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3" r:id="rId1"/>
  </p:sldMasterIdLst>
  <p:notesMasterIdLst>
    <p:notesMasterId r:id="rId12"/>
  </p:notesMasterIdLst>
  <p:handoutMasterIdLst>
    <p:handoutMasterId r:id="rId13"/>
  </p:handoutMasterIdLst>
  <p:sldIdLst>
    <p:sldId id="308" r:id="rId2"/>
    <p:sldId id="312" r:id="rId3"/>
    <p:sldId id="314" r:id="rId4"/>
    <p:sldId id="313" r:id="rId5"/>
    <p:sldId id="315" r:id="rId6"/>
    <p:sldId id="316" r:id="rId7"/>
    <p:sldId id="318" r:id="rId8"/>
    <p:sldId id="320" r:id="rId9"/>
    <p:sldId id="317" r:id="rId10"/>
    <p:sldId id="310" r:id="rId11"/>
  </p:sldIdLst>
  <p:sldSz cx="9144000" cy="5143500" type="screen16x9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6C6C6C"/>
    <a:srgbClr val="000000"/>
    <a:srgbClr val="E8E8E8"/>
    <a:srgbClr val="F2F2F2"/>
    <a:srgbClr val="4C4C4C"/>
    <a:srgbClr val="565656"/>
    <a:srgbClr val="2A5DA5"/>
    <a:srgbClr val="2A67A5"/>
    <a:srgbClr val="2A71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>
    <p:restoredLeft sz="15789" autoAdjust="0"/>
    <p:restoredTop sz="94654" autoAdjust="0"/>
  </p:normalViewPr>
  <p:slideViewPr>
    <p:cSldViewPr snapToGrid="0" snapToObjects="1">
      <p:cViewPr>
        <p:scale>
          <a:sx n="100" d="100"/>
          <a:sy n="100" d="100"/>
        </p:scale>
        <p:origin x="-1944" y="-120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53" d="100"/>
          <a:sy n="53" d="100"/>
        </p:scale>
        <p:origin x="2648" y="6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99F3A4-7CE6-7D4B-82F4-AAB0A89D24A0}" type="datetimeFigureOut">
              <a:rPr lang="en-US" smtClean="0"/>
              <a:t>6/21/2017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93AD1B-1BAA-D548-ACF0-7463C0C7D0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0623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03C395-96D9-3549-B668-03A5D401BEEB}" type="datetimeFigureOut">
              <a:rPr lang="en-US" smtClean="0"/>
              <a:t>6/21/2017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459DD9-C07A-0F4A-BE38-5AFB42BB2A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0538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FNLCR_ACQ@mail.nih.gov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For a more accessible version of this file or to request additional information about the images contained in this PowerPoint presentation, please contact: the FNCLR Acquisition Team @ </a:t>
            </a:r>
            <a:r>
              <a:rPr lang="en-US" u="sng">
                <a:hlinkClick r:id="rId3"/>
              </a:rPr>
              <a:t>FNLCR_ACQ@mail.nih.gov</a:t>
            </a:r>
            <a:r>
              <a:rPr lang="en-US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459DD9-C07A-0F4A-BE38-5AFB42BB2A6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2350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i="1" dirty="0" smtClean="0"/>
              <a:t>*****PLACE</a:t>
            </a:r>
            <a:r>
              <a:rPr lang="en-US" b="1" i="1" baseline="0" dirty="0" smtClean="0"/>
              <a:t> SPEAKER NOTES HERE:</a:t>
            </a:r>
            <a:endParaRPr lang="en-US" b="1" i="1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459DD9-C07A-0F4A-BE38-5AFB42BB2A6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657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i="1" dirty="0" smtClean="0"/>
              <a:t>*****PLACE</a:t>
            </a:r>
            <a:r>
              <a:rPr lang="en-US" b="1" i="1" baseline="0" dirty="0" smtClean="0"/>
              <a:t> SPEAKER NOTES HERE:</a:t>
            </a:r>
            <a:endParaRPr lang="en-US" b="1" i="1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459DD9-C07A-0F4A-BE38-5AFB42BB2A6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657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i="1" dirty="0" smtClean="0"/>
              <a:t>*****PLACE</a:t>
            </a:r>
            <a:r>
              <a:rPr lang="en-US" b="1" i="1" baseline="0" dirty="0" smtClean="0"/>
              <a:t> SPEAKER NOTES HERE:</a:t>
            </a:r>
            <a:endParaRPr lang="en-US" b="1" i="1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459DD9-C07A-0F4A-BE38-5AFB42BB2A6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657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i="1" dirty="0" smtClean="0"/>
              <a:t>*****PLACE</a:t>
            </a:r>
            <a:r>
              <a:rPr lang="en-US" b="1" i="1" baseline="0" dirty="0" smtClean="0"/>
              <a:t> SPEAKER NOTES HERE:</a:t>
            </a:r>
            <a:endParaRPr lang="en-US" b="1" i="1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459DD9-C07A-0F4A-BE38-5AFB42BB2A6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657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i="1" dirty="0" smtClean="0"/>
              <a:t>*****PLACE</a:t>
            </a:r>
            <a:r>
              <a:rPr lang="en-US" b="1" i="1" baseline="0" dirty="0" smtClean="0"/>
              <a:t> SPEAKER NOTES HERE:</a:t>
            </a:r>
            <a:endParaRPr lang="en-US" b="1" i="1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459DD9-C07A-0F4A-BE38-5AFB42BB2A6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657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i="1" dirty="0" smtClean="0"/>
              <a:t>*****PLACE</a:t>
            </a:r>
            <a:r>
              <a:rPr lang="en-US" b="1" i="1" baseline="0" dirty="0" smtClean="0"/>
              <a:t> SPEAKER NOTES HERE:</a:t>
            </a:r>
            <a:endParaRPr lang="en-US" b="1" i="1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459DD9-C07A-0F4A-BE38-5AFB42BB2A6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657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i="1" dirty="0" smtClean="0"/>
              <a:t>*****PLACE</a:t>
            </a:r>
            <a:r>
              <a:rPr lang="en-US" b="1" i="1" baseline="0" dirty="0" smtClean="0"/>
              <a:t> SPEAKER NOTES HERE:</a:t>
            </a:r>
            <a:endParaRPr lang="en-US" b="1" i="1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459DD9-C07A-0F4A-BE38-5AFB42BB2A6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657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 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entagon 11"/>
          <p:cNvSpPr>
            <a:spLocks noChangeAspect="1"/>
          </p:cNvSpPr>
          <p:nvPr userDrawn="1"/>
        </p:nvSpPr>
        <p:spPr>
          <a:xfrm>
            <a:off x="1166486" y="0"/>
            <a:ext cx="2872114" cy="5148072"/>
          </a:xfrm>
          <a:prstGeom prst="homePlate">
            <a:avLst>
              <a:gd name="adj" fmla="val 36290"/>
            </a:avLst>
          </a:prstGeom>
          <a:solidFill>
            <a:srgbClr val="B10E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entagon 9"/>
          <p:cNvSpPr>
            <a:spLocks noChangeAspect="1"/>
          </p:cNvSpPr>
          <p:nvPr userDrawn="1"/>
        </p:nvSpPr>
        <p:spPr>
          <a:xfrm>
            <a:off x="0" y="0"/>
            <a:ext cx="2872114" cy="5148072"/>
          </a:xfrm>
          <a:prstGeom prst="homePlate">
            <a:avLst>
              <a:gd name="adj" fmla="val 36290"/>
            </a:avLst>
          </a:prstGeom>
          <a:solidFill>
            <a:srgbClr val="A70E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 userDrawn="1"/>
        </p:nvSpPr>
        <p:spPr>
          <a:xfrm flipV="1">
            <a:off x="0" y="3776472"/>
            <a:ext cx="9144000" cy="1371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itle 1"/>
          <p:cNvSpPr>
            <a:spLocks noGrp="1"/>
          </p:cNvSpPr>
          <p:nvPr>
            <p:ph type="ctrTitle" hasCustomPrompt="1"/>
          </p:nvPr>
        </p:nvSpPr>
        <p:spPr>
          <a:xfrm>
            <a:off x="685799" y="1234440"/>
            <a:ext cx="7772400" cy="1370882"/>
          </a:xfrm>
        </p:spPr>
        <p:txBody>
          <a:bodyPr lIns="0" tIns="0" rIns="0" bIns="0" anchor="b">
            <a:noAutofit/>
          </a:bodyPr>
          <a:lstStyle>
            <a:lvl1pPr algn="r">
              <a:defRPr sz="2800" b="0" i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Title of the presentation</a:t>
            </a:r>
            <a:endParaRPr lang="en-US" dirty="0"/>
          </a:p>
        </p:txBody>
      </p:sp>
      <p:sp>
        <p:nvSpPr>
          <p:cNvPr id="2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2674620"/>
            <a:ext cx="7772400" cy="514782"/>
          </a:xfrm>
        </p:spPr>
        <p:txBody>
          <a:bodyPr lIns="0" tIns="0" rIns="0" bIns="0" anchor="t">
            <a:noAutofit/>
          </a:bodyPr>
          <a:lstStyle>
            <a:lvl1pPr marL="0" indent="0" algn="r">
              <a:buNone/>
              <a:defRPr sz="1400" b="0" i="1" spc="10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Subtitle goes here </a:t>
            </a:r>
            <a:endParaRPr lang="en-US" dirty="0"/>
          </a:p>
        </p:txBody>
      </p:sp>
      <p:pic>
        <p:nvPicPr>
          <p:cNvPr id="2" name="Picture 1" descr="NCI-Logo-Color.png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1" y="4282743"/>
            <a:ext cx="3993515" cy="381000"/>
          </a:xfrm>
          <a:prstGeom prst="rect">
            <a:avLst/>
          </a:prstGeom>
        </p:spPr>
      </p:pic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4295773"/>
            <a:ext cx="2286000" cy="356616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400" smtClean="0">
                <a:solidFill>
                  <a:srgbClr val="000000"/>
                </a:solidFill>
                <a:latin typeface="+mn-lt"/>
                <a:ea typeface="+mn-ea"/>
                <a:cs typeface="SapientSansRegular"/>
              </a:defRPr>
            </a:lvl1pPr>
          </a:lstStyle>
          <a:p>
            <a:pPr>
              <a:defRPr/>
            </a:pPr>
            <a:fld id="{DEE2CC4A-D4A6-3847-844C-B33A6D47D47C}" type="datetime4">
              <a:rPr lang="en-US" smtClean="0"/>
              <a:pPr>
                <a:defRPr/>
              </a:pPr>
              <a:t>June 21, 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5612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 Right —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311658"/>
            <a:ext cx="8165592" cy="317395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14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 smtClean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 smtClean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pic>
        <p:nvPicPr>
          <p:cNvPr id="15" name="Picture 14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64608"/>
            <a:ext cx="1916888" cy="182880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sz="quarter" idx="11"/>
          </p:nvPr>
        </p:nvSpPr>
        <p:spPr>
          <a:xfrm>
            <a:off x="4550981" y="1069975"/>
            <a:ext cx="4108387" cy="3600450"/>
          </a:xfrm>
        </p:spPr>
        <p:txBody>
          <a:bodyPr num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4"/>
          <p:cNvSpPr>
            <a:spLocks noGrp="1"/>
          </p:cNvSpPr>
          <p:nvPr>
            <p:ph sz="quarter" idx="12"/>
          </p:nvPr>
        </p:nvSpPr>
        <p:spPr>
          <a:xfrm>
            <a:off x="493776" y="1069975"/>
            <a:ext cx="3897313" cy="3600450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3202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 Right —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311658"/>
            <a:ext cx="8165592" cy="317395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14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 smtClean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 smtClean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sz="quarter" idx="11"/>
          </p:nvPr>
        </p:nvSpPr>
        <p:spPr>
          <a:xfrm>
            <a:off x="4550981" y="1069975"/>
            <a:ext cx="4108387" cy="3600450"/>
          </a:xfrm>
        </p:spPr>
        <p:txBody>
          <a:bodyPr num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Content Placeholder 4"/>
          <p:cNvSpPr>
            <a:spLocks noGrp="1"/>
          </p:cNvSpPr>
          <p:nvPr>
            <p:ph sz="quarter" idx="12"/>
          </p:nvPr>
        </p:nvSpPr>
        <p:spPr>
          <a:xfrm>
            <a:off x="493776" y="1069975"/>
            <a:ext cx="3897313" cy="3600450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737470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Graphic —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311658"/>
            <a:ext cx="8165592" cy="317395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10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 smtClean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 smtClean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pic>
        <p:nvPicPr>
          <p:cNvPr id="11" name="Picture 10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64608"/>
            <a:ext cx="1916888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1148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Graphic —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311658"/>
            <a:ext cx="8165592" cy="317395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10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 smtClean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 smtClean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</p:spTree>
    <p:extLst>
      <p:ext uri="{BB962C8B-B14F-4D97-AF65-F5344CB8AC3E}">
        <p14:creationId xmlns:p14="http://schemas.microsoft.com/office/powerpoint/2010/main" val="11177627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—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 smtClean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 smtClean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pic>
        <p:nvPicPr>
          <p:cNvPr id="12" name="Picture 11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64608"/>
            <a:ext cx="1916888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9575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—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 smtClean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 smtClean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</p:spTree>
    <p:extLst>
      <p:ext uri="{BB962C8B-B14F-4D97-AF65-F5344CB8AC3E}">
        <p14:creationId xmlns:p14="http://schemas.microsoft.com/office/powerpoint/2010/main" val="38072198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Red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entagon 5"/>
          <p:cNvSpPr/>
          <p:nvPr userDrawn="1"/>
        </p:nvSpPr>
        <p:spPr>
          <a:xfrm>
            <a:off x="0" y="0"/>
            <a:ext cx="8458198" cy="5143500"/>
          </a:xfrm>
          <a:prstGeom prst="homePlate">
            <a:avLst>
              <a:gd name="adj" fmla="val 20935"/>
            </a:avLst>
          </a:prstGeom>
          <a:solidFill>
            <a:srgbClr val="B10E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Pentagon 7"/>
          <p:cNvSpPr/>
          <p:nvPr userDrawn="1"/>
        </p:nvSpPr>
        <p:spPr>
          <a:xfrm>
            <a:off x="0" y="0"/>
            <a:ext cx="7289798" cy="5143500"/>
          </a:xfrm>
          <a:prstGeom prst="homePlate">
            <a:avLst>
              <a:gd name="adj" fmla="val 20935"/>
            </a:avLst>
          </a:prstGeom>
          <a:solidFill>
            <a:srgbClr val="A70E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3"/>
          <p:cNvSpPr txBox="1">
            <a:spLocks noChangeArrowheads="1"/>
          </p:cNvSpPr>
          <p:nvPr userDrawn="1"/>
        </p:nvSpPr>
        <p:spPr bwMode="auto">
          <a:xfrm>
            <a:off x="1996889" y="4356100"/>
            <a:ext cx="5186736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>
              <a:defRPr/>
            </a:pPr>
            <a:r>
              <a:rPr lang="en-US" sz="1600" b="1" dirty="0" err="1" smtClean="0">
                <a:solidFill>
                  <a:schemeClr val="bg1"/>
                </a:solidFill>
                <a:latin typeface="Arial" charset="0"/>
              </a:rPr>
              <a:t>www.cancer.gov</a:t>
            </a:r>
            <a:r>
              <a:rPr lang="en-US" sz="1600" b="1" dirty="0" smtClean="0">
                <a:solidFill>
                  <a:schemeClr val="bg1"/>
                </a:solidFill>
                <a:latin typeface="Arial" charset="0"/>
              </a:rPr>
              <a:t>                 </a:t>
            </a:r>
            <a:r>
              <a:rPr lang="en-US" sz="1600" b="1" dirty="0" err="1" smtClean="0">
                <a:solidFill>
                  <a:schemeClr val="bg1"/>
                </a:solidFill>
                <a:latin typeface="Arial" charset="0"/>
              </a:rPr>
              <a:t>www.cancer.gov</a:t>
            </a:r>
            <a:r>
              <a:rPr lang="en-US" sz="1600" b="1" dirty="0" smtClean="0">
                <a:solidFill>
                  <a:schemeClr val="bg1"/>
                </a:solidFill>
                <a:latin typeface="Arial" charset="0"/>
              </a:rPr>
              <a:t>/</a:t>
            </a:r>
            <a:r>
              <a:rPr lang="en-US" sz="1600" b="1" dirty="0" err="1" smtClean="0">
                <a:solidFill>
                  <a:schemeClr val="bg1"/>
                </a:solidFill>
                <a:latin typeface="Arial" charset="0"/>
              </a:rPr>
              <a:t>espanol</a:t>
            </a:r>
            <a:endParaRPr lang="en-US" sz="1600" b="1" dirty="0" smtClean="0">
              <a:solidFill>
                <a:schemeClr val="bg1"/>
              </a:solidFill>
              <a:latin typeface="Arial" charset="0"/>
            </a:endParaRPr>
          </a:p>
        </p:txBody>
      </p:sp>
      <p:grpSp>
        <p:nvGrpSpPr>
          <p:cNvPr id="7" name="Group 6"/>
          <p:cNvGrpSpPr>
            <a:grpSpLocks noChangeAspect="1"/>
          </p:cNvGrpSpPr>
          <p:nvPr userDrawn="1"/>
        </p:nvGrpSpPr>
        <p:grpSpPr>
          <a:xfrm>
            <a:off x="2994026" y="2148840"/>
            <a:ext cx="3163776" cy="813435"/>
            <a:chOff x="2333626" y="1990725"/>
            <a:chExt cx="4519680" cy="1162050"/>
          </a:xfrm>
        </p:grpSpPr>
        <p:pic>
          <p:nvPicPr>
            <p:cNvPr id="10" name="Picture 9" descr="NCI-Logo-Stack.png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33805" y="2133600"/>
              <a:ext cx="3119501" cy="852170"/>
            </a:xfrm>
            <a:prstGeom prst="rect">
              <a:avLst/>
            </a:prstGeom>
          </p:spPr>
        </p:pic>
        <p:pic>
          <p:nvPicPr>
            <p:cNvPr id="11" name="Picture 10" descr="4_hhs_logo_white.png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33626" y="1990725"/>
              <a:ext cx="1162050" cy="116205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67845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with Sub-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entagon 11"/>
          <p:cNvSpPr>
            <a:spLocks noChangeAspect="1"/>
          </p:cNvSpPr>
          <p:nvPr userDrawn="1"/>
        </p:nvSpPr>
        <p:spPr>
          <a:xfrm>
            <a:off x="1177110" y="0"/>
            <a:ext cx="2872114" cy="5148072"/>
          </a:xfrm>
          <a:prstGeom prst="homePlate">
            <a:avLst>
              <a:gd name="adj" fmla="val 36290"/>
            </a:avLst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Pentagon 12"/>
          <p:cNvSpPr>
            <a:spLocks noChangeAspect="1"/>
          </p:cNvSpPr>
          <p:nvPr userDrawn="1"/>
        </p:nvSpPr>
        <p:spPr>
          <a:xfrm>
            <a:off x="10624" y="0"/>
            <a:ext cx="2872114" cy="5148072"/>
          </a:xfrm>
          <a:prstGeom prst="homePlate">
            <a:avLst>
              <a:gd name="adj" fmla="val 36290"/>
            </a:avLst>
          </a:prstGeom>
          <a:solidFill>
            <a:srgbClr val="E8E8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1371600"/>
            <a:ext cx="3017520" cy="1371600"/>
          </a:xfrm>
        </p:spPr>
        <p:txBody>
          <a:bodyPr lIns="0" tIns="0" rIns="0" bIns="0" anchor="b">
            <a:noAutofit/>
          </a:bodyPr>
          <a:lstStyle>
            <a:lvl1pPr algn="r">
              <a:lnSpc>
                <a:spcPct val="90000"/>
              </a:lnSpc>
              <a:defRPr sz="240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7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 smtClean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 smtClean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pic>
        <p:nvPicPr>
          <p:cNvPr id="9" name="Picture 8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64608"/>
            <a:ext cx="1916888" cy="182880"/>
          </a:xfrm>
          <a:prstGeom prst="rect">
            <a:avLst/>
          </a:prstGeom>
        </p:spPr>
      </p:pic>
      <p:sp>
        <p:nvSpPr>
          <p:cNvPr id="11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4334256" y="0"/>
            <a:ext cx="4297680" cy="5148072"/>
          </a:xfrm>
        </p:spPr>
        <p:txBody>
          <a:bodyPr anchor="ctr">
            <a:noAutofit/>
          </a:bodyPr>
          <a:lstStyle>
            <a:lvl1pPr marL="457200" marR="0" indent="-4572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SzTx/>
              <a:buFont typeface="+mj-lt"/>
              <a:buAutoNum type="arabicPeriod"/>
              <a:tabLst/>
              <a:defRPr i="1">
                <a:solidFill>
                  <a:srgbClr val="000000"/>
                </a:solidFill>
              </a:defRPr>
            </a:lvl1pPr>
            <a:lvl2pPr marL="685800" marR="0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SzTx/>
              <a:buFont typeface="Wingdings" charset="2"/>
              <a:buChar char="§"/>
              <a:tabLst/>
              <a:defRPr lang="en-US" sz="1900" i="1" kern="1200" baseline="0" dirty="0" smtClean="0">
                <a:solidFill>
                  <a:srgbClr val="000000"/>
                </a:solidFill>
                <a:latin typeface="+mn-lt"/>
                <a:ea typeface="ＭＳ Ｐゴシック" charset="0"/>
                <a:cs typeface="SapientCentroSlab-Light"/>
              </a:defRPr>
            </a:lvl2pPr>
          </a:lstStyle>
          <a:p>
            <a:r>
              <a:rPr lang="en-US" dirty="0" smtClean="0"/>
              <a:t>Agenda Item 1</a:t>
            </a:r>
          </a:p>
          <a:p>
            <a:pPr lvl="1"/>
            <a:r>
              <a:rPr lang="en-US" dirty="0" smtClean="0"/>
              <a:t>Agenda Item 1a</a:t>
            </a:r>
          </a:p>
          <a:p>
            <a:pPr lvl="1"/>
            <a:r>
              <a:rPr lang="en-US" dirty="0" smtClean="0"/>
              <a:t>Agenda Item 1b</a:t>
            </a:r>
          </a:p>
          <a:p>
            <a:r>
              <a:rPr lang="en-US" dirty="0" smtClean="0"/>
              <a:t>Agenda Item 2</a:t>
            </a:r>
          </a:p>
          <a:p>
            <a:pPr lvl="1"/>
            <a:r>
              <a:rPr lang="en-US" dirty="0" smtClean="0"/>
              <a:t>Agenda Item 2a</a:t>
            </a:r>
          </a:p>
          <a:p>
            <a:pPr lvl="1"/>
            <a:r>
              <a:rPr lang="en-US" dirty="0" smtClean="0"/>
              <a:t>Agenda Item 2b</a:t>
            </a:r>
          </a:p>
          <a:p>
            <a:r>
              <a:rPr lang="en-US" dirty="0" smtClean="0"/>
              <a:t>Agenda Item 3</a:t>
            </a:r>
          </a:p>
          <a:p>
            <a:pPr marL="685800" marR="0" lvl="1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SzTx/>
              <a:buFont typeface="Wingdings" charset="2"/>
              <a:buChar char="§"/>
              <a:tabLst/>
              <a:defRPr/>
            </a:pPr>
            <a:r>
              <a:rPr lang="en-US" dirty="0" smtClean="0"/>
              <a:t>Agenda Item 3a</a:t>
            </a:r>
          </a:p>
          <a:p>
            <a:pPr marL="685800" marR="0" lvl="1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SzTx/>
              <a:buFont typeface="Wingdings" charset="2"/>
              <a:buChar char="§"/>
              <a:tabLst/>
              <a:defRPr/>
            </a:pPr>
            <a:r>
              <a:rPr lang="en-US" dirty="0" smtClean="0"/>
              <a:t>Agenda Item 3b</a:t>
            </a:r>
          </a:p>
        </p:txBody>
      </p:sp>
    </p:spTree>
    <p:extLst>
      <p:ext uri="{BB962C8B-B14F-4D97-AF65-F5344CB8AC3E}">
        <p14:creationId xmlns:p14="http://schemas.microsoft.com/office/powerpoint/2010/main" val="985284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 Section Brea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entagon 19"/>
          <p:cNvSpPr/>
          <p:nvPr userDrawn="1"/>
        </p:nvSpPr>
        <p:spPr>
          <a:xfrm>
            <a:off x="1" y="0"/>
            <a:ext cx="8458198" cy="5143500"/>
          </a:xfrm>
          <a:prstGeom prst="homePlate">
            <a:avLst>
              <a:gd name="adj" fmla="val 20935"/>
            </a:avLst>
          </a:prstGeom>
          <a:solidFill>
            <a:srgbClr val="B10E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Pentagon 20"/>
          <p:cNvSpPr/>
          <p:nvPr userDrawn="1"/>
        </p:nvSpPr>
        <p:spPr>
          <a:xfrm>
            <a:off x="1" y="0"/>
            <a:ext cx="7289798" cy="5143500"/>
          </a:xfrm>
          <a:prstGeom prst="homePlate">
            <a:avLst>
              <a:gd name="adj" fmla="val 20935"/>
            </a:avLst>
          </a:prstGeom>
          <a:solidFill>
            <a:srgbClr val="A70E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3429000" y="1817370"/>
            <a:ext cx="5029199" cy="1371600"/>
          </a:xfrm>
        </p:spPr>
        <p:txBody>
          <a:bodyPr lIns="0" tIns="0" rIns="0" bIns="0" anchor="b">
            <a:noAutofit/>
          </a:bodyPr>
          <a:lstStyle>
            <a:lvl1pPr algn="r">
              <a:defRPr sz="2800" spc="-80">
                <a:solidFill>
                  <a:schemeClr val="bg1"/>
                </a:solidFill>
                <a:latin typeface="+mj-lt"/>
                <a:cs typeface="SapientSansBold"/>
              </a:defRPr>
            </a:lvl1pPr>
          </a:lstStyle>
          <a:p>
            <a:pPr lvl="0"/>
            <a:r>
              <a:rPr lang="en-US" dirty="0" smtClean="0"/>
              <a:t>Section title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428999" y="3257550"/>
            <a:ext cx="5022892" cy="514350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400" b="0" i="1" spc="100">
                <a:solidFill>
                  <a:srgbClr val="FFFFFF"/>
                </a:solidFill>
                <a:latin typeface="+mn-lt"/>
                <a:cs typeface="SapientCentroSlab-Ligh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Subtitle goes here</a:t>
            </a:r>
            <a:endParaRPr lang="en-US" dirty="0"/>
          </a:p>
        </p:txBody>
      </p:sp>
      <p:sp>
        <p:nvSpPr>
          <p:cNvPr id="10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 smtClean="0">
                <a:solidFill>
                  <a:srgbClr val="FFFFF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FFFFF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 smtClean="0">
              <a:solidFill>
                <a:srgbClr val="FFFFFF"/>
              </a:solidFill>
              <a:latin typeface="+mn-lt"/>
              <a:cs typeface="SapientSansRegular"/>
            </a:endParaRPr>
          </a:p>
        </p:txBody>
      </p:sp>
      <p:pic>
        <p:nvPicPr>
          <p:cNvPr id="11" name="Picture 10" descr="NCI-Logo-White-Knock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1" y="4864608"/>
            <a:ext cx="1916887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8409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 Section Break AL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entagon 6"/>
          <p:cNvSpPr>
            <a:spLocks noChangeAspect="1"/>
          </p:cNvSpPr>
          <p:nvPr userDrawn="1"/>
        </p:nvSpPr>
        <p:spPr>
          <a:xfrm>
            <a:off x="1523357" y="0"/>
            <a:ext cx="2872114" cy="5148072"/>
          </a:xfrm>
          <a:prstGeom prst="homePlate">
            <a:avLst>
              <a:gd name="adj" fmla="val 36290"/>
            </a:avLst>
          </a:prstGeom>
          <a:solidFill>
            <a:srgbClr val="B10E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entagon 9"/>
          <p:cNvSpPr>
            <a:spLocks noChangeAspect="1"/>
          </p:cNvSpPr>
          <p:nvPr userDrawn="1"/>
        </p:nvSpPr>
        <p:spPr>
          <a:xfrm>
            <a:off x="0" y="0"/>
            <a:ext cx="3228985" cy="5148072"/>
          </a:xfrm>
          <a:prstGeom prst="homePlate">
            <a:avLst>
              <a:gd name="adj" fmla="val 32357"/>
            </a:avLst>
          </a:prstGeom>
          <a:solidFill>
            <a:srgbClr val="A70E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4395471" y="1817370"/>
            <a:ext cx="4062728" cy="1371600"/>
          </a:xfrm>
        </p:spPr>
        <p:txBody>
          <a:bodyPr lIns="0" tIns="0" rIns="0" bIns="0" anchor="b">
            <a:noAutofit/>
          </a:bodyPr>
          <a:lstStyle>
            <a:lvl1pPr algn="r">
              <a:defRPr sz="2800" spc="-80">
                <a:solidFill>
                  <a:srgbClr val="BB0E3D"/>
                </a:solidFill>
                <a:latin typeface="+mj-lt"/>
                <a:cs typeface="SapientSansBold"/>
              </a:defRPr>
            </a:lvl1pPr>
          </a:lstStyle>
          <a:p>
            <a:pPr lvl="0"/>
            <a:r>
              <a:rPr lang="en-US" dirty="0" smtClean="0"/>
              <a:t>Section title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95471" y="3257550"/>
            <a:ext cx="4056420" cy="514350"/>
          </a:xfrm>
        </p:spPr>
        <p:txBody>
          <a:bodyPr lIns="0" tIns="0" rIns="0" bIns="0">
            <a:noAutofit/>
          </a:bodyPr>
          <a:lstStyle>
            <a:lvl1pPr marL="0" indent="0" algn="r">
              <a:buNone/>
              <a:defRPr sz="1400" b="0" i="1" spc="100">
                <a:solidFill>
                  <a:schemeClr val="accent3"/>
                </a:solidFill>
                <a:latin typeface="+mn-lt"/>
                <a:cs typeface="SapientCentroSlab-Ligh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Subtitle goes here</a:t>
            </a:r>
            <a:endParaRPr lang="en-US" dirty="0"/>
          </a:p>
        </p:txBody>
      </p:sp>
      <p:pic>
        <p:nvPicPr>
          <p:cNvPr id="11" name="Picture 10" descr="NCI-Logo-White-Knock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1" y="4864608"/>
            <a:ext cx="1916887" cy="182880"/>
          </a:xfrm>
          <a:prstGeom prst="rect">
            <a:avLst/>
          </a:prstGeom>
        </p:spPr>
      </p:pic>
      <p:sp>
        <p:nvSpPr>
          <p:cNvPr id="13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 smtClean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 smtClean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</p:spTree>
    <p:extLst>
      <p:ext uri="{BB962C8B-B14F-4D97-AF65-F5344CB8AC3E}">
        <p14:creationId xmlns:p14="http://schemas.microsoft.com/office/powerpoint/2010/main" val="2604161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Red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entagon 3"/>
          <p:cNvSpPr/>
          <p:nvPr userDrawn="1"/>
        </p:nvSpPr>
        <p:spPr>
          <a:xfrm>
            <a:off x="0" y="0"/>
            <a:ext cx="8458198" cy="5143500"/>
          </a:xfrm>
          <a:prstGeom prst="homePlate">
            <a:avLst>
              <a:gd name="adj" fmla="val 20935"/>
            </a:avLst>
          </a:prstGeom>
          <a:solidFill>
            <a:srgbClr val="B10E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entagon 4"/>
          <p:cNvSpPr/>
          <p:nvPr userDrawn="1"/>
        </p:nvSpPr>
        <p:spPr>
          <a:xfrm>
            <a:off x="0" y="0"/>
            <a:ext cx="7289798" cy="5143500"/>
          </a:xfrm>
          <a:prstGeom prst="homePlate">
            <a:avLst>
              <a:gd name="adj" fmla="val 20935"/>
            </a:avLst>
          </a:prstGeom>
          <a:solidFill>
            <a:srgbClr val="A70E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1371600"/>
            <a:ext cx="7772400" cy="2400300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 i="1" baseline="0">
                <a:solidFill>
                  <a:srgbClr val="FFFFFF"/>
                </a:solidFill>
                <a:latin typeface="+mn-lt"/>
                <a:cs typeface="SapientCentroSlab-Light"/>
              </a:defRPr>
            </a:lvl1pPr>
          </a:lstStyle>
          <a:p>
            <a:pPr lvl="0"/>
            <a:r>
              <a:rPr lang="en-US" dirty="0" smtClean="0"/>
              <a:t>Vision Quote</a:t>
            </a:r>
            <a:br>
              <a:rPr lang="en-US" dirty="0" smtClean="0"/>
            </a:br>
            <a:r>
              <a:rPr lang="en-US" dirty="0" smtClean="0"/>
              <a:t>“</a:t>
            </a:r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fugit </a:t>
            </a:r>
            <a:r>
              <a:rPr lang="en-US" dirty="0" err="1" smtClean="0"/>
              <a:t>liberavisse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nec</a:t>
            </a:r>
            <a:r>
              <a:rPr lang="en-US" dirty="0" smtClean="0"/>
              <a:t> at. </a:t>
            </a:r>
            <a:r>
              <a:rPr lang="en-US" dirty="0" err="1" smtClean="0"/>
              <a:t>Essent</a:t>
            </a:r>
            <a:r>
              <a:rPr lang="en-US" dirty="0" smtClean="0"/>
              <a:t> </a:t>
            </a:r>
            <a:r>
              <a:rPr lang="en-US" dirty="0" err="1" smtClean="0"/>
              <a:t>elaboraret</a:t>
            </a:r>
            <a:r>
              <a:rPr lang="en-US" dirty="0" smtClean="0"/>
              <a:t> </a:t>
            </a:r>
            <a:r>
              <a:rPr lang="en-US" dirty="0" err="1" smtClean="0"/>
              <a:t>conclusionemque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err="1" smtClean="0"/>
              <a:t>eam</a:t>
            </a:r>
            <a:r>
              <a:rPr lang="en-US" dirty="0" smtClean="0"/>
              <a:t> id. Quo ex </a:t>
            </a:r>
            <a:r>
              <a:rPr lang="en-US" dirty="0" err="1" smtClean="0"/>
              <a:t>laboramus</a:t>
            </a:r>
            <a:r>
              <a:rPr lang="en-US" dirty="0" smtClean="0"/>
              <a:t> </a:t>
            </a:r>
            <a:r>
              <a:rPr lang="en-US" dirty="0" err="1" smtClean="0"/>
              <a:t>accommodare</a:t>
            </a:r>
            <a:r>
              <a:rPr lang="en-US" dirty="0" smtClean="0"/>
              <a:t>, </a:t>
            </a:r>
            <a:br>
              <a:rPr lang="en-US" dirty="0" smtClean="0"/>
            </a:br>
            <a:r>
              <a:rPr lang="en-US" dirty="0" smtClean="0"/>
              <a:t>his </a:t>
            </a:r>
            <a:r>
              <a:rPr lang="en-US" dirty="0" err="1" smtClean="0"/>
              <a:t>falli</a:t>
            </a:r>
            <a:r>
              <a:rPr lang="en-US" dirty="0" smtClean="0"/>
              <a:t> </a:t>
            </a:r>
            <a:r>
              <a:rPr lang="en-US" dirty="0" err="1" smtClean="0"/>
              <a:t>deleniti</a:t>
            </a:r>
            <a:r>
              <a:rPr lang="en-US" dirty="0" smtClean="0"/>
              <a:t> </a:t>
            </a:r>
            <a:r>
              <a:rPr lang="en-US" dirty="0" err="1" smtClean="0"/>
              <a:t>ei</a:t>
            </a:r>
            <a:r>
              <a:rPr lang="en-US" dirty="0" smtClean="0"/>
              <a:t>. </a:t>
            </a:r>
            <a:r>
              <a:rPr lang="en-US" dirty="0" err="1" smtClean="0"/>
              <a:t>Illud</a:t>
            </a:r>
            <a:r>
              <a:rPr lang="en-US" dirty="0" smtClean="0"/>
              <a:t> postulant </a:t>
            </a:r>
            <a:br>
              <a:rPr lang="en-US" dirty="0" smtClean="0"/>
            </a:br>
            <a:r>
              <a:rPr lang="en-US" dirty="0" err="1" smtClean="0"/>
              <a:t>adversarium</a:t>
            </a:r>
            <a:r>
              <a:rPr lang="en-US" dirty="0" smtClean="0"/>
              <a:t> </a:t>
            </a:r>
            <a:r>
              <a:rPr lang="en-US" dirty="0" err="1" smtClean="0"/>
              <a:t>ei</a:t>
            </a:r>
            <a:r>
              <a:rPr lang="en-US" dirty="0" smtClean="0"/>
              <a:t> his.”</a:t>
            </a:r>
          </a:p>
        </p:txBody>
      </p:sp>
      <p:sp>
        <p:nvSpPr>
          <p:cNvPr id="7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 smtClean="0">
                <a:solidFill>
                  <a:srgbClr val="FFFFF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FFFFF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 smtClean="0">
              <a:solidFill>
                <a:srgbClr val="FFFFFF"/>
              </a:solidFill>
              <a:latin typeface="+mn-lt"/>
              <a:cs typeface="SapientSansRegular"/>
            </a:endParaRPr>
          </a:p>
        </p:txBody>
      </p:sp>
      <p:pic>
        <p:nvPicPr>
          <p:cNvPr id="8" name="Picture 7" descr="NCI-Logo-White-Knock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1" y="4864608"/>
            <a:ext cx="1916887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33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—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311658"/>
            <a:ext cx="8165592" cy="317395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12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 smtClean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 smtClean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pic>
        <p:nvPicPr>
          <p:cNvPr id="15" name="Picture 14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64608"/>
            <a:ext cx="1916888" cy="182880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493776" y="1069975"/>
            <a:ext cx="8165592" cy="36004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068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lumn —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311658"/>
            <a:ext cx="8165592" cy="317395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12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 smtClean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 smtClean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sz="quarter" idx="11"/>
          </p:nvPr>
        </p:nvSpPr>
        <p:spPr>
          <a:xfrm>
            <a:off x="493776" y="1069975"/>
            <a:ext cx="8165592" cy="36004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48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 Left —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311658"/>
            <a:ext cx="8165592" cy="317395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14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 smtClean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 smtClean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pic>
        <p:nvPicPr>
          <p:cNvPr id="15" name="Picture 14" descr="NCI-Logo-Gray-Knock-NEW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864608"/>
            <a:ext cx="1916888" cy="182880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sz="quarter" idx="11"/>
          </p:nvPr>
        </p:nvSpPr>
        <p:spPr>
          <a:xfrm>
            <a:off x="493776" y="1069975"/>
            <a:ext cx="4108387" cy="3600450"/>
          </a:xfrm>
        </p:spPr>
        <p:txBody>
          <a:bodyPr num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4"/>
          <p:cNvSpPr>
            <a:spLocks noGrp="1"/>
          </p:cNvSpPr>
          <p:nvPr>
            <p:ph sz="quarter" idx="12"/>
          </p:nvPr>
        </p:nvSpPr>
        <p:spPr>
          <a:xfrm>
            <a:off x="4762055" y="1069975"/>
            <a:ext cx="3897313" cy="3600450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9399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umn Left —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493776" y="311658"/>
            <a:ext cx="8165592" cy="317395"/>
          </a:xfrm>
        </p:spPr>
        <p:txBody>
          <a:bodyPr lIns="0" tIns="0" rIns="0" bIns="0" anchor="b">
            <a:noAutofit/>
          </a:bodyPr>
          <a:lstStyle>
            <a:lvl1pPr>
              <a:lnSpc>
                <a:spcPct val="90000"/>
              </a:lnSpc>
              <a:defRPr sz="2400" baseline="0">
                <a:solidFill>
                  <a:srgbClr val="123E57"/>
                </a:solidFill>
                <a:latin typeface="+mj-lt"/>
                <a:cs typeface="SapientSansBold"/>
              </a:defRPr>
            </a:lvl1pPr>
          </a:lstStyle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14" name="Text Box 14"/>
          <p:cNvSpPr txBox="1">
            <a:spLocks noChangeArrowheads="1"/>
          </p:cNvSpPr>
          <p:nvPr userDrawn="1"/>
        </p:nvSpPr>
        <p:spPr bwMode="auto">
          <a:xfrm>
            <a:off x="8647113" y="4864608"/>
            <a:ext cx="307975" cy="182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noAutofit/>
          </a:bodyPr>
          <a:lstStyle>
            <a:lvl1pPr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  <a:cs typeface="ＭＳ Ｐゴシック" charset="0"/>
              </a:defRPr>
            </a:lvl1pPr>
            <a:lvl2pPr marL="37931725" indent="-37474525" defTabSz="912813"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2pPr>
            <a:lvl3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3pPr>
            <a:lvl4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4pPr>
            <a:lvl5pPr eaLnBrk="0" hangingPunct="0"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tabLst>
                <a:tab pos="11025188" algn="r"/>
              </a:tabLst>
              <a:defRPr sz="2400">
                <a:solidFill>
                  <a:schemeClr val="tx1"/>
                </a:solidFill>
                <a:latin typeface="Georgia" charset="0"/>
                <a:ea typeface="ＭＳ Ｐゴシック" charset="0"/>
              </a:defRPr>
            </a:lvl9pPr>
          </a:lstStyle>
          <a:p>
            <a:pPr algn="r" fontAlgn="auto">
              <a:lnSpc>
                <a:spcPct val="101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sz="1000" b="1" dirty="0" smtClean="0">
                <a:solidFill>
                  <a:srgbClr val="7F7F7F"/>
                </a:solidFill>
                <a:latin typeface="+mn-lt"/>
                <a:cs typeface="SapientSansRegular"/>
              </a:rPr>
              <a:t> </a:t>
            </a:r>
            <a:fld id="{4225D95B-3580-C74C-AC82-B8FCF626B418}" type="slidenum">
              <a:rPr lang="en-US" sz="1000" b="1" smtClean="0">
                <a:solidFill>
                  <a:srgbClr val="7F7F7F"/>
                </a:solidFill>
                <a:latin typeface="+mn-lt"/>
                <a:cs typeface="SapientSansRegular"/>
              </a:rPr>
              <a:pPr algn="r" fontAlgn="auto">
                <a:lnSpc>
                  <a:spcPct val="101000"/>
                </a:lnSpc>
                <a:spcBef>
                  <a:spcPct val="50000"/>
                </a:spcBef>
                <a:spcAft>
                  <a:spcPts val="0"/>
                </a:spcAft>
                <a:defRPr/>
              </a:pPr>
              <a:t>‹#›</a:t>
            </a:fld>
            <a:endParaRPr lang="en-US" sz="1000" b="1" dirty="0" smtClean="0">
              <a:solidFill>
                <a:srgbClr val="7F7F7F"/>
              </a:solidFill>
              <a:latin typeface="+mn-lt"/>
              <a:cs typeface="SapientSansRegular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2"/>
          </p:nvPr>
        </p:nvSpPr>
        <p:spPr>
          <a:xfrm>
            <a:off x="4762055" y="1069975"/>
            <a:ext cx="3897313" cy="3600450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1"/>
          </p:nvPr>
        </p:nvSpPr>
        <p:spPr>
          <a:xfrm>
            <a:off x="493776" y="1069975"/>
            <a:ext cx="4108387" cy="3600450"/>
          </a:xfrm>
        </p:spPr>
        <p:txBody>
          <a:bodyPr num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465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2654"/>
            <a:ext cx="8229600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990378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rgbClr val="6C6C6C"/>
                </a:solidFill>
                <a:latin typeface="+mn-lt"/>
                <a:ea typeface="+mn-ea"/>
                <a:cs typeface="SapientSansRegular"/>
              </a:defRPr>
            </a:lvl1pPr>
          </a:lstStyle>
          <a:p>
            <a:pPr>
              <a:defRPr/>
            </a:pPr>
            <a:fld id="{8767E79B-3863-C648-ACD5-D5A69BA31F7C}" type="datetime4">
              <a:rPr lang="en-US" smtClean="0"/>
              <a:pPr>
                <a:defRPr/>
              </a:pPr>
              <a:t>June 21, 2017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 dirty="0" smtClean="0">
                <a:solidFill>
                  <a:srgbClr val="6C6C6C"/>
                </a:solidFill>
                <a:latin typeface="+mn-lt"/>
                <a:ea typeface="+mn-ea"/>
                <a:cs typeface="SapientSansRegular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b="0" i="0" smtClean="0">
                <a:solidFill>
                  <a:srgbClr val="6C6C6C"/>
                </a:solidFill>
                <a:latin typeface="+mn-lt"/>
                <a:ea typeface="+mn-ea"/>
                <a:cs typeface="Sapient Centro Slab"/>
              </a:defRPr>
            </a:lvl1pPr>
          </a:lstStyle>
          <a:p>
            <a:pPr>
              <a:defRPr/>
            </a:pPr>
            <a:fld id="{4F8F9822-CE00-0B4F-ADB5-DBA954363B0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755" r:id="rId2"/>
    <p:sldLayoutId id="2147483821" r:id="rId3"/>
    <p:sldLayoutId id="2147483822" r:id="rId4"/>
    <p:sldLayoutId id="2147483823" r:id="rId5"/>
    <p:sldLayoutId id="2147483770" r:id="rId6"/>
    <p:sldLayoutId id="2147483810" r:id="rId7"/>
    <p:sldLayoutId id="2147483771" r:id="rId8"/>
    <p:sldLayoutId id="2147483812" r:id="rId9"/>
    <p:sldLayoutId id="2147483772" r:id="rId10"/>
    <p:sldLayoutId id="2147483813" r:id="rId11"/>
    <p:sldLayoutId id="2147483773" r:id="rId12"/>
    <p:sldLayoutId id="2147483814" r:id="rId13"/>
    <p:sldLayoutId id="2147483763" r:id="rId14"/>
    <p:sldLayoutId id="2147483807" r:id="rId15"/>
    <p:sldLayoutId id="2147483824" r:id="rId16"/>
  </p:sldLayoutIdLst>
  <p:hf sldNum="0" hdr="0" ftr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2400" b="0" kern="1200">
          <a:solidFill>
            <a:srgbClr val="123E57"/>
          </a:solidFill>
          <a:latin typeface="+mj-lt"/>
          <a:ea typeface="ＭＳ Ｐゴシック" charset="0"/>
          <a:cs typeface="SapientSansBold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700">
          <a:solidFill>
            <a:schemeClr val="tx2"/>
          </a:solidFill>
          <a:latin typeface="SapientCentroSlab-Light" charset="0"/>
          <a:ea typeface="ＭＳ Ｐゴシック" charset="0"/>
        </a:defRPr>
      </a:lvl9pPr>
    </p:titleStyle>
    <p:bodyStyle>
      <a:lvl1pPr marL="228600" indent="-228600" algn="l" defTabSz="457200" rtl="0" eaLnBrk="1" fontAlgn="base" hangingPunct="1">
        <a:spcBef>
          <a:spcPct val="0"/>
        </a:spcBef>
        <a:spcAft>
          <a:spcPts val="1000"/>
        </a:spcAft>
        <a:buClr>
          <a:schemeClr val="accent1"/>
        </a:buClr>
        <a:buFont typeface="Wingdings" charset="0"/>
        <a:buChar char="§"/>
        <a:defRPr sz="2000" kern="1200">
          <a:solidFill>
            <a:srgbClr val="000000"/>
          </a:solidFill>
          <a:latin typeface="+mn-lt"/>
          <a:ea typeface="ＭＳ Ｐゴシック" charset="0"/>
          <a:cs typeface="SapientCentroSlab-Light"/>
        </a:defRPr>
      </a:lvl1pPr>
      <a:lvl2pPr marL="457200" indent="-228600" algn="l" defTabSz="457200" rtl="0" eaLnBrk="1" fontAlgn="base" hangingPunct="1">
        <a:spcBef>
          <a:spcPct val="0"/>
        </a:spcBef>
        <a:spcAft>
          <a:spcPts val="1000"/>
        </a:spcAft>
        <a:buClr>
          <a:schemeClr val="accent1"/>
        </a:buClr>
        <a:buFont typeface="Wingdings" charset="0"/>
        <a:buChar char="§"/>
        <a:defRPr sz="1900" kern="1200">
          <a:solidFill>
            <a:srgbClr val="000000"/>
          </a:solidFill>
          <a:latin typeface="+mn-lt"/>
          <a:ea typeface="ＭＳ Ｐゴシック" charset="0"/>
          <a:cs typeface="SapientCentroSlab-Light"/>
        </a:defRPr>
      </a:lvl2pPr>
      <a:lvl3pPr marL="685800" indent="-228600" algn="l" defTabSz="457200" rtl="0" eaLnBrk="1" fontAlgn="base" hangingPunct="1">
        <a:spcBef>
          <a:spcPct val="0"/>
        </a:spcBef>
        <a:spcAft>
          <a:spcPts val="1000"/>
        </a:spcAft>
        <a:buClr>
          <a:schemeClr val="accent1"/>
        </a:buClr>
        <a:buFont typeface="Wingdings" charset="0"/>
        <a:buChar char="§"/>
        <a:defRPr sz="1800" kern="1200">
          <a:solidFill>
            <a:srgbClr val="000000"/>
          </a:solidFill>
          <a:latin typeface="+mn-lt"/>
          <a:ea typeface="ＭＳ Ｐゴシック" charset="0"/>
          <a:cs typeface="SapientCentroSlab-Light"/>
        </a:defRPr>
      </a:lvl3pPr>
      <a:lvl4pPr marL="914400" indent="-228600" algn="l" defTabSz="457200" rtl="0" eaLnBrk="1" fontAlgn="base" hangingPunct="1">
        <a:spcBef>
          <a:spcPct val="0"/>
        </a:spcBef>
        <a:spcAft>
          <a:spcPts val="1000"/>
        </a:spcAft>
        <a:buClr>
          <a:schemeClr val="accent1"/>
        </a:buClr>
        <a:buFont typeface="Wingdings" charset="0"/>
        <a:buChar char="§"/>
        <a:defRPr sz="1700" kern="1200">
          <a:solidFill>
            <a:srgbClr val="000000"/>
          </a:solidFill>
          <a:latin typeface="+mn-lt"/>
          <a:ea typeface="ＭＳ Ｐゴシック" charset="0"/>
          <a:cs typeface="SapientCentroSlab-Light"/>
        </a:defRPr>
      </a:lvl4pPr>
      <a:lvl5pPr marL="1143000" indent="-228600" algn="l" defTabSz="457200" rtl="0" eaLnBrk="1" fontAlgn="base" hangingPunct="1">
        <a:spcBef>
          <a:spcPct val="0"/>
        </a:spcBef>
        <a:spcAft>
          <a:spcPts val="1000"/>
        </a:spcAft>
        <a:buClr>
          <a:schemeClr val="accent1"/>
        </a:buClr>
        <a:buFont typeface="Wingdings" charset="0"/>
        <a:buChar char="§"/>
        <a:defRPr sz="1600" kern="1200">
          <a:solidFill>
            <a:srgbClr val="000000"/>
          </a:solidFill>
          <a:latin typeface="+mn-lt"/>
          <a:ea typeface="ＭＳ Ｐゴシック" charset="0"/>
          <a:cs typeface="SapientCentroSlab-Ligh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FFRDC</a:t>
            </a:r>
            <a:r>
              <a:rPr lang="en-US" dirty="0"/>
              <a:t> </a:t>
            </a:r>
            <a:r>
              <a:rPr lang="en-US" b="1" dirty="0" smtClean="0"/>
              <a:t>Business </a:t>
            </a:r>
            <a:r>
              <a:rPr lang="en-US" b="1" dirty="0"/>
              <a:t>Operations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and </a:t>
            </a:r>
            <a:r>
              <a:rPr lang="en-US" b="1" dirty="0"/>
              <a:t>Management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Presented By: Stephen Davis, Contracting Officer</a:t>
            </a:r>
          </a:p>
          <a:p>
            <a:r>
              <a:rPr lang="en-US" dirty="0"/>
              <a:t>Chief, Management Operations and Support Branch  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October 1, 2015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133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72341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Operating an FFRDC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493776" y="803275"/>
            <a:ext cx="8165592" cy="3600450"/>
          </a:xfrm>
        </p:spPr>
        <p:txBody>
          <a:bodyPr/>
          <a:lstStyle/>
          <a:p>
            <a:r>
              <a:rPr lang="en-US" dirty="0" smtClean="0"/>
              <a:t>The FFRDC operator, </a:t>
            </a:r>
            <a:r>
              <a:rPr lang="en-US" dirty="0"/>
              <a:t>in order to discharge its </a:t>
            </a:r>
            <a:r>
              <a:rPr lang="en-US" dirty="0" smtClean="0"/>
              <a:t>responsibilities, </a:t>
            </a:r>
            <a:r>
              <a:rPr lang="en-US" dirty="0"/>
              <a:t>has </a:t>
            </a:r>
            <a:r>
              <a:rPr lang="en-US" dirty="0" smtClean="0"/>
              <a:t>access </a:t>
            </a:r>
            <a:r>
              <a:rPr lang="en-US" dirty="0"/>
              <a:t>beyond that which is common to the normal contractual </a:t>
            </a:r>
            <a:r>
              <a:rPr lang="en-US" dirty="0" smtClean="0"/>
              <a:t>relationship</a:t>
            </a:r>
          </a:p>
          <a:p>
            <a:pPr lvl="1"/>
            <a:r>
              <a:rPr lang="en-US" dirty="0" smtClean="0"/>
              <a:t>Access to privileged Government:</a:t>
            </a:r>
            <a:r>
              <a:rPr lang="en-US" dirty="0"/>
              <a:t> </a:t>
            </a:r>
            <a:r>
              <a:rPr lang="en-US" dirty="0" smtClean="0"/>
              <a:t>information, systems, installations, equipment, real property</a:t>
            </a:r>
          </a:p>
          <a:p>
            <a:r>
              <a:rPr lang="en-US" dirty="0" smtClean="0"/>
              <a:t>It </a:t>
            </a:r>
            <a:r>
              <a:rPr lang="en-US" dirty="0"/>
              <a:t>is not the Government’s intent </a:t>
            </a:r>
            <a:r>
              <a:rPr lang="en-US" dirty="0" smtClean="0"/>
              <a:t>that this access be used to </a:t>
            </a:r>
            <a:r>
              <a:rPr lang="en-US" dirty="0"/>
              <a:t>compete with the private sector. However, </a:t>
            </a:r>
            <a:r>
              <a:rPr lang="en-US" dirty="0" smtClean="0"/>
              <a:t>some work </a:t>
            </a:r>
            <a:r>
              <a:rPr lang="en-US" dirty="0"/>
              <a:t>may </a:t>
            </a:r>
            <a:r>
              <a:rPr lang="en-US" dirty="0" smtClean="0"/>
              <a:t>be performed under certain circumstances</a:t>
            </a:r>
          </a:p>
          <a:p>
            <a:pPr lvl="1"/>
            <a:r>
              <a:rPr lang="en-US" dirty="0" smtClean="0"/>
              <a:t>The Economy </a:t>
            </a:r>
            <a:r>
              <a:rPr lang="en-US" dirty="0"/>
              <a:t>Act, or other applicable </a:t>
            </a:r>
            <a:r>
              <a:rPr lang="en-US" dirty="0" smtClean="0"/>
              <a:t>legislation; </a:t>
            </a:r>
            <a:r>
              <a:rPr lang="en-US" dirty="0"/>
              <a:t>when the work is not otherwise available from the private </a:t>
            </a:r>
            <a:r>
              <a:rPr lang="en-US" dirty="0" smtClean="0"/>
              <a:t>sector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723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Operating an FFRDC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276225" y="850900"/>
            <a:ext cx="8316468" cy="3873500"/>
          </a:xfrm>
        </p:spPr>
        <p:txBody>
          <a:bodyPr/>
          <a:lstStyle/>
          <a:p>
            <a:pPr>
              <a:spcAft>
                <a:spcPts val="1800"/>
              </a:spcAft>
            </a:pPr>
            <a:r>
              <a:rPr lang="en-US" dirty="0" smtClean="0"/>
              <a:t>Operated</a:t>
            </a:r>
            <a:r>
              <a:rPr lang="en-US" dirty="0"/>
              <a:t>, managed, or administered by an autonomous organization or as an identifiably separate operating unit of a parent </a:t>
            </a:r>
            <a:r>
              <a:rPr lang="en-US" dirty="0" smtClean="0"/>
              <a:t>organization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Required </a:t>
            </a:r>
            <a:r>
              <a:rPr lang="en-US" dirty="0"/>
              <a:t>to operate in the public interest, free from organizational conflict of interest, and to disclose its affairs (as an FFRDC) to the primary </a:t>
            </a:r>
            <a:r>
              <a:rPr lang="en-US" dirty="0" smtClean="0"/>
              <a:t>sponsor</a:t>
            </a:r>
          </a:p>
          <a:p>
            <a:r>
              <a:rPr lang="en-US" dirty="0" smtClean="0"/>
              <a:t>Must be adaptable with the ability </a:t>
            </a:r>
            <a:r>
              <a:rPr lang="en-US" dirty="0"/>
              <a:t>to respond to emerging </a:t>
            </a:r>
            <a:r>
              <a:rPr lang="en-US" dirty="0" smtClean="0"/>
              <a:t>needs and </a:t>
            </a:r>
            <a:r>
              <a:rPr lang="en-US" dirty="0"/>
              <a:t>anticipate future critical </a:t>
            </a:r>
            <a:r>
              <a:rPr lang="en-US" dirty="0" smtClean="0"/>
              <a:t>issues</a:t>
            </a:r>
            <a:endParaRPr lang="en-US" dirty="0"/>
          </a:p>
          <a:p>
            <a:r>
              <a:rPr lang="en-US" dirty="0" smtClean="0"/>
              <a:t>Must have quick </a:t>
            </a:r>
            <a:r>
              <a:rPr lang="en-US" dirty="0"/>
              <a:t>response </a:t>
            </a:r>
            <a:r>
              <a:rPr lang="en-US" dirty="0" smtClean="0"/>
              <a:t>capabilities </a:t>
            </a:r>
            <a:r>
              <a:rPr lang="en-US" dirty="0"/>
              <a:t>to offer short-term assistance to </a:t>
            </a:r>
            <a:r>
              <a:rPr lang="en-US" dirty="0" smtClean="0"/>
              <a:t>meet </a:t>
            </a:r>
            <a:r>
              <a:rPr lang="en-US" dirty="0"/>
              <a:t>urgent and high-priority </a:t>
            </a:r>
            <a:r>
              <a:rPr lang="en-US" dirty="0" smtClean="0"/>
              <a:t>requirements</a:t>
            </a:r>
            <a:endParaRPr lang="en-US" dirty="0"/>
          </a:p>
          <a:p>
            <a:pPr>
              <a:spcAft>
                <a:spcPts val="1800"/>
              </a:spcAft>
            </a:pPr>
            <a:r>
              <a:rPr lang="en-US" dirty="0" smtClean="0"/>
              <a:t>The NCI FFRDC is a Government Owned-Contractor Operated facility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820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Government Owned-Contractor Operated (GOCO)</a:t>
            </a:r>
          </a:p>
        </p:txBody>
      </p:sp>
      <p:sp>
        <p:nvSpPr>
          <p:cNvPr id="4" name="Content Placeholder 9"/>
          <p:cNvSpPr txBox="1">
            <a:spLocks/>
          </p:cNvSpPr>
          <p:nvPr/>
        </p:nvSpPr>
        <p:spPr bwMode="auto">
          <a:xfrm>
            <a:off x="481521" y="1081616"/>
            <a:ext cx="3928554" cy="3173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28600" indent="-228600" algn="l" defTabSz="457200" rtl="0" eaLnBrk="1" fontAlgn="base" hangingPunct="1">
              <a:spcBef>
                <a:spcPct val="0"/>
              </a:spcBef>
              <a:spcAft>
                <a:spcPts val="1000"/>
              </a:spcAft>
              <a:buClr>
                <a:schemeClr val="accent1"/>
              </a:buClr>
              <a:buFont typeface="Wingdings" charset="0"/>
              <a:buChar char="§"/>
              <a:defRPr sz="2000" kern="1200">
                <a:solidFill>
                  <a:srgbClr val="000000"/>
                </a:solidFill>
                <a:latin typeface="+mn-lt"/>
                <a:ea typeface="ＭＳ Ｐゴシック" charset="0"/>
                <a:cs typeface="SapientCentroSlab-Light"/>
              </a:defRPr>
            </a:lvl1pPr>
            <a:lvl2pPr marL="457200" indent="-228600" algn="l" defTabSz="457200" rtl="0" eaLnBrk="1" fontAlgn="base" hangingPunct="1">
              <a:spcBef>
                <a:spcPct val="0"/>
              </a:spcBef>
              <a:spcAft>
                <a:spcPts val="1000"/>
              </a:spcAft>
              <a:buClr>
                <a:schemeClr val="accent1"/>
              </a:buClr>
              <a:buFont typeface="Wingdings" charset="0"/>
              <a:buChar char="§"/>
              <a:defRPr sz="1900" kern="1200">
                <a:solidFill>
                  <a:srgbClr val="000000"/>
                </a:solidFill>
                <a:latin typeface="+mn-lt"/>
                <a:ea typeface="ＭＳ Ｐゴシック" charset="0"/>
                <a:cs typeface="SapientCentroSlab-Light"/>
              </a:defRPr>
            </a:lvl2pPr>
            <a:lvl3pPr marL="685800" indent="-228600" algn="l" defTabSz="457200" rtl="0" eaLnBrk="1" fontAlgn="base" hangingPunct="1">
              <a:spcBef>
                <a:spcPct val="0"/>
              </a:spcBef>
              <a:spcAft>
                <a:spcPts val="1000"/>
              </a:spcAft>
              <a:buClr>
                <a:schemeClr val="accent1"/>
              </a:buClr>
              <a:buFont typeface="Wingdings" charset="0"/>
              <a:buChar char="§"/>
              <a:defRPr sz="1800" kern="1200">
                <a:solidFill>
                  <a:srgbClr val="000000"/>
                </a:solidFill>
                <a:latin typeface="+mn-lt"/>
                <a:ea typeface="ＭＳ Ｐゴシック" charset="0"/>
                <a:cs typeface="SapientCentroSlab-Light"/>
              </a:defRPr>
            </a:lvl3pPr>
            <a:lvl4pPr marL="914400" indent="-228600" algn="l" defTabSz="457200" rtl="0" eaLnBrk="1" fontAlgn="base" hangingPunct="1">
              <a:spcBef>
                <a:spcPct val="0"/>
              </a:spcBef>
              <a:spcAft>
                <a:spcPts val="1000"/>
              </a:spcAft>
              <a:buClr>
                <a:schemeClr val="accent1"/>
              </a:buClr>
              <a:buFont typeface="Wingdings" charset="0"/>
              <a:buChar char="§"/>
              <a:defRPr sz="1700" kern="1200">
                <a:solidFill>
                  <a:srgbClr val="000000"/>
                </a:solidFill>
                <a:latin typeface="+mn-lt"/>
                <a:ea typeface="ＭＳ Ｐゴシック" charset="0"/>
                <a:cs typeface="SapientCentroSlab-Light"/>
              </a:defRPr>
            </a:lvl4pPr>
            <a:lvl5pPr marL="1143000" indent="-228600" algn="l" defTabSz="457200" rtl="0" eaLnBrk="1" fontAlgn="base" hangingPunct="1">
              <a:spcBef>
                <a:spcPct val="0"/>
              </a:spcBef>
              <a:spcAft>
                <a:spcPts val="1000"/>
              </a:spcAft>
              <a:buClr>
                <a:schemeClr val="accent1"/>
              </a:buClr>
              <a:buFont typeface="Wingdings" charset="0"/>
              <a:buChar char="§"/>
              <a:defRPr sz="1600" kern="1200">
                <a:solidFill>
                  <a:srgbClr val="000000"/>
                </a:solidFill>
                <a:latin typeface="+mn-lt"/>
                <a:ea typeface="ＭＳ Ｐゴシック" charset="0"/>
                <a:cs typeface="SapientCentroSlab-Light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smtClean="0"/>
              <a:t>The Government:</a:t>
            </a:r>
          </a:p>
          <a:p>
            <a:pPr lvl="1"/>
            <a:r>
              <a:rPr lang="en-US" dirty="0" smtClean="0"/>
              <a:t>Provides the oversight</a:t>
            </a:r>
          </a:p>
          <a:p>
            <a:pPr lvl="1"/>
            <a:r>
              <a:rPr lang="en-US" dirty="0" smtClean="0"/>
              <a:t>Provides </a:t>
            </a:r>
            <a:r>
              <a:rPr lang="en-US" dirty="0"/>
              <a:t>the infrastructure</a:t>
            </a:r>
          </a:p>
          <a:p>
            <a:pPr lvl="1"/>
            <a:r>
              <a:rPr lang="en-US" dirty="0"/>
              <a:t>Provides the systems</a:t>
            </a:r>
          </a:p>
          <a:p>
            <a:pPr lvl="1"/>
            <a:r>
              <a:rPr lang="en-US" dirty="0" smtClean="0"/>
              <a:t>Provides the equipment</a:t>
            </a:r>
          </a:p>
          <a:p>
            <a:pPr lvl="1"/>
            <a:r>
              <a:rPr lang="en-US" dirty="0" smtClean="0"/>
              <a:t>Provides the property</a:t>
            </a:r>
          </a:p>
        </p:txBody>
      </p:sp>
      <p:sp>
        <p:nvSpPr>
          <p:cNvPr id="5" name="Content Placeholder 10"/>
          <p:cNvSpPr txBox="1">
            <a:spLocks/>
          </p:cNvSpPr>
          <p:nvPr/>
        </p:nvSpPr>
        <p:spPr>
          <a:xfrm>
            <a:off x="4410075" y="1077382"/>
            <a:ext cx="4095750" cy="4212167"/>
          </a:xfrm>
          <a:prstGeom prst="rect">
            <a:avLst/>
          </a:prstGeom>
        </p:spPr>
        <p:txBody>
          <a:bodyPr anchor="t"/>
          <a:lstStyle>
            <a:lvl1pPr marL="228600" indent="-228600" algn="l" defTabSz="457200" rtl="0" eaLnBrk="1" fontAlgn="base" hangingPunct="1">
              <a:spcBef>
                <a:spcPct val="0"/>
              </a:spcBef>
              <a:spcAft>
                <a:spcPts val="1000"/>
              </a:spcAft>
              <a:buClr>
                <a:schemeClr val="accent1"/>
              </a:buClr>
              <a:buFont typeface="Wingdings" charset="0"/>
              <a:buChar char="§"/>
              <a:defRPr sz="2000" kern="1200">
                <a:solidFill>
                  <a:srgbClr val="000000"/>
                </a:solidFill>
                <a:latin typeface="+mn-lt"/>
                <a:ea typeface="ＭＳ Ｐゴシック" charset="0"/>
                <a:cs typeface="SapientCentroSlab-Light"/>
              </a:defRPr>
            </a:lvl1pPr>
            <a:lvl2pPr marL="457200" indent="-228600" algn="l" defTabSz="457200" rtl="0" eaLnBrk="1" fontAlgn="base" hangingPunct="1">
              <a:spcBef>
                <a:spcPct val="0"/>
              </a:spcBef>
              <a:spcAft>
                <a:spcPts val="1000"/>
              </a:spcAft>
              <a:buClr>
                <a:schemeClr val="accent1"/>
              </a:buClr>
              <a:buFont typeface="Wingdings" charset="0"/>
              <a:buChar char="§"/>
              <a:defRPr sz="1900" kern="1200">
                <a:solidFill>
                  <a:srgbClr val="000000"/>
                </a:solidFill>
                <a:latin typeface="+mn-lt"/>
                <a:ea typeface="ＭＳ Ｐゴシック" charset="0"/>
                <a:cs typeface="SapientCentroSlab-Light"/>
              </a:defRPr>
            </a:lvl2pPr>
            <a:lvl3pPr marL="685800" indent="-228600" algn="l" defTabSz="457200" rtl="0" eaLnBrk="1" fontAlgn="base" hangingPunct="1">
              <a:spcBef>
                <a:spcPct val="0"/>
              </a:spcBef>
              <a:spcAft>
                <a:spcPts val="1000"/>
              </a:spcAft>
              <a:buClr>
                <a:schemeClr val="accent1"/>
              </a:buClr>
              <a:buFont typeface="Wingdings" charset="0"/>
              <a:buChar char="§"/>
              <a:defRPr sz="1800" kern="1200">
                <a:solidFill>
                  <a:srgbClr val="000000"/>
                </a:solidFill>
                <a:latin typeface="+mn-lt"/>
                <a:ea typeface="ＭＳ Ｐゴシック" charset="0"/>
                <a:cs typeface="SapientCentroSlab-Light"/>
              </a:defRPr>
            </a:lvl3pPr>
            <a:lvl4pPr marL="914400" indent="-228600" algn="l" defTabSz="457200" rtl="0" eaLnBrk="1" fontAlgn="base" hangingPunct="1">
              <a:spcBef>
                <a:spcPct val="0"/>
              </a:spcBef>
              <a:spcAft>
                <a:spcPts val="1000"/>
              </a:spcAft>
              <a:buClr>
                <a:schemeClr val="accent1"/>
              </a:buClr>
              <a:buFont typeface="Wingdings" charset="0"/>
              <a:buChar char="§"/>
              <a:defRPr sz="1700" kern="1200">
                <a:solidFill>
                  <a:srgbClr val="000000"/>
                </a:solidFill>
                <a:latin typeface="+mn-lt"/>
                <a:ea typeface="ＭＳ Ｐゴシック" charset="0"/>
                <a:cs typeface="SapientCentroSlab-Light"/>
              </a:defRPr>
            </a:lvl4pPr>
            <a:lvl5pPr marL="1143000" indent="-228600" algn="l" defTabSz="457200" rtl="0" eaLnBrk="1" fontAlgn="base" hangingPunct="1">
              <a:spcBef>
                <a:spcPct val="0"/>
              </a:spcBef>
              <a:spcAft>
                <a:spcPts val="1000"/>
              </a:spcAft>
              <a:buClr>
                <a:schemeClr val="accent1"/>
              </a:buClr>
              <a:buFont typeface="Wingdings" charset="0"/>
              <a:buChar char="§"/>
              <a:defRPr sz="1600" kern="1200">
                <a:solidFill>
                  <a:srgbClr val="000000"/>
                </a:solidFill>
                <a:latin typeface="+mn-lt"/>
                <a:ea typeface="ＭＳ Ｐゴシック" charset="0"/>
                <a:cs typeface="SapientCentroSlab-Light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b="1" dirty="0" smtClean="0"/>
              <a:t>The Contractor: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dirty="0" smtClean="0"/>
              <a:t>Operates the facility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dirty="0" smtClean="0"/>
              <a:t>Utilizes in-place systems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dirty="0" smtClean="0"/>
              <a:t>Performs/manages the work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dirty="0" smtClean="0"/>
              <a:t>Ensures required licenses, certifications and accreditations are </a:t>
            </a:r>
            <a:r>
              <a:rPr lang="en-US" dirty="0"/>
              <a:t>maintained.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820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dirty="0" smtClean="0"/>
              <a:t>operator manages </a:t>
            </a:r>
            <a:r>
              <a:rPr lang="en-US" dirty="0"/>
              <a:t>and administer a system of internal controls for all business and administrative </a:t>
            </a:r>
            <a:r>
              <a:rPr lang="en-US" dirty="0" smtClean="0"/>
              <a:t>operations</a:t>
            </a:r>
            <a:endParaRPr lang="en-US" dirty="0"/>
          </a:p>
          <a:p>
            <a:pPr lvl="1"/>
            <a:r>
              <a:rPr lang="en-US" dirty="0" smtClean="0"/>
              <a:t>Implements </a:t>
            </a:r>
            <a:r>
              <a:rPr lang="en-US" dirty="0"/>
              <a:t>business processes which are risk-based, cross-functional, cost effective, optimize and streamline operations, increase efficiency, and enhance </a:t>
            </a:r>
            <a:r>
              <a:rPr lang="en-US" dirty="0" smtClean="0"/>
              <a:t>productivity</a:t>
            </a:r>
            <a:endParaRPr lang="en-US" dirty="0"/>
          </a:p>
          <a:p>
            <a:r>
              <a:rPr lang="en-US" dirty="0"/>
              <a:t>Maintain electronic business/information systems for organizational operations and for activities involving general purpose data collection, data processing, and report generation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82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Financial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417576" y="937028"/>
            <a:ext cx="8165592" cy="3600450"/>
          </a:xfrm>
        </p:spPr>
        <p:txBody>
          <a:bodyPr/>
          <a:lstStyle/>
          <a:p>
            <a:r>
              <a:rPr lang="en-US" dirty="0" smtClean="0"/>
              <a:t>Maintain </a:t>
            </a:r>
            <a:r>
              <a:rPr lang="en-US" dirty="0"/>
              <a:t>and operate an electronic financial management system </a:t>
            </a:r>
            <a:r>
              <a:rPr lang="en-US" dirty="0" smtClean="0"/>
              <a:t> </a:t>
            </a:r>
            <a:endParaRPr lang="en-US" dirty="0"/>
          </a:p>
          <a:p>
            <a:pPr lvl="1"/>
            <a:r>
              <a:rPr lang="en-US" dirty="0"/>
              <a:t>Integrated accounting system suitable to capture, record, and report financial activities in a timely </a:t>
            </a:r>
            <a:r>
              <a:rPr lang="en-US" dirty="0" smtClean="0"/>
              <a:t>manner</a:t>
            </a:r>
            <a:endParaRPr lang="en-US" dirty="0"/>
          </a:p>
          <a:p>
            <a:pPr lvl="1"/>
            <a:r>
              <a:rPr lang="en-US" dirty="0"/>
              <a:t>Budgeting system which </a:t>
            </a:r>
            <a:r>
              <a:rPr lang="en-US" dirty="0" smtClean="0"/>
              <a:t>identifies all </a:t>
            </a:r>
            <a:r>
              <a:rPr lang="en-US" dirty="0"/>
              <a:t>resource requirements needed to accomplish projected </a:t>
            </a:r>
            <a:r>
              <a:rPr lang="en-US" dirty="0" smtClean="0"/>
              <a:t>work</a:t>
            </a:r>
            <a:endParaRPr lang="en-US" dirty="0"/>
          </a:p>
          <a:p>
            <a:pPr lvl="1"/>
            <a:r>
              <a:rPr lang="en-US" dirty="0"/>
              <a:t>Internal financial </a:t>
            </a:r>
            <a:r>
              <a:rPr lang="en-US" dirty="0" smtClean="0"/>
              <a:t>control </a:t>
            </a:r>
            <a:r>
              <a:rPr lang="en-US" dirty="0"/>
              <a:t>system for </a:t>
            </a:r>
            <a:r>
              <a:rPr lang="en-US" dirty="0" smtClean="0"/>
              <a:t>tracking </a:t>
            </a:r>
            <a:r>
              <a:rPr lang="en-US" dirty="0"/>
              <a:t>and expenditure of funds obligated under the </a:t>
            </a:r>
            <a:r>
              <a:rPr lang="en-US" dirty="0" smtClean="0"/>
              <a:t>contract</a:t>
            </a:r>
            <a:endParaRPr lang="en-US" dirty="0"/>
          </a:p>
          <a:p>
            <a:pPr lvl="1"/>
            <a:r>
              <a:rPr lang="en-US" dirty="0"/>
              <a:t>Disbursements system for both employee payroll and other supplier payments</a:t>
            </a:r>
          </a:p>
          <a:p>
            <a:endParaRPr lang="en-US" b="1" i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82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Management Responsibilities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1"/>
          </p:nvPr>
        </p:nvSpPr>
        <p:spPr>
          <a:xfrm>
            <a:off x="493776" y="860425"/>
            <a:ext cx="8165592" cy="3702050"/>
          </a:xfrm>
        </p:spPr>
        <p:txBody>
          <a:bodyPr/>
          <a:lstStyle/>
          <a:p>
            <a:r>
              <a:rPr lang="en-US" dirty="0" smtClean="0"/>
              <a:t>Property </a:t>
            </a:r>
            <a:r>
              <a:rPr lang="en-US" dirty="0"/>
              <a:t>Management </a:t>
            </a:r>
            <a:r>
              <a:rPr lang="en-US" dirty="0" smtClean="0"/>
              <a:t>- Manage over 30,000 pieces of accountable </a:t>
            </a:r>
            <a:r>
              <a:rPr lang="en-US" dirty="0"/>
              <a:t>Government </a:t>
            </a:r>
            <a:r>
              <a:rPr lang="en-US" dirty="0" smtClean="0"/>
              <a:t>owned </a:t>
            </a:r>
            <a:r>
              <a:rPr lang="en-US" dirty="0"/>
              <a:t>property </a:t>
            </a:r>
            <a:r>
              <a:rPr lang="en-US" dirty="0" smtClean="0"/>
              <a:t>ensuring accountability, proper safeguard, </a:t>
            </a:r>
            <a:r>
              <a:rPr lang="en-US" dirty="0"/>
              <a:t>and </a:t>
            </a:r>
            <a:r>
              <a:rPr lang="en-US" dirty="0" smtClean="0"/>
              <a:t>disposition</a:t>
            </a:r>
            <a:endParaRPr lang="en-US" dirty="0"/>
          </a:p>
          <a:p>
            <a:r>
              <a:rPr lang="en-US" dirty="0"/>
              <a:t>Acquisition </a:t>
            </a:r>
            <a:r>
              <a:rPr lang="en-US" dirty="0" smtClean="0"/>
              <a:t>Services and Purchasing Management - Responsible for establishing </a:t>
            </a:r>
            <a:r>
              <a:rPr lang="en-US" dirty="0"/>
              <a:t>and </a:t>
            </a:r>
            <a:r>
              <a:rPr lang="en-US" dirty="0" smtClean="0"/>
              <a:t>administering: </a:t>
            </a:r>
            <a:endParaRPr lang="en-US" dirty="0"/>
          </a:p>
          <a:p>
            <a:pPr lvl="1"/>
            <a:r>
              <a:rPr lang="en-US" dirty="0"/>
              <a:t>Subcontracts, leases, consultant agreements, purchase orders, maintenance service agreements</a:t>
            </a:r>
            <a:r>
              <a:rPr lang="en-US" dirty="0" smtClean="0"/>
              <a:t>, etc.</a:t>
            </a:r>
            <a:endParaRPr lang="en-US" dirty="0"/>
          </a:p>
          <a:p>
            <a:r>
              <a:rPr lang="en-US" dirty="0"/>
              <a:t>Human Resources </a:t>
            </a:r>
            <a:r>
              <a:rPr lang="en-US" dirty="0" smtClean="0"/>
              <a:t>Management - All HR functions for operator’s staff</a:t>
            </a:r>
          </a:p>
          <a:p>
            <a:r>
              <a:rPr lang="en-US" dirty="0"/>
              <a:t>Internal Audits </a:t>
            </a:r>
            <a:r>
              <a:rPr lang="en-US" dirty="0" smtClean="0"/>
              <a:t>- </a:t>
            </a:r>
            <a:r>
              <a:rPr lang="en-US" dirty="0"/>
              <a:t>establish, maintain, and routinely execute audits, reviews, and appraisals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820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FNLCR Core Business Systems 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25" y="960261"/>
            <a:ext cx="4943475" cy="3620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54283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FNLCR Core Business </a:t>
            </a:r>
            <a:r>
              <a:rPr lang="en-US" dirty="0" smtClean="0"/>
              <a:t>Systems 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2092" y="811231"/>
            <a:ext cx="3878850" cy="3859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382008"/>
      </p:ext>
    </p:extLst>
  </p:cSld>
  <p:clrMapOvr>
    <a:masterClrMapping/>
  </p:clrMapOvr>
</p:sld>
</file>

<file path=ppt/theme/theme1.xml><?xml version="1.0" encoding="utf-8"?>
<a:theme xmlns:a="http://schemas.openxmlformats.org/drawingml/2006/main" name="NCI PPT Template 16x9 RED">
  <a:themeElements>
    <a:clrScheme name="NCI Colors Theme">
      <a:dk1>
        <a:srgbClr val="606060"/>
      </a:dk1>
      <a:lt1>
        <a:srgbClr val="FFFFFF"/>
      </a:lt1>
      <a:dk2>
        <a:srgbClr val="BB0E3D"/>
      </a:dk2>
      <a:lt2>
        <a:srgbClr val="FFFFFF"/>
      </a:lt2>
      <a:accent1>
        <a:srgbClr val="BB0E3D"/>
      </a:accent1>
      <a:accent2>
        <a:srgbClr val="606060"/>
      </a:accent2>
      <a:accent3>
        <a:srgbClr val="123E57"/>
      </a:accent3>
      <a:accent4>
        <a:srgbClr val="2A71A5"/>
      </a:accent4>
      <a:accent5>
        <a:srgbClr val="178DA9"/>
      </a:accent5>
      <a:accent6>
        <a:srgbClr val="009999"/>
      </a:accent6>
      <a:hlink>
        <a:srgbClr val="3F54C9"/>
      </a:hlink>
      <a:folHlink>
        <a:srgbClr val="60606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2059</TotalTime>
  <Words>544</Words>
  <Application>Microsoft Office PowerPoint</Application>
  <PresentationFormat>On-screen Show (16:9)</PresentationFormat>
  <Paragraphs>61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ＭＳ Ｐゴシック</vt:lpstr>
      <vt:lpstr>Arial</vt:lpstr>
      <vt:lpstr>Calibri</vt:lpstr>
      <vt:lpstr>Sapient Centro Slab</vt:lpstr>
      <vt:lpstr>SapientCentroSlab-Light</vt:lpstr>
      <vt:lpstr>SapientSansBold</vt:lpstr>
      <vt:lpstr>SapientSansRegular</vt:lpstr>
      <vt:lpstr>Wingdings</vt:lpstr>
      <vt:lpstr>NCI PPT Template 16x9 RED</vt:lpstr>
      <vt:lpstr>FFRDC Business Operations  and Management</vt:lpstr>
      <vt:lpstr>Operating an FFRDC </vt:lpstr>
      <vt:lpstr>Operating an FFRDC</vt:lpstr>
      <vt:lpstr>Government Owned-Contractor Operated (GOCO)</vt:lpstr>
      <vt:lpstr>Business Management</vt:lpstr>
      <vt:lpstr>Financial Management</vt:lpstr>
      <vt:lpstr>Additional Management Responsibilities </vt:lpstr>
      <vt:lpstr>FNLCR Core Business Systems </vt:lpstr>
      <vt:lpstr>FNLCR Core Business Systems </vt:lpstr>
      <vt:lpstr>PowerPoint Presentation</vt:lpstr>
    </vt:vector>
  </TitlesOfParts>
  <Company>Sapient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Sapient</dc:creator>
  <cp:lastModifiedBy>Joyce Ogunlade</cp:lastModifiedBy>
  <cp:revision>160</cp:revision>
  <dcterms:created xsi:type="dcterms:W3CDTF">2013-05-02T18:01:03Z</dcterms:created>
  <dcterms:modified xsi:type="dcterms:W3CDTF">2017-06-21T14:07:16Z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Jive_LatestUserAccountName">
    <vt:lpwstr>ctompk</vt:lpwstr>
  </property>
  <property fmtid="{D5CDD505-2E9C-101B-9397-08002B2CF9AE}" pid="3" name="Offisync_UpdateToken">
    <vt:lpwstr>6</vt:lpwstr>
  </property>
  <property fmtid="{D5CDD505-2E9C-101B-9397-08002B2CF9AE}" pid="4" name="Jive_VersionGuid">
    <vt:lpwstr>52528687-c425-4c02-aa36-9dee618be8dc</vt:lpwstr>
  </property>
  <property fmtid="{D5CDD505-2E9C-101B-9397-08002B2CF9AE}" pid="5" name="Offisync_ProviderInitializationData">
    <vt:lpwstr>https://vox.sapient.com</vt:lpwstr>
  </property>
  <property fmtid="{D5CDD505-2E9C-101B-9397-08002B2CF9AE}" pid="6" name="Offisync_ServerID">
    <vt:lpwstr>2a760b3e-54a5-418b-9dd9-555cd32dea45</vt:lpwstr>
  </property>
  <property fmtid="{D5CDD505-2E9C-101B-9397-08002B2CF9AE}" pid="7" name="Offisync_UniqueId">
    <vt:lpwstr>79519</vt:lpwstr>
  </property>
</Properties>
</file>