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308" r:id="rId2"/>
    <p:sldId id="312" r:id="rId3"/>
    <p:sldId id="314" r:id="rId4"/>
    <p:sldId id="313" r:id="rId5"/>
    <p:sldId id="315" r:id="rId6"/>
    <p:sldId id="316" r:id="rId7"/>
    <p:sldId id="318" r:id="rId8"/>
    <p:sldId id="320" r:id="rId9"/>
    <p:sldId id="317" r:id="rId10"/>
    <p:sldId id="310" r:id="rId1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6C6C6C"/>
    <a:srgbClr val="000000"/>
    <a:srgbClr val="E8E8E8"/>
    <a:srgbClr val="F2F2F2"/>
    <a:srgbClr val="4C4C4C"/>
    <a:srgbClr val="565656"/>
    <a:srgbClr val="2A5DA5"/>
    <a:srgbClr val="2A67A5"/>
    <a:srgbClr val="2A7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789" autoAdjust="0"/>
    <p:restoredTop sz="94654" autoAdjust="0"/>
  </p:normalViewPr>
  <p:slideViewPr>
    <p:cSldViewPr snapToGrid="0" snapToObjects="1">
      <p:cViewPr>
        <p:scale>
          <a:sx n="100" d="100"/>
          <a:sy n="100" d="100"/>
        </p:scale>
        <p:origin x="-1944" y="-12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6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NLCR_ACQ@mail.nih.gov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 a more accessible version of this file or to request additional information about the images contained in this PowerPoint presentation, please contact: the FNCLR Acquisition Team @ </a:t>
            </a:r>
            <a:r>
              <a:rPr lang="en-US" u="sng">
                <a:hlinkClick r:id="rId3"/>
              </a:rPr>
              <a:t>FNLCR_ACQ@mail.nih.gov</a:t>
            </a:r>
            <a:r>
              <a:rPr lang="en-US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dirty="0" smtClean="0"/>
              <a:t>*****PLACE</a:t>
            </a:r>
            <a:r>
              <a:rPr lang="en-US" b="1" i="1" baseline="0" dirty="0" smtClean="0"/>
              <a:t> SPEAKER NOTES HERE: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66486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flipV="1">
            <a:off x="0" y="3776472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1234440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2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 </a:t>
            </a:r>
            <a:endParaRPr lang="en-US" dirty="0"/>
          </a:p>
        </p:txBody>
      </p:sp>
      <p:pic>
        <p:nvPicPr>
          <p:cNvPr id="2" name="Picture 1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3993515" cy="381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5773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DEE2CC4A-D4A6-3847-844C-B33A6D47D4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3"/>
          <p:cNvSpPr txBox="1">
            <a:spLocks noChangeArrowheads="1"/>
          </p:cNvSpPr>
          <p:nvPr userDrawn="1"/>
        </p:nvSpPr>
        <p:spPr bwMode="auto">
          <a:xfrm>
            <a:off x="1996889" y="4356100"/>
            <a:ext cx="5186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                 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www.cancer.gov</a:t>
            </a: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Arial" charset="0"/>
              </a:rPr>
              <a:t>espanol</a:t>
            </a:r>
            <a:endParaRPr lang="en-US" sz="1600" b="1" dirty="0" smtClean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94026" y="2148840"/>
            <a:ext cx="3163776" cy="813435"/>
            <a:chOff x="2333626" y="1990725"/>
            <a:chExt cx="4519680" cy="1162050"/>
          </a:xfrm>
        </p:grpSpPr>
        <p:pic>
          <p:nvPicPr>
            <p:cNvPr id="10" name="Picture 9" descr="NCI-Logo-Stack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805" y="2133600"/>
              <a:ext cx="3119501" cy="852170"/>
            </a:xfrm>
            <a:prstGeom prst="rect">
              <a:avLst/>
            </a:prstGeom>
          </p:spPr>
        </p:pic>
        <p:pic>
          <p:nvPicPr>
            <p:cNvPr id="11" name="Picture 10" descr="4_hhs_logo_white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3626" y="1990725"/>
              <a:ext cx="1162050" cy="11620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84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 smtClean="0"/>
              <a:t>Agenda Item 1</a:t>
            </a:r>
          </a:p>
          <a:p>
            <a:pPr lvl="1"/>
            <a:r>
              <a:rPr lang="en-US" dirty="0" smtClean="0"/>
              <a:t>Agenda Item 1a</a:t>
            </a:r>
          </a:p>
          <a:p>
            <a:pPr lvl="1"/>
            <a:r>
              <a:rPr lang="en-US" dirty="0" smtClean="0"/>
              <a:t>Agenda Item 1b</a:t>
            </a:r>
          </a:p>
          <a:p>
            <a:r>
              <a:rPr lang="en-US" dirty="0" smtClean="0"/>
              <a:t>Agenda Item 2</a:t>
            </a:r>
          </a:p>
          <a:p>
            <a:pPr lvl="1"/>
            <a:r>
              <a:rPr lang="en-US" dirty="0" smtClean="0"/>
              <a:t>Agenda Item 2a</a:t>
            </a:r>
          </a:p>
          <a:p>
            <a:pPr lvl="1"/>
            <a:r>
              <a:rPr lang="en-US" dirty="0" smtClean="0"/>
              <a:t>Agenda Item 2b</a:t>
            </a:r>
          </a:p>
          <a:p>
            <a:r>
              <a:rPr lang="en-US" dirty="0" smtClean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 smtClean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 userDrawn="1"/>
        </p:nvSpPr>
        <p:spPr>
          <a:xfrm>
            <a:off x="1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 userDrawn="1"/>
        </p:nvSpPr>
        <p:spPr>
          <a:xfrm>
            <a:off x="1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chemeClr val="bg1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rgbClr val="FFFFFF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0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11" name="Picture 10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41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B1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A70E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FFFFFF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 smtClean="0"/>
              <a:t>Vision Quote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fugit </a:t>
            </a:r>
            <a:r>
              <a:rPr lang="en-US" dirty="0" err="1" smtClean="0"/>
              <a:t>liberavisse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nec</a:t>
            </a:r>
            <a:r>
              <a:rPr lang="en-US" dirty="0" smtClean="0"/>
              <a:t> at. </a:t>
            </a:r>
            <a:r>
              <a:rPr lang="en-US" dirty="0" err="1" smtClean="0"/>
              <a:t>Essent</a:t>
            </a:r>
            <a:r>
              <a:rPr lang="en-US" dirty="0" smtClean="0"/>
              <a:t> </a:t>
            </a:r>
            <a:r>
              <a:rPr lang="en-US" dirty="0" err="1" smtClean="0"/>
              <a:t>elaboraret</a:t>
            </a:r>
            <a:r>
              <a:rPr lang="en-US" dirty="0" smtClean="0"/>
              <a:t> </a:t>
            </a:r>
            <a:r>
              <a:rPr lang="en-US" dirty="0" err="1" smtClean="0"/>
              <a:t>conclusionemque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eam</a:t>
            </a:r>
            <a:r>
              <a:rPr lang="en-US" dirty="0" smtClean="0"/>
              <a:t> id. Quo ex </a:t>
            </a:r>
            <a:r>
              <a:rPr lang="en-US" dirty="0" err="1" smtClean="0"/>
              <a:t>laboramus</a:t>
            </a:r>
            <a:r>
              <a:rPr lang="en-US" dirty="0" smtClean="0"/>
              <a:t> </a:t>
            </a:r>
            <a:r>
              <a:rPr lang="en-US" dirty="0" err="1" smtClean="0"/>
              <a:t>accommodare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his </a:t>
            </a:r>
            <a:r>
              <a:rPr lang="en-US" dirty="0" err="1" smtClean="0"/>
              <a:t>falli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. </a:t>
            </a:r>
            <a:r>
              <a:rPr lang="en-US" dirty="0" err="1" smtClean="0"/>
              <a:t>Illud</a:t>
            </a:r>
            <a:r>
              <a:rPr lang="en-US" dirty="0" smtClean="0"/>
              <a:t> postulant </a:t>
            </a:r>
            <a:br>
              <a:rPr lang="en-US" dirty="0" smtClean="0"/>
            </a:br>
            <a:r>
              <a:rPr lang="en-US" dirty="0" err="1" smtClean="0"/>
              <a:t>adversarium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FFFFF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FFFFF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White-Kno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64608"/>
            <a:ext cx="191688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June 21, 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755" r:id="rId2"/>
    <p:sldLayoutId id="2147483821" r:id="rId3"/>
    <p:sldLayoutId id="2147483822" r:id="rId4"/>
    <p:sldLayoutId id="2147483823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4" r:id="rId16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FFRDC</a:t>
            </a:r>
            <a:r>
              <a:rPr lang="en-US" dirty="0"/>
              <a:t> </a:t>
            </a:r>
            <a:r>
              <a:rPr lang="en-US" b="1" dirty="0" smtClean="0"/>
              <a:t>Business </a:t>
            </a:r>
            <a:r>
              <a:rPr lang="en-US" b="1" dirty="0"/>
              <a:t>Operations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</a:t>
            </a:r>
            <a:r>
              <a:rPr lang="en-US" b="1" dirty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Stephen Davis, Contracting Officer</a:t>
            </a:r>
          </a:p>
          <a:p>
            <a:r>
              <a:rPr lang="en-US" dirty="0"/>
              <a:t>Chief, Management Operations and Support Branch 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1, 2015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4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an FFRDC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803275"/>
            <a:ext cx="8165592" cy="3600450"/>
          </a:xfrm>
        </p:spPr>
        <p:txBody>
          <a:bodyPr/>
          <a:lstStyle/>
          <a:p>
            <a:r>
              <a:rPr lang="en-US" dirty="0" smtClean="0"/>
              <a:t>The FFRDC operator, </a:t>
            </a:r>
            <a:r>
              <a:rPr lang="en-US" dirty="0"/>
              <a:t>in order to discharge its </a:t>
            </a:r>
            <a:r>
              <a:rPr lang="en-US" dirty="0" smtClean="0"/>
              <a:t>responsibilities, </a:t>
            </a:r>
            <a:r>
              <a:rPr lang="en-US" dirty="0"/>
              <a:t>has </a:t>
            </a:r>
            <a:r>
              <a:rPr lang="en-US" dirty="0" smtClean="0"/>
              <a:t>access </a:t>
            </a:r>
            <a:r>
              <a:rPr lang="en-US" dirty="0"/>
              <a:t>beyond that which is common to the normal contractual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Access to privileged Government:</a:t>
            </a:r>
            <a:r>
              <a:rPr lang="en-US" dirty="0"/>
              <a:t> </a:t>
            </a:r>
            <a:r>
              <a:rPr lang="en-US" dirty="0" smtClean="0"/>
              <a:t>information, systems, installations, equipment, real property</a:t>
            </a:r>
          </a:p>
          <a:p>
            <a:r>
              <a:rPr lang="en-US" dirty="0" smtClean="0"/>
              <a:t>It </a:t>
            </a:r>
            <a:r>
              <a:rPr lang="en-US" dirty="0"/>
              <a:t>is not the Government’s intent </a:t>
            </a:r>
            <a:r>
              <a:rPr lang="en-US" dirty="0" smtClean="0"/>
              <a:t>that this access be used to </a:t>
            </a:r>
            <a:r>
              <a:rPr lang="en-US" dirty="0"/>
              <a:t>compete with the private sector. However, </a:t>
            </a:r>
            <a:r>
              <a:rPr lang="en-US" dirty="0" smtClean="0"/>
              <a:t>some work </a:t>
            </a:r>
            <a:r>
              <a:rPr lang="en-US" dirty="0"/>
              <a:t>may </a:t>
            </a:r>
            <a:r>
              <a:rPr lang="en-US" dirty="0" smtClean="0"/>
              <a:t>be performed under certain circumstances</a:t>
            </a:r>
          </a:p>
          <a:p>
            <a:pPr lvl="1"/>
            <a:r>
              <a:rPr lang="en-US" dirty="0" smtClean="0"/>
              <a:t>The Economy </a:t>
            </a:r>
            <a:r>
              <a:rPr lang="en-US" dirty="0"/>
              <a:t>Act, or other applicable </a:t>
            </a:r>
            <a:r>
              <a:rPr lang="en-US" dirty="0" smtClean="0"/>
              <a:t>legislation; </a:t>
            </a:r>
            <a:r>
              <a:rPr lang="en-US" dirty="0"/>
              <a:t>when the work is not otherwise available from the private </a:t>
            </a:r>
            <a:r>
              <a:rPr lang="en-US" dirty="0" smtClean="0"/>
              <a:t>sector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2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an FFRDC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76225" y="850900"/>
            <a:ext cx="8316468" cy="38735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Operated</a:t>
            </a:r>
            <a:r>
              <a:rPr lang="en-US" dirty="0"/>
              <a:t>, managed, or administered by an autonomous organization or as an identifiably separate operating unit of a parent </a:t>
            </a:r>
            <a:r>
              <a:rPr lang="en-US" dirty="0" smtClean="0"/>
              <a:t>organization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Required </a:t>
            </a:r>
            <a:r>
              <a:rPr lang="en-US" dirty="0"/>
              <a:t>to operate in the public interest, free from organizational conflict of interest, and to disclose its affairs (as an FFRDC) to the primary </a:t>
            </a:r>
            <a:r>
              <a:rPr lang="en-US" dirty="0" smtClean="0"/>
              <a:t>sponsor</a:t>
            </a:r>
          </a:p>
          <a:p>
            <a:r>
              <a:rPr lang="en-US" dirty="0" smtClean="0"/>
              <a:t>Must be adaptable with the ability </a:t>
            </a:r>
            <a:r>
              <a:rPr lang="en-US" dirty="0"/>
              <a:t>to respond to emerging </a:t>
            </a:r>
            <a:r>
              <a:rPr lang="en-US" dirty="0" smtClean="0"/>
              <a:t>needs and </a:t>
            </a:r>
            <a:r>
              <a:rPr lang="en-US" dirty="0"/>
              <a:t>anticipate future critical </a:t>
            </a:r>
            <a:r>
              <a:rPr lang="en-US" dirty="0" smtClean="0"/>
              <a:t>issues</a:t>
            </a:r>
            <a:endParaRPr lang="en-US" dirty="0"/>
          </a:p>
          <a:p>
            <a:r>
              <a:rPr lang="en-US" dirty="0" smtClean="0"/>
              <a:t>Must have quick </a:t>
            </a:r>
            <a:r>
              <a:rPr lang="en-US" dirty="0"/>
              <a:t>response </a:t>
            </a:r>
            <a:r>
              <a:rPr lang="en-US" dirty="0" smtClean="0"/>
              <a:t>capabilities </a:t>
            </a:r>
            <a:r>
              <a:rPr lang="en-US" dirty="0"/>
              <a:t>to offer short-term assistance to </a:t>
            </a:r>
            <a:r>
              <a:rPr lang="en-US" dirty="0" smtClean="0"/>
              <a:t>meet </a:t>
            </a:r>
            <a:r>
              <a:rPr lang="en-US" dirty="0"/>
              <a:t>urgent and high-priority </a:t>
            </a:r>
            <a:r>
              <a:rPr lang="en-US" dirty="0" smtClean="0"/>
              <a:t>requirements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 smtClean="0"/>
              <a:t>The NCI FFRDC is a Government Owned-Contractor Operated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Owned-Contractor Operated (GOCO)</a:t>
            </a:r>
          </a:p>
        </p:txBody>
      </p:sp>
      <p:sp>
        <p:nvSpPr>
          <p:cNvPr id="4" name="Content Placeholder 9"/>
          <p:cNvSpPr txBox="1">
            <a:spLocks/>
          </p:cNvSpPr>
          <p:nvPr/>
        </p:nvSpPr>
        <p:spPr bwMode="auto">
          <a:xfrm>
            <a:off x="481521" y="1081616"/>
            <a:ext cx="3928554" cy="3173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The Government:</a:t>
            </a:r>
          </a:p>
          <a:p>
            <a:pPr lvl="1"/>
            <a:r>
              <a:rPr lang="en-US" dirty="0" smtClean="0"/>
              <a:t>Provides the oversight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the infrastructure</a:t>
            </a:r>
          </a:p>
          <a:p>
            <a:pPr lvl="1"/>
            <a:r>
              <a:rPr lang="en-US" dirty="0"/>
              <a:t>Provides the systems</a:t>
            </a:r>
          </a:p>
          <a:p>
            <a:pPr lvl="1"/>
            <a:r>
              <a:rPr lang="en-US" dirty="0" smtClean="0"/>
              <a:t>Provides the equipment</a:t>
            </a:r>
          </a:p>
          <a:p>
            <a:pPr lvl="1"/>
            <a:r>
              <a:rPr lang="en-US" dirty="0" smtClean="0"/>
              <a:t>Provides the property</a:t>
            </a: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4410075" y="1077382"/>
            <a:ext cx="4095750" cy="4212167"/>
          </a:xfrm>
          <a:prstGeom prst="rect">
            <a:avLst/>
          </a:prstGeom>
        </p:spPr>
        <p:txBody>
          <a:bodyPr anchor="t"/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/>
              <a:t>The Contractor: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Operates the facility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Utilizes in-place systems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Performs/manages the work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Ensures required licenses, certifications and accreditations are </a:t>
            </a:r>
            <a:r>
              <a:rPr lang="en-US" dirty="0"/>
              <a:t>maintained.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operator manages </a:t>
            </a:r>
            <a:r>
              <a:rPr lang="en-US" dirty="0"/>
              <a:t>and administer a system of internal controls for all business and administrative </a:t>
            </a:r>
            <a:r>
              <a:rPr lang="en-US" dirty="0" smtClean="0"/>
              <a:t>operations</a:t>
            </a:r>
            <a:endParaRPr lang="en-US" dirty="0"/>
          </a:p>
          <a:p>
            <a:pPr lvl="1"/>
            <a:r>
              <a:rPr lang="en-US" dirty="0" smtClean="0"/>
              <a:t>Implements </a:t>
            </a:r>
            <a:r>
              <a:rPr lang="en-US" dirty="0"/>
              <a:t>business processes which are risk-based, cross-functional, cost effective, optimize and streamline operations, increase efficiency, and enhance </a:t>
            </a:r>
            <a:r>
              <a:rPr lang="en-US" dirty="0" smtClean="0"/>
              <a:t>productivity</a:t>
            </a:r>
            <a:endParaRPr lang="en-US" dirty="0"/>
          </a:p>
          <a:p>
            <a:r>
              <a:rPr lang="en-US" dirty="0"/>
              <a:t>Maintain electronic business/information systems for organizational operations and for activities involving general purpose data collection, data processing, and report generation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17576" y="937028"/>
            <a:ext cx="8165592" cy="3600450"/>
          </a:xfrm>
        </p:spPr>
        <p:txBody>
          <a:bodyPr/>
          <a:lstStyle/>
          <a:p>
            <a:r>
              <a:rPr lang="en-US" dirty="0" smtClean="0"/>
              <a:t>Maintain </a:t>
            </a:r>
            <a:r>
              <a:rPr lang="en-US" dirty="0"/>
              <a:t>and operate an electronic financial management system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Integrated accounting system suitable to capture, record, and report financial activities in a timely </a:t>
            </a:r>
            <a:r>
              <a:rPr lang="en-US" dirty="0" smtClean="0"/>
              <a:t>manner</a:t>
            </a:r>
            <a:endParaRPr lang="en-US" dirty="0"/>
          </a:p>
          <a:p>
            <a:pPr lvl="1"/>
            <a:r>
              <a:rPr lang="en-US" dirty="0"/>
              <a:t>Budgeting system which </a:t>
            </a:r>
            <a:r>
              <a:rPr lang="en-US" dirty="0" smtClean="0"/>
              <a:t>identifies all </a:t>
            </a:r>
            <a:r>
              <a:rPr lang="en-US" dirty="0"/>
              <a:t>resource requirements needed to accomplish projected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/>
              <a:t>Internal financial </a:t>
            </a:r>
            <a:r>
              <a:rPr lang="en-US" dirty="0" smtClean="0"/>
              <a:t>control </a:t>
            </a:r>
            <a:r>
              <a:rPr lang="en-US" dirty="0"/>
              <a:t>system for </a:t>
            </a:r>
            <a:r>
              <a:rPr lang="en-US" dirty="0" smtClean="0"/>
              <a:t>tracking </a:t>
            </a:r>
            <a:r>
              <a:rPr lang="en-US" dirty="0"/>
              <a:t>and expenditure of funds obligated under the </a:t>
            </a:r>
            <a:r>
              <a:rPr lang="en-US" dirty="0" smtClean="0"/>
              <a:t>contract</a:t>
            </a:r>
            <a:endParaRPr lang="en-US" dirty="0"/>
          </a:p>
          <a:p>
            <a:pPr lvl="1"/>
            <a:r>
              <a:rPr lang="en-US" dirty="0"/>
              <a:t>Disbursements system for both employee payroll and other supplier payments</a:t>
            </a:r>
          </a:p>
          <a:p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Management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860425"/>
            <a:ext cx="8165592" cy="3702050"/>
          </a:xfrm>
        </p:spPr>
        <p:txBody>
          <a:bodyPr/>
          <a:lstStyle/>
          <a:p>
            <a:r>
              <a:rPr lang="en-US" dirty="0" smtClean="0"/>
              <a:t>Property </a:t>
            </a:r>
            <a:r>
              <a:rPr lang="en-US" dirty="0"/>
              <a:t>Management </a:t>
            </a:r>
            <a:r>
              <a:rPr lang="en-US" dirty="0" smtClean="0"/>
              <a:t>- Manage over 30,000 pieces of accountable </a:t>
            </a:r>
            <a:r>
              <a:rPr lang="en-US" dirty="0"/>
              <a:t>Government </a:t>
            </a:r>
            <a:r>
              <a:rPr lang="en-US" dirty="0" smtClean="0"/>
              <a:t>owned </a:t>
            </a:r>
            <a:r>
              <a:rPr lang="en-US" dirty="0"/>
              <a:t>property </a:t>
            </a:r>
            <a:r>
              <a:rPr lang="en-US" dirty="0" smtClean="0"/>
              <a:t>ensuring accountability, proper safeguard, </a:t>
            </a:r>
            <a:r>
              <a:rPr lang="en-US" dirty="0"/>
              <a:t>and </a:t>
            </a:r>
            <a:r>
              <a:rPr lang="en-US" dirty="0" smtClean="0"/>
              <a:t>disposition</a:t>
            </a:r>
            <a:endParaRPr lang="en-US" dirty="0"/>
          </a:p>
          <a:p>
            <a:r>
              <a:rPr lang="en-US" dirty="0"/>
              <a:t>Acquisition </a:t>
            </a:r>
            <a:r>
              <a:rPr lang="en-US" dirty="0" smtClean="0"/>
              <a:t>Services and Purchasing Management - Responsible for establishing </a:t>
            </a:r>
            <a:r>
              <a:rPr lang="en-US" dirty="0"/>
              <a:t>and </a:t>
            </a:r>
            <a:r>
              <a:rPr lang="en-US" dirty="0" smtClean="0"/>
              <a:t>administering: </a:t>
            </a:r>
            <a:endParaRPr lang="en-US" dirty="0"/>
          </a:p>
          <a:p>
            <a:pPr lvl="1"/>
            <a:r>
              <a:rPr lang="en-US" dirty="0"/>
              <a:t>Subcontracts, leases, consultant agreements, purchase orders, maintenance service agreements</a:t>
            </a:r>
            <a:r>
              <a:rPr lang="en-US" dirty="0" smtClean="0"/>
              <a:t>, etc.</a:t>
            </a:r>
            <a:endParaRPr lang="en-US" dirty="0"/>
          </a:p>
          <a:p>
            <a:r>
              <a:rPr lang="en-US" dirty="0"/>
              <a:t>Human Resources </a:t>
            </a:r>
            <a:r>
              <a:rPr lang="en-US" dirty="0" smtClean="0"/>
              <a:t>Management - All HR functions for operator’s staff</a:t>
            </a:r>
          </a:p>
          <a:p>
            <a:r>
              <a:rPr lang="en-US" dirty="0"/>
              <a:t>Internal Audits </a:t>
            </a:r>
            <a:r>
              <a:rPr lang="en-US" dirty="0" smtClean="0"/>
              <a:t>- </a:t>
            </a:r>
            <a:r>
              <a:rPr lang="en-US" dirty="0"/>
              <a:t>establish, maintain, and routinely execute audits, reviews, and appraisals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FNLCR Core Business Systems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960261"/>
            <a:ext cx="4943475" cy="362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42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FNLCR Core Business </a:t>
            </a:r>
            <a:r>
              <a:rPr lang="en-US" dirty="0" smtClean="0"/>
              <a:t>Systems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92" y="811231"/>
            <a:ext cx="3878850" cy="385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2008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16x9 RED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2059</TotalTime>
  <Words>544</Words>
  <Application>Microsoft Office PowerPoint</Application>
  <PresentationFormat>On-screen Show (16:9)</PresentationFormat>
  <Paragraphs>61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Sapient Centro Slab</vt:lpstr>
      <vt:lpstr>SapientCentroSlab-Light</vt:lpstr>
      <vt:lpstr>SapientSansBold</vt:lpstr>
      <vt:lpstr>SapientSansRegular</vt:lpstr>
      <vt:lpstr>Wingdings</vt:lpstr>
      <vt:lpstr>NCI PPT Template 16x9 RED</vt:lpstr>
      <vt:lpstr>FFRDC Business Operations  and Management</vt:lpstr>
      <vt:lpstr>Operating an FFRDC </vt:lpstr>
      <vt:lpstr>Operating an FFRDC</vt:lpstr>
      <vt:lpstr>Government Owned-Contractor Operated (GOCO)</vt:lpstr>
      <vt:lpstr>Business Management</vt:lpstr>
      <vt:lpstr>Financial Management</vt:lpstr>
      <vt:lpstr>Additional Management Responsibilities </vt:lpstr>
      <vt:lpstr>FNLCR Core Business Systems </vt:lpstr>
      <vt:lpstr>FNLCR Core Business Systems 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Joyce Ogunlade</cp:lastModifiedBy>
  <cp:revision>160</cp:revision>
  <dcterms:created xsi:type="dcterms:W3CDTF">2013-05-02T18:01:03Z</dcterms:created>
  <dcterms:modified xsi:type="dcterms:W3CDTF">2017-06-21T14:07:16Z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</Properties>
</file>