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308" r:id="rId2"/>
    <p:sldId id="306" r:id="rId3"/>
    <p:sldId id="311" r:id="rId4"/>
    <p:sldId id="310" r:id="rId5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F7F7F"/>
    <a:srgbClr val="6C6C6C"/>
    <a:srgbClr val="E8E8E8"/>
    <a:srgbClr val="F2F2F2"/>
    <a:srgbClr val="4C4C4C"/>
    <a:srgbClr val="565656"/>
    <a:srgbClr val="2A5DA5"/>
    <a:srgbClr val="2A67A5"/>
    <a:srgbClr val="2A7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789" autoAdjust="0"/>
    <p:restoredTop sz="94654" autoAdjust="0"/>
  </p:normalViewPr>
  <p:slideViewPr>
    <p:cSldViewPr snapToGrid="0" snapToObjects="1">
      <p:cViewPr>
        <p:scale>
          <a:sx n="100" d="100"/>
          <a:sy n="100" d="100"/>
        </p:scale>
        <p:origin x="-1992" y="-120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3" d="100"/>
          <a:sy n="53" d="100"/>
        </p:scale>
        <p:origin x="2648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9F3A4-7CE6-7D4B-82F4-AAB0A89D24A0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3AD1B-1BAA-D548-ACF0-7463C0C7D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6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3C395-96D9-3549-B668-03A5D401BEEB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59DD9-C07A-0F4A-BE38-5AFB42BB2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538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NLCR_ACQ@mail.nih.gov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a more accessible version of this file or to request additional information about the images contained in this PowerPoint presentation, please contact: the FNCLR Acquisition Team @ </a:t>
            </a:r>
            <a:r>
              <a:rPr lang="en-US" u="sng" dirty="0">
                <a:hlinkClick r:id="rId3"/>
              </a:rPr>
              <a:t>FNLCR_ACQ@mail.nih.gov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01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>
            <a:spLocks noChangeAspect="1"/>
          </p:cNvSpPr>
          <p:nvPr userDrawn="1"/>
        </p:nvSpPr>
        <p:spPr>
          <a:xfrm>
            <a:off x="1166486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>
            <a:spLocks noChangeAspect="1"/>
          </p:cNvSpPr>
          <p:nvPr userDrawn="1"/>
        </p:nvSpPr>
        <p:spPr>
          <a:xfrm>
            <a:off x="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 flipV="1">
            <a:off x="0" y="3776472"/>
            <a:ext cx="9144000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685799" y="1234440"/>
            <a:ext cx="7772400" cy="1370882"/>
          </a:xfrm>
        </p:spPr>
        <p:txBody>
          <a:bodyPr lIns="0" tIns="0" rIns="0" bIns="0" anchor="b">
            <a:noAutofit/>
          </a:bodyPr>
          <a:lstStyle>
            <a:lvl1pPr algn="r">
              <a:defRPr sz="28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Title of the presentation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674620"/>
            <a:ext cx="7772400" cy="514782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1400" b="0" i="1" spc="1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 </a:t>
            </a:r>
            <a:endParaRPr lang="en-US" dirty="0"/>
          </a:p>
        </p:txBody>
      </p:sp>
      <p:pic>
        <p:nvPicPr>
          <p:cNvPr id="2" name="Picture 1" descr="NCI-Logo-Color.png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282743"/>
            <a:ext cx="3993515" cy="381000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4295773"/>
            <a:ext cx="2286000" cy="3566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0000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DEE2CC4A-D4A6-3847-844C-B33A6D47D47C}" type="datetime4">
              <a:rPr lang="en-US" smtClean="0"/>
              <a:pPr>
                <a:defRPr/>
              </a:pPr>
              <a:t>June 21,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61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2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747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1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1776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5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07219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1996889" y="4356100"/>
            <a:ext cx="51867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               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/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espanol</a:t>
            </a:r>
            <a:endParaRPr lang="en-US" sz="1600" b="1" dirty="0" smtClean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7" name="Group 6"/>
          <p:cNvGrpSpPr>
            <a:grpSpLocks noChangeAspect="1"/>
          </p:cNvGrpSpPr>
          <p:nvPr userDrawn="1"/>
        </p:nvGrpSpPr>
        <p:grpSpPr>
          <a:xfrm>
            <a:off x="2994026" y="2148840"/>
            <a:ext cx="3163776" cy="813435"/>
            <a:chOff x="2333626" y="1990725"/>
            <a:chExt cx="4519680" cy="1162050"/>
          </a:xfrm>
        </p:grpSpPr>
        <p:pic>
          <p:nvPicPr>
            <p:cNvPr id="10" name="Picture 9" descr="NCI-Logo-Stack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3805" y="2133600"/>
              <a:ext cx="3119501" cy="852170"/>
            </a:xfrm>
            <a:prstGeom prst="rect">
              <a:avLst/>
            </a:prstGeom>
          </p:spPr>
        </p:pic>
        <p:pic>
          <p:nvPicPr>
            <p:cNvPr id="11" name="Picture 10" descr="4_hhs_logo_white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3626" y="1990725"/>
              <a:ext cx="1162050" cy="11620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84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>
            <a:spLocks noChangeAspect="1"/>
          </p:cNvSpPr>
          <p:nvPr userDrawn="1"/>
        </p:nvSpPr>
        <p:spPr>
          <a:xfrm>
            <a:off x="117711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>
            <a:spLocks noChangeAspect="1"/>
          </p:cNvSpPr>
          <p:nvPr userDrawn="1"/>
        </p:nvSpPr>
        <p:spPr>
          <a:xfrm>
            <a:off x="10624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1371600"/>
            <a:ext cx="3017520" cy="13716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11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34256" y="0"/>
            <a:ext cx="4297680" cy="5148072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 smtClean="0"/>
              <a:t>Agenda Item 1</a:t>
            </a:r>
          </a:p>
          <a:p>
            <a:pPr lvl="1"/>
            <a:r>
              <a:rPr lang="en-US" dirty="0" smtClean="0"/>
              <a:t>Agenda Item 1a</a:t>
            </a:r>
          </a:p>
          <a:p>
            <a:pPr lvl="1"/>
            <a:r>
              <a:rPr lang="en-US" dirty="0" smtClean="0"/>
              <a:t>Agenda Item 1b</a:t>
            </a:r>
          </a:p>
          <a:p>
            <a:r>
              <a:rPr lang="en-US" dirty="0" smtClean="0"/>
              <a:t>Agenda Item 2</a:t>
            </a:r>
          </a:p>
          <a:p>
            <a:pPr lvl="1"/>
            <a:r>
              <a:rPr lang="en-US" dirty="0" smtClean="0"/>
              <a:t>Agenda Item 2a</a:t>
            </a:r>
          </a:p>
          <a:p>
            <a:pPr lvl="1"/>
            <a:r>
              <a:rPr lang="en-US" dirty="0" smtClean="0"/>
              <a:t>Agenda Item 2b</a:t>
            </a:r>
          </a:p>
          <a:p>
            <a:r>
              <a:rPr lang="en-US" dirty="0" smtClean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 smtClean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 smtClean="0"/>
              <a:t>Agenda Item 3b</a:t>
            </a:r>
          </a:p>
        </p:txBody>
      </p:sp>
    </p:spTree>
    <p:extLst>
      <p:ext uri="{BB962C8B-B14F-4D97-AF65-F5344CB8AC3E}">
        <p14:creationId xmlns:p14="http://schemas.microsoft.com/office/powerpoint/2010/main" val="98528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ection Brea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 userDrawn="1"/>
        </p:nvSpPr>
        <p:spPr>
          <a:xfrm>
            <a:off x="1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entagon 20"/>
          <p:cNvSpPr/>
          <p:nvPr userDrawn="1"/>
        </p:nvSpPr>
        <p:spPr>
          <a:xfrm>
            <a:off x="1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3429000" y="1817370"/>
            <a:ext cx="5029199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chemeClr val="bg1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8999" y="3257550"/>
            <a:ext cx="5022892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rgbClr val="FFFFFF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40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>
            <a:spLocks noChangeAspect="1"/>
          </p:cNvSpPr>
          <p:nvPr userDrawn="1"/>
        </p:nvSpPr>
        <p:spPr>
          <a:xfrm>
            <a:off x="1523357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>
            <a:spLocks noChangeAspect="1"/>
          </p:cNvSpPr>
          <p:nvPr userDrawn="1"/>
        </p:nvSpPr>
        <p:spPr>
          <a:xfrm>
            <a:off x="0" y="0"/>
            <a:ext cx="3228985" cy="5148072"/>
          </a:xfrm>
          <a:prstGeom prst="homePlate">
            <a:avLst>
              <a:gd name="adj" fmla="val 32357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395471" y="1817370"/>
            <a:ext cx="4062728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rgbClr val="BB0E3D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5471" y="3257550"/>
            <a:ext cx="4056420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</a:t>
            </a:r>
            <a:endParaRPr lang="en-US" dirty="0"/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60416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ntagon 4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371600"/>
            <a:ext cx="7772400" cy="24003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1" baseline="0">
                <a:solidFill>
                  <a:srgbClr val="FFFFFF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 smtClean="0"/>
              <a:t>Vision Quote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fugit </a:t>
            </a:r>
            <a:r>
              <a:rPr lang="en-US" dirty="0" err="1" smtClean="0"/>
              <a:t>liberavisse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nec</a:t>
            </a:r>
            <a:r>
              <a:rPr lang="en-US" dirty="0" smtClean="0"/>
              <a:t> at. </a:t>
            </a:r>
            <a:r>
              <a:rPr lang="en-US" dirty="0" err="1" smtClean="0"/>
              <a:t>Essent</a:t>
            </a:r>
            <a:r>
              <a:rPr lang="en-US" dirty="0" smtClean="0"/>
              <a:t> </a:t>
            </a:r>
            <a:r>
              <a:rPr lang="en-US" dirty="0" err="1" smtClean="0"/>
              <a:t>elaboraret</a:t>
            </a:r>
            <a:r>
              <a:rPr lang="en-US" dirty="0" smtClean="0"/>
              <a:t> </a:t>
            </a:r>
            <a:r>
              <a:rPr lang="en-US" dirty="0" err="1" smtClean="0"/>
              <a:t>conclusionemque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eam</a:t>
            </a:r>
            <a:r>
              <a:rPr lang="en-US" dirty="0" smtClean="0"/>
              <a:t> id. Quo ex </a:t>
            </a:r>
            <a:r>
              <a:rPr lang="en-US" dirty="0" err="1" smtClean="0"/>
              <a:t>laboramus</a:t>
            </a:r>
            <a:r>
              <a:rPr lang="en-US" dirty="0" smtClean="0"/>
              <a:t> </a:t>
            </a:r>
            <a:r>
              <a:rPr lang="en-US" dirty="0" err="1" smtClean="0"/>
              <a:t>accommodare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his </a:t>
            </a:r>
            <a:r>
              <a:rPr lang="en-US" dirty="0" err="1" smtClean="0"/>
              <a:t>falli</a:t>
            </a:r>
            <a:r>
              <a:rPr lang="en-US" dirty="0" smtClean="0"/>
              <a:t> </a:t>
            </a:r>
            <a:r>
              <a:rPr lang="en-US" dirty="0" err="1" smtClean="0"/>
              <a:t>deleniti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. </a:t>
            </a:r>
            <a:r>
              <a:rPr lang="en-US" dirty="0" err="1" smtClean="0"/>
              <a:t>Illud</a:t>
            </a:r>
            <a:r>
              <a:rPr lang="en-US" dirty="0" smtClean="0"/>
              <a:t> postulant </a:t>
            </a:r>
            <a:br>
              <a:rPr lang="en-US" dirty="0" smtClean="0"/>
            </a:br>
            <a:r>
              <a:rPr lang="en-US" dirty="0" err="1" smtClean="0"/>
              <a:t>adversarium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his.”</a:t>
            </a: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8" name="Picture 7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3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6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8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9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6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2654"/>
            <a:ext cx="8229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378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8767E79B-3863-C648-ACD5-D5A69BA31F7C}" type="datetime4">
              <a:rPr lang="en-US" smtClean="0"/>
              <a:pPr>
                <a:defRPr/>
              </a:pPr>
              <a:t>June 21, 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b="0" i="0" smtClean="0">
                <a:solidFill>
                  <a:srgbClr val="6C6C6C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755" r:id="rId2"/>
    <p:sldLayoutId id="2147483821" r:id="rId3"/>
    <p:sldLayoutId id="2147483822" r:id="rId4"/>
    <p:sldLayoutId id="2147483823" r:id="rId5"/>
    <p:sldLayoutId id="2147483770" r:id="rId6"/>
    <p:sldLayoutId id="2147483810" r:id="rId7"/>
    <p:sldLayoutId id="2147483771" r:id="rId8"/>
    <p:sldLayoutId id="2147483812" r:id="rId9"/>
    <p:sldLayoutId id="2147483772" r:id="rId10"/>
    <p:sldLayoutId id="2147483813" r:id="rId11"/>
    <p:sldLayoutId id="2147483773" r:id="rId12"/>
    <p:sldLayoutId id="2147483814" r:id="rId13"/>
    <p:sldLayoutId id="2147483763" r:id="rId14"/>
    <p:sldLayoutId id="2147483807" r:id="rId15"/>
    <p:sldLayoutId id="2147483824" r:id="rId16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cioa.cancer.gov/oa-internet/fnlcr/index.html#/events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Closing Remarks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Victoria Cunningham, Contracting Officer</a:t>
            </a:r>
          </a:p>
          <a:p>
            <a:r>
              <a:rPr lang="en-US" dirty="0" smtClean="0"/>
              <a:t>Management and Operations Support Branch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1,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/>
            <a:r>
              <a:rPr lang="en-US" dirty="0" smtClean="0"/>
              <a:t>On behalf of the National Cancer Institute, we would like to thank you for attending today’s event!</a:t>
            </a:r>
          </a:p>
          <a:p>
            <a:r>
              <a:rPr lang="en-US" dirty="0"/>
              <a:t>Information tables are available in the conference rooms across the hall and in the lobby until 4:30 PM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We </a:t>
            </a:r>
            <a:r>
              <a:rPr lang="en-US" dirty="0"/>
              <a:t>hope to see all of you tomorrow for “Day 2” of our conference, in Frederick, Maryland.</a:t>
            </a:r>
          </a:p>
          <a:p>
            <a:pPr lvl="0"/>
            <a:r>
              <a:rPr lang="en-US" dirty="0" smtClean="0"/>
              <a:t>This </a:t>
            </a:r>
            <a:r>
              <a:rPr lang="en-US" dirty="0"/>
              <a:t>will be an exciting day, with the opportunity to tour the facilities of NCI’s FFRDC. 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0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Tomorrow, October 2</a:t>
            </a:r>
            <a:r>
              <a:rPr lang="en-US" b="1" baseline="30000" dirty="0" smtClean="0"/>
              <a:t>nd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/>
            <a:r>
              <a:rPr lang="en-US" b="1" i="1" dirty="0" smtClean="0">
                <a:solidFill>
                  <a:srgbClr val="C00000"/>
                </a:solidFill>
              </a:rPr>
              <a:t>Reminder:</a:t>
            </a:r>
            <a:r>
              <a:rPr lang="en-US" i="1" dirty="0" smtClean="0"/>
              <a:t> </a:t>
            </a:r>
            <a:r>
              <a:rPr lang="en-US" dirty="0" smtClean="0"/>
              <a:t>Check-in/registration </a:t>
            </a:r>
            <a:r>
              <a:rPr lang="en-US" dirty="0"/>
              <a:t>begins at </a:t>
            </a:r>
            <a:r>
              <a:rPr lang="en-US" b="1" dirty="0">
                <a:solidFill>
                  <a:srgbClr val="C00000"/>
                </a:solidFill>
              </a:rPr>
              <a:t>8:30 </a:t>
            </a:r>
            <a:r>
              <a:rPr lang="en-US" b="1" dirty="0" smtClean="0">
                <a:solidFill>
                  <a:srgbClr val="C00000"/>
                </a:solidFill>
              </a:rPr>
              <a:t>AM </a:t>
            </a:r>
            <a:r>
              <a:rPr lang="en-US" dirty="0" smtClean="0"/>
              <a:t>at the Advanced Technology Research Facility (ATRF).</a:t>
            </a:r>
          </a:p>
          <a:p>
            <a:pPr lvl="2"/>
            <a:r>
              <a:rPr lang="en-US" dirty="0" smtClean="0"/>
              <a:t>Address: 8560 Progress Drive, Frederick, MD 21701</a:t>
            </a:r>
          </a:p>
          <a:p>
            <a:pPr lvl="2"/>
            <a:r>
              <a:rPr lang="en-US" dirty="0" smtClean="0"/>
              <a:t>Additional </a:t>
            </a:r>
            <a:r>
              <a:rPr lang="en-US" dirty="0"/>
              <a:t>logistics details are available </a:t>
            </a:r>
            <a:r>
              <a:rPr lang="en-US" dirty="0" smtClean="0"/>
              <a:t>at the Registration Table (handout) </a:t>
            </a:r>
            <a:r>
              <a:rPr lang="en-US" dirty="0"/>
              <a:t>and on the Frederick National Laboratory for Cancer </a:t>
            </a:r>
            <a:r>
              <a:rPr lang="en-US" dirty="0" smtClean="0"/>
              <a:t>Research Acquisition Portal </a:t>
            </a:r>
          </a:p>
          <a:p>
            <a:pPr marL="457200" lvl="2" indent="0" algn="ctr">
              <a:buNone/>
            </a:pPr>
            <a:r>
              <a:rPr lang="en-US" dirty="0" smtClean="0">
                <a:hlinkClick r:id="rId2"/>
              </a:rPr>
              <a:t>http://ncioa.cancer.gov/oa-internet/fnlcr/index.html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If you have questions, please see the FFRDC Business Operations table or the Registration Table where you checked in this morning.</a:t>
            </a:r>
          </a:p>
        </p:txBody>
      </p:sp>
    </p:spTree>
    <p:extLst>
      <p:ext uri="{BB962C8B-B14F-4D97-AF65-F5344CB8AC3E}">
        <p14:creationId xmlns:p14="http://schemas.microsoft.com/office/powerpoint/2010/main" val="1232802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3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I PPT Template 16x9 RED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2033</TotalTime>
  <Words>209</Words>
  <Application>Microsoft Office PowerPoint</Application>
  <PresentationFormat>On-screen Show (16:9)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ＭＳ Ｐゴシック</vt:lpstr>
      <vt:lpstr>Arial</vt:lpstr>
      <vt:lpstr>Calibri</vt:lpstr>
      <vt:lpstr>Sapient Centro Slab</vt:lpstr>
      <vt:lpstr>SapientCentroSlab-Light</vt:lpstr>
      <vt:lpstr>SapientSansBold</vt:lpstr>
      <vt:lpstr>SapientSansRegular</vt:lpstr>
      <vt:lpstr>Wingdings</vt:lpstr>
      <vt:lpstr>NCI PPT Template 16x9 RED</vt:lpstr>
      <vt:lpstr>Closing Remarks</vt:lpstr>
      <vt:lpstr>Thank You!</vt:lpstr>
      <vt:lpstr>Tomorrow, October 2nd </vt:lpstr>
      <vt:lpstr>PowerPoint Presentation</vt:lpstr>
    </vt:vector>
  </TitlesOfParts>
  <Company>Sapient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Sapient</dc:creator>
  <cp:lastModifiedBy>Joyce Ogunlade</cp:lastModifiedBy>
  <cp:revision>159</cp:revision>
  <dcterms:created xsi:type="dcterms:W3CDTF">2013-05-02T18:01:03Z</dcterms:created>
  <dcterms:modified xsi:type="dcterms:W3CDTF">2017-06-21T14:09:36Z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ctompk</vt:lpwstr>
  </property>
  <property fmtid="{D5CDD505-2E9C-101B-9397-08002B2CF9AE}" pid="3" name="Offisync_UpdateToken">
    <vt:lpwstr>6</vt:lpwstr>
  </property>
  <property fmtid="{D5CDD505-2E9C-101B-9397-08002B2CF9AE}" pid="4" name="Jive_VersionGuid">
    <vt:lpwstr>52528687-c425-4c02-aa36-9dee618be8dc</vt:lpwstr>
  </property>
  <property fmtid="{D5CDD505-2E9C-101B-9397-08002B2CF9AE}" pid="5" name="Offisync_ProviderInitializationData">
    <vt:lpwstr>https://vox.sapient.com</vt:lpwstr>
  </property>
  <property fmtid="{D5CDD505-2E9C-101B-9397-08002B2CF9AE}" pid="6" name="Offisync_ServerID">
    <vt:lpwstr>2a760b3e-54a5-418b-9dd9-555cd32dea45</vt:lpwstr>
  </property>
  <property fmtid="{D5CDD505-2E9C-101B-9397-08002B2CF9AE}" pid="7" name="Offisync_UniqueId">
    <vt:lpwstr>79519</vt:lpwstr>
  </property>
</Properties>
</file>