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21"/>
  </p:notesMasterIdLst>
  <p:handoutMasterIdLst>
    <p:handoutMasterId r:id="rId22"/>
  </p:handoutMasterIdLst>
  <p:sldIdLst>
    <p:sldId id="308" r:id="rId2"/>
    <p:sldId id="309" r:id="rId3"/>
    <p:sldId id="314" r:id="rId4"/>
    <p:sldId id="315" r:id="rId5"/>
    <p:sldId id="329" r:id="rId6"/>
    <p:sldId id="319" r:id="rId7"/>
    <p:sldId id="330" r:id="rId8"/>
    <p:sldId id="337" r:id="rId9"/>
    <p:sldId id="331" r:id="rId10"/>
    <p:sldId id="338" r:id="rId11"/>
    <p:sldId id="339" r:id="rId12"/>
    <p:sldId id="321" r:id="rId13"/>
    <p:sldId id="342" r:id="rId14"/>
    <p:sldId id="336" r:id="rId15"/>
    <p:sldId id="324" r:id="rId16"/>
    <p:sldId id="323" r:id="rId17"/>
    <p:sldId id="340" r:id="rId18"/>
    <p:sldId id="341" r:id="rId19"/>
    <p:sldId id="310" r:id="rId20"/>
  </p:sldIdLst>
  <p:sldSz cx="9144000" cy="5143500" type="screen16x9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F7F7F"/>
    <a:srgbClr val="6C6C6C"/>
    <a:srgbClr val="E8E8E8"/>
    <a:srgbClr val="F2F2F2"/>
    <a:srgbClr val="4C4C4C"/>
    <a:srgbClr val="565656"/>
    <a:srgbClr val="2A5DA5"/>
    <a:srgbClr val="2A67A5"/>
    <a:srgbClr val="2A7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789" autoAdjust="0"/>
    <p:restoredTop sz="90199" autoAdjust="0"/>
  </p:normalViewPr>
  <p:slideViewPr>
    <p:cSldViewPr snapToGrid="0" snapToObjects="1">
      <p:cViewPr>
        <p:scale>
          <a:sx n="100" d="100"/>
          <a:sy n="100" d="100"/>
        </p:scale>
        <p:origin x="-1944" y="-10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632" y="4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499F3A4-7CE6-7D4B-82F4-AAB0A89D24A0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093AD1B-1BAA-D548-ACF0-7463C0C7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6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703C395-96D9-3549-B668-03A5D401BEEB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1459DD9-C07A-0F4A-BE38-5AFB42BB2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53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NLCR_ACQ@mail.nih.gov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2458">
              <a:defRPr/>
            </a:pPr>
            <a:r>
              <a:rPr lang="en-US" dirty="0"/>
              <a:t>For a more accessible version of this file or to request additional information about the images contained in this PowerPoint presentation, please contact: the FNCLR Acquisition Team @ </a:t>
            </a:r>
            <a:r>
              <a:rPr lang="en-US" u="sng" dirty="0">
                <a:hlinkClick r:id="rId3"/>
              </a:rPr>
              <a:t>FNLCR_ACQ@mail.nih.gov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3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2458">
              <a:defRPr/>
            </a:pPr>
            <a:r>
              <a:rPr lang="en-US" b="1" i="1" dirty="0" smtClean="0"/>
              <a:t>*****PLACE</a:t>
            </a:r>
            <a:r>
              <a:rPr lang="en-US" b="1" i="1" baseline="0" dirty="0" smtClean="0"/>
              <a:t> SPEAKER NOTES HERE: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0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NCI at Frederick Facilities are</a:t>
            </a:r>
            <a:r>
              <a:rPr lang="en-US" baseline="0" dirty="0" smtClean="0"/>
              <a:t> government owned facilities which we will be touring today.</a:t>
            </a:r>
          </a:p>
          <a:p>
            <a:r>
              <a:rPr lang="en-US" baseline="0" dirty="0" smtClean="0"/>
              <a:t>We will also be touring the Advanced Technology Research Facility which one of the Frederick National Laboratory for Cancer Research (FNLCR) Leased Facilities.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3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On-campus leased facilities are located at the NCI at Frederick.</a:t>
            </a:r>
          </a:p>
          <a:p>
            <a:r>
              <a:rPr lang="en-US" dirty="0" smtClean="0"/>
              <a:t>Off-campus</a:t>
            </a:r>
            <a:r>
              <a:rPr lang="en-US" baseline="0" dirty="0" smtClean="0"/>
              <a:t> leased facilities are located in the Frederick/I-270 corridor area.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16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ATRF is the largest building leased by the FNLCR.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24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two FNLCR</a:t>
            </a:r>
            <a:r>
              <a:rPr lang="en-US" baseline="0" dirty="0" smtClean="0"/>
              <a:t> leased facilities – one located at the ATRF (support to NCI) and the other at a building (support to NIAID)  in the Frederick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4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</a:t>
            </a:r>
            <a:r>
              <a:rPr lang="en-US" baseline="0" dirty="0" err="1" smtClean="0"/>
              <a:t>Biospecimen</a:t>
            </a:r>
            <a:r>
              <a:rPr lang="en-US" baseline="0" dirty="0" smtClean="0"/>
              <a:t> repositories located at the NCI at Frederick and a leased facility in the Frederick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59DD9-C07A-0F4A-BE38-5AFB42BB2A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4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66486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3776472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234440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goes here </a:t>
            </a:r>
            <a:endParaRPr lang="en-US" dirty="0"/>
          </a:p>
        </p:txBody>
      </p:sp>
      <p:pic>
        <p:nvPicPr>
          <p:cNvPr id="2" name="Picture 1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82743"/>
            <a:ext cx="3993515" cy="381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5773"/>
            <a:ext cx="2286000" cy="356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DEE2CC4A-D4A6-3847-844C-B33A6D47D47C}" type="datetime4">
              <a:rPr lang="en-US" smtClean="0"/>
              <a:pPr>
                <a:defRPr/>
              </a:pPr>
              <a:t>June 21,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1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0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4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776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7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0721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3"/>
          <p:cNvSpPr txBox="1">
            <a:spLocks noChangeArrowheads="1"/>
          </p:cNvSpPr>
          <p:nvPr userDrawn="1"/>
        </p:nvSpPr>
        <p:spPr bwMode="auto">
          <a:xfrm>
            <a:off x="1996889" y="4356100"/>
            <a:ext cx="5186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</a:rPr>
              <a:t>                 </a:t>
            </a:r>
            <a:r>
              <a:rPr lang="en-US" sz="1600" b="1" dirty="0" err="1" smtClean="0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600" b="1" dirty="0" err="1" smtClean="0">
                <a:solidFill>
                  <a:schemeClr val="bg1"/>
                </a:solidFill>
                <a:latin typeface="Arial" charset="0"/>
              </a:rPr>
              <a:t>espanol</a:t>
            </a:r>
            <a:endParaRPr lang="en-US" sz="1600" b="1" dirty="0" smtClean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994026" y="2148840"/>
            <a:ext cx="3163776" cy="813435"/>
            <a:chOff x="2333626" y="1990725"/>
            <a:chExt cx="4519680" cy="1162050"/>
          </a:xfrm>
        </p:grpSpPr>
        <p:pic>
          <p:nvPicPr>
            <p:cNvPr id="10" name="Picture 9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11" name="Picture 10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4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 smtClean="0"/>
              <a:t>Agenda Item 1</a:t>
            </a:r>
          </a:p>
          <a:p>
            <a:pPr lvl="1"/>
            <a:r>
              <a:rPr lang="en-US" dirty="0" smtClean="0"/>
              <a:t>Agenda Item 1a</a:t>
            </a:r>
          </a:p>
          <a:p>
            <a:pPr lvl="1"/>
            <a:r>
              <a:rPr lang="en-US" dirty="0" smtClean="0"/>
              <a:t>Agenda Item 1b</a:t>
            </a:r>
          </a:p>
          <a:p>
            <a:r>
              <a:rPr lang="en-US" dirty="0" smtClean="0"/>
              <a:t>Agenda Item 2</a:t>
            </a:r>
          </a:p>
          <a:p>
            <a:pPr lvl="1"/>
            <a:r>
              <a:rPr lang="en-US" dirty="0" smtClean="0"/>
              <a:t>Agenda Item 2a</a:t>
            </a:r>
          </a:p>
          <a:p>
            <a:pPr lvl="1"/>
            <a:r>
              <a:rPr lang="en-US" dirty="0" smtClean="0"/>
              <a:t>Agenda Item 2b</a:t>
            </a:r>
          </a:p>
          <a:p>
            <a:r>
              <a:rPr lang="en-US" dirty="0" smtClean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 smtClean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 smtClean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98528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agon 19"/>
          <p:cNvSpPr/>
          <p:nvPr userDrawn="1"/>
        </p:nvSpPr>
        <p:spPr>
          <a:xfrm>
            <a:off x="1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ntagon 20"/>
          <p:cNvSpPr/>
          <p:nvPr userDrawn="1"/>
        </p:nvSpPr>
        <p:spPr>
          <a:xfrm>
            <a:off x="1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0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goes here</a:t>
            </a:r>
            <a:endParaRPr lang="en-US" dirty="0"/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0416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 smtClean="0"/>
              <a:t>Vision Quote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fugit </a:t>
            </a:r>
            <a:r>
              <a:rPr lang="en-US" dirty="0" err="1" smtClean="0"/>
              <a:t>liberavisse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nec</a:t>
            </a:r>
            <a:r>
              <a:rPr lang="en-US" dirty="0" smtClean="0"/>
              <a:t> at. </a:t>
            </a:r>
            <a:r>
              <a:rPr lang="en-US" dirty="0" err="1" smtClean="0"/>
              <a:t>Essent</a:t>
            </a:r>
            <a:r>
              <a:rPr lang="en-US" dirty="0" smtClean="0"/>
              <a:t> </a:t>
            </a:r>
            <a:r>
              <a:rPr lang="en-US" dirty="0" err="1" smtClean="0"/>
              <a:t>elaboraret</a:t>
            </a:r>
            <a:r>
              <a:rPr lang="en-US" dirty="0" smtClean="0"/>
              <a:t> </a:t>
            </a:r>
            <a:r>
              <a:rPr lang="en-US" dirty="0" err="1" smtClean="0"/>
              <a:t>conclusionemque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eam</a:t>
            </a:r>
            <a:r>
              <a:rPr lang="en-US" dirty="0" smtClean="0"/>
              <a:t> id. Quo ex </a:t>
            </a:r>
            <a:r>
              <a:rPr lang="en-US" dirty="0" err="1" smtClean="0"/>
              <a:t>laboramus</a:t>
            </a:r>
            <a:r>
              <a:rPr lang="en-US" dirty="0" smtClean="0"/>
              <a:t> </a:t>
            </a:r>
            <a:r>
              <a:rPr lang="en-US" dirty="0" err="1" smtClean="0"/>
              <a:t>accommodare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his </a:t>
            </a:r>
            <a:r>
              <a:rPr lang="en-US" dirty="0" err="1" smtClean="0"/>
              <a:t>falli</a:t>
            </a:r>
            <a:r>
              <a:rPr lang="en-US" dirty="0" smtClean="0"/>
              <a:t> </a:t>
            </a:r>
            <a:r>
              <a:rPr lang="en-US" dirty="0" err="1" smtClean="0"/>
              <a:t>deleniti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. </a:t>
            </a:r>
            <a:r>
              <a:rPr lang="en-US" dirty="0" err="1" smtClean="0"/>
              <a:t>Illud</a:t>
            </a:r>
            <a:r>
              <a:rPr lang="en-US" dirty="0" smtClean="0"/>
              <a:t> postulant </a:t>
            </a:r>
            <a:br>
              <a:rPr lang="en-US" dirty="0" smtClean="0"/>
            </a:br>
            <a:r>
              <a:rPr lang="en-US" dirty="0" err="1" smtClean="0"/>
              <a:t>adversarium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864608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8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64608"/>
            <a:ext cx="1916888" cy="182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9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64608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 smtClean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8767E79B-3863-C648-ACD5-D5A69BA31F7C}" type="datetime4">
              <a:rPr lang="en-US" smtClean="0"/>
              <a:pPr>
                <a:defRPr/>
              </a:pPr>
              <a:t>June 21, 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55" r:id="rId2"/>
    <p:sldLayoutId id="2147483821" r:id="rId3"/>
    <p:sldLayoutId id="2147483822" r:id="rId4"/>
    <p:sldLayoutId id="2147483823" r:id="rId5"/>
    <p:sldLayoutId id="2147483770" r:id="rId6"/>
    <p:sldLayoutId id="2147483810" r:id="rId7"/>
    <p:sldLayoutId id="2147483771" r:id="rId8"/>
    <p:sldLayoutId id="2147483812" r:id="rId9"/>
    <p:sldLayoutId id="2147483772" r:id="rId10"/>
    <p:sldLayoutId id="2147483813" r:id="rId11"/>
    <p:sldLayoutId id="2147483773" r:id="rId12"/>
    <p:sldLayoutId id="2147483814" r:id="rId13"/>
    <p:sldLayoutId id="2147483763" r:id="rId14"/>
    <p:sldLayoutId id="2147483807" r:id="rId15"/>
    <p:sldLayoutId id="2147483824" r:id="rId16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14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425" y="948690"/>
            <a:ext cx="8181974" cy="1370882"/>
          </a:xfrm>
        </p:spPr>
        <p:txBody>
          <a:bodyPr/>
          <a:lstStyle/>
          <a:p>
            <a:r>
              <a:rPr lang="en-US" dirty="0" smtClean="0"/>
              <a:t>NCI Office of the Director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By: </a:t>
            </a:r>
            <a:r>
              <a:rPr lang="en-US" dirty="0" smtClean="0"/>
              <a:t>Kristin Komschlies, Ph.D. 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</a:t>
            </a:r>
            <a:r>
              <a:rPr lang="en-US" dirty="0" smtClean="0"/>
              <a:t>2, </a:t>
            </a:r>
            <a:r>
              <a:rPr lang="en-US" dirty="0"/>
              <a:t>2015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3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Technology Research Facility (ATRF)</a:t>
            </a:r>
            <a:endParaRPr lang="en-US" dirty="0"/>
          </a:p>
        </p:txBody>
      </p:sp>
      <p:pic>
        <p:nvPicPr>
          <p:cNvPr id="5" name="Picture 2" descr="C:\Eudora\Attach\ATRF Visitor Parking View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964" y="1952978"/>
            <a:ext cx="5049737" cy="2810934"/>
          </a:xfrm>
          <a:prstGeom prst="rect">
            <a:avLst/>
          </a:prstGeom>
          <a:noFill/>
          <a:effectLst>
            <a:outerShdw blurRad="292100" dist="139700" dir="2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1865" y="778936"/>
            <a:ext cx="5485159" cy="2174874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FNLCR Leased 330,000 SF building</a:t>
            </a:r>
          </a:p>
          <a:p>
            <a:r>
              <a:rPr lang="en-US" dirty="0"/>
              <a:t>O</a:t>
            </a:r>
            <a:r>
              <a:rPr lang="en-US" dirty="0" smtClean="0"/>
              <a:t>n 32 acres dedicated to the NCI</a:t>
            </a:r>
          </a:p>
          <a:p>
            <a:r>
              <a:rPr lang="en-US" dirty="0" smtClean="0"/>
              <a:t>Part of the 177 acre Riverside Research Park</a:t>
            </a:r>
          </a:p>
          <a:p>
            <a:r>
              <a:rPr lang="en-US" dirty="0" smtClean="0"/>
              <a:t>Building shell was completed in 2010</a:t>
            </a:r>
          </a:p>
          <a:p>
            <a:r>
              <a:rPr lang="en-US" dirty="0" smtClean="0"/>
              <a:t>Fit-out completed and occupied in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29" y="225394"/>
            <a:ext cx="8165592" cy="317395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Technology Research Facility (ATRF)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98730" y="653087"/>
            <a:ext cx="3317662" cy="151866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Types of Space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103,000 SF Laboratory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  80,000 SF cGMP/Lab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  60,000 SF Administrative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  90,000 SF Infrastructure</a:t>
            </a:r>
            <a:endParaRPr lang="en-US" dirty="0"/>
          </a:p>
        </p:txBody>
      </p:sp>
      <p:pic>
        <p:nvPicPr>
          <p:cNvPr id="4" name="Picture 2" descr="C:\Users\cherryj\Documents\OSO Adminstrave items\Jims Admin\ATRF Night_DSC4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3" y="2544959"/>
            <a:ext cx="8065885" cy="21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08787" y="653087"/>
            <a:ext cx="3774381" cy="16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 smtClean="0"/>
              <a:t>Amenities</a:t>
            </a:r>
          </a:p>
          <a:p>
            <a:pPr lvl="1">
              <a:spcAft>
                <a:spcPts val="0"/>
              </a:spcAft>
            </a:pPr>
            <a:r>
              <a:rPr lang="en-US" sz="1600" dirty="0" smtClean="0"/>
              <a:t>Auditorium and Conference Center</a:t>
            </a:r>
          </a:p>
          <a:p>
            <a:pPr lvl="1">
              <a:spcAft>
                <a:spcPts val="0"/>
              </a:spcAft>
            </a:pPr>
            <a:r>
              <a:rPr lang="en-US" sz="1600" dirty="0" smtClean="0"/>
              <a:t>Grab N’ Go Lunch Area</a:t>
            </a:r>
          </a:p>
          <a:p>
            <a:pPr lvl="1">
              <a:spcAft>
                <a:spcPts val="0"/>
              </a:spcAft>
            </a:pPr>
            <a:r>
              <a:rPr lang="en-US" sz="1600" dirty="0" smtClean="0"/>
              <a:t>Gym</a:t>
            </a:r>
          </a:p>
          <a:p>
            <a:pPr lvl="1">
              <a:spcAft>
                <a:spcPts val="0"/>
              </a:spcAft>
            </a:pPr>
            <a:r>
              <a:rPr lang="en-US" sz="1600" dirty="0" smtClean="0"/>
              <a:t>Scientific Library Satellite</a:t>
            </a:r>
          </a:p>
          <a:p>
            <a:pPr lvl="1">
              <a:spcAft>
                <a:spcPts val="0"/>
              </a:spcAft>
            </a:pPr>
            <a:r>
              <a:rPr lang="en-US" sz="1600" dirty="0" smtClean="0"/>
              <a:t>Occupational Health Satellite</a:t>
            </a:r>
          </a:p>
          <a:p>
            <a:pPr marL="2286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869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NCI at Frederick -- Typical Buildings</a:t>
            </a:r>
            <a:endParaRPr lang="en-US" sz="2000" dirty="0"/>
          </a:p>
        </p:txBody>
      </p:sp>
      <p:pic>
        <p:nvPicPr>
          <p:cNvPr id="4" name="Content Placeholder 3" descr="thisone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66" y="734589"/>
            <a:ext cx="2190595" cy="13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16122"/>
          <a:stretch>
            <a:fillRect/>
          </a:stretch>
        </p:blipFill>
        <p:spPr bwMode="auto">
          <a:xfrm>
            <a:off x="6139973" y="3180016"/>
            <a:ext cx="2519395" cy="150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63" y="2616231"/>
            <a:ext cx="2107478" cy="18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18051" r="19075" b="16743"/>
          <a:stretch>
            <a:fillRect/>
          </a:stretch>
        </p:blipFill>
        <p:spPr bwMode="auto">
          <a:xfrm>
            <a:off x="5873441" y="911877"/>
            <a:ext cx="2452196" cy="18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18" y="972262"/>
            <a:ext cx="2495491" cy="182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377112" y="3033128"/>
            <a:ext cx="2349500" cy="1803399"/>
            <a:chOff x="838200" y="1524000"/>
            <a:chExt cx="3810000" cy="26924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524000"/>
              <a:ext cx="3810000" cy="269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429000" y="3786188"/>
              <a:ext cx="990600" cy="1000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269489" y="2130498"/>
            <a:ext cx="1982005" cy="1596340"/>
            <a:chOff x="859158" y="1509049"/>
            <a:chExt cx="3474334" cy="274143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8" y="1509049"/>
              <a:ext cx="3474334" cy="274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276994" y="3810520"/>
              <a:ext cx="858839" cy="15247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72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152960"/>
            <a:ext cx="8165592" cy="317395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NCI at Frederick -- Typical Laboratories</a:t>
            </a:r>
            <a:endParaRPr lang="en-US" sz="2000" dirty="0"/>
          </a:p>
        </p:txBody>
      </p:sp>
      <p:pic>
        <p:nvPicPr>
          <p:cNvPr id="4" name="Content Placeholder 3" descr="IMG_0016.JPG"/>
          <p:cNvPicPr>
            <a:picLocks noGrp="1" noChangeAspect="1"/>
          </p:cNvPicPr>
          <p:nvPr>
            <p:ph sz="quarter" idx="11"/>
          </p:nvPr>
        </p:nvPicPr>
        <p:blipFill>
          <a:blip r:embed="rId2" cstate="print"/>
          <a:stretch>
            <a:fillRect/>
          </a:stretch>
        </p:blipFill>
        <p:spPr>
          <a:xfrm>
            <a:off x="612476" y="581132"/>
            <a:ext cx="2139350" cy="1605298"/>
          </a:xfrm>
          <a:prstGeom prst="rect">
            <a:avLst/>
          </a:prstGeom>
        </p:spPr>
      </p:pic>
      <p:pic>
        <p:nvPicPr>
          <p:cNvPr id="5" name="Content Placeholder 3" descr="Bldg  376 new l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76412" y="814623"/>
            <a:ext cx="2782955" cy="174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5" descr="469 Lab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39" y="2927795"/>
            <a:ext cx="2053073" cy="14029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54" y="2388601"/>
            <a:ext cx="1754848" cy="195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16" y="763351"/>
            <a:ext cx="1585837" cy="20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r="12122"/>
          <a:stretch/>
        </p:blipFill>
        <p:spPr bwMode="auto">
          <a:xfrm>
            <a:off x="2075897" y="1642622"/>
            <a:ext cx="1756935" cy="169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39" y="2521741"/>
            <a:ext cx="1811200" cy="205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00" y="3180982"/>
            <a:ext cx="2009744" cy="13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760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NCI at Frederick -- Animal Facilities</a:t>
            </a:r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9"/>
          <a:stretch>
            <a:fillRect/>
          </a:stretch>
        </p:blipFill>
        <p:spPr bwMode="auto">
          <a:xfrm>
            <a:off x="2711708" y="781481"/>
            <a:ext cx="2575692" cy="172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DSC013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" y="2903180"/>
            <a:ext cx="1677924" cy="18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72" y="702156"/>
            <a:ext cx="2082203" cy="188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26614" r="7243"/>
          <a:stretch>
            <a:fillRect/>
          </a:stretch>
        </p:blipFill>
        <p:spPr bwMode="auto">
          <a:xfrm>
            <a:off x="110901" y="781481"/>
            <a:ext cx="2022700" cy="156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komschkr\AppData\Local\Microsoft\Windows\Temporary Internet Files\Content.Outlook\S6X4AB07\IMG_03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54" y="2857666"/>
            <a:ext cx="2586038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omschkr\AppData\Local\Microsoft\Windows\Temporary Internet Files\Content.Outlook\S6X4AB07\IMG_039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1" y="1398476"/>
            <a:ext cx="2253276" cy="15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mschkr\AppData\Local\Microsoft\Windows\Temporary Internet Files\Content.Outlook\S6X4AB07\IMG_03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8553" y="2984583"/>
            <a:ext cx="2358926" cy="157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mschkr\AppData\Local\Microsoft\Windows\Temporary Internet Files\Content.Outlook\S6X4AB07\IMG_039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3" y="1887815"/>
            <a:ext cx="2089755" cy="13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1" b="14699"/>
          <a:stretch>
            <a:fillRect/>
          </a:stretch>
        </p:blipFill>
        <p:spPr bwMode="auto">
          <a:xfrm>
            <a:off x="4094028" y="3133977"/>
            <a:ext cx="2386744" cy="181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749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FFRDC/FNLCR Leased cGMP Facilities</a:t>
            </a:r>
            <a:endParaRPr lang="en-US" dirty="0"/>
          </a:p>
        </p:txBody>
      </p:sp>
      <p:pic>
        <p:nvPicPr>
          <p:cNvPr id="4" name="Picture 2" descr="a4skid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48" y="890216"/>
            <a:ext cx="2932993" cy="212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r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" y="2962124"/>
            <a:ext cx="3267341" cy="1666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DPgraphic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57" y="2845860"/>
            <a:ext cx="3308350" cy="189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lide_24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73" y="3030321"/>
            <a:ext cx="2624138" cy="195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44" y="1104182"/>
            <a:ext cx="3087571" cy="216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lide_26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73" y="890216"/>
            <a:ext cx="2668588" cy="2001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1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Managed/Leased: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Biospecimen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Repository Facilities</a:t>
            </a:r>
            <a:endParaRPr lang="en-US" sz="2000" dirty="0"/>
          </a:p>
        </p:txBody>
      </p:sp>
      <p:pic>
        <p:nvPicPr>
          <p:cNvPr id="5" name="Picture 2" descr="repository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6216"/>
          <a:stretch>
            <a:fillRect/>
          </a:stretch>
        </p:blipFill>
        <p:spPr bwMode="auto">
          <a:xfrm>
            <a:off x="718062" y="994696"/>
            <a:ext cx="4484330" cy="288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repository-3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87" y="1376715"/>
            <a:ext cx="3650380" cy="33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1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 at the FFRDC Managed: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NCI at Frederick Facilities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87229"/>
            <a:ext cx="8165592" cy="3881586"/>
          </a:xfrm>
        </p:spPr>
        <p:txBody>
          <a:bodyPr/>
          <a:lstStyle/>
          <a:p>
            <a:r>
              <a:rPr lang="en-US" dirty="0" smtClean="0"/>
              <a:t>Travel to the NCI at Frederick via shuttle</a:t>
            </a:r>
          </a:p>
          <a:p>
            <a:r>
              <a:rPr lang="en-US" dirty="0" smtClean="0"/>
              <a:t>Enter Ft. Detrick through Army gate</a:t>
            </a:r>
          </a:p>
          <a:p>
            <a:r>
              <a:rPr lang="en-US" dirty="0" smtClean="0"/>
              <a:t>Pass through Army property </a:t>
            </a:r>
            <a:r>
              <a:rPr lang="en-US" dirty="0" err="1" smtClean="0"/>
              <a:t>enroute</a:t>
            </a:r>
            <a:r>
              <a:rPr lang="en-US" dirty="0" smtClean="0"/>
              <a:t> to the NCI at Frederick</a:t>
            </a:r>
          </a:p>
          <a:p>
            <a:r>
              <a:rPr lang="en-US" dirty="0" smtClean="0"/>
              <a:t>Perimeter tour at the NCI at Frederick via shuttle </a:t>
            </a:r>
            <a:r>
              <a:rPr lang="en-US" dirty="0"/>
              <a:t>to observe  </a:t>
            </a:r>
            <a:r>
              <a:rPr lang="en-US" dirty="0" smtClean="0"/>
              <a:t>      points-of-interest </a:t>
            </a:r>
          </a:p>
          <a:p>
            <a:r>
              <a:rPr lang="en-US" dirty="0" smtClean="0"/>
              <a:t>Tour of laboratories in Building 560</a:t>
            </a:r>
          </a:p>
          <a:p>
            <a:r>
              <a:rPr lang="en-US" dirty="0" smtClean="0"/>
              <a:t>Return to the ATRF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16122"/>
          <a:stretch>
            <a:fillRect/>
          </a:stretch>
        </p:blipFill>
        <p:spPr bwMode="auto">
          <a:xfrm>
            <a:off x="5165891" y="2984740"/>
            <a:ext cx="2986071" cy="178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 descr="NCI-F Campus-2007 .tif"/>
          <p:cNvPicPr>
            <a:picLocks noChangeAspect="1"/>
          </p:cNvPicPr>
          <p:nvPr/>
        </p:nvPicPr>
        <p:blipFill>
          <a:blip r:embed="rId3" cstate="print"/>
          <a:srcRect l="9537" t="19489" r="8162" b="21240"/>
          <a:stretch>
            <a:fillRect/>
          </a:stretch>
        </p:blipFill>
        <p:spPr bwMode="auto">
          <a:xfrm>
            <a:off x="5458995" y="862642"/>
            <a:ext cx="3200373" cy="101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53720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61" y="862440"/>
            <a:ext cx="7839205" cy="3864835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 at the Advanced Technology Research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40561" y="862440"/>
            <a:ext cx="5924141" cy="2501361"/>
          </a:xfrm>
        </p:spPr>
        <p:txBody>
          <a:bodyPr/>
          <a:lstStyle/>
          <a:p>
            <a:r>
              <a:rPr lang="en-US" dirty="0" smtClean="0"/>
              <a:t>Information Tables</a:t>
            </a:r>
          </a:p>
          <a:p>
            <a:r>
              <a:rPr lang="en-US" dirty="0" smtClean="0"/>
              <a:t>Looping Slide Show of Facilities Pictures</a:t>
            </a:r>
          </a:p>
          <a:p>
            <a:r>
              <a:rPr lang="en-US" dirty="0" smtClean="0"/>
              <a:t>Tours of Three Areas:</a:t>
            </a:r>
          </a:p>
          <a:p>
            <a:pPr lvl="1">
              <a:buClr>
                <a:srgbClr val="BB0E3D"/>
              </a:buClr>
            </a:pPr>
            <a:r>
              <a:rPr lang="en-US" dirty="0" smtClean="0"/>
              <a:t>Laboratories</a:t>
            </a:r>
          </a:p>
          <a:p>
            <a:pPr lvl="1"/>
            <a:r>
              <a:rPr lang="en-US" dirty="0" smtClean="0"/>
              <a:t>Data Center</a:t>
            </a:r>
          </a:p>
          <a:p>
            <a:pPr lvl="1"/>
            <a:r>
              <a:rPr lang="en-US" dirty="0" smtClean="0"/>
              <a:t>Biopharmaceutical Development Program (cGMP)</a:t>
            </a:r>
          </a:p>
        </p:txBody>
      </p:sp>
      <p:pic>
        <p:nvPicPr>
          <p:cNvPr id="5" name="Picture 2" descr="a4sk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45" y="715791"/>
            <a:ext cx="2502400" cy="172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4226687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1293495"/>
            <a:ext cx="5029199" cy="1371600"/>
          </a:xfrm>
        </p:spPr>
        <p:txBody>
          <a:bodyPr/>
          <a:lstStyle/>
          <a:p>
            <a:r>
              <a:rPr lang="en-US" dirty="0" smtClean="0"/>
              <a:t>Facilities Overview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8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33350"/>
            <a:ext cx="8316468" cy="647700"/>
          </a:xfrm>
        </p:spPr>
        <p:txBody>
          <a:bodyPr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 Facilities:  NCI at Frederick Facilities and</a:t>
            </a:r>
            <a:b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FNLCR Leased Facilities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9850" y="2009775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58196" y="3551240"/>
            <a:ext cx="1567642" cy="2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rgbClr val="3366CC"/>
              </a:buClr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NCI at Frederick</a:t>
            </a:r>
            <a:endParaRPr lang="en-US" sz="1100" b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6" name="Picture 7" descr="44174_FredMap_071609-3.tif"/>
          <p:cNvPicPr>
            <a:picLocks noGrp="1" noChangeAspect="1"/>
          </p:cNvPicPr>
          <p:nvPr>
            <p:ph sz="quarter" idx="1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9675" y="934775"/>
            <a:ext cx="6534149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44"/>
          <p:cNvGrpSpPr>
            <a:grpSpLocks/>
          </p:cNvGrpSpPr>
          <p:nvPr/>
        </p:nvGrpSpPr>
        <p:grpSpPr bwMode="auto">
          <a:xfrm>
            <a:off x="1958196" y="2296004"/>
            <a:ext cx="1567642" cy="492684"/>
            <a:chOff x="1958828" y="3057613"/>
            <a:chExt cx="1567410" cy="493572"/>
          </a:xfrm>
        </p:grpSpPr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1958828" y="3297581"/>
              <a:ext cx="1567410" cy="253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buClr>
                  <a:srgbClr val="3366CC"/>
                </a:buClr>
                <a:defRPr/>
              </a:pPr>
              <a:r>
                <a:rPr lang="en-US" sz="1100" b="1" dirty="0" smtClean="0">
                  <a:solidFill>
                    <a:schemeClr val="bg1"/>
                  </a:solidFill>
                  <a:latin typeface="Arial Black" pitchFamily="34" charset="0"/>
                  <a:cs typeface="Times New Roman" pitchFamily="18" charset="0"/>
                </a:rPr>
                <a:t>NCI at Frederick</a:t>
              </a:r>
              <a:endParaRPr lang="en-US" sz="11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 flipV="1">
              <a:off x="3378610" y="3057613"/>
              <a:ext cx="45712" cy="45801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63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square" lIns="45720" rIns="45720">
              <a:spAutoFit/>
            </a:bodyPr>
            <a:lstStyle/>
            <a:p>
              <a:pPr marL="230188" indent="-230188">
                <a:lnSpc>
                  <a:spcPct val="95000"/>
                </a:lnSpc>
                <a:spcBef>
                  <a:spcPct val="50000"/>
                </a:spcBef>
                <a:buClr>
                  <a:srgbClr val="3366CC"/>
                </a:buClr>
              </a:pPr>
              <a:endParaRPr lang="en-US" sz="1400">
                <a:cs typeface="Times New Roman" pitchFamily="18" charset="0"/>
              </a:endParaRPr>
            </a:p>
          </p:txBody>
        </p:sp>
        <p:cxnSp>
          <p:nvCxnSpPr>
            <p:cNvPr id="32" name="Straight Connector 20"/>
            <p:cNvCxnSpPr>
              <a:cxnSpLocks noChangeShapeType="1"/>
            </p:cNvCxnSpPr>
            <p:nvPr/>
          </p:nvCxnSpPr>
          <p:spPr bwMode="auto">
            <a:xfrm flipH="1">
              <a:off x="3057568" y="3085365"/>
              <a:ext cx="325235" cy="212216"/>
            </a:xfrm>
            <a:prstGeom prst="line">
              <a:avLst/>
            </a:prstGeom>
            <a:noFill/>
            <a:ln w="12700" algn="ctr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</p:cxnSp>
      </p:grpSp>
      <p:sp>
        <p:nvSpPr>
          <p:cNvPr id="34" name="TextBox 33"/>
          <p:cNvSpPr txBox="1"/>
          <p:nvPr/>
        </p:nvSpPr>
        <p:spPr>
          <a:xfrm>
            <a:off x="5681528" y="1486893"/>
            <a:ext cx="19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Advanced Technology Research Facility (ATRF)</a:t>
            </a:r>
            <a:endParaRPr lang="en-US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9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64" y="152960"/>
            <a:ext cx="8165592" cy="317395"/>
          </a:xfrm>
        </p:spPr>
        <p:txBody>
          <a:bodyPr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NCI at Frederick Facilities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8953" y="567652"/>
            <a:ext cx="5836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within the perimeter fence of Ft. Detrick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of the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NCI/NIH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Maintained and operated by the FFRDC Contractor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BaseAngle-PPT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/>
          <a:stretch>
            <a:fillRect/>
          </a:stretch>
        </p:blipFill>
        <p:spPr bwMode="auto">
          <a:xfrm>
            <a:off x="1711842" y="1659466"/>
            <a:ext cx="5401339" cy="29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4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152960"/>
            <a:ext cx="8165592" cy="317395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NCI at Frederick Facilities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27804" y="563717"/>
            <a:ext cx="3605841" cy="86210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Transferred from DoD 1970’s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68 acres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1.3 million GSF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 descr="NCI-F Campus-2007 .tif"/>
          <p:cNvPicPr>
            <a:picLocks noChangeAspect="1"/>
          </p:cNvPicPr>
          <p:nvPr/>
        </p:nvPicPr>
        <p:blipFill>
          <a:blip r:embed="rId2" cstate="print"/>
          <a:srcRect l="9537" t="19489" r="8162" b="21240"/>
          <a:stretch>
            <a:fillRect/>
          </a:stretch>
        </p:blipFill>
        <p:spPr bwMode="auto">
          <a:xfrm>
            <a:off x="593451" y="1715452"/>
            <a:ext cx="7869062" cy="310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53056" y="969912"/>
            <a:ext cx="2749851" cy="64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3">
              <a:spcAft>
                <a:spcPts val="0"/>
              </a:spcAft>
            </a:pPr>
            <a:r>
              <a:rPr lang="en-US" dirty="0" smtClean="0"/>
              <a:t>53% are &gt; 45 years old</a:t>
            </a:r>
          </a:p>
          <a:p>
            <a:pPr marL="457200" lvl="3">
              <a:spcAft>
                <a:spcPts val="0"/>
              </a:spcAft>
            </a:pPr>
            <a:r>
              <a:rPr lang="en-US" dirty="0" smtClean="0"/>
              <a:t>5% are &lt; 10 years old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882675" y="969912"/>
            <a:ext cx="2776693" cy="54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3">
              <a:spcAft>
                <a:spcPts val="0"/>
              </a:spcAft>
            </a:pPr>
            <a:r>
              <a:rPr lang="en-US" dirty="0" smtClean="0"/>
              <a:t>16% are trailers/leased</a:t>
            </a:r>
          </a:p>
          <a:p>
            <a:pPr marL="457200" lvl="3">
              <a:spcAft>
                <a:spcPts val="0"/>
              </a:spcAft>
            </a:pPr>
            <a:r>
              <a:rPr lang="en-US" dirty="0" smtClean="0"/>
              <a:t>77% are single story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51047" y="583628"/>
            <a:ext cx="1909290" cy="3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dirty="0" smtClean="0"/>
              <a:t>100 buildings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8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NCI at Frederick Facilities – Space Distribution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951513"/>
            <a:ext cx="4108387" cy="36004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1.3 Million GSF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833,000 SF Laboratory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203,000 SF Administrative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80,000 SF Vivarium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10,000 SF Repository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106,000 SF Infrastructure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Boiler/Chiller Plants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Warehousing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Storage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Industrial shops</a:t>
            </a:r>
          </a:p>
        </p:txBody>
      </p:sp>
      <p:pic>
        <p:nvPicPr>
          <p:cNvPr id="5" name="Picture 2" descr="Final Master Plan copy02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/>
          <a:srcRect b="2261"/>
          <a:stretch>
            <a:fillRect/>
          </a:stretch>
        </p:blipFill>
        <p:spPr bwMode="auto">
          <a:xfrm>
            <a:off x="4359959" y="833050"/>
            <a:ext cx="3892219" cy="38990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67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311658"/>
            <a:ext cx="8165592" cy="659186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NCI at Frederick Facilities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Provided by the US Army Garrison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66310" y="1248129"/>
            <a:ext cx="7408446" cy="3231091"/>
          </a:xfrm>
        </p:spPr>
        <p:txBody>
          <a:bodyPr/>
          <a:lstStyle/>
          <a:p>
            <a:r>
              <a:rPr lang="en-US" sz="2400" dirty="0" smtClean="0"/>
              <a:t>Utilities</a:t>
            </a:r>
          </a:p>
          <a:p>
            <a:pPr lvl="1"/>
            <a:r>
              <a:rPr lang="en-US" sz="2300" dirty="0" smtClean="0"/>
              <a:t>Electric infrastructure and electricity</a:t>
            </a:r>
          </a:p>
          <a:p>
            <a:pPr lvl="1"/>
            <a:r>
              <a:rPr lang="en-US" sz="2300" dirty="0" smtClean="0"/>
              <a:t>Water infrastructure and water</a:t>
            </a:r>
          </a:p>
          <a:p>
            <a:pPr lvl="1"/>
            <a:r>
              <a:rPr lang="en-US" sz="2300" dirty="0" smtClean="0"/>
              <a:t>Sewer infrastructure and waste water</a:t>
            </a:r>
          </a:p>
          <a:p>
            <a:r>
              <a:rPr lang="en-US" sz="2400" dirty="0" smtClean="0"/>
              <a:t>Depend upon the US Army Garrison for repair of utilities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381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 Managed: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NCI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Frederick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Facilities -- Amenities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162756" y="1069975"/>
            <a:ext cx="6999111" cy="3600450"/>
          </a:xfrm>
        </p:spPr>
        <p:txBody>
          <a:bodyPr/>
          <a:lstStyle/>
          <a:p>
            <a:r>
              <a:rPr lang="en-US" sz="2400" dirty="0" smtClean="0"/>
              <a:t>Auditorium and Conference Center</a:t>
            </a:r>
          </a:p>
          <a:p>
            <a:r>
              <a:rPr lang="en-US" sz="2400" dirty="0" smtClean="0"/>
              <a:t>Conference Rooms</a:t>
            </a:r>
          </a:p>
          <a:p>
            <a:r>
              <a:rPr lang="en-US" sz="2400" dirty="0" smtClean="0"/>
              <a:t>Scientific Library</a:t>
            </a:r>
          </a:p>
          <a:p>
            <a:r>
              <a:rPr lang="en-US" sz="2400" dirty="0" smtClean="0"/>
              <a:t>Cafeteria</a:t>
            </a:r>
          </a:p>
          <a:p>
            <a:r>
              <a:rPr lang="en-US" sz="2400" dirty="0" smtClean="0"/>
              <a:t>Occupational Health Facility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95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FFRDC/FNLCR Leased Facilities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14754" y="1013531"/>
            <a:ext cx="3762135" cy="245215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sz="2200" u="sng" dirty="0" smtClean="0"/>
              <a:t>On-campus Leased Facilities</a:t>
            </a:r>
          </a:p>
          <a:p>
            <a:pPr eaLnBrk="1" hangingPunct="1">
              <a:defRPr/>
            </a:pPr>
            <a:r>
              <a:rPr lang="en-US" altLang="en-US" sz="2200" dirty="0" smtClean="0"/>
              <a:t>4 Modular buildings</a:t>
            </a:r>
          </a:p>
          <a:p>
            <a:pPr eaLnBrk="1" hangingPunct="1">
              <a:defRPr/>
            </a:pPr>
            <a:r>
              <a:rPr lang="en-US" altLang="en-US" sz="2200" dirty="0" smtClean="0"/>
              <a:t>18,220 SF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8,520 SF Laboratory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9,700 SF Administrative</a:t>
            </a:r>
            <a:endParaRPr lang="en-US" altLang="en-US" sz="2000" u="sng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2200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2200" dirty="0" smtClean="0"/>
          </a:p>
          <a:p>
            <a:pPr eaLnBrk="1" hangingPunct="1">
              <a:defRPr/>
            </a:pPr>
            <a:endParaRPr lang="en-US" altLang="en-US" sz="2200" dirty="0" smtClean="0"/>
          </a:p>
          <a:p>
            <a:pPr eaLnBrk="1" hangingPunct="1">
              <a:defRPr/>
            </a:pPr>
            <a:endParaRPr lang="en-US" altLang="en-US" sz="2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37639" y="1013531"/>
            <a:ext cx="4453935" cy="283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altLang="en-US" sz="2200" u="sng" dirty="0" smtClean="0"/>
              <a:t>Off-campus Leased Facilities</a:t>
            </a:r>
          </a:p>
          <a:p>
            <a:pPr>
              <a:defRPr/>
            </a:pPr>
            <a:r>
              <a:rPr lang="en-US" altLang="en-US" sz="2200" dirty="0" smtClean="0"/>
              <a:t>6 Buildings </a:t>
            </a:r>
          </a:p>
          <a:p>
            <a:pPr>
              <a:defRPr/>
            </a:pPr>
            <a:r>
              <a:rPr lang="en-US" altLang="en-US" sz="2200" dirty="0" smtClean="0"/>
              <a:t>543,000 GSF</a:t>
            </a:r>
          </a:p>
          <a:p>
            <a:pPr lvl="1">
              <a:defRPr/>
            </a:pPr>
            <a:r>
              <a:rPr lang="en-US" altLang="en-US" sz="2000" dirty="0" smtClean="0"/>
              <a:t>374,000 SF </a:t>
            </a:r>
            <a:r>
              <a:rPr lang="en-US" altLang="en-US" sz="2000" dirty="0"/>
              <a:t>L</a:t>
            </a:r>
            <a:r>
              <a:rPr lang="en-US" altLang="en-US" sz="2000" dirty="0" smtClean="0"/>
              <a:t>aboratory/cGMP</a:t>
            </a:r>
          </a:p>
          <a:p>
            <a:pPr lvl="1">
              <a:defRPr/>
            </a:pPr>
            <a:r>
              <a:rPr lang="en-US" altLang="en-US" sz="2000" dirty="0" smtClean="0"/>
              <a:t>149,000 SF Administrative </a:t>
            </a:r>
          </a:p>
          <a:p>
            <a:pPr lvl="1">
              <a:defRPr/>
            </a:pPr>
            <a:r>
              <a:rPr lang="en-US" altLang="en-US" sz="2000" dirty="0" smtClean="0"/>
              <a:t>20,000 SF </a:t>
            </a:r>
            <a:r>
              <a:rPr lang="en-US" altLang="en-US" sz="2000" dirty="0" err="1" smtClean="0"/>
              <a:t>Biospecimen</a:t>
            </a:r>
            <a:r>
              <a:rPr lang="en-US" altLang="en-US" sz="2000" dirty="0" smtClean="0"/>
              <a:t> repository </a:t>
            </a:r>
          </a:p>
          <a:p>
            <a:pPr marL="0" indent="0">
              <a:buNone/>
              <a:defRPr/>
            </a:pPr>
            <a:endParaRPr lang="en-US" alt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337434102"/>
      </p:ext>
    </p:extLst>
  </p:cSld>
  <p:clrMapOvr>
    <a:masterClrMapping/>
  </p:clrMapOvr>
</p:sld>
</file>

<file path=ppt/theme/theme1.xml><?xml version="1.0" encoding="utf-8"?>
<a:theme xmlns:a="http://schemas.openxmlformats.org/drawingml/2006/main" name="NCI PPT Template 16x9 RED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3760</TotalTime>
  <Words>604</Words>
  <Application>Microsoft Office PowerPoint</Application>
  <PresentationFormat>On-screen Show (16:9)</PresentationFormat>
  <Paragraphs>111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Arial</vt:lpstr>
      <vt:lpstr>Arial Black</vt:lpstr>
      <vt:lpstr>Calibri</vt:lpstr>
      <vt:lpstr>Sapient Centro Slab</vt:lpstr>
      <vt:lpstr>SapientCentroSlab-Light</vt:lpstr>
      <vt:lpstr>SapientSansBold</vt:lpstr>
      <vt:lpstr>SapientSansRegular</vt:lpstr>
      <vt:lpstr>Times New Roman</vt:lpstr>
      <vt:lpstr>Wingdings</vt:lpstr>
      <vt:lpstr>NCI PPT Template 16x9 RED</vt:lpstr>
      <vt:lpstr>NCI Office of the Director</vt:lpstr>
      <vt:lpstr>Facilities Overview </vt:lpstr>
      <vt:lpstr>FFRDC Managed Facilities:  NCI at Frederick Facilities and FNLCR Leased Facilities</vt:lpstr>
      <vt:lpstr>FFRDC Managed:  NCI at Frederick Facilities</vt:lpstr>
      <vt:lpstr>FFRDC Managed:  NCI at Frederick Facilities</vt:lpstr>
      <vt:lpstr>FFRDC Managed:  NCI at Frederick Facilities – Space Distribution</vt:lpstr>
      <vt:lpstr>FFRDC Managed:  NCI at Frederick Facilities Utilities Provided by the US Army Garrison</vt:lpstr>
      <vt:lpstr>FFRDC Managed:  NCI at Frederick Facilities -- Amenities</vt:lpstr>
      <vt:lpstr>FFRDC/FNLCR Leased Facilities</vt:lpstr>
      <vt:lpstr>Advanced Technology Research Facility (ATRF)</vt:lpstr>
      <vt:lpstr>Advanced Technology Research Facility (ATRF)</vt:lpstr>
      <vt:lpstr>FFRDC Managed:  NCI at Frederick -- Typical Buildings</vt:lpstr>
      <vt:lpstr>FFRDC Managed:  NCI at Frederick -- Typical Laboratories</vt:lpstr>
      <vt:lpstr>FFRDC Managed:  NCI at Frederick -- Animal Facilities</vt:lpstr>
      <vt:lpstr>FFRDC/FNLCR Leased cGMP Facilities</vt:lpstr>
      <vt:lpstr>FFRDC Managed/Leased:  Biospecimen Repository Facilities</vt:lpstr>
      <vt:lpstr>Today at the FFRDC Managed:  NCI at Frederick Facilities</vt:lpstr>
      <vt:lpstr>Today at the Advanced Technology Research Facility</vt:lpstr>
      <vt:lpstr>PowerPoint Presentation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Sapient</dc:creator>
  <cp:lastModifiedBy>Joyce Ogunlade</cp:lastModifiedBy>
  <cp:revision>238</cp:revision>
  <cp:lastPrinted>2015-09-30T16:47:47Z</cp:lastPrinted>
  <dcterms:created xsi:type="dcterms:W3CDTF">2013-05-02T18:01:03Z</dcterms:created>
  <dcterms:modified xsi:type="dcterms:W3CDTF">2017-06-21T13:58:45Z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ctompk</vt:lpwstr>
  </property>
  <property fmtid="{D5CDD505-2E9C-101B-9397-08002B2CF9AE}" pid="3" name="Offisync_UpdateToken">
    <vt:lpwstr>6</vt:lpwstr>
  </property>
  <property fmtid="{D5CDD505-2E9C-101B-9397-08002B2CF9AE}" pid="4" name="Jive_VersionGuid">
    <vt:lpwstr>52528687-c425-4c02-aa36-9dee618be8dc</vt:lpwstr>
  </property>
  <property fmtid="{D5CDD505-2E9C-101B-9397-08002B2CF9AE}" pid="5" name="Offisync_ProviderInitializationData">
    <vt:lpwstr>https://vox.sapient.com</vt:lpwstr>
  </property>
  <property fmtid="{D5CDD505-2E9C-101B-9397-08002B2CF9AE}" pid="6" name="Offisync_ServerID">
    <vt:lpwstr>2a760b3e-54a5-418b-9dd9-555cd32dea45</vt:lpwstr>
  </property>
  <property fmtid="{D5CDD505-2E9C-101B-9397-08002B2CF9AE}" pid="7" name="Offisync_UniqueId">
    <vt:lpwstr>79519</vt:lpwstr>
  </property>
</Properties>
</file>