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1"/>
  </p:sldMasterIdLst>
  <p:notesMasterIdLst>
    <p:notesMasterId r:id="rId16"/>
  </p:notesMasterIdLst>
  <p:handoutMasterIdLst>
    <p:handoutMasterId r:id="rId17"/>
  </p:handoutMasterIdLst>
  <p:sldIdLst>
    <p:sldId id="308" r:id="rId2"/>
    <p:sldId id="309" r:id="rId3"/>
    <p:sldId id="306" r:id="rId4"/>
    <p:sldId id="311" r:id="rId5"/>
    <p:sldId id="312" r:id="rId6"/>
    <p:sldId id="313" r:id="rId7"/>
    <p:sldId id="314" r:id="rId8"/>
    <p:sldId id="315" r:id="rId9"/>
    <p:sldId id="319" r:id="rId10"/>
    <p:sldId id="316" r:id="rId11"/>
    <p:sldId id="317" r:id="rId12"/>
    <p:sldId id="318" r:id="rId13"/>
    <p:sldId id="320" r:id="rId14"/>
    <p:sldId id="310" r:id="rId15"/>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a:srgbClr val="6C6C6C"/>
    <a:srgbClr val="000000"/>
    <a:srgbClr val="E8E8E8"/>
    <a:srgbClr val="F2F2F2"/>
    <a:srgbClr val="4C4C4C"/>
    <a:srgbClr val="565656"/>
    <a:srgbClr val="2A5DA5"/>
    <a:srgbClr val="2A67A5"/>
    <a:srgbClr val="2A71A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789" autoAdjust="0"/>
    <p:restoredTop sz="64191" autoAdjust="0"/>
  </p:normalViewPr>
  <p:slideViewPr>
    <p:cSldViewPr snapToGrid="0" snapToObjects="1">
      <p:cViewPr>
        <p:scale>
          <a:sx n="100" d="100"/>
          <a:sy n="100" d="100"/>
        </p:scale>
        <p:origin x="-1944" y="-294"/>
      </p:cViewPr>
      <p:guideLst>
        <p:guide orient="horz" pos="1620"/>
        <p:guide pos="2880"/>
      </p:guideLst>
    </p:cSldViewPr>
  </p:slideViewPr>
  <p:notesTextViewPr>
    <p:cViewPr>
      <p:scale>
        <a:sx n="100" d="100"/>
        <a:sy n="100" d="100"/>
      </p:scale>
      <p:origin x="0" y="0"/>
    </p:cViewPr>
  </p:notesTextViewPr>
  <p:notesViewPr>
    <p:cSldViewPr snapToGrid="0" snapToObjects="1">
      <p:cViewPr varScale="1">
        <p:scale>
          <a:sx n="53" d="100"/>
          <a:sy n="53" d="100"/>
        </p:scale>
        <p:origin x="2648" y="6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0B4F4C-BDA5-4BF1-9EE9-7F30A625DA1C}" type="doc">
      <dgm:prSet loTypeId="urn:microsoft.com/office/officeart/2005/8/layout/gear1" loCatId="process" qsTypeId="urn:microsoft.com/office/officeart/2005/8/quickstyle/simple1" qsCatId="simple" csTypeId="urn:microsoft.com/office/officeart/2005/8/colors/accent1_2" csCatId="accent1" phldr="1"/>
      <dgm:spPr/>
    </dgm:pt>
    <dgm:pt modelId="{B122A931-EEE4-41E4-B10D-5EC78D78A167}">
      <dgm:prSet phldrT="[Text]"/>
      <dgm:spPr>
        <a:solidFill>
          <a:srgbClr val="8F479B"/>
        </a:solidFill>
      </dgm:spPr>
      <dgm:t>
        <a:bodyPr/>
        <a:lstStyle/>
        <a:p>
          <a:r>
            <a:rPr lang="en-US" dirty="0" smtClean="0"/>
            <a:t>GCCs</a:t>
          </a:r>
          <a:endParaRPr lang="en-US" dirty="0"/>
        </a:p>
      </dgm:t>
    </dgm:pt>
    <dgm:pt modelId="{4B74C9BF-3406-4C6A-9E24-5D32B1420C65}" type="parTrans" cxnId="{40132F69-3D0A-409C-AFE9-3DC96837AF63}">
      <dgm:prSet/>
      <dgm:spPr/>
      <dgm:t>
        <a:bodyPr/>
        <a:lstStyle/>
        <a:p>
          <a:endParaRPr lang="en-US"/>
        </a:p>
      </dgm:t>
    </dgm:pt>
    <dgm:pt modelId="{4E9702E2-D38D-424B-B022-3176C5ACB205}" type="sibTrans" cxnId="{40132F69-3D0A-409C-AFE9-3DC96837AF63}">
      <dgm:prSet/>
      <dgm:spPr/>
      <dgm:t>
        <a:bodyPr/>
        <a:lstStyle/>
        <a:p>
          <a:endParaRPr lang="en-US"/>
        </a:p>
      </dgm:t>
    </dgm:pt>
    <dgm:pt modelId="{81E0A9B8-49BA-4FDE-B09E-CAB62D26DCA7}">
      <dgm:prSet phldrT="[Text]"/>
      <dgm:spPr>
        <a:solidFill>
          <a:srgbClr val="09A34A"/>
        </a:solidFill>
      </dgm:spPr>
      <dgm:t>
        <a:bodyPr/>
        <a:lstStyle/>
        <a:p>
          <a:r>
            <a:rPr lang="en-US" dirty="0" smtClean="0"/>
            <a:t>GSCs</a:t>
          </a:r>
          <a:endParaRPr lang="en-US" dirty="0"/>
        </a:p>
      </dgm:t>
    </dgm:pt>
    <dgm:pt modelId="{B6C131D6-3783-4BD4-856C-515E4751D8F3}" type="parTrans" cxnId="{3D014F58-F011-4B7E-909F-BD7A2719057A}">
      <dgm:prSet/>
      <dgm:spPr/>
      <dgm:t>
        <a:bodyPr/>
        <a:lstStyle/>
        <a:p>
          <a:endParaRPr lang="en-US"/>
        </a:p>
      </dgm:t>
    </dgm:pt>
    <dgm:pt modelId="{E934AEA2-8B20-4D16-9FB7-3C188ADF14E9}" type="sibTrans" cxnId="{3D014F58-F011-4B7E-909F-BD7A2719057A}">
      <dgm:prSet/>
      <dgm:spPr/>
      <dgm:t>
        <a:bodyPr/>
        <a:lstStyle/>
        <a:p>
          <a:endParaRPr lang="en-US"/>
        </a:p>
      </dgm:t>
    </dgm:pt>
    <dgm:pt modelId="{2DE05CA9-091E-45BE-A3CF-8727211F101B}">
      <dgm:prSet phldrT="[Text]"/>
      <dgm:spPr>
        <a:solidFill>
          <a:srgbClr val="F57E20"/>
        </a:solidFill>
      </dgm:spPr>
      <dgm:t>
        <a:bodyPr/>
        <a:lstStyle/>
        <a:p>
          <a:r>
            <a:rPr lang="en-US" dirty="0" smtClean="0"/>
            <a:t>GDACs</a:t>
          </a:r>
          <a:endParaRPr lang="en-US" dirty="0"/>
        </a:p>
      </dgm:t>
    </dgm:pt>
    <dgm:pt modelId="{B92B96B0-D46E-4E3C-A02A-7EF72BB82B57}" type="parTrans" cxnId="{65BD8FD2-5564-4169-9296-C7FB3F8E918E}">
      <dgm:prSet/>
      <dgm:spPr/>
      <dgm:t>
        <a:bodyPr/>
        <a:lstStyle/>
        <a:p>
          <a:endParaRPr lang="en-US"/>
        </a:p>
      </dgm:t>
    </dgm:pt>
    <dgm:pt modelId="{DFCCC448-87B1-4BEF-A1CE-7849E8BB21EE}" type="sibTrans" cxnId="{65BD8FD2-5564-4169-9296-C7FB3F8E918E}">
      <dgm:prSet/>
      <dgm:spPr/>
      <dgm:t>
        <a:bodyPr/>
        <a:lstStyle/>
        <a:p>
          <a:endParaRPr lang="en-US"/>
        </a:p>
      </dgm:t>
    </dgm:pt>
    <dgm:pt modelId="{8D2783C9-39AF-4F21-B108-D2D1F7110684}" type="pres">
      <dgm:prSet presAssocID="{480B4F4C-BDA5-4BF1-9EE9-7F30A625DA1C}" presName="composite" presStyleCnt="0">
        <dgm:presLayoutVars>
          <dgm:chMax val="3"/>
          <dgm:animLvl val="lvl"/>
          <dgm:resizeHandles val="exact"/>
        </dgm:presLayoutVars>
      </dgm:prSet>
      <dgm:spPr/>
    </dgm:pt>
    <dgm:pt modelId="{AC912B88-AC81-4AC0-AFB2-64C116BDAF7C}" type="pres">
      <dgm:prSet presAssocID="{B122A931-EEE4-41E4-B10D-5EC78D78A167}" presName="gear1" presStyleLbl="node1" presStyleIdx="0" presStyleCnt="3">
        <dgm:presLayoutVars>
          <dgm:chMax val="1"/>
          <dgm:bulletEnabled val="1"/>
        </dgm:presLayoutVars>
      </dgm:prSet>
      <dgm:spPr/>
      <dgm:t>
        <a:bodyPr/>
        <a:lstStyle/>
        <a:p>
          <a:endParaRPr lang="en-US"/>
        </a:p>
      </dgm:t>
    </dgm:pt>
    <dgm:pt modelId="{7349E1EE-0C71-4A13-8E60-00728691E1DF}" type="pres">
      <dgm:prSet presAssocID="{B122A931-EEE4-41E4-B10D-5EC78D78A167}" presName="gear1srcNode" presStyleLbl="node1" presStyleIdx="0" presStyleCnt="3"/>
      <dgm:spPr/>
      <dgm:t>
        <a:bodyPr/>
        <a:lstStyle/>
        <a:p>
          <a:endParaRPr lang="en-US"/>
        </a:p>
      </dgm:t>
    </dgm:pt>
    <dgm:pt modelId="{D22BD4D5-EE88-47A0-AE80-67CFB263166B}" type="pres">
      <dgm:prSet presAssocID="{B122A931-EEE4-41E4-B10D-5EC78D78A167}" presName="gear1dstNode" presStyleLbl="node1" presStyleIdx="0" presStyleCnt="3"/>
      <dgm:spPr/>
      <dgm:t>
        <a:bodyPr/>
        <a:lstStyle/>
        <a:p>
          <a:endParaRPr lang="en-US"/>
        </a:p>
      </dgm:t>
    </dgm:pt>
    <dgm:pt modelId="{6EDAD64F-602D-4DEA-BCEB-0D234DF2B7B5}" type="pres">
      <dgm:prSet presAssocID="{81E0A9B8-49BA-4FDE-B09E-CAB62D26DCA7}" presName="gear2" presStyleLbl="node1" presStyleIdx="1" presStyleCnt="3">
        <dgm:presLayoutVars>
          <dgm:chMax val="1"/>
          <dgm:bulletEnabled val="1"/>
        </dgm:presLayoutVars>
      </dgm:prSet>
      <dgm:spPr/>
      <dgm:t>
        <a:bodyPr/>
        <a:lstStyle/>
        <a:p>
          <a:endParaRPr lang="en-US"/>
        </a:p>
      </dgm:t>
    </dgm:pt>
    <dgm:pt modelId="{268EBF01-8A10-41C5-8F05-372D7B849794}" type="pres">
      <dgm:prSet presAssocID="{81E0A9B8-49BA-4FDE-B09E-CAB62D26DCA7}" presName="gear2srcNode" presStyleLbl="node1" presStyleIdx="1" presStyleCnt="3"/>
      <dgm:spPr/>
      <dgm:t>
        <a:bodyPr/>
        <a:lstStyle/>
        <a:p>
          <a:endParaRPr lang="en-US"/>
        </a:p>
      </dgm:t>
    </dgm:pt>
    <dgm:pt modelId="{41468D8A-53E0-40C4-8F29-EA366B5CEA76}" type="pres">
      <dgm:prSet presAssocID="{81E0A9B8-49BA-4FDE-B09E-CAB62D26DCA7}" presName="gear2dstNode" presStyleLbl="node1" presStyleIdx="1" presStyleCnt="3"/>
      <dgm:spPr/>
      <dgm:t>
        <a:bodyPr/>
        <a:lstStyle/>
        <a:p>
          <a:endParaRPr lang="en-US"/>
        </a:p>
      </dgm:t>
    </dgm:pt>
    <dgm:pt modelId="{31EED15D-4746-4ACF-A8D7-77AE6088F60C}" type="pres">
      <dgm:prSet presAssocID="{2DE05CA9-091E-45BE-A3CF-8727211F101B}" presName="gear3" presStyleLbl="node1" presStyleIdx="2" presStyleCnt="3" custLinFactNeighborX="4427" custLinFactNeighborY="4167"/>
      <dgm:spPr/>
      <dgm:t>
        <a:bodyPr/>
        <a:lstStyle/>
        <a:p>
          <a:endParaRPr lang="en-US"/>
        </a:p>
      </dgm:t>
    </dgm:pt>
    <dgm:pt modelId="{2A139F22-D551-42B8-9100-AFD69671D963}" type="pres">
      <dgm:prSet presAssocID="{2DE05CA9-091E-45BE-A3CF-8727211F101B}" presName="gear3tx" presStyleLbl="node1" presStyleIdx="2" presStyleCnt="3">
        <dgm:presLayoutVars>
          <dgm:chMax val="1"/>
          <dgm:bulletEnabled val="1"/>
        </dgm:presLayoutVars>
      </dgm:prSet>
      <dgm:spPr/>
      <dgm:t>
        <a:bodyPr/>
        <a:lstStyle/>
        <a:p>
          <a:endParaRPr lang="en-US"/>
        </a:p>
      </dgm:t>
    </dgm:pt>
    <dgm:pt modelId="{C372EBC4-6790-4D60-A9AD-FB11911B489B}" type="pres">
      <dgm:prSet presAssocID="{2DE05CA9-091E-45BE-A3CF-8727211F101B}" presName="gear3srcNode" presStyleLbl="node1" presStyleIdx="2" presStyleCnt="3"/>
      <dgm:spPr/>
      <dgm:t>
        <a:bodyPr/>
        <a:lstStyle/>
        <a:p>
          <a:endParaRPr lang="en-US"/>
        </a:p>
      </dgm:t>
    </dgm:pt>
    <dgm:pt modelId="{C28920D7-BB85-45C9-B6E6-F1E84DE1A705}" type="pres">
      <dgm:prSet presAssocID="{2DE05CA9-091E-45BE-A3CF-8727211F101B}" presName="gear3dstNode" presStyleLbl="node1" presStyleIdx="2" presStyleCnt="3"/>
      <dgm:spPr/>
      <dgm:t>
        <a:bodyPr/>
        <a:lstStyle/>
        <a:p>
          <a:endParaRPr lang="en-US"/>
        </a:p>
      </dgm:t>
    </dgm:pt>
    <dgm:pt modelId="{B7681D45-5312-4AD4-9738-CFB51FDB0AF5}" type="pres">
      <dgm:prSet presAssocID="{4E9702E2-D38D-424B-B022-3176C5ACB205}" presName="connector1" presStyleLbl="sibTrans2D1" presStyleIdx="0" presStyleCnt="3"/>
      <dgm:spPr/>
      <dgm:t>
        <a:bodyPr/>
        <a:lstStyle/>
        <a:p>
          <a:endParaRPr lang="en-US"/>
        </a:p>
      </dgm:t>
    </dgm:pt>
    <dgm:pt modelId="{D99A2A20-BF62-4AF0-8E6D-E6407E93DB7D}" type="pres">
      <dgm:prSet presAssocID="{E934AEA2-8B20-4D16-9FB7-3C188ADF14E9}" presName="connector2" presStyleLbl="sibTrans2D1" presStyleIdx="1" presStyleCnt="3"/>
      <dgm:spPr/>
      <dgm:t>
        <a:bodyPr/>
        <a:lstStyle/>
        <a:p>
          <a:endParaRPr lang="en-US"/>
        </a:p>
      </dgm:t>
    </dgm:pt>
    <dgm:pt modelId="{0238EA47-42F7-4039-AAD9-BBA63D82184C}" type="pres">
      <dgm:prSet presAssocID="{DFCCC448-87B1-4BEF-A1CE-7849E8BB21EE}" presName="connector3" presStyleLbl="sibTrans2D1" presStyleIdx="2" presStyleCnt="3"/>
      <dgm:spPr/>
      <dgm:t>
        <a:bodyPr/>
        <a:lstStyle/>
        <a:p>
          <a:endParaRPr lang="en-US"/>
        </a:p>
      </dgm:t>
    </dgm:pt>
  </dgm:ptLst>
  <dgm:cxnLst>
    <dgm:cxn modelId="{65BD8FD2-5564-4169-9296-C7FB3F8E918E}" srcId="{480B4F4C-BDA5-4BF1-9EE9-7F30A625DA1C}" destId="{2DE05CA9-091E-45BE-A3CF-8727211F101B}" srcOrd="2" destOrd="0" parTransId="{B92B96B0-D46E-4E3C-A02A-7EF72BB82B57}" sibTransId="{DFCCC448-87B1-4BEF-A1CE-7849E8BB21EE}"/>
    <dgm:cxn modelId="{0E249BC4-C8A4-1E44-9BDF-3691AD936BB2}" type="presOf" srcId="{81E0A9B8-49BA-4FDE-B09E-CAB62D26DCA7}" destId="{6EDAD64F-602D-4DEA-BCEB-0D234DF2B7B5}" srcOrd="0" destOrd="0" presId="urn:microsoft.com/office/officeart/2005/8/layout/gear1"/>
    <dgm:cxn modelId="{40132F69-3D0A-409C-AFE9-3DC96837AF63}" srcId="{480B4F4C-BDA5-4BF1-9EE9-7F30A625DA1C}" destId="{B122A931-EEE4-41E4-B10D-5EC78D78A167}" srcOrd="0" destOrd="0" parTransId="{4B74C9BF-3406-4C6A-9E24-5D32B1420C65}" sibTransId="{4E9702E2-D38D-424B-B022-3176C5ACB205}"/>
    <dgm:cxn modelId="{3D014F58-F011-4B7E-909F-BD7A2719057A}" srcId="{480B4F4C-BDA5-4BF1-9EE9-7F30A625DA1C}" destId="{81E0A9B8-49BA-4FDE-B09E-CAB62D26DCA7}" srcOrd="1" destOrd="0" parTransId="{B6C131D6-3783-4BD4-856C-515E4751D8F3}" sibTransId="{E934AEA2-8B20-4D16-9FB7-3C188ADF14E9}"/>
    <dgm:cxn modelId="{A0E2192D-275A-134A-BF9B-0144263C726D}" type="presOf" srcId="{81E0A9B8-49BA-4FDE-B09E-CAB62D26DCA7}" destId="{268EBF01-8A10-41C5-8F05-372D7B849794}" srcOrd="1" destOrd="0" presId="urn:microsoft.com/office/officeart/2005/8/layout/gear1"/>
    <dgm:cxn modelId="{12A3D2B2-B449-2E46-BFAB-FEE67DCB2C1E}" type="presOf" srcId="{2DE05CA9-091E-45BE-A3CF-8727211F101B}" destId="{31EED15D-4746-4ACF-A8D7-77AE6088F60C}" srcOrd="0" destOrd="0" presId="urn:microsoft.com/office/officeart/2005/8/layout/gear1"/>
    <dgm:cxn modelId="{E943BFEA-711F-0546-856B-39DB4775864B}" type="presOf" srcId="{DFCCC448-87B1-4BEF-A1CE-7849E8BB21EE}" destId="{0238EA47-42F7-4039-AAD9-BBA63D82184C}" srcOrd="0" destOrd="0" presId="urn:microsoft.com/office/officeart/2005/8/layout/gear1"/>
    <dgm:cxn modelId="{44563CA8-3268-1C49-9DCA-B737419A2345}" type="presOf" srcId="{4E9702E2-D38D-424B-B022-3176C5ACB205}" destId="{B7681D45-5312-4AD4-9738-CFB51FDB0AF5}" srcOrd="0" destOrd="0" presId="urn:microsoft.com/office/officeart/2005/8/layout/gear1"/>
    <dgm:cxn modelId="{F980DCB2-4D1F-7546-A6B4-5026C27F4B6E}" type="presOf" srcId="{2DE05CA9-091E-45BE-A3CF-8727211F101B}" destId="{2A139F22-D551-42B8-9100-AFD69671D963}" srcOrd="1" destOrd="0" presId="urn:microsoft.com/office/officeart/2005/8/layout/gear1"/>
    <dgm:cxn modelId="{825059BC-4852-8643-8A12-854E542E7C4C}" type="presOf" srcId="{B122A931-EEE4-41E4-B10D-5EC78D78A167}" destId="{D22BD4D5-EE88-47A0-AE80-67CFB263166B}" srcOrd="2" destOrd="0" presId="urn:microsoft.com/office/officeart/2005/8/layout/gear1"/>
    <dgm:cxn modelId="{F7F68729-9A66-CD43-9343-1204CEFB1C63}" type="presOf" srcId="{2DE05CA9-091E-45BE-A3CF-8727211F101B}" destId="{C372EBC4-6790-4D60-A9AD-FB11911B489B}" srcOrd="2" destOrd="0" presId="urn:microsoft.com/office/officeart/2005/8/layout/gear1"/>
    <dgm:cxn modelId="{3A0B4AD0-94B9-2F4E-B78C-69A3CF4CCE5B}" type="presOf" srcId="{480B4F4C-BDA5-4BF1-9EE9-7F30A625DA1C}" destId="{8D2783C9-39AF-4F21-B108-D2D1F7110684}" srcOrd="0" destOrd="0" presId="urn:microsoft.com/office/officeart/2005/8/layout/gear1"/>
    <dgm:cxn modelId="{4723A187-ED09-E643-AF6C-16818EAA74FC}" type="presOf" srcId="{B122A931-EEE4-41E4-B10D-5EC78D78A167}" destId="{AC912B88-AC81-4AC0-AFB2-64C116BDAF7C}" srcOrd="0" destOrd="0" presId="urn:microsoft.com/office/officeart/2005/8/layout/gear1"/>
    <dgm:cxn modelId="{39C8D2C4-6694-FD40-B9F8-F318C7A257E6}" type="presOf" srcId="{B122A931-EEE4-41E4-B10D-5EC78D78A167}" destId="{7349E1EE-0C71-4A13-8E60-00728691E1DF}" srcOrd="1" destOrd="0" presId="urn:microsoft.com/office/officeart/2005/8/layout/gear1"/>
    <dgm:cxn modelId="{534FA2C4-DDC0-2947-8587-36D25545E925}" type="presOf" srcId="{2DE05CA9-091E-45BE-A3CF-8727211F101B}" destId="{C28920D7-BB85-45C9-B6E6-F1E84DE1A705}" srcOrd="3" destOrd="0" presId="urn:microsoft.com/office/officeart/2005/8/layout/gear1"/>
    <dgm:cxn modelId="{220955E7-A1DC-A947-B3FB-ECE73B55A626}" type="presOf" srcId="{81E0A9B8-49BA-4FDE-B09E-CAB62D26DCA7}" destId="{41468D8A-53E0-40C4-8F29-EA366B5CEA76}" srcOrd="2" destOrd="0" presId="urn:microsoft.com/office/officeart/2005/8/layout/gear1"/>
    <dgm:cxn modelId="{7126BE62-7908-924E-863D-E3BBABC5C054}" type="presOf" srcId="{E934AEA2-8B20-4D16-9FB7-3C188ADF14E9}" destId="{D99A2A20-BF62-4AF0-8E6D-E6407E93DB7D}" srcOrd="0" destOrd="0" presId="urn:microsoft.com/office/officeart/2005/8/layout/gear1"/>
    <dgm:cxn modelId="{17015EFC-CF46-2742-8C3C-F23044AED9E4}" type="presParOf" srcId="{8D2783C9-39AF-4F21-B108-D2D1F7110684}" destId="{AC912B88-AC81-4AC0-AFB2-64C116BDAF7C}" srcOrd="0" destOrd="0" presId="urn:microsoft.com/office/officeart/2005/8/layout/gear1"/>
    <dgm:cxn modelId="{68879213-30BE-3D43-A8BF-FAE8EA3CC9EC}" type="presParOf" srcId="{8D2783C9-39AF-4F21-B108-D2D1F7110684}" destId="{7349E1EE-0C71-4A13-8E60-00728691E1DF}" srcOrd="1" destOrd="0" presId="urn:microsoft.com/office/officeart/2005/8/layout/gear1"/>
    <dgm:cxn modelId="{5186A51F-9184-8C43-B283-4E0859FBFAB4}" type="presParOf" srcId="{8D2783C9-39AF-4F21-B108-D2D1F7110684}" destId="{D22BD4D5-EE88-47A0-AE80-67CFB263166B}" srcOrd="2" destOrd="0" presId="urn:microsoft.com/office/officeart/2005/8/layout/gear1"/>
    <dgm:cxn modelId="{340DD943-4A17-1042-9688-50223C783386}" type="presParOf" srcId="{8D2783C9-39AF-4F21-B108-D2D1F7110684}" destId="{6EDAD64F-602D-4DEA-BCEB-0D234DF2B7B5}" srcOrd="3" destOrd="0" presId="urn:microsoft.com/office/officeart/2005/8/layout/gear1"/>
    <dgm:cxn modelId="{4EFA3C28-3873-1E41-BE28-CB1923028EC5}" type="presParOf" srcId="{8D2783C9-39AF-4F21-B108-D2D1F7110684}" destId="{268EBF01-8A10-41C5-8F05-372D7B849794}" srcOrd="4" destOrd="0" presId="urn:microsoft.com/office/officeart/2005/8/layout/gear1"/>
    <dgm:cxn modelId="{10683DC7-9D15-F34A-BC47-A8E05709ECD0}" type="presParOf" srcId="{8D2783C9-39AF-4F21-B108-D2D1F7110684}" destId="{41468D8A-53E0-40C4-8F29-EA366B5CEA76}" srcOrd="5" destOrd="0" presId="urn:microsoft.com/office/officeart/2005/8/layout/gear1"/>
    <dgm:cxn modelId="{2B79DBAC-C25D-A344-9D36-7DE39BE83004}" type="presParOf" srcId="{8D2783C9-39AF-4F21-B108-D2D1F7110684}" destId="{31EED15D-4746-4ACF-A8D7-77AE6088F60C}" srcOrd="6" destOrd="0" presId="urn:microsoft.com/office/officeart/2005/8/layout/gear1"/>
    <dgm:cxn modelId="{917168EF-F6E6-D541-A7C2-5BDD0473471E}" type="presParOf" srcId="{8D2783C9-39AF-4F21-B108-D2D1F7110684}" destId="{2A139F22-D551-42B8-9100-AFD69671D963}" srcOrd="7" destOrd="0" presId="urn:microsoft.com/office/officeart/2005/8/layout/gear1"/>
    <dgm:cxn modelId="{29889507-1909-AA42-9A4F-C926D8756B67}" type="presParOf" srcId="{8D2783C9-39AF-4F21-B108-D2D1F7110684}" destId="{C372EBC4-6790-4D60-A9AD-FB11911B489B}" srcOrd="8" destOrd="0" presId="urn:microsoft.com/office/officeart/2005/8/layout/gear1"/>
    <dgm:cxn modelId="{CCF929D7-F6EB-0043-ADEF-C84214BF5AC1}" type="presParOf" srcId="{8D2783C9-39AF-4F21-B108-D2D1F7110684}" destId="{C28920D7-BB85-45C9-B6E6-F1E84DE1A705}" srcOrd="9" destOrd="0" presId="urn:microsoft.com/office/officeart/2005/8/layout/gear1"/>
    <dgm:cxn modelId="{21B4D451-68EE-214A-B9AC-9E5F67A85A2D}" type="presParOf" srcId="{8D2783C9-39AF-4F21-B108-D2D1F7110684}" destId="{B7681D45-5312-4AD4-9738-CFB51FDB0AF5}" srcOrd="10" destOrd="0" presId="urn:microsoft.com/office/officeart/2005/8/layout/gear1"/>
    <dgm:cxn modelId="{02632FA7-1433-394E-BF75-9F68A716B51B}" type="presParOf" srcId="{8D2783C9-39AF-4F21-B108-D2D1F7110684}" destId="{D99A2A20-BF62-4AF0-8E6D-E6407E93DB7D}" srcOrd="11" destOrd="0" presId="urn:microsoft.com/office/officeart/2005/8/layout/gear1"/>
    <dgm:cxn modelId="{B46E8586-EBBE-9842-A964-37783B37DE2F}" type="presParOf" srcId="{8D2783C9-39AF-4F21-B108-D2D1F7110684}" destId="{0238EA47-42F7-4039-AAD9-BBA63D82184C}" srcOrd="12" destOrd="0" presId="urn:microsoft.com/office/officeart/2005/8/layout/gear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912B88-AC81-4AC0-AFB2-64C116BDAF7C}">
      <dsp:nvSpPr>
        <dsp:cNvPr id="0" name=""/>
        <dsp:cNvSpPr/>
      </dsp:nvSpPr>
      <dsp:spPr>
        <a:xfrm>
          <a:off x="582929" y="689904"/>
          <a:ext cx="712469" cy="712469"/>
        </a:xfrm>
        <a:prstGeom prst="gear9">
          <a:avLst/>
        </a:prstGeom>
        <a:solidFill>
          <a:srgbClr val="8F479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n-US" sz="600" kern="1200" dirty="0" smtClean="0"/>
            <a:t>GCCs</a:t>
          </a:r>
          <a:endParaRPr lang="en-US" sz="600" kern="1200" dirty="0"/>
        </a:p>
      </dsp:txBody>
      <dsp:txXfrm>
        <a:off x="726167" y="856796"/>
        <a:ext cx="425993" cy="366224"/>
      </dsp:txXfrm>
    </dsp:sp>
    <dsp:sp modelId="{6EDAD64F-602D-4DEA-BCEB-0D234DF2B7B5}">
      <dsp:nvSpPr>
        <dsp:cNvPr id="0" name=""/>
        <dsp:cNvSpPr/>
      </dsp:nvSpPr>
      <dsp:spPr>
        <a:xfrm>
          <a:off x="168401" y="521502"/>
          <a:ext cx="518159" cy="518159"/>
        </a:xfrm>
        <a:prstGeom prst="gear6">
          <a:avLst/>
        </a:prstGeom>
        <a:solidFill>
          <a:srgbClr val="09A34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n-US" sz="600" kern="1200" dirty="0" smtClean="0"/>
            <a:t>GSCs</a:t>
          </a:r>
          <a:endParaRPr lang="en-US" sz="600" kern="1200" dirty="0"/>
        </a:p>
      </dsp:txBody>
      <dsp:txXfrm>
        <a:off x="298849" y="652739"/>
        <a:ext cx="257263" cy="255685"/>
      </dsp:txXfrm>
    </dsp:sp>
    <dsp:sp modelId="{31EED15D-4746-4ACF-A8D7-77AE6088F60C}">
      <dsp:nvSpPr>
        <dsp:cNvPr id="0" name=""/>
        <dsp:cNvSpPr/>
      </dsp:nvSpPr>
      <dsp:spPr>
        <a:xfrm rot="20700000">
          <a:off x="486150" y="189935"/>
          <a:ext cx="507690" cy="507690"/>
        </a:xfrm>
        <a:prstGeom prst="gear6">
          <a:avLst/>
        </a:prstGeom>
        <a:solidFill>
          <a:srgbClr val="F57E2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n-US" sz="600" kern="1200" dirty="0" smtClean="0"/>
            <a:t>GDACs</a:t>
          </a:r>
          <a:endParaRPr lang="en-US" sz="600" kern="1200" dirty="0"/>
        </a:p>
      </dsp:txBody>
      <dsp:txXfrm rot="-20700000">
        <a:off x="597502" y="301286"/>
        <a:ext cx="284987" cy="284987"/>
      </dsp:txXfrm>
    </dsp:sp>
    <dsp:sp modelId="{B7681D45-5312-4AD4-9738-CFB51FDB0AF5}">
      <dsp:nvSpPr>
        <dsp:cNvPr id="0" name=""/>
        <dsp:cNvSpPr/>
      </dsp:nvSpPr>
      <dsp:spPr>
        <a:xfrm>
          <a:off x="501186" y="596662"/>
          <a:ext cx="911960" cy="911960"/>
        </a:xfrm>
        <a:prstGeom prst="circularArrow">
          <a:avLst>
            <a:gd name="adj1" fmla="val 4688"/>
            <a:gd name="adj2" fmla="val 299029"/>
            <a:gd name="adj3" fmla="val 2345417"/>
            <a:gd name="adj4" fmla="val 16296682"/>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99A2A20-BF62-4AF0-8E6D-E6407E93DB7D}">
      <dsp:nvSpPr>
        <dsp:cNvPr id="0" name=""/>
        <dsp:cNvSpPr/>
      </dsp:nvSpPr>
      <dsp:spPr>
        <a:xfrm>
          <a:off x="76636" y="419294"/>
          <a:ext cx="662596" cy="662596"/>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238EA47-42F7-4039-AAD9-BBA63D82184C}">
      <dsp:nvSpPr>
        <dsp:cNvPr id="0" name=""/>
        <dsp:cNvSpPr/>
      </dsp:nvSpPr>
      <dsp:spPr>
        <a:xfrm>
          <a:off x="341190" y="65262"/>
          <a:ext cx="714412" cy="714412"/>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99F3A4-7CE6-7D4B-82F4-AAB0A89D24A0}" type="datetimeFigureOut">
              <a:rPr lang="en-US" smtClean="0"/>
              <a:t>6/21/2017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093AD1B-1BAA-D548-ACF0-7463C0C7D0E7}" type="slidenum">
              <a:rPr lang="en-US" smtClean="0"/>
              <a:t>‹#›</a:t>
            </a:fld>
            <a:endParaRPr lang="en-US"/>
          </a:p>
        </p:txBody>
      </p:sp>
    </p:spTree>
    <p:extLst>
      <p:ext uri="{BB962C8B-B14F-4D97-AF65-F5344CB8AC3E}">
        <p14:creationId xmlns:p14="http://schemas.microsoft.com/office/powerpoint/2010/main" val="31968062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03C395-96D9-3549-B668-03A5D401BEEB}" type="datetimeFigureOut">
              <a:rPr lang="en-US" smtClean="0"/>
              <a:t>6/21/2017</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459DD9-C07A-0F4A-BE38-5AFB42BB2A68}" type="slidenum">
              <a:rPr lang="en-US" smtClean="0"/>
              <a:t>‹#›</a:t>
            </a:fld>
            <a:endParaRPr lang="en-US"/>
          </a:p>
        </p:txBody>
      </p:sp>
    </p:spTree>
    <p:extLst>
      <p:ext uri="{BB962C8B-B14F-4D97-AF65-F5344CB8AC3E}">
        <p14:creationId xmlns:p14="http://schemas.microsoft.com/office/powerpoint/2010/main" val="216105389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mailto:FNLCR_ACQ@mail.nih.gov"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cancergenome.nih.gov/abouttcga/policies/policiesguidelines"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t>For a more accessible version of this file or to request additional information about the images contained in this PowerPoint presentation, please contact: the FNCLR Acquisition Team @ </a:t>
            </a:r>
            <a:r>
              <a:rPr lang="en-US" u="sng" dirty="0">
                <a:hlinkClick r:id="rId3"/>
              </a:rPr>
              <a:t>FNLCR_ACQ@mail.nih.gov</a:t>
            </a:r>
            <a:r>
              <a:rPr lang="en-US" dirty="0"/>
              <a:t>.</a:t>
            </a:r>
          </a:p>
        </p:txBody>
      </p:sp>
      <p:sp>
        <p:nvSpPr>
          <p:cNvPr id="4" name="Slide Number Placeholder 3"/>
          <p:cNvSpPr>
            <a:spLocks noGrp="1"/>
          </p:cNvSpPr>
          <p:nvPr>
            <p:ph type="sldNum" sz="quarter" idx="10"/>
          </p:nvPr>
        </p:nvSpPr>
        <p:spPr/>
        <p:txBody>
          <a:bodyPr/>
          <a:lstStyle/>
          <a:p>
            <a:fld id="{F1459DD9-C07A-0F4A-BE38-5AFB42BB2A68}" type="slidenum">
              <a:rPr lang="en-US" smtClean="0"/>
              <a:t>1</a:t>
            </a:fld>
            <a:endParaRPr lang="en-US"/>
          </a:p>
        </p:txBody>
      </p:sp>
    </p:spTree>
    <p:extLst>
      <p:ext uri="{BB962C8B-B14F-4D97-AF65-F5344CB8AC3E}">
        <p14:creationId xmlns:p14="http://schemas.microsoft.com/office/powerpoint/2010/main" val="30572350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i="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main focus of the Exceptional Responders Initiative (Exceptional Responders), also called “the Exceptional Cases Initiative,” is to explore the molecular basis for why 1% to 10% of patients enrolled in clinical trials of single targeted agent therapies that are otherwise deemed “failures” respond to these agents with a complete or partial remission of their disease. The goals are to decipher the molecular factors that may explain these “exceptional responses”.  The short term goal of a pilot effort will be to determine how effectively hypotheses can be generated from this approach that lead to new therapeutic strategies. The majority of single agent cancer drugs that enter Phase I and II clinical trials fail to show adequate tumor response for continued development.   However, in many of these trials there are a few (1% to 10%) patients that have a significant response to the therapy.  These “failed” trials could be very informative with regard to molecular markers that predict a positive response to these single agent therapies in a small subset of patients, thus making these “inactive” agents useful.  Even later phase clinical trials may have a few patients that experience an exceptional response, such as a complete response, that occurs in 10% or less of patients.  Examples of the utility of this approach exist already (e.g., mutations predicting sensitivity to </a:t>
            </a:r>
            <a:r>
              <a:rPr lang="en-US" sz="1200" kern="1200" dirty="0" err="1" smtClean="0">
                <a:solidFill>
                  <a:schemeClr val="tx1"/>
                </a:solidFill>
                <a:effectLst/>
                <a:latin typeface="+mn-lt"/>
                <a:ea typeface="+mn-ea"/>
                <a:cs typeface="+mn-cs"/>
              </a:rPr>
              <a:t>everolimus</a:t>
            </a:r>
            <a:r>
              <a:rPr lang="en-US" sz="1200" kern="1200" dirty="0" smtClean="0">
                <a:solidFill>
                  <a:schemeClr val="tx1"/>
                </a:solidFill>
                <a:effectLst/>
                <a:latin typeface="+mn-lt"/>
                <a:ea typeface="+mn-ea"/>
                <a:cs typeface="+mn-cs"/>
              </a:rPr>
              <a:t> and EGFR tyrosine kinase inhibitors).  The Exceptional Responders initiative envisions that this genomic approach to understanding therapeutic responses may be broadly applicable in cancer.  The ability of molecular technologies to stratify tumor types has resulted in many common cancers being separated into specific subtypes that respond to therapeutic agents in very different ways.  Identifying additional molecular markers that are able to predict a clinical response in subsets of patients will render future cancer treatments more precise.  The complete or partial “exceptional responses” observed in this cohort of patients treated on “failed” trials should provide new leads for future oncologic therapies. The feasibility of the Exceptional Responders paradigm will be assessed in 100 patients for whom reliable outcome data from patients treated on clinical trials both with generic and targeted </a:t>
            </a:r>
            <a:r>
              <a:rPr lang="en-US" sz="1200" kern="1200" dirty="0" err="1" smtClean="0">
                <a:solidFill>
                  <a:schemeClr val="tx1"/>
                </a:solidFill>
                <a:effectLst/>
                <a:latin typeface="+mn-lt"/>
                <a:ea typeface="+mn-ea"/>
                <a:cs typeface="+mn-cs"/>
              </a:rPr>
              <a:t>monotherapies</a:t>
            </a:r>
            <a:r>
              <a:rPr lang="en-US" sz="1200" kern="1200" dirty="0" smtClean="0">
                <a:solidFill>
                  <a:schemeClr val="tx1"/>
                </a:solidFill>
                <a:effectLst/>
                <a:latin typeface="+mn-lt"/>
                <a:ea typeface="+mn-ea"/>
                <a:cs typeface="+mn-cs"/>
              </a:rPr>
              <a:t> or combinations.  Tumor biopsy material will be obtained from these patients as well as </a:t>
            </a:r>
            <a:r>
              <a:rPr lang="en-US" sz="1200" kern="1200" dirty="0" err="1" smtClean="0">
                <a:solidFill>
                  <a:schemeClr val="tx1"/>
                </a:solidFill>
                <a:effectLst/>
                <a:latin typeface="+mn-lt"/>
                <a:ea typeface="+mn-ea"/>
                <a:cs typeface="+mn-cs"/>
              </a:rPr>
              <a:t>germline</a:t>
            </a:r>
            <a:r>
              <a:rPr lang="en-US" sz="1200" kern="1200" dirty="0" smtClean="0">
                <a:solidFill>
                  <a:schemeClr val="tx1"/>
                </a:solidFill>
                <a:effectLst/>
                <a:latin typeface="+mn-lt"/>
                <a:ea typeface="+mn-ea"/>
                <a:cs typeface="+mn-cs"/>
              </a:rPr>
              <a:t> tissue, if available. The tissue will undergo next generation whole </a:t>
            </a:r>
            <a:r>
              <a:rPr lang="en-US" sz="1200" kern="1200" dirty="0" err="1" smtClean="0">
                <a:solidFill>
                  <a:schemeClr val="tx1"/>
                </a:solidFill>
                <a:effectLst/>
                <a:latin typeface="+mn-lt"/>
                <a:ea typeface="+mn-ea"/>
                <a:cs typeface="+mn-cs"/>
              </a:rPr>
              <a:t>exome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resequencing</a:t>
            </a:r>
            <a:r>
              <a:rPr lang="en-US" sz="1200" kern="1200" dirty="0" smtClean="0">
                <a:solidFill>
                  <a:schemeClr val="tx1"/>
                </a:solidFill>
                <a:effectLst/>
                <a:latin typeface="+mn-lt"/>
                <a:ea typeface="+mn-ea"/>
                <a:cs typeface="+mn-cs"/>
              </a:rPr>
              <a:t> and, if practical, whole </a:t>
            </a:r>
            <a:r>
              <a:rPr lang="en-US" sz="1200" kern="1200" dirty="0" err="1" smtClean="0">
                <a:solidFill>
                  <a:schemeClr val="tx1"/>
                </a:solidFill>
                <a:effectLst/>
                <a:latin typeface="+mn-lt"/>
                <a:ea typeface="+mn-ea"/>
                <a:cs typeface="+mn-cs"/>
              </a:rPr>
              <a:t>transcriptome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resequencing</a:t>
            </a:r>
            <a:r>
              <a:rPr lang="en-US" sz="1200" kern="1200" dirty="0" smtClean="0">
                <a:solidFill>
                  <a:schemeClr val="tx1"/>
                </a:solidFill>
                <a:effectLst/>
                <a:latin typeface="+mn-lt"/>
                <a:ea typeface="+mn-ea"/>
                <a:cs typeface="+mn-cs"/>
              </a:rPr>
              <a:t>.  If this proves feasible, the project can be expanded to include other therapy regimens.  The success of the endeavor depends on having adequate tissue for analysis, robust analytical techniques/platforms, and reliable outcome data for patients who have been treated on defined and consistent drug regimens.  Tissue and clinical data could be obtained from either NCI-supported or pharmaceutical industry trials where there is reliable outcome data, and perhaps from other sources.  In addition, the Exceptional Responders initiative will collect publically available sequencing and clinical data from patients with exceptional therapeutic responses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i="1" dirty="0" smtClean="0"/>
          </a:p>
        </p:txBody>
      </p:sp>
      <p:sp>
        <p:nvSpPr>
          <p:cNvPr id="4" name="Slide Number Placeholder 3"/>
          <p:cNvSpPr>
            <a:spLocks noGrp="1"/>
          </p:cNvSpPr>
          <p:nvPr>
            <p:ph type="sldNum" sz="quarter" idx="10"/>
          </p:nvPr>
        </p:nvSpPr>
        <p:spPr/>
        <p:txBody>
          <a:bodyPr/>
          <a:lstStyle/>
          <a:p>
            <a:fld id="{F1459DD9-C07A-0F4A-BE38-5AFB42BB2A68}" type="slidenum">
              <a:rPr lang="en-US" smtClean="0"/>
              <a:t>10</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i="1" baseline="0" dirty="0" smtClean="0"/>
          </a:p>
          <a:p>
            <a:r>
              <a:rPr lang="en-US" sz="1200" kern="1200" dirty="0" smtClean="0">
                <a:solidFill>
                  <a:srgbClr val="000000"/>
                </a:solidFill>
                <a:latin typeface="+mn-lt"/>
                <a:ea typeface="+mn-ea"/>
                <a:cs typeface="+mn-cs"/>
              </a:rPr>
              <a:t>The Therapeutically Applicable Research to Generate Effective Treatments (TARGET) initiative uses comprehensive molecular characterization to determine the genetic changes that drive the initiation and progression of hard-to-treat childhood cancers. TARGET aims to identify therapeutic targets and prognostic markers so that new, more effective treatment strategies can be developed and applied.</a:t>
            </a:r>
          </a:p>
          <a:p>
            <a:r>
              <a:rPr lang="en-US" sz="1200" kern="1200" dirty="0" smtClean="0">
                <a:solidFill>
                  <a:srgbClr val="000000"/>
                </a:solidFill>
                <a:latin typeface="+mn-lt"/>
                <a:ea typeface="+mn-ea"/>
                <a:cs typeface="+mn-cs"/>
              </a:rPr>
              <a:t>Novel pediatric cancer treatments are needed because:</a:t>
            </a:r>
          </a:p>
          <a:p>
            <a:r>
              <a:rPr lang="en-US" sz="1200" kern="1200" dirty="0" smtClean="0">
                <a:solidFill>
                  <a:srgbClr val="000000"/>
                </a:solidFill>
                <a:latin typeface="+mn-lt"/>
                <a:ea typeface="+mn-ea"/>
                <a:cs typeface="+mn-cs"/>
              </a:rPr>
              <a:t>		Despite a small increase in overall survival rates during the past decade, about 20% of pediatric cancer patients do not respond well to therapy and ultimately die from their diseases. </a:t>
            </a:r>
          </a:p>
          <a:p>
            <a:r>
              <a:rPr lang="en-US" sz="1200" kern="1200" dirty="0" smtClean="0">
                <a:solidFill>
                  <a:srgbClr val="000000"/>
                </a:solidFill>
                <a:latin typeface="+mn-lt"/>
                <a:ea typeface="+mn-ea"/>
                <a:cs typeface="+mn-cs"/>
              </a:rPr>
              <a:t>		The number of children and adolescents diagnosed with cancer is trending slightly upward.</a:t>
            </a:r>
          </a:p>
          <a:p>
            <a:r>
              <a:rPr lang="en-US" sz="1200" kern="1200" dirty="0" smtClean="0">
                <a:solidFill>
                  <a:srgbClr val="000000"/>
                </a:solidFill>
                <a:latin typeface="+mn-lt"/>
                <a:ea typeface="+mn-ea"/>
                <a:cs typeface="+mn-cs"/>
              </a:rPr>
              <a:t>		Current treatments are particularly harsh on growing children. They often cause severe short- and long-term side effects, such as secondary cancers, physical and emotional health issues, developmental delays, and infertility.</a:t>
            </a:r>
          </a:p>
          <a:p>
            <a:r>
              <a:rPr lang="en-US" sz="1200" kern="1200" dirty="0" smtClean="0">
                <a:solidFill>
                  <a:srgbClr val="000000"/>
                </a:solidFill>
                <a:latin typeface="+mn-lt"/>
                <a:ea typeface="+mn-ea"/>
                <a:cs typeface="+mn-cs"/>
              </a:rPr>
              <a:t>		Current treatment protocols are mostly derived from therapeutic regimens that were formulated for adult cancers. Previous genomics studies revealed that childhood cancers can be genetically distinct from their adult counterparts, suggesting the need for alternate treatment approaches.</a:t>
            </a:r>
          </a:p>
          <a:p>
            <a:r>
              <a:rPr lang="en-US" sz="1200" kern="1200" dirty="0" smtClean="0">
                <a:solidFill>
                  <a:srgbClr val="000000"/>
                </a:solidFill>
                <a:latin typeface="+mn-lt"/>
                <a:ea typeface="+mn-ea"/>
                <a:cs typeface="+mn-cs"/>
              </a:rPr>
              <a:t>The TARGET initiative originated with two pilot projects characterizing the genomes and </a:t>
            </a:r>
            <a:r>
              <a:rPr lang="en-US" sz="1200" kern="1200" dirty="0" err="1" smtClean="0">
                <a:solidFill>
                  <a:srgbClr val="000000"/>
                </a:solidFill>
                <a:latin typeface="+mn-lt"/>
                <a:ea typeface="+mn-ea"/>
                <a:cs typeface="+mn-cs"/>
              </a:rPr>
              <a:t>transcriptomes</a:t>
            </a:r>
            <a:r>
              <a:rPr lang="en-US" sz="1200" kern="1200" dirty="0" smtClean="0">
                <a:solidFill>
                  <a:srgbClr val="000000"/>
                </a:solidFill>
                <a:latin typeface="+mn-lt"/>
                <a:ea typeface="+mn-ea"/>
                <a:cs typeface="+mn-cs"/>
              </a:rPr>
              <a:t> of “high-risk” subtypes of acute lymphoblastic leukemia (ALL) and </a:t>
            </a:r>
            <a:r>
              <a:rPr lang="en-US" sz="1200" kern="1200" dirty="0" err="1" smtClean="0">
                <a:solidFill>
                  <a:srgbClr val="000000"/>
                </a:solidFill>
                <a:latin typeface="+mn-lt"/>
                <a:ea typeface="+mn-ea"/>
                <a:cs typeface="+mn-cs"/>
              </a:rPr>
              <a:t>neuroblastoma</a:t>
            </a:r>
            <a:r>
              <a:rPr lang="en-US" sz="1200" kern="1200" dirty="0" smtClean="0">
                <a:solidFill>
                  <a:srgbClr val="000000"/>
                </a:solidFill>
                <a:latin typeface="+mn-lt"/>
                <a:ea typeface="+mn-ea"/>
                <a:cs typeface="+mn-cs"/>
              </a:rPr>
              <a:t> (NBL). The success of the two pilot project teams allowed TARGET to expand its efforts by incorporating higher resolution genomics approaches and the study of additional childhood cancers. Currently, TARGET researchers are molecularly characterizing subtypes of acute myeloid leukemia, osteosarcoma, and select kidney tumors, and additional subtypes of ALL and NBL.</a:t>
            </a:r>
          </a:p>
          <a:p>
            <a:r>
              <a:rPr lang="en-US" sz="1200" kern="1200" dirty="0" smtClean="0">
                <a:solidFill>
                  <a:srgbClr val="000000"/>
                </a:solidFill>
                <a:latin typeface="+mn-lt"/>
                <a:ea typeface="+mn-ea"/>
                <a:cs typeface="+mn-cs"/>
              </a:rPr>
              <a:t>TARGET is the collaborative effort of a large, diverse consortium of extramural and NCI investigators. Members of the Children’s Oncology Group (COG), a clinical trials group devoted exclusively to childhood and adolescent cancer research, comprise the majority of TARGET project teams. COG members provide the TARGET teams access to clinical expertise and accrued tissue materials. TARGET researchers work together within and across teams to generate, analyze, integrate, and interpret high quality genomics data. The goal of working with COG in this collaborative team science arena is to accelerate molecular discoveries and facilitate rapid translation of those findings into the clinic.</a:t>
            </a:r>
          </a:p>
          <a:p>
            <a:r>
              <a:rPr lang="en-US" sz="1200" kern="1200" dirty="0" smtClean="0">
                <a:solidFill>
                  <a:srgbClr val="000000"/>
                </a:solidFill>
                <a:latin typeface="+mn-lt"/>
                <a:ea typeface="+mn-ea"/>
                <a:cs typeface="+mn-cs"/>
              </a:rPr>
              <a:t>TARGET data are available to the greater research community for further investigation. For all data shared through TARGET, patient confidentiality and privacy are protected. This data sharing approach allows investigators outside the initiative to use the data, thereby increasing the chance that novel therapeutics will be developed and benefit children with cancer.</a:t>
            </a:r>
            <a:endParaRPr lang="en-US" b="1" i="1" dirty="0" smtClean="0">
              <a:solidFill>
                <a:srgbClr val="000000"/>
              </a:solidFill>
            </a:endParaRPr>
          </a:p>
        </p:txBody>
      </p:sp>
      <p:sp>
        <p:nvSpPr>
          <p:cNvPr id="4" name="Slide Number Placeholder 3"/>
          <p:cNvSpPr>
            <a:spLocks noGrp="1"/>
          </p:cNvSpPr>
          <p:nvPr>
            <p:ph type="sldNum" sz="quarter" idx="10"/>
          </p:nvPr>
        </p:nvSpPr>
        <p:spPr/>
        <p:txBody>
          <a:bodyPr/>
          <a:lstStyle/>
          <a:p>
            <a:fld id="{F1459DD9-C07A-0F4A-BE38-5AFB42BB2A68}" type="slidenum">
              <a:rPr lang="en-US" smtClean="0"/>
              <a:t>11</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TCGA project characterized 500 cases per tumor for most tumor types. However, with 500 cases at a background mutation rate of 10 mutations/Mb, only mutations that occur in at least 5 percent of the cases can be identified.  Analysis of more of tumors is needed to discover less common oncogenes and tumor suppressors.  The pilot phase of the Cancer Driver Discovery Program (CDDP), seeks to identify these lower frequency cancer drivers in lung, and colorectal cancers.  For the most part, CDDP cases will have the same qualifying metrics as TCGA. However in order to collect more cases, CDDP will accept cases with only FFPE tumor tissues  in addition to cases with frozen tumor tissues.  Since FFPE tumor tissues tend to be smaller, the minimal yield requirements for DNA and RNA in CDDP will be lower than has been typically been used in TCGA.</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i="1" dirty="0" smtClean="0"/>
          </a:p>
        </p:txBody>
      </p:sp>
      <p:sp>
        <p:nvSpPr>
          <p:cNvPr id="4" name="Slide Number Placeholder 3"/>
          <p:cNvSpPr>
            <a:spLocks noGrp="1"/>
          </p:cNvSpPr>
          <p:nvPr>
            <p:ph type="sldNum" sz="quarter" idx="10"/>
          </p:nvPr>
        </p:nvSpPr>
        <p:spPr/>
        <p:txBody>
          <a:bodyPr/>
          <a:lstStyle/>
          <a:p>
            <a:fld id="{F1459DD9-C07A-0F4A-BE38-5AFB42BB2A68}" type="slidenum">
              <a:rPr lang="en-US" smtClean="0"/>
              <a:t>12</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a:t>
            </a:r>
            <a:r>
              <a:rPr lang="en-US" b="1" i="1" baseline="0" smtClean="0"/>
              <a:t>HERE:</a:t>
            </a:r>
            <a:endParaRPr lang="en-US" b="1" i="1" baseline="0" dirty="0" smtClean="0"/>
          </a:p>
        </p:txBody>
      </p:sp>
      <p:sp>
        <p:nvSpPr>
          <p:cNvPr id="4" name="Slide Number Placeholder 3"/>
          <p:cNvSpPr>
            <a:spLocks noGrp="1"/>
          </p:cNvSpPr>
          <p:nvPr>
            <p:ph type="sldNum" sz="quarter" idx="10"/>
          </p:nvPr>
        </p:nvSpPr>
        <p:spPr/>
        <p:txBody>
          <a:bodyPr/>
          <a:lstStyle/>
          <a:p>
            <a:fld id="{F1459DD9-C07A-0F4A-BE38-5AFB42BB2A68}" type="slidenum">
              <a:rPr lang="en-US" smtClean="0"/>
              <a:t>13</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2</a:t>
            </a:fld>
            <a:endParaRPr lang="en-US"/>
          </a:p>
        </p:txBody>
      </p:sp>
    </p:spTree>
    <p:extLst>
      <p:ext uri="{BB962C8B-B14F-4D97-AF65-F5344CB8AC3E}">
        <p14:creationId xmlns:p14="http://schemas.microsoft.com/office/powerpoint/2010/main" val="2840403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3</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4</a:t>
            </a:fld>
            <a:endParaRPr lang="en-US"/>
          </a:p>
        </p:txBody>
      </p:sp>
    </p:spTree>
    <p:extLst>
      <p:ext uri="{BB962C8B-B14F-4D97-AF65-F5344CB8AC3E}">
        <p14:creationId xmlns:p14="http://schemas.microsoft.com/office/powerpoint/2010/main" val="2840403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5</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6</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pPr lvl="0"/>
            <a:r>
              <a:rPr lang="en-US" sz="1200" kern="1200" dirty="0" err="1" smtClean="0">
                <a:solidFill>
                  <a:schemeClr val="tx1"/>
                </a:solidFill>
                <a:effectLst/>
                <a:latin typeface="+mn-lt"/>
                <a:ea typeface="+mn-ea"/>
                <a:cs typeface="+mn-cs"/>
              </a:rPr>
              <a:t>Biospecimen</a:t>
            </a:r>
            <a:r>
              <a:rPr lang="en-US" sz="1200" kern="1200" dirty="0" smtClean="0">
                <a:solidFill>
                  <a:schemeClr val="tx1"/>
                </a:solidFill>
                <a:effectLst/>
                <a:latin typeface="+mn-lt"/>
                <a:ea typeface="+mn-ea"/>
                <a:cs typeface="+mn-cs"/>
              </a:rPr>
              <a:t> Core Resource (BCR): The BCR serves as the tissue processing center and provides the biomolecules for GCCs.  Standard operating procedures will be used for clinical data collection, sample collection, pathological examination, biomolecule (e.g., DNA and RNA) extractions, quality control, laboratory data collection, and biomolecule distribution to the GCCs. The samples are required to have patient informed consent for the public release of data or an IRB waiver. (</a:t>
            </a:r>
            <a:r>
              <a:rPr lang="en-US" sz="1200" u="none" strike="noStrike" kern="1200" dirty="0" smtClean="0">
                <a:solidFill>
                  <a:schemeClr val="tx1"/>
                </a:solidFill>
                <a:effectLst/>
                <a:latin typeface="+mn-lt"/>
                <a:ea typeface="+mn-ea"/>
                <a:cs typeface="+mn-cs"/>
                <a:hlinkClick r:id="rId3"/>
              </a:rPr>
              <a:t>http://cancergenome.nih.gov/abouttcga/policies/policiesguidelines</a:t>
            </a:r>
            <a:r>
              <a:rPr lang="en-US" sz="1200" kern="1200" dirty="0" smtClean="0">
                <a:solidFill>
                  <a:schemeClr val="tx1"/>
                </a:solidFill>
                <a:effectLst/>
                <a:latin typeface="+mn-lt"/>
                <a:ea typeface="+mn-ea"/>
                <a:cs typeface="+mn-cs"/>
              </a:rPr>
              <a:t>). The BCR has been awarded to the Nationwide Children’s Hospital in Columbus, Ohio</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Genome Characterization Centers (GCCs): As a part of the any CCG project, the GCCs produce high quality genomic, </a:t>
            </a:r>
            <a:r>
              <a:rPr lang="en-US" sz="1200" kern="1200" dirty="0" err="1" smtClean="0">
                <a:solidFill>
                  <a:schemeClr val="tx1"/>
                </a:solidFill>
                <a:effectLst/>
                <a:latin typeface="+mn-lt"/>
                <a:ea typeface="+mn-ea"/>
                <a:cs typeface="+mn-cs"/>
              </a:rPr>
              <a:t>transcriptomic</a:t>
            </a:r>
            <a:r>
              <a:rPr lang="en-US" sz="1200" kern="1200" dirty="0" smtClean="0">
                <a:solidFill>
                  <a:schemeClr val="tx1"/>
                </a:solidFill>
                <a:effectLst/>
                <a:latin typeface="+mn-lt"/>
                <a:ea typeface="+mn-ea"/>
                <a:cs typeface="+mn-cs"/>
              </a:rPr>
              <a:t>, proteomic, and </a:t>
            </a:r>
            <a:r>
              <a:rPr lang="en-US" sz="1200" kern="1200" dirty="0" err="1" smtClean="0">
                <a:solidFill>
                  <a:schemeClr val="tx1"/>
                </a:solidFill>
                <a:effectLst/>
                <a:latin typeface="+mn-lt"/>
                <a:ea typeface="+mn-ea"/>
                <a:cs typeface="+mn-cs"/>
              </a:rPr>
              <a:t>epigenomic</a:t>
            </a:r>
            <a:r>
              <a:rPr lang="en-US" sz="1200" kern="1200" dirty="0" smtClean="0">
                <a:solidFill>
                  <a:schemeClr val="tx1"/>
                </a:solidFill>
                <a:effectLst/>
                <a:latin typeface="+mn-lt"/>
                <a:ea typeface="+mn-ea"/>
                <a:cs typeface="+mn-cs"/>
              </a:rPr>
              <a:t> data using validated technologies  (e.g., DNA and RNA sequencing, methylation arrays, etc.) to reveal the spectrum of alterations that exist in human tumors.  Technologies are optimized by each GCC to increase the rate, sensitivity and specificity of production. Two GCCs have been awarded: Broad Institute and MD Anderson Cancer</a:t>
            </a:r>
            <a:r>
              <a:rPr lang="en-US" sz="1200" kern="1200" baseline="0" dirty="0" smtClean="0">
                <a:solidFill>
                  <a:schemeClr val="tx1"/>
                </a:solidFill>
                <a:effectLst/>
                <a:latin typeface="+mn-lt"/>
                <a:ea typeface="+mn-ea"/>
                <a:cs typeface="+mn-cs"/>
              </a:rPr>
              <a:t> Center</a:t>
            </a:r>
            <a:endParaRPr lang="en-US" sz="1200" kern="1200" dirty="0" smtClean="0">
              <a:solidFill>
                <a:schemeClr val="tx1"/>
              </a:solidFill>
              <a:effectLst/>
              <a:latin typeface="+mn-lt"/>
              <a:ea typeface="+mn-ea"/>
              <a:cs typeface="+mn-cs"/>
            </a:endParaRP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Genome Data Analysis Centers (GDACs):  The Genome Data Analysis Centers (GDACs) work hand-in-hand with the Genome Characterization Centers (GCCs) to perform “higher level” analyses of the data produced by the GCC and to develop state-of-the-art tools that assist researchers with processing and integrating data analyses across the entire genome. These analyses take the form of both fully automated pipelines, as well as ad-hoc analysis performed at the request of the Analysis Working Groups (AWG) from each project. GDACs are being </a:t>
            </a:r>
            <a:r>
              <a:rPr lang="en-US" sz="1200" kern="1200" dirty="0" err="1" smtClean="0">
                <a:solidFill>
                  <a:schemeClr val="tx1"/>
                </a:solidFill>
                <a:effectLst/>
                <a:latin typeface="+mn-lt"/>
                <a:ea typeface="+mn-ea"/>
                <a:cs typeface="+mn-cs"/>
              </a:rPr>
              <a:t>recompeted</a:t>
            </a:r>
            <a:r>
              <a:rPr lang="en-US" sz="1200" kern="1200" dirty="0" smtClean="0">
                <a:solidFill>
                  <a:schemeClr val="tx1"/>
                </a:solidFill>
                <a:effectLst/>
                <a:latin typeface="+mn-lt"/>
                <a:ea typeface="+mn-ea"/>
                <a:cs typeface="+mn-cs"/>
              </a:rPr>
              <a:t>.</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Data Management, Bioinformatics, and Computational Analysis:   Data generated by CCG Projects will be deposited into public databases as soon as they are validated, in general within a few weeks of generation.  The information generated by the CCG Project will be centrally managed to follow already developed data standards and controlled vocabularies for each new technology, to establish an informatics infrastructure for data exchange between components of the project and a central repository, to create portals for basic and clinical researchers to easily access the data, and to encourage new computational approaches to analyze the data.  Another key function of the bioinformatics component is to provide a secure network and means to protect the integrity and security of research and clinical data. </a:t>
            </a:r>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7</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i="1" baseline="0" dirty="0" smtClean="0"/>
          </a:p>
          <a:p>
            <a:r>
              <a:rPr lang="en-US" sz="1200" b="0" u="none" strike="noStrike" kern="1200" dirty="0" smtClean="0">
                <a:solidFill>
                  <a:schemeClr val="tx1"/>
                </a:solidFill>
                <a:effectLst/>
                <a:latin typeface="+mn-lt"/>
                <a:ea typeface="+mn-ea"/>
                <a:cs typeface="+mn-cs"/>
              </a:rPr>
              <a:t>In 2006, the National Cancer Institute (NCI) and the National Human Genome Research Institute (NHGRI) initiated a collaboration to pursue a project to determine the feasibility of more comprehensively cataloging the genomic alterations associated with a number of different human cancers.  </a:t>
            </a:r>
            <a:endParaRPr lang="en-US" sz="1200" b="1" u="sng" kern="1200" dirty="0" smtClean="0">
              <a:solidFill>
                <a:schemeClr val="tx1"/>
              </a:solidFill>
              <a:effectLst/>
              <a:latin typeface="+mn-lt"/>
              <a:ea typeface="+mn-ea"/>
              <a:cs typeface="+mn-cs"/>
            </a:endParaRPr>
          </a:p>
          <a:p>
            <a:r>
              <a:rPr lang="en-US" sz="1200" b="0" u="none" strike="noStrike" kern="1200" dirty="0" smtClean="0">
                <a:solidFill>
                  <a:schemeClr val="tx1"/>
                </a:solidFill>
                <a:effectLst/>
                <a:latin typeface="+mn-lt"/>
                <a:ea typeface="+mn-ea"/>
                <a:cs typeface="+mn-cs"/>
              </a:rPr>
              <a:t>The project demonstrated that cancer-associated genes and genomic regions can be identified by combining diverse information from genome analyses (as defined in the previous paragraph), with tumor biology and clinical data, and that the sequencing of selected regions can be conducted efficiently and cost-effectively. The comprehensiveness and rate of progress of TCGA depended on both optimization of technical issues and resource availability.</a:t>
            </a:r>
            <a:endParaRPr lang="en-US" sz="1200" b="1" u="sng" kern="1200" dirty="0" smtClean="0">
              <a:solidFill>
                <a:schemeClr val="tx1"/>
              </a:solidFill>
              <a:effectLst/>
              <a:latin typeface="+mn-lt"/>
              <a:ea typeface="+mn-ea"/>
              <a:cs typeface="+mn-cs"/>
            </a:endParaRPr>
          </a:p>
          <a:p>
            <a:r>
              <a:rPr lang="en-US" sz="1200" b="0" u="none" strike="noStrike" kern="1200" dirty="0" smtClean="0">
                <a:solidFill>
                  <a:schemeClr val="tx1"/>
                </a:solidFill>
                <a:effectLst/>
                <a:latin typeface="+mn-lt"/>
                <a:ea typeface="+mn-ea"/>
                <a:cs typeface="+mn-cs"/>
              </a:rPr>
              <a:t>The strength of TCGA was to produce unprecedented multi-dimensional data sets using an appropriate number of samples to provide statistically robust results that sets the stage for a new era in the discovery of new cancer interventions.  The integrative analyses leading to the formulation of an unanticipated hypothesis on a potential mechanism of resistance highlights precisely the value and power of such project design, demonstrating how unbiased and systematic cancer genome analyses of large sample cohorts can lead to important discoveries.</a:t>
            </a:r>
            <a:endParaRPr lang="en-US" sz="1200" b="1" u="sng" kern="1200" dirty="0" smtClean="0">
              <a:solidFill>
                <a:schemeClr val="tx1"/>
              </a:solidFill>
              <a:effectLst/>
              <a:latin typeface="+mn-lt"/>
              <a:ea typeface="+mn-ea"/>
              <a:cs typeface="+mn-cs"/>
            </a:endParaRPr>
          </a:p>
          <a:p>
            <a:r>
              <a:rPr lang="en-US" sz="1200" b="0" u="none" strike="noStrike" kern="1200" dirty="0" smtClean="0">
                <a:solidFill>
                  <a:schemeClr val="tx1"/>
                </a:solidFill>
                <a:effectLst/>
                <a:latin typeface="+mn-lt"/>
                <a:ea typeface="+mn-ea"/>
                <a:cs typeface="+mn-cs"/>
              </a:rPr>
              <a:t>Three key “lessons learned” during the TCGA Program were that, to be able to interpret the results generated by the various characterization platform, the Centers had to a) utilize high quality molecular </a:t>
            </a:r>
            <a:r>
              <a:rPr lang="en-US" sz="1200" b="0" u="none" strike="noStrike" kern="1200" dirty="0" err="1" smtClean="0">
                <a:solidFill>
                  <a:schemeClr val="tx1"/>
                </a:solidFill>
                <a:effectLst/>
                <a:latin typeface="+mn-lt"/>
                <a:ea typeface="+mn-ea"/>
                <a:cs typeface="+mn-cs"/>
              </a:rPr>
              <a:t>analytes</a:t>
            </a:r>
            <a:r>
              <a:rPr lang="en-US" sz="1200" b="0" u="none" strike="noStrike" kern="1200" dirty="0" smtClean="0">
                <a:solidFill>
                  <a:schemeClr val="tx1"/>
                </a:solidFill>
                <a:effectLst/>
                <a:latin typeface="+mn-lt"/>
                <a:ea typeface="+mn-ea"/>
                <a:cs typeface="+mn-cs"/>
              </a:rPr>
              <a:t> isolated from well characterized tissue specimens, b) perform experiments utilizing strictly standardized protocols and c) deposit the results in structured and well-described formats.  The last lesson strongly impacted on the ability of the various analytical groups to extract meaningful results from the genomic data generated.  </a:t>
            </a:r>
            <a:endParaRPr lang="en-US" sz="1200" b="1" u="sng" kern="1200" dirty="0" smtClean="0">
              <a:solidFill>
                <a:schemeClr val="tx1"/>
              </a:solidFill>
              <a:effectLst/>
              <a:latin typeface="+mn-lt"/>
              <a:ea typeface="+mn-ea"/>
              <a:cs typeface="+mn-cs"/>
            </a:endParaRPr>
          </a:p>
          <a:p>
            <a:r>
              <a:rPr lang="en-US" sz="1200" b="0" u="none" strike="noStrike" kern="1200" dirty="0" smtClean="0">
                <a:solidFill>
                  <a:schemeClr val="tx1"/>
                </a:solidFill>
                <a:effectLst/>
                <a:latin typeface="+mn-lt"/>
                <a:ea typeface="+mn-ea"/>
                <a:cs typeface="+mn-cs"/>
              </a:rPr>
              <a:t>The unique aspect of TCGA Project was the development and function of an integrated research network. The intent of TCGA was to conduct a coordinated and comprehensive, genome-wide analysis of cancer-relevant alterations by simultaneously applying several technologies to interrogate the genome, </a:t>
            </a:r>
            <a:r>
              <a:rPr lang="en-US" sz="1200" b="0" u="none" strike="noStrike" kern="1200" dirty="0" err="1" smtClean="0">
                <a:solidFill>
                  <a:schemeClr val="tx1"/>
                </a:solidFill>
                <a:effectLst/>
                <a:latin typeface="+mn-lt"/>
                <a:ea typeface="+mn-ea"/>
                <a:cs typeface="+mn-cs"/>
              </a:rPr>
              <a:t>epigenome</a:t>
            </a:r>
            <a:r>
              <a:rPr lang="en-US" sz="1200" b="0" u="none" strike="noStrike" kern="1200" dirty="0" smtClean="0">
                <a:solidFill>
                  <a:schemeClr val="tx1"/>
                </a:solidFill>
                <a:effectLst/>
                <a:latin typeface="+mn-lt"/>
                <a:ea typeface="+mn-ea"/>
                <a:cs typeface="+mn-cs"/>
              </a:rPr>
              <a:t> or </a:t>
            </a:r>
            <a:r>
              <a:rPr lang="en-US" sz="1200" b="0" u="none" strike="noStrike" kern="1200" dirty="0" err="1" smtClean="0">
                <a:solidFill>
                  <a:schemeClr val="tx1"/>
                </a:solidFill>
                <a:effectLst/>
                <a:latin typeface="+mn-lt"/>
                <a:ea typeface="+mn-ea"/>
                <a:cs typeface="+mn-cs"/>
              </a:rPr>
              <a:t>transcriptome</a:t>
            </a:r>
            <a:r>
              <a:rPr lang="en-US" sz="1200" b="0" u="none" strike="noStrike" kern="1200" dirty="0" smtClean="0">
                <a:solidFill>
                  <a:schemeClr val="tx1"/>
                </a:solidFill>
                <a:effectLst/>
                <a:latin typeface="+mn-lt"/>
                <a:ea typeface="+mn-ea"/>
                <a:cs typeface="+mn-cs"/>
              </a:rPr>
              <a:t> in large collections of quality controlled cancer </a:t>
            </a:r>
            <a:r>
              <a:rPr lang="en-US" sz="1200" b="0" u="none" strike="noStrike" kern="1200" dirty="0" err="1" smtClean="0">
                <a:solidFill>
                  <a:schemeClr val="tx1"/>
                </a:solidFill>
                <a:effectLst/>
                <a:latin typeface="+mn-lt"/>
                <a:ea typeface="+mn-ea"/>
                <a:cs typeface="+mn-cs"/>
              </a:rPr>
              <a:t>biospecimens</a:t>
            </a:r>
            <a:r>
              <a:rPr lang="en-US" sz="1200" b="0" u="none" strike="noStrike" kern="1200" dirty="0" smtClean="0">
                <a:solidFill>
                  <a:schemeClr val="tx1"/>
                </a:solidFill>
                <a:effectLst/>
                <a:latin typeface="+mn-lt"/>
                <a:ea typeface="+mn-ea"/>
                <a:cs typeface="+mn-cs"/>
              </a:rPr>
              <a:t> derived from specific cancer types. To accomplish this goal, TCGA included multidisciplinary teams of investigators and associated institutions that collectively provided biological data, as well as informed strategies for sequencing.  The progress in understanding some cancer-associated molecular alterations and the accompanying advances in technology suggest that it was now possible to obtain comprehensive genomic information from multiple tumor types to catalog most, if not all, of the genomic changes associated with cancer.  The TCGA Project Research Network demonstrated that a coordinated pipeline approach to investigation of cancer is the best way to avoid biases in the datasets, thus allowing for interoperability of the different projects.</a:t>
            </a:r>
            <a:endParaRPr lang="en-US" sz="1200" b="1" u="sng"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b="1" i="1" dirty="0" smtClean="0"/>
          </a:p>
        </p:txBody>
      </p:sp>
      <p:sp>
        <p:nvSpPr>
          <p:cNvPr id="4" name="Slide Number Placeholder 3"/>
          <p:cNvSpPr>
            <a:spLocks noGrp="1"/>
          </p:cNvSpPr>
          <p:nvPr>
            <p:ph type="sldNum" sz="quarter" idx="10"/>
          </p:nvPr>
        </p:nvSpPr>
        <p:spPr/>
        <p:txBody>
          <a:bodyPr/>
          <a:lstStyle/>
          <a:p>
            <a:fld id="{F1459DD9-C07A-0F4A-BE38-5AFB42BB2A68}" type="slidenum">
              <a:rPr lang="en-US" smtClean="0"/>
              <a:t>8</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i="1" baseline="0" dirty="0" smtClean="0"/>
          </a:p>
          <a:p>
            <a:r>
              <a:rPr lang="en-US" sz="1200" b="0" u="none" strike="noStrike" kern="1200" dirty="0" smtClean="0">
                <a:solidFill>
                  <a:schemeClr val="tx1"/>
                </a:solidFill>
                <a:effectLst/>
                <a:latin typeface="+mn-lt"/>
                <a:ea typeface="+mn-ea"/>
                <a:cs typeface="+mn-cs"/>
              </a:rPr>
              <a:t>In 2006, the National Cancer Institute (NCI) and the National Human Genome Research Institute (NHGRI) initiated a collaboration to pursue a project to determine the feasibility of more comprehensively cataloging the genomic alterations associated with a number of different human cancers.  </a:t>
            </a:r>
            <a:endParaRPr lang="en-US" sz="1200" b="1" u="sng" kern="1200" dirty="0" smtClean="0">
              <a:solidFill>
                <a:schemeClr val="tx1"/>
              </a:solidFill>
              <a:effectLst/>
              <a:latin typeface="+mn-lt"/>
              <a:ea typeface="+mn-ea"/>
              <a:cs typeface="+mn-cs"/>
            </a:endParaRPr>
          </a:p>
          <a:p>
            <a:r>
              <a:rPr lang="en-US" sz="1200" b="0" u="none" strike="noStrike" kern="1200" dirty="0" smtClean="0">
                <a:solidFill>
                  <a:schemeClr val="tx1"/>
                </a:solidFill>
                <a:effectLst/>
                <a:latin typeface="+mn-lt"/>
                <a:ea typeface="+mn-ea"/>
                <a:cs typeface="+mn-cs"/>
              </a:rPr>
              <a:t>The project demonstrated that cancer-associated genes and genomic regions can be identified by combining diverse information from genome analyses (as defined in the previous paragraph), with tumor biology and clinical data, and that the sequencing of selected regions can be conducted efficiently and cost-effectively. The comprehensiveness and rate of progress of TCGA depended on both optimization of technical issues and resource availability.</a:t>
            </a:r>
            <a:endParaRPr lang="en-US" sz="1200" b="1" u="sng" kern="1200" dirty="0" smtClean="0">
              <a:solidFill>
                <a:schemeClr val="tx1"/>
              </a:solidFill>
              <a:effectLst/>
              <a:latin typeface="+mn-lt"/>
              <a:ea typeface="+mn-ea"/>
              <a:cs typeface="+mn-cs"/>
            </a:endParaRPr>
          </a:p>
          <a:p>
            <a:r>
              <a:rPr lang="en-US" sz="1200" b="0" u="none" strike="noStrike" kern="1200" dirty="0" smtClean="0">
                <a:solidFill>
                  <a:schemeClr val="tx1"/>
                </a:solidFill>
                <a:effectLst/>
                <a:latin typeface="+mn-lt"/>
                <a:ea typeface="+mn-ea"/>
                <a:cs typeface="+mn-cs"/>
              </a:rPr>
              <a:t>The strength of TCGA was to produce unprecedented multi-dimensional data sets using an appropriate number of samples to provide statistically robust results that sets the stage for a new era in the discovery of new cancer interventions.  The integrative analyses leading to the formulation of an unanticipated hypothesis on a potential mechanism of resistance highlights precisely the value and power of such project design, demonstrating how unbiased and systematic cancer genome analyses of large sample cohorts can lead to important discoveries.</a:t>
            </a:r>
            <a:endParaRPr lang="en-US" sz="1200" b="1" u="sng" kern="1200" dirty="0" smtClean="0">
              <a:solidFill>
                <a:schemeClr val="tx1"/>
              </a:solidFill>
              <a:effectLst/>
              <a:latin typeface="+mn-lt"/>
              <a:ea typeface="+mn-ea"/>
              <a:cs typeface="+mn-cs"/>
            </a:endParaRPr>
          </a:p>
          <a:p>
            <a:r>
              <a:rPr lang="en-US" sz="1200" b="0" u="none" strike="noStrike" kern="1200" dirty="0" smtClean="0">
                <a:solidFill>
                  <a:schemeClr val="tx1"/>
                </a:solidFill>
                <a:effectLst/>
                <a:latin typeface="+mn-lt"/>
                <a:ea typeface="+mn-ea"/>
                <a:cs typeface="+mn-cs"/>
              </a:rPr>
              <a:t>Three key “lessons learned” during the TCGA Program were that, to be able to interpret the results generated by the various characterization platform, the Centers had to a) utilize high quality molecular </a:t>
            </a:r>
            <a:r>
              <a:rPr lang="en-US" sz="1200" b="0" u="none" strike="noStrike" kern="1200" dirty="0" err="1" smtClean="0">
                <a:solidFill>
                  <a:schemeClr val="tx1"/>
                </a:solidFill>
                <a:effectLst/>
                <a:latin typeface="+mn-lt"/>
                <a:ea typeface="+mn-ea"/>
                <a:cs typeface="+mn-cs"/>
              </a:rPr>
              <a:t>analytes</a:t>
            </a:r>
            <a:r>
              <a:rPr lang="en-US" sz="1200" b="0" u="none" strike="noStrike" kern="1200" dirty="0" smtClean="0">
                <a:solidFill>
                  <a:schemeClr val="tx1"/>
                </a:solidFill>
                <a:effectLst/>
                <a:latin typeface="+mn-lt"/>
                <a:ea typeface="+mn-ea"/>
                <a:cs typeface="+mn-cs"/>
              </a:rPr>
              <a:t> isolated from well characterized tissue specimens, b) perform experiments utilizing strictly standardized protocols and c) deposit the results in structured and well-described formats.  The last lesson strongly impacted on the ability of the various analytical groups to extract meaningful results from the genomic data generated.  </a:t>
            </a:r>
            <a:endParaRPr lang="en-US" sz="1200" b="1" u="sng" kern="1200" dirty="0" smtClean="0">
              <a:solidFill>
                <a:schemeClr val="tx1"/>
              </a:solidFill>
              <a:effectLst/>
              <a:latin typeface="+mn-lt"/>
              <a:ea typeface="+mn-ea"/>
              <a:cs typeface="+mn-cs"/>
            </a:endParaRPr>
          </a:p>
          <a:p>
            <a:r>
              <a:rPr lang="en-US" sz="1200" b="0" u="none" strike="noStrike" kern="1200" dirty="0" smtClean="0">
                <a:solidFill>
                  <a:schemeClr val="tx1"/>
                </a:solidFill>
                <a:effectLst/>
                <a:latin typeface="+mn-lt"/>
                <a:ea typeface="+mn-ea"/>
                <a:cs typeface="+mn-cs"/>
              </a:rPr>
              <a:t>The unique aspect of TCGA Project was the development and function of an integrated research network. The intent of TCGA was to conduct a coordinated and comprehensive, genome-wide analysis of cancer-relevant alterations by simultaneously applying several technologies to interrogate the genome, </a:t>
            </a:r>
            <a:r>
              <a:rPr lang="en-US" sz="1200" b="0" u="none" strike="noStrike" kern="1200" dirty="0" err="1" smtClean="0">
                <a:solidFill>
                  <a:schemeClr val="tx1"/>
                </a:solidFill>
                <a:effectLst/>
                <a:latin typeface="+mn-lt"/>
                <a:ea typeface="+mn-ea"/>
                <a:cs typeface="+mn-cs"/>
              </a:rPr>
              <a:t>epigenome</a:t>
            </a:r>
            <a:r>
              <a:rPr lang="en-US" sz="1200" b="0" u="none" strike="noStrike" kern="1200" dirty="0" smtClean="0">
                <a:solidFill>
                  <a:schemeClr val="tx1"/>
                </a:solidFill>
                <a:effectLst/>
                <a:latin typeface="+mn-lt"/>
                <a:ea typeface="+mn-ea"/>
                <a:cs typeface="+mn-cs"/>
              </a:rPr>
              <a:t> or </a:t>
            </a:r>
            <a:r>
              <a:rPr lang="en-US" sz="1200" b="0" u="none" strike="noStrike" kern="1200" dirty="0" err="1" smtClean="0">
                <a:solidFill>
                  <a:schemeClr val="tx1"/>
                </a:solidFill>
                <a:effectLst/>
                <a:latin typeface="+mn-lt"/>
                <a:ea typeface="+mn-ea"/>
                <a:cs typeface="+mn-cs"/>
              </a:rPr>
              <a:t>transcriptome</a:t>
            </a:r>
            <a:r>
              <a:rPr lang="en-US" sz="1200" b="0" u="none" strike="noStrike" kern="1200" dirty="0" smtClean="0">
                <a:solidFill>
                  <a:schemeClr val="tx1"/>
                </a:solidFill>
                <a:effectLst/>
                <a:latin typeface="+mn-lt"/>
                <a:ea typeface="+mn-ea"/>
                <a:cs typeface="+mn-cs"/>
              </a:rPr>
              <a:t> in large collections of quality controlled cancer </a:t>
            </a:r>
            <a:r>
              <a:rPr lang="en-US" sz="1200" b="0" u="none" strike="noStrike" kern="1200" dirty="0" err="1" smtClean="0">
                <a:solidFill>
                  <a:schemeClr val="tx1"/>
                </a:solidFill>
                <a:effectLst/>
                <a:latin typeface="+mn-lt"/>
                <a:ea typeface="+mn-ea"/>
                <a:cs typeface="+mn-cs"/>
              </a:rPr>
              <a:t>biospecimens</a:t>
            </a:r>
            <a:r>
              <a:rPr lang="en-US" sz="1200" b="0" u="none" strike="noStrike" kern="1200" dirty="0" smtClean="0">
                <a:solidFill>
                  <a:schemeClr val="tx1"/>
                </a:solidFill>
                <a:effectLst/>
                <a:latin typeface="+mn-lt"/>
                <a:ea typeface="+mn-ea"/>
                <a:cs typeface="+mn-cs"/>
              </a:rPr>
              <a:t> derived from specific cancer types. To accomplish this goal, TCGA included multidisciplinary teams of investigators and associated institutions that collectively provided biological data, as well as informed strategies for sequencing.  The progress in understanding some cancer-associated molecular alterations and the accompanying advances in technology suggest that it was now possible to obtain comprehensive genomic information from multiple tumor types to catalog most, if not all, of the genomic changes associated with cancer.  The TCGA Project Research Network demonstrated that a coordinated pipeline approach to investigation of cancer is the best way to avoid biases in the datasets, thus allowing for interoperability of the different projects.</a:t>
            </a:r>
            <a:endParaRPr lang="en-US" sz="1200" b="1" u="sng"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b="1" i="1" dirty="0" smtClean="0"/>
          </a:p>
        </p:txBody>
      </p:sp>
      <p:sp>
        <p:nvSpPr>
          <p:cNvPr id="4" name="Slide Number Placeholder 3"/>
          <p:cNvSpPr>
            <a:spLocks noGrp="1"/>
          </p:cNvSpPr>
          <p:nvPr>
            <p:ph type="sldNum" sz="quarter" idx="10"/>
          </p:nvPr>
        </p:nvSpPr>
        <p:spPr/>
        <p:txBody>
          <a:bodyPr/>
          <a:lstStyle/>
          <a:p>
            <a:fld id="{F1459DD9-C07A-0F4A-BE38-5AFB42BB2A68}" type="slidenum">
              <a:rPr lang="en-US" smtClean="0"/>
              <a:t>9</a:t>
            </a:fld>
            <a:endParaRPr lang="en-US"/>
          </a:p>
        </p:txBody>
      </p:sp>
    </p:spTree>
    <p:extLst>
      <p:ext uri="{BB962C8B-B14F-4D97-AF65-F5344CB8AC3E}">
        <p14:creationId xmlns:p14="http://schemas.microsoft.com/office/powerpoint/2010/main" val="36270657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d Title Slide">
    <p:bg>
      <p:bgPr>
        <a:solidFill>
          <a:schemeClr val="tx2"/>
        </a:solidFill>
        <a:effectLst/>
      </p:bgPr>
    </p:bg>
    <p:spTree>
      <p:nvGrpSpPr>
        <p:cNvPr id="1" name=""/>
        <p:cNvGrpSpPr/>
        <p:nvPr/>
      </p:nvGrpSpPr>
      <p:grpSpPr>
        <a:xfrm>
          <a:off x="0" y="0"/>
          <a:ext cx="0" cy="0"/>
          <a:chOff x="0" y="0"/>
          <a:chExt cx="0" cy="0"/>
        </a:xfrm>
      </p:grpSpPr>
      <p:sp>
        <p:nvSpPr>
          <p:cNvPr id="12" name="Pentagon 11"/>
          <p:cNvSpPr>
            <a:spLocks noChangeAspect="1"/>
          </p:cNvSpPr>
          <p:nvPr userDrawn="1"/>
        </p:nvSpPr>
        <p:spPr>
          <a:xfrm>
            <a:off x="1166486" y="0"/>
            <a:ext cx="2872114" cy="5148072"/>
          </a:xfrm>
          <a:prstGeom prst="homePlate">
            <a:avLst>
              <a:gd name="adj" fmla="val 36290"/>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entagon 9"/>
          <p:cNvSpPr>
            <a:spLocks noChangeAspect="1"/>
          </p:cNvSpPr>
          <p:nvPr userDrawn="1"/>
        </p:nvSpPr>
        <p:spPr>
          <a:xfrm>
            <a:off x="0" y="0"/>
            <a:ext cx="2872114" cy="5148072"/>
          </a:xfrm>
          <a:prstGeom prst="homePlate">
            <a:avLst>
              <a:gd name="adj" fmla="val 36290"/>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flipV="1">
            <a:off x="0" y="3776472"/>
            <a:ext cx="9144000" cy="13716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Title 1"/>
          <p:cNvSpPr>
            <a:spLocks noGrp="1"/>
          </p:cNvSpPr>
          <p:nvPr>
            <p:ph type="ctrTitle" hasCustomPrompt="1"/>
          </p:nvPr>
        </p:nvSpPr>
        <p:spPr>
          <a:xfrm>
            <a:off x="685799" y="1234440"/>
            <a:ext cx="7772400" cy="1370882"/>
          </a:xfrm>
        </p:spPr>
        <p:txBody>
          <a:bodyPr lIns="0" tIns="0" rIns="0" bIns="0" anchor="b">
            <a:noAutofit/>
          </a:bodyPr>
          <a:lstStyle>
            <a:lvl1pPr algn="r">
              <a:defRPr sz="2800" b="0" i="0">
                <a:solidFill>
                  <a:srgbClr val="FFFFFF"/>
                </a:solidFill>
                <a:latin typeface="Arial"/>
                <a:cs typeface="Arial"/>
              </a:defRPr>
            </a:lvl1pPr>
          </a:lstStyle>
          <a:p>
            <a:r>
              <a:rPr lang="en-US" dirty="0" smtClean="0"/>
              <a:t>Title of the presentation</a:t>
            </a:r>
            <a:endParaRPr lang="en-US" dirty="0"/>
          </a:p>
        </p:txBody>
      </p:sp>
      <p:sp>
        <p:nvSpPr>
          <p:cNvPr id="23" name="Subtitle 2"/>
          <p:cNvSpPr>
            <a:spLocks noGrp="1"/>
          </p:cNvSpPr>
          <p:nvPr>
            <p:ph type="subTitle" idx="1" hasCustomPrompt="1"/>
          </p:nvPr>
        </p:nvSpPr>
        <p:spPr>
          <a:xfrm>
            <a:off x="685800" y="2674620"/>
            <a:ext cx="7772400" cy="514782"/>
          </a:xfrm>
        </p:spPr>
        <p:txBody>
          <a:bodyPr lIns="0" tIns="0" rIns="0" bIns="0" anchor="t">
            <a:noAutofit/>
          </a:bodyPr>
          <a:lstStyle>
            <a:lvl1pPr marL="0" indent="0" algn="r">
              <a:buNone/>
              <a:defRPr sz="1400" b="0" i="1" spc="100">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 </a:t>
            </a:r>
            <a:endParaRPr lang="en-US" dirty="0"/>
          </a:p>
        </p:txBody>
      </p:sp>
      <p:pic>
        <p:nvPicPr>
          <p:cNvPr id="2" name="Picture 1" descr="NCI-Logo-Color.png"/>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457201" y="4282743"/>
            <a:ext cx="3993515" cy="381000"/>
          </a:xfrm>
          <a:prstGeom prst="rect">
            <a:avLst/>
          </a:prstGeom>
        </p:spPr>
      </p:pic>
      <p:sp>
        <p:nvSpPr>
          <p:cNvPr id="9" name="Date Placeholder 3"/>
          <p:cNvSpPr>
            <a:spLocks noGrp="1"/>
          </p:cNvSpPr>
          <p:nvPr>
            <p:ph type="dt" sz="half" idx="2"/>
          </p:nvPr>
        </p:nvSpPr>
        <p:spPr>
          <a:xfrm>
            <a:off x="6400800" y="4295773"/>
            <a:ext cx="2286000" cy="356616"/>
          </a:xfrm>
          <a:prstGeom prst="rect">
            <a:avLst/>
          </a:prstGeom>
        </p:spPr>
        <p:txBody>
          <a:bodyPr vert="horz" lIns="0" tIns="0" rIns="0" bIns="0" rtlCol="0" anchor="ctr"/>
          <a:lstStyle>
            <a:lvl1pPr algn="r" fontAlgn="auto">
              <a:spcBef>
                <a:spcPts val="0"/>
              </a:spcBef>
              <a:spcAft>
                <a:spcPts val="0"/>
              </a:spcAft>
              <a:defRPr sz="1400" smtClean="0">
                <a:solidFill>
                  <a:srgbClr val="000000"/>
                </a:solidFill>
                <a:latin typeface="+mn-lt"/>
                <a:ea typeface="+mn-ea"/>
                <a:cs typeface="SapientSansRegular"/>
              </a:defRPr>
            </a:lvl1pPr>
          </a:lstStyle>
          <a:p>
            <a:pPr>
              <a:defRPr/>
            </a:pPr>
            <a:fld id="{DEE2CC4A-D4A6-3847-844C-B33A6D47D47C}" type="datetime4">
              <a:rPr lang="en-US" smtClean="0"/>
              <a:pPr>
                <a:defRPr/>
              </a:pPr>
              <a:t>June 21, 2017</a:t>
            </a:fld>
            <a:endParaRPr lang="en-US" dirty="0"/>
          </a:p>
        </p:txBody>
      </p:sp>
    </p:spTree>
    <p:extLst>
      <p:ext uri="{BB962C8B-B14F-4D97-AF65-F5344CB8AC3E}">
        <p14:creationId xmlns:p14="http://schemas.microsoft.com/office/powerpoint/2010/main" val="895612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lumn Right —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6" name="Content Placeholder 2"/>
          <p:cNvSpPr>
            <a:spLocks noGrp="1"/>
          </p:cNvSpPr>
          <p:nvPr>
            <p:ph sz="quarter" idx="11"/>
          </p:nvPr>
        </p:nvSpPr>
        <p:spPr>
          <a:xfrm>
            <a:off x="4550981"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4"/>
          <p:cNvSpPr>
            <a:spLocks noGrp="1"/>
          </p:cNvSpPr>
          <p:nvPr>
            <p:ph sz="quarter" idx="12"/>
          </p:nvPr>
        </p:nvSpPr>
        <p:spPr>
          <a:xfrm>
            <a:off x="493776" y="1069975"/>
            <a:ext cx="3897313" cy="360045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3003202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lumn Right — No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2"/>
          <p:cNvSpPr>
            <a:spLocks noGrp="1"/>
          </p:cNvSpPr>
          <p:nvPr>
            <p:ph sz="quarter" idx="11"/>
          </p:nvPr>
        </p:nvSpPr>
        <p:spPr>
          <a:xfrm>
            <a:off x="4550981"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4"/>
          <p:cNvSpPr>
            <a:spLocks noGrp="1"/>
          </p:cNvSpPr>
          <p:nvPr>
            <p:ph sz="quarter" idx="12"/>
          </p:nvPr>
        </p:nvSpPr>
        <p:spPr>
          <a:xfrm>
            <a:off x="493776" y="1069975"/>
            <a:ext cx="3897313" cy="360045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3573747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ngle Graphic — Footer">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0"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1" name="Picture 10"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Tree>
    <p:extLst>
      <p:ext uri="{BB962C8B-B14F-4D97-AF65-F5344CB8AC3E}">
        <p14:creationId xmlns:p14="http://schemas.microsoft.com/office/powerpoint/2010/main" val="2571114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ngle Graphic — No Footer">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0"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11177627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Footer">
    <p:spTree>
      <p:nvGrpSpPr>
        <p:cNvPr id="1" name=""/>
        <p:cNvGrpSpPr/>
        <p:nvPr/>
      </p:nvGrpSpPr>
      <p:grpSpPr>
        <a:xfrm>
          <a:off x="0" y="0"/>
          <a:ext cx="0" cy="0"/>
          <a:chOff x="0" y="0"/>
          <a:chExt cx="0" cy="0"/>
        </a:xfrm>
      </p:grpSpPr>
      <p:sp>
        <p:nvSpPr>
          <p:cNvPr id="11"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Tree>
    <p:extLst>
      <p:ext uri="{BB962C8B-B14F-4D97-AF65-F5344CB8AC3E}">
        <p14:creationId xmlns:p14="http://schemas.microsoft.com/office/powerpoint/2010/main" val="35309575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No Footer">
    <p:spTree>
      <p:nvGrpSpPr>
        <p:cNvPr id="1" name=""/>
        <p:cNvGrpSpPr/>
        <p:nvPr/>
      </p:nvGrpSpPr>
      <p:grpSpPr>
        <a:xfrm>
          <a:off x="0" y="0"/>
          <a:ext cx="0" cy="0"/>
          <a:chOff x="0" y="0"/>
          <a:chExt cx="0" cy="0"/>
        </a:xfrm>
      </p:grpSpPr>
      <p:sp>
        <p:nvSpPr>
          <p:cNvPr id="3"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38072198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Red">
    <p:bg>
      <p:bgPr>
        <a:solidFill>
          <a:schemeClr val="tx2"/>
        </a:solidFill>
        <a:effectLst/>
      </p:bgPr>
    </p:bg>
    <p:spTree>
      <p:nvGrpSpPr>
        <p:cNvPr id="1" name=""/>
        <p:cNvGrpSpPr/>
        <p:nvPr/>
      </p:nvGrpSpPr>
      <p:grpSpPr>
        <a:xfrm>
          <a:off x="0" y="0"/>
          <a:ext cx="0" cy="0"/>
          <a:chOff x="0" y="0"/>
          <a:chExt cx="0" cy="0"/>
        </a:xfrm>
      </p:grpSpPr>
      <p:sp>
        <p:nvSpPr>
          <p:cNvPr id="6" name="Pentagon 5"/>
          <p:cNvSpPr/>
          <p:nvPr userDrawn="1"/>
        </p:nvSpPr>
        <p:spPr>
          <a:xfrm>
            <a:off x="0" y="0"/>
            <a:ext cx="8458198" cy="51435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Pentagon 7"/>
          <p:cNvSpPr/>
          <p:nvPr userDrawn="1"/>
        </p:nvSpPr>
        <p:spPr>
          <a:xfrm>
            <a:off x="0" y="0"/>
            <a:ext cx="7289798" cy="51435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13"/>
          <p:cNvSpPr txBox="1">
            <a:spLocks noChangeArrowheads="1"/>
          </p:cNvSpPr>
          <p:nvPr userDrawn="1"/>
        </p:nvSpPr>
        <p:spPr bwMode="auto">
          <a:xfrm>
            <a:off x="1996889" y="4356100"/>
            <a:ext cx="51867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defRPr/>
            </a:pPr>
            <a:r>
              <a:rPr lang="en-US" sz="1600" b="1" dirty="0" err="1" smtClean="0">
                <a:solidFill>
                  <a:schemeClr val="bg1"/>
                </a:solidFill>
                <a:latin typeface="Arial" charset="0"/>
              </a:rPr>
              <a:t>www.cancer.gov</a:t>
            </a:r>
            <a:r>
              <a:rPr lang="en-US" sz="1600" b="1" dirty="0" smtClean="0">
                <a:solidFill>
                  <a:schemeClr val="bg1"/>
                </a:solidFill>
                <a:latin typeface="Arial" charset="0"/>
              </a:rPr>
              <a:t>                 </a:t>
            </a:r>
            <a:r>
              <a:rPr lang="en-US" sz="1600" b="1" dirty="0" err="1" smtClean="0">
                <a:solidFill>
                  <a:schemeClr val="bg1"/>
                </a:solidFill>
                <a:latin typeface="Arial" charset="0"/>
              </a:rPr>
              <a:t>www.cancer.gov</a:t>
            </a:r>
            <a:r>
              <a:rPr lang="en-US" sz="1600" b="1" dirty="0" smtClean="0">
                <a:solidFill>
                  <a:schemeClr val="bg1"/>
                </a:solidFill>
                <a:latin typeface="Arial" charset="0"/>
              </a:rPr>
              <a:t>/</a:t>
            </a:r>
            <a:r>
              <a:rPr lang="en-US" sz="1600" b="1" dirty="0" err="1" smtClean="0">
                <a:solidFill>
                  <a:schemeClr val="bg1"/>
                </a:solidFill>
                <a:latin typeface="Arial" charset="0"/>
              </a:rPr>
              <a:t>espanol</a:t>
            </a:r>
            <a:endParaRPr lang="en-US" sz="1600" b="1" dirty="0" smtClean="0">
              <a:solidFill>
                <a:schemeClr val="bg1"/>
              </a:solidFill>
              <a:latin typeface="Arial" charset="0"/>
            </a:endParaRPr>
          </a:p>
        </p:txBody>
      </p:sp>
      <p:grpSp>
        <p:nvGrpSpPr>
          <p:cNvPr id="7" name="Group 6"/>
          <p:cNvGrpSpPr>
            <a:grpSpLocks noChangeAspect="1"/>
          </p:cNvGrpSpPr>
          <p:nvPr userDrawn="1"/>
        </p:nvGrpSpPr>
        <p:grpSpPr>
          <a:xfrm>
            <a:off x="2994026" y="2148840"/>
            <a:ext cx="3163776" cy="813435"/>
            <a:chOff x="2333626" y="1990725"/>
            <a:chExt cx="4519680" cy="1162050"/>
          </a:xfrm>
        </p:grpSpPr>
        <p:pic>
          <p:nvPicPr>
            <p:cNvPr id="10" name="Picture 9" descr="NCI-Logo-Sta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3805" y="2133600"/>
              <a:ext cx="3119501" cy="852170"/>
            </a:xfrm>
            <a:prstGeom prst="rect">
              <a:avLst/>
            </a:prstGeom>
          </p:spPr>
        </p:pic>
        <p:pic>
          <p:nvPicPr>
            <p:cNvPr id="11" name="Picture 10" descr="4_hhs_logo_whit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333626" y="1990725"/>
              <a:ext cx="1162050" cy="1162050"/>
            </a:xfrm>
            <a:prstGeom prst="rect">
              <a:avLst/>
            </a:prstGeom>
          </p:spPr>
        </p:pic>
      </p:grpSp>
    </p:spTree>
    <p:extLst>
      <p:ext uri="{BB962C8B-B14F-4D97-AF65-F5344CB8AC3E}">
        <p14:creationId xmlns:p14="http://schemas.microsoft.com/office/powerpoint/2010/main" val="167845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with Sub-Bullet">
    <p:spTree>
      <p:nvGrpSpPr>
        <p:cNvPr id="1" name=""/>
        <p:cNvGrpSpPr/>
        <p:nvPr/>
      </p:nvGrpSpPr>
      <p:grpSpPr>
        <a:xfrm>
          <a:off x="0" y="0"/>
          <a:ext cx="0" cy="0"/>
          <a:chOff x="0" y="0"/>
          <a:chExt cx="0" cy="0"/>
        </a:xfrm>
      </p:grpSpPr>
      <p:sp>
        <p:nvSpPr>
          <p:cNvPr id="12" name="Pentagon 11"/>
          <p:cNvSpPr>
            <a:spLocks noChangeAspect="1"/>
          </p:cNvSpPr>
          <p:nvPr userDrawn="1"/>
        </p:nvSpPr>
        <p:spPr>
          <a:xfrm>
            <a:off x="1177110" y="0"/>
            <a:ext cx="2872114" cy="5148072"/>
          </a:xfrm>
          <a:prstGeom prst="homePlate">
            <a:avLst>
              <a:gd name="adj" fmla="val 36290"/>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Pentagon 12"/>
          <p:cNvSpPr>
            <a:spLocks noChangeAspect="1"/>
          </p:cNvSpPr>
          <p:nvPr userDrawn="1"/>
        </p:nvSpPr>
        <p:spPr>
          <a:xfrm>
            <a:off x="10624" y="0"/>
            <a:ext cx="2872114" cy="5148072"/>
          </a:xfrm>
          <a:prstGeom prst="homePlate">
            <a:avLst>
              <a:gd name="adj" fmla="val 36290"/>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title" hasCustomPrompt="1"/>
          </p:nvPr>
        </p:nvSpPr>
        <p:spPr>
          <a:xfrm>
            <a:off x="493776" y="1371600"/>
            <a:ext cx="3017520" cy="1371600"/>
          </a:xfrm>
        </p:spPr>
        <p:txBody>
          <a:bodyPr lIns="0" tIns="0" rIns="0" bIns="0" anchor="b">
            <a:noAutofit/>
          </a:bodyPr>
          <a:lstStyle>
            <a:lvl1pPr algn="r">
              <a:lnSpc>
                <a:spcPct val="90000"/>
              </a:lnSpc>
              <a:defRPr sz="2400">
                <a:solidFill>
                  <a:srgbClr val="123E57"/>
                </a:solidFill>
                <a:latin typeface="+mj-lt"/>
                <a:cs typeface="SapientSansBold"/>
              </a:defRPr>
            </a:lvl1pPr>
          </a:lstStyle>
          <a:p>
            <a:r>
              <a:rPr lang="en-US" dirty="0" smtClean="0"/>
              <a:t>Agenda</a:t>
            </a:r>
            <a:endParaRPr lang="en-US" dirty="0"/>
          </a:p>
        </p:txBody>
      </p:sp>
      <p:sp>
        <p:nvSpPr>
          <p:cNvPr id="7"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9" name="Picture 8"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11" name="Text Placeholder 12"/>
          <p:cNvSpPr>
            <a:spLocks noGrp="1"/>
          </p:cNvSpPr>
          <p:nvPr>
            <p:ph type="body" sz="quarter" idx="11" hasCustomPrompt="1"/>
          </p:nvPr>
        </p:nvSpPr>
        <p:spPr>
          <a:xfrm>
            <a:off x="4334256" y="0"/>
            <a:ext cx="4297680" cy="5148072"/>
          </a:xfrm>
        </p:spPr>
        <p:txBody>
          <a:bodyPr anchor="ctr">
            <a:noAutofit/>
          </a:bodyPr>
          <a:lstStyle>
            <a:lvl1pPr marL="457200" marR="0" indent="-457200" algn="l" defTabSz="457200" rtl="0" eaLnBrk="1" fontAlgn="auto" latinLnBrk="0" hangingPunct="1">
              <a:lnSpc>
                <a:spcPct val="100000"/>
              </a:lnSpc>
              <a:spcBef>
                <a:spcPts val="0"/>
              </a:spcBef>
              <a:spcAft>
                <a:spcPts val="1000"/>
              </a:spcAft>
              <a:buClr>
                <a:schemeClr val="accent1"/>
              </a:buClr>
              <a:buSzTx/>
              <a:buFont typeface="+mj-lt"/>
              <a:buAutoNum type="arabicPeriod"/>
              <a:tabLst/>
              <a:defRPr i="1">
                <a:solidFill>
                  <a:srgbClr val="000000"/>
                </a:solidFill>
              </a:defRPr>
            </a:lvl1pPr>
            <a:lvl2pPr marL="685800" marR="0"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lang="en-US" sz="1900" i="1" kern="1200" baseline="0" dirty="0" smtClean="0">
                <a:solidFill>
                  <a:srgbClr val="000000"/>
                </a:solidFill>
                <a:latin typeface="+mn-lt"/>
                <a:ea typeface="ＭＳ Ｐゴシック" charset="0"/>
                <a:cs typeface="SapientCentroSlab-Light"/>
              </a:defRPr>
            </a:lvl2pPr>
          </a:lstStyle>
          <a:p>
            <a:r>
              <a:rPr lang="en-US" dirty="0" smtClean="0"/>
              <a:t>Agenda Item 1</a:t>
            </a:r>
          </a:p>
          <a:p>
            <a:pPr lvl="1"/>
            <a:r>
              <a:rPr lang="en-US" dirty="0" smtClean="0"/>
              <a:t>Agenda Item 1a</a:t>
            </a:r>
          </a:p>
          <a:p>
            <a:pPr lvl="1"/>
            <a:r>
              <a:rPr lang="en-US" dirty="0" smtClean="0"/>
              <a:t>Agenda Item 1b</a:t>
            </a:r>
          </a:p>
          <a:p>
            <a:r>
              <a:rPr lang="en-US" dirty="0" smtClean="0"/>
              <a:t>Agenda Item 2</a:t>
            </a:r>
          </a:p>
          <a:p>
            <a:pPr lvl="1"/>
            <a:r>
              <a:rPr lang="en-US" dirty="0" smtClean="0"/>
              <a:t>Agenda Item 2a</a:t>
            </a:r>
          </a:p>
          <a:p>
            <a:pPr lvl="1"/>
            <a:r>
              <a:rPr lang="en-US" dirty="0" smtClean="0"/>
              <a:t>Agenda Item 2b</a:t>
            </a:r>
          </a:p>
          <a:p>
            <a:r>
              <a:rPr lang="en-US" dirty="0" smtClean="0"/>
              <a:t>Agenda Item 3</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smtClean="0"/>
              <a:t>Agenda Item 3a</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smtClean="0"/>
              <a:t>Agenda Item 3b</a:t>
            </a:r>
          </a:p>
        </p:txBody>
      </p:sp>
    </p:spTree>
    <p:extLst>
      <p:ext uri="{BB962C8B-B14F-4D97-AF65-F5344CB8AC3E}">
        <p14:creationId xmlns:p14="http://schemas.microsoft.com/office/powerpoint/2010/main" val="985284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d Section Break">
    <p:bg>
      <p:bgPr>
        <a:solidFill>
          <a:schemeClr val="tx2"/>
        </a:solidFill>
        <a:effectLst/>
      </p:bgPr>
    </p:bg>
    <p:spTree>
      <p:nvGrpSpPr>
        <p:cNvPr id="1" name=""/>
        <p:cNvGrpSpPr/>
        <p:nvPr/>
      </p:nvGrpSpPr>
      <p:grpSpPr>
        <a:xfrm>
          <a:off x="0" y="0"/>
          <a:ext cx="0" cy="0"/>
          <a:chOff x="0" y="0"/>
          <a:chExt cx="0" cy="0"/>
        </a:xfrm>
      </p:grpSpPr>
      <p:sp>
        <p:nvSpPr>
          <p:cNvPr id="20" name="Pentagon 19"/>
          <p:cNvSpPr/>
          <p:nvPr userDrawn="1"/>
        </p:nvSpPr>
        <p:spPr>
          <a:xfrm>
            <a:off x="1" y="0"/>
            <a:ext cx="8458198" cy="51435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Pentagon 20"/>
          <p:cNvSpPr/>
          <p:nvPr userDrawn="1"/>
        </p:nvSpPr>
        <p:spPr>
          <a:xfrm>
            <a:off x="1" y="0"/>
            <a:ext cx="7289798" cy="51435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3429000" y="1817370"/>
            <a:ext cx="5029199" cy="1371600"/>
          </a:xfrm>
        </p:spPr>
        <p:txBody>
          <a:bodyPr lIns="0" tIns="0" rIns="0" bIns="0" anchor="b">
            <a:noAutofit/>
          </a:bodyPr>
          <a:lstStyle>
            <a:lvl1pPr algn="r">
              <a:defRPr sz="2800" spc="-80">
                <a:solidFill>
                  <a:schemeClr val="bg1"/>
                </a:solidFill>
                <a:latin typeface="+mj-lt"/>
                <a:cs typeface="SapientSansBold"/>
              </a:defRPr>
            </a:lvl1pPr>
          </a:lstStyle>
          <a:p>
            <a:pPr lvl="0"/>
            <a:r>
              <a:rPr lang="en-US" dirty="0" smtClean="0"/>
              <a:t>Section title</a:t>
            </a:r>
            <a:endParaRPr lang="en-US" dirty="0"/>
          </a:p>
        </p:txBody>
      </p:sp>
      <p:sp>
        <p:nvSpPr>
          <p:cNvPr id="9" name="Subtitle 2"/>
          <p:cNvSpPr>
            <a:spLocks noGrp="1"/>
          </p:cNvSpPr>
          <p:nvPr>
            <p:ph type="subTitle" idx="1" hasCustomPrompt="1"/>
          </p:nvPr>
        </p:nvSpPr>
        <p:spPr>
          <a:xfrm>
            <a:off x="3428999" y="3257550"/>
            <a:ext cx="5022892" cy="514350"/>
          </a:xfrm>
        </p:spPr>
        <p:txBody>
          <a:bodyPr lIns="0" tIns="0" rIns="0" bIns="0">
            <a:noAutofit/>
          </a:bodyPr>
          <a:lstStyle>
            <a:lvl1pPr marL="0" indent="0" algn="r">
              <a:buNone/>
              <a:defRPr sz="1400" b="0" i="1" spc="100">
                <a:solidFill>
                  <a:srgbClr val="FFFFFF"/>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a:t>
            </a:r>
            <a:endParaRPr lang="en-US" dirty="0"/>
          </a:p>
        </p:txBody>
      </p:sp>
      <p:sp>
        <p:nvSpPr>
          <p:cNvPr id="10"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FFFFFF"/>
              </a:solidFill>
              <a:latin typeface="+mn-lt"/>
              <a:cs typeface="SapientSansRegular"/>
            </a:endParaRPr>
          </a:p>
        </p:txBody>
      </p:sp>
      <p:pic>
        <p:nvPicPr>
          <p:cNvPr id="11" name="Picture 10"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1" y="4864608"/>
            <a:ext cx="1916887" cy="182880"/>
          </a:xfrm>
          <a:prstGeom prst="rect">
            <a:avLst/>
          </a:prstGeom>
        </p:spPr>
      </p:pic>
    </p:spTree>
    <p:extLst>
      <p:ext uri="{BB962C8B-B14F-4D97-AF65-F5344CB8AC3E}">
        <p14:creationId xmlns:p14="http://schemas.microsoft.com/office/powerpoint/2010/main" val="3048409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d Section Break ALT">
    <p:bg>
      <p:bgPr>
        <a:solidFill>
          <a:schemeClr val="bg1"/>
        </a:solidFill>
        <a:effectLst/>
      </p:bgPr>
    </p:bg>
    <p:spTree>
      <p:nvGrpSpPr>
        <p:cNvPr id="1" name=""/>
        <p:cNvGrpSpPr/>
        <p:nvPr/>
      </p:nvGrpSpPr>
      <p:grpSpPr>
        <a:xfrm>
          <a:off x="0" y="0"/>
          <a:ext cx="0" cy="0"/>
          <a:chOff x="0" y="0"/>
          <a:chExt cx="0" cy="0"/>
        </a:xfrm>
      </p:grpSpPr>
      <p:sp>
        <p:nvSpPr>
          <p:cNvPr id="7" name="Pentagon 6"/>
          <p:cNvSpPr>
            <a:spLocks noChangeAspect="1"/>
          </p:cNvSpPr>
          <p:nvPr userDrawn="1"/>
        </p:nvSpPr>
        <p:spPr>
          <a:xfrm>
            <a:off x="1523357" y="0"/>
            <a:ext cx="2872114" cy="5148072"/>
          </a:xfrm>
          <a:prstGeom prst="homePlate">
            <a:avLst>
              <a:gd name="adj" fmla="val 36290"/>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entagon 9"/>
          <p:cNvSpPr>
            <a:spLocks noChangeAspect="1"/>
          </p:cNvSpPr>
          <p:nvPr userDrawn="1"/>
        </p:nvSpPr>
        <p:spPr>
          <a:xfrm>
            <a:off x="0" y="0"/>
            <a:ext cx="3228985" cy="5148072"/>
          </a:xfrm>
          <a:prstGeom prst="homePlate">
            <a:avLst>
              <a:gd name="adj" fmla="val 32357"/>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4395471" y="1817370"/>
            <a:ext cx="4062728" cy="1371600"/>
          </a:xfrm>
        </p:spPr>
        <p:txBody>
          <a:bodyPr lIns="0" tIns="0" rIns="0" bIns="0" anchor="b">
            <a:noAutofit/>
          </a:bodyPr>
          <a:lstStyle>
            <a:lvl1pPr algn="r">
              <a:defRPr sz="2800" spc="-80">
                <a:solidFill>
                  <a:srgbClr val="BB0E3D"/>
                </a:solidFill>
                <a:latin typeface="+mj-lt"/>
                <a:cs typeface="SapientSansBold"/>
              </a:defRPr>
            </a:lvl1pPr>
          </a:lstStyle>
          <a:p>
            <a:pPr lvl="0"/>
            <a:r>
              <a:rPr lang="en-US" dirty="0" smtClean="0"/>
              <a:t>Section title</a:t>
            </a:r>
            <a:endParaRPr lang="en-US" dirty="0"/>
          </a:p>
        </p:txBody>
      </p:sp>
      <p:sp>
        <p:nvSpPr>
          <p:cNvPr id="9" name="Subtitle 2"/>
          <p:cNvSpPr>
            <a:spLocks noGrp="1"/>
          </p:cNvSpPr>
          <p:nvPr>
            <p:ph type="subTitle" idx="1" hasCustomPrompt="1"/>
          </p:nvPr>
        </p:nvSpPr>
        <p:spPr>
          <a:xfrm>
            <a:off x="4395471" y="3257550"/>
            <a:ext cx="4056420" cy="514350"/>
          </a:xfrm>
        </p:spPr>
        <p:txBody>
          <a:bodyPr lIns="0" tIns="0" rIns="0" bIns="0">
            <a:noAutofit/>
          </a:bodyPr>
          <a:lstStyle>
            <a:lvl1pPr marL="0" indent="0" algn="r">
              <a:buNone/>
              <a:defRPr sz="1400" b="0" i="1" spc="100">
                <a:solidFill>
                  <a:schemeClr val="accent3"/>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a:t>
            </a:r>
            <a:endParaRPr lang="en-US" dirty="0"/>
          </a:p>
        </p:txBody>
      </p:sp>
      <p:pic>
        <p:nvPicPr>
          <p:cNvPr id="11" name="Picture 10"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1" y="4864608"/>
            <a:ext cx="1916887" cy="182880"/>
          </a:xfrm>
          <a:prstGeom prst="rect">
            <a:avLst/>
          </a:prstGeom>
        </p:spPr>
      </p:pic>
      <p:sp>
        <p:nvSpPr>
          <p:cNvPr id="13"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2604161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Red">
    <p:bg>
      <p:bgPr>
        <a:solidFill>
          <a:schemeClr val="tx2"/>
        </a:solidFill>
        <a:effectLst/>
      </p:bgPr>
    </p:bg>
    <p:spTree>
      <p:nvGrpSpPr>
        <p:cNvPr id="1" name=""/>
        <p:cNvGrpSpPr/>
        <p:nvPr/>
      </p:nvGrpSpPr>
      <p:grpSpPr>
        <a:xfrm>
          <a:off x="0" y="0"/>
          <a:ext cx="0" cy="0"/>
          <a:chOff x="0" y="0"/>
          <a:chExt cx="0" cy="0"/>
        </a:xfrm>
      </p:grpSpPr>
      <p:sp>
        <p:nvSpPr>
          <p:cNvPr id="4" name="Pentagon 3"/>
          <p:cNvSpPr/>
          <p:nvPr userDrawn="1"/>
        </p:nvSpPr>
        <p:spPr>
          <a:xfrm>
            <a:off x="0" y="0"/>
            <a:ext cx="8458198" cy="51435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entagon 4"/>
          <p:cNvSpPr/>
          <p:nvPr userDrawn="1"/>
        </p:nvSpPr>
        <p:spPr>
          <a:xfrm>
            <a:off x="0" y="0"/>
            <a:ext cx="7289798" cy="51435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 Placeholder 8"/>
          <p:cNvSpPr>
            <a:spLocks noGrp="1"/>
          </p:cNvSpPr>
          <p:nvPr>
            <p:ph type="body" sz="quarter" idx="10" hasCustomPrompt="1"/>
          </p:nvPr>
        </p:nvSpPr>
        <p:spPr>
          <a:xfrm>
            <a:off x="685800" y="1371600"/>
            <a:ext cx="7772400" cy="2400300"/>
          </a:xfrm>
        </p:spPr>
        <p:txBody>
          <a:bodyPr anchor="ctr">
            <a:noAutofit/>
          </a:bodyPr>
          <a:lstStyle>
            <a:lvl1pPr marL="0" indent="0" algn="ctr">
              <a:spcAft>
                <a:spcPts val="0"/>
              </a:spcAft>
              <a:buNone/>
              <a:defRPr sz="2400" b="0" i="1" baseline="0">
                <a:solidFill>
                  <a:srgbClr val="FFFFFF"/>
                </a:solidFill>
                <a:latin typeface="+mn-lt"/>
                <a:cs typeface="SapientCentroSlab-Light"/>
              </a:defRPr>
            </a:lvl1pPr>
          </a:lstStyle>
          <a:p>
            <a:pPr lvl="0"/>
            <a:r>
              <a:rPr lang="en-US" dirty="0" smtClean="0"/>
              <a:t>Vision Quote</a:t>
            </a:r>
            <a:br>
              <a:rPr lang="en-US" dirty="0" smtClean="0"/>
            </a:br>
            <a:r>
              <a:rPr lang="en-US" dirty="0" smtClean="0"/>
              <a:t>“</a:t>
            </a:r>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fugit </a:t>
            </a:r>
            <a:r>
              <a:rPr lang="en-US" dirty="0" err="1" smtClean="0"/>
              <a:t>liberavisse</a:t>
            </a:r>
            <a:r>
              <a:rPr lang="en-US" dirty="0" smtClean="0"/>
              <a:t> </a:t>
            </a:r>
            <a:br>
              <a:rPr lang="en-US" dirty="0" smtClean="0"/>
            </a:br>
            <a:r>
              <a:rPr lang="en-US" dirty="0" err="1" smtClean="0"/>
              <a:t>nec</a:t>
            </a:r>
            <a:r>
              <a:rPr lang="en-US" dirty="0" smtClean="0"/>
              <a:t> at. </a:t>
            </a:r>
            <a:r>
              <a:rPr lang="en-US" dirty="0" err="1" smtClean="0"/>
              <a:t>Essent</a:t>
            </a:r>
            <a:r>
              <a:rPr lang="en-US" dirty="0" smtClean="0"/>
              <a:t> </a:t>
            </a:r>
            <a:r>
              <a:rPr lang="en-US" dirty="0" err="1" smtClean="0"/>
              <a:t>elaboraret</a:t>
            </a:r>
            <a:r>
              <a:rPr lang="en-US" dirty="0" smtClean="0"/>
              <a:t> </a:t>
            </a:r>
            <a:r>
              <a:rPr lang="en-US" dirty="0" err="1" smtClean="0"/>
              <a:t>conclusionemque</a:t>
            </a:r>
            <a:r>
              <a:rPr lang="en-US" dirty="0" smtClean="0"/>
              <a:t> </a:t>
            </a:r>
            <a:br>
              <a:rPr lang="en-US" dirty="0" smtClean="0"/>
            </a:br>
            <a:r>
              <a:rPr lang="en-US" dirty="0" err="1" smtClean="0"/>
              <a:t>eam</a:t>
            </a:r>
            <a:r>
              <a:rPr lang="en-US" dirty="0" smtClean="0"/>
              <a:t> id. Quo ex </a:t>
            </a:r>
            <a:r>
              <a:rPr lang="en-US" dirty="0" err="1" smtClean="0"/>
              <a:t>laboramus</a:t>
            </a:r>
            <a:r>
              <a:rPr lang="en-US" dirty="0" smtClean="0"/>
              <a:t> </a:t>
            </a:r>
            <a:r>
              <a:rPr lang="en-US" dirty="0" err="1" smtClean="0"/>
              <a:t>accommodare</a:t>
            </a:r>
            <a:r>
              <a:rPr lang="en-US" dirty="0" smtClean="0"/>
              <a:t>, </a:t>
            </a:r>
            <a:br>
              <a:rPr lang="en-US" dirty="0" smtClean="0"/>
            </a:br>
            <a:r>
              <a:rPr lang="en-US" dirty="0" smtClean="0"/>
              <a:t>his </a:t>
            </a:r>
            <a:r>
              <a:rPr lang="en-US" dirty="0" err="1" smtClean="0"/>
              <a:t>falli</a:t>
            </a:r>
            <a:r>
              <a:rPr lang="en-US" dirty="0" smtClean="0"/>
              <a:t> </a:t>
            </a:r>
            <a:r>
              <a:rPr lang="en-US" dirty="0" err="1" smtClean="0"/>
              <a:t>deleniti</a:t>
            </a:r>
            <a:r>
              <a:rPr lang="en-US" dirty="0" smtClean="0"/>
              <a:t> </a:t>
            </a:r>
            <a:r>
              <a:rPr lang="en-US" dirty="0" err="1" smtClean="0"/>
              <a:t>ei</a:t>
            </a:r>
            <a:r>
              <a:rPr lang="en-US" dirty="0" smtClean="0"/>
              <a:t>. </a:t>
            </a:r>
            <a:r>
              <a:rPr lang="en-US" dirty="0" err="1" smtClean="0"/>
              <a:t>Illud</a:t>
            </a:r>
            <a:r>
              <a:rPr lang="en-US" dirty="0" smtClean="0"/>
              <a:t> postulant </a:t>
            </a:r>
            <a:br>
              <a:rPr lang="en-US" dirty="0" smtClean="0"/>
            </a:br>
            <a:r>
              <a:rPr lang="en-US" dirty="0" err="1" smtClean="0"/>
              <a:t>adversarium</a:t>
            </a:r>
            <a:r>
              <a:rPr lang="en-US" dirty="0" smtClean="0"/>
              <a:t> </a:t>
            </a:r>
            <a:r>
              <a:rPr lang="en-US" dirty="0" err="1" smtClean="0"/>
              <a:t>ei</a:t>
            </a:r>
            <a:r>
              <a:rPr lang="en-US" dirty="0" smtClean="0"/>
              <a:t> his.”</a:t>
            </a:r>
          </a:p>
        </p:txBody>
      </p:sp>
      <p:sp>
        <p:nvSpPr>
          <p:cNvPr id="7"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FFFFFF"/>
              </a:solidFill>
              <a:latin typeface="+mn-lt"/>
              <a:cs typeface="SapientSansRegular"/>
            </a:endParaRPr>
          </a:p>
        </p:txBody>
      </p:sp>
      <p:pic>
        <p:nvPicPr>
          <p:cNvPr id="8" name="Picture 7"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1" y="4864608"/>
            <a:ext cx="1916887" cy="182880"/>
          </a:xfrm>
          <a:prstGeom prst="rect">
            <a:avLst/>
          </a:prstGeom>
        </p:spPr>
      </p:pic>
    </p:spTree>
    <p:extLst>
      <p:ext uri="{BB962C8B-B14F-4D97-AF65-F5344CB8AC3E}">
        <p14:creationId xmlns:p14="http://schemas.microsoft.com/office/powerpoint/2010/main" val="231033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 Footer">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2"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3" name="Content Placeholder 2"/>
          <p:cNvSpPr>
            <a:spLocks noGrp="1"/>
          </p:cNvSpPr>
          <p:nvPr>
            <p:ph sz="quarter" idx="11"/>
          </p:nvPr>
        </p:nvSpPr>
        <p:spPr>
          <a:xfrm>
            <a:off x="493776" y="1069975"/>
            <a:ext cx="8165592" cy="360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80068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lumn — No Footer">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2"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2"/>
          <p:cNvSpPr>
            <a:spLocks noGrp="1"/>
          </p:cNvSpPr>
          <p:nvPr>
            <p:ph sz="quarter" idx="11"/>
          </p:nvPr>
        </p:nvSpPr>
        <p:spPr>
          <a:xfrm>
            <a:off x="493776" y="1069975"/>
            <a:ext cx="8165592" cy="360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54488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lumn Left —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6" name="Content Placeholder 2"/>
          <p:cNvSpPr>
            <a:spLocks noGrp="1"/>
          </p:cNvSpPr>
          <p:nvPr>
            <p:ph sz="quarter" idx="11"/>
          </p:nvPr>
        </p:nvSpPr>
        <p:spPr>
          <a:xfrm>
            <a:off x="493776"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4"/>
          <p:cNvSpPr>
            <a:spLocks noGrp="1"/>
          </p:cNvSpPr>
          <p:nvPr>
            <p:ph sz="quarter" idx="12"/>
          </p:nvPr>
        </p:nvSpPr>
        <p:spPr>
          <a:xfrm>
            <a:off x="4762055" y="1069975"/>
            <a:ext cx="3897313" cy="360045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269399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lumn Left — No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4"/>
          <p:cNvSpPr>
            <a:spLocks noGrp="1"/>
          </p:cNvSpPr>
          <p:nvPr>
            <p:ph sz="quarter" idx="12"/>
          </p:nvPr>
        </p:nvSpPr>
        <p:spPr>
          <a:xfrm>
            <a:off x="4762055" y="1069975"/>
            <a:ext cx="3897313" cy="3600450"/>
          </a:xfrm>
        </p:spPr>
        <p:txBody>
          <a:bodyPr anchor="ctr"/>
          <a:lstStyle>
            <a:lvl1pPr marL="0" indent="0" algn="ctr">
              <a:buFontTx/>
              <a:buNone/>
              <a:defRPr/>
            </a:lvl1pPr>
          </a:lstStyle>
          <a:p>
            <a:pPr lvl="0"/>
            <a:r>
              <a:rPr lang="en-US" smtClean="0"/>
              <a:t>Click to edit Master text styles</a:t>
            </a:r>
          </a:p>
        </p:txBody>
      </p:sp>
      <p:sp>
        <p:nvSpPr>
          <p:cNvPr id="6" name="Content Placeholder 2"/>
          <p:cNvSpPr>
            <a:spLocks noGrp="1"/>
          </p:cNvSpPr>
          <p:nvPr>
            <p:ph sz="quarter" idx="11"/>
          </p:nvPr>
        </p:nvSpPr>
        <p:spPr>
          <a:xfrm>
            <a:off x="493776"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182465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2654"/>
            <a:ext cx="8229600" cy="346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noAutofit/>
          </a:bodyPr>
          <a:lstStyle/>
          <a:p>
            <a:pPr lvl="0"/>
            <a:r>
              <a:rPr lang="en-US" smtClean="0"/>
              <a:t>Click to edit Master title style</a:t>
            </a:r>
            <a:endParaRPr lang="en-US" dirty="0"/>
          </a:p>
        </p:txBody>
      </p:sp>
      <p:sp>
        <p:nvSpPr>
          <p:cNvPr id="5123" name="Text Placeholder 2"/>
          <p:cNvSpPr>
            <a:spLocks noGrp="1"/>
          </p:cNvSpPr>
          <p:nvPr>
            <p:ph type="body" idx="1"/>
          </p:nvPr>
        </p:nvSpPr>
        <p:spPr bwMode="auto">
          <a:xfrm>
            <a:off x="457200" y="990378"/>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Date Placeholder 3"/>
          <p:cNvSpPr>
            <a:spLocks noGrp="1"/>
          </p:cNvSpPr>
          <p:nvPr>
            <p:ph type="dt" sz="half" idx="2"/>
          </p:nvPr>
        </p:nvSpPr>
        <p:spPr>
          <a:xfrm>
            <a:off x="457200" y="4767263"/>
            <a:ext cx="2133600" cy="273844"/>
          </a:xfrm>
          <a:prstGeom prst="rect">
            <a:avLst/>
          </a:prstGeom>
        </p:spPr>
        <p:txBody>
          <a:bodyPr vert="horz" lIns="0" tIns="0" rIns="0" bIns="0" rtlCol="0" anchor="ctr"/>
          <a:lstStyle>
            <a:lvl1pPr algn="l" fontAlgn="auto">
              <a:spcBef>
                <a:spcPts val="0"/>
              </a:spcBef>
              <a:spcAft>
                <a:spcPts val="0"/>
              </a:spcAft>
              <a:defRPr sz="900" smtClean="0">
                <a:solidFill>
                  <a:srgbClr val="6C6C6C"/>
                </a:solidFill>
                <a:latin typeface="+mn-lt"/>
                <a:ea typeface="+mn-ea"/>
                <a:cs typeface="SapientSansRegular"/>
              </a:defRPr>
            </a:lvl1pPr>
          </a:lstStyle>
          <a:p>
            <a:pPr>
              <a:defRPr/>
            </a:pPr>
            <a:fld id="{8767E79B-3863-C648-ACD5-D5A69BA31F7C}" type="datetime4">
              <a:rPr lang="en-US" smtClean="0"/>
              <a:pPr>
                <a:defRPr/>
              </a:pPr>
              <a:t>June 21, 2017</a:t>
            </a:fld>
            <a:endParaRPr lang="en-US" dirty="0"/>
          </a:p>
        </p:txBody>
      </p:sp>
      <p:sp>
        <p:nvSpPr>
          <p:cNvPr id="11" name="Footer Placeholder 4"/>
          <p:cNvSpPr>
            <a:spLocks noGrp="1"/>
          </p:cNvSpPr>
          <p:nvPr>
            <p:ph type="ftr" sz="quarter" idx="3"/>
          </p:nvPr>
        </p:nvSpPr>
        <p:spPr>
          <a:xfrm>
            <a:off x="3124200" y="4767263"/>
            <a:ext cx="2895600" cy="273844"/>
          </a:xfrm>
          <a:prstGeom prst="rect">
            <a:avLst/>
          </a:prstGeom>
        </p:spPr>
        <p:txBody>
          <a:bodyPr vert="horz" lIns="0" tIns="0" rIns="0" bIns="0" rtlCol="0" anchor="ctr"/>
          <a:lstStyle>
            <a:lvl1pPr algn="ctr" fontAlgn="auto">
              <a:spcBef>
                <a:spcPts val="0"/>
              </a:spcBef>
              <a:spcAft>
                <a:spcPts val="0"/>
              </a:spcAft>
              <a:defRPr sz="900" dirty="0" smtClean="0">
                <a:solidFill>
                  <a:srgbClr val="6C6C6C"/>
                </a:solidFill>
                <a:latin typeface="+mn-lt"/>
                <a:ea typeface="+mn-ea"/>
                <a:cs typeface="SapientSansRegular"/>
              </a:defRPr>
            </a:lvl1pPr>
          </a:lstStyle>
          <a:p>
            <a:pPr>
              <a:defRPr/>
            </a:pPr>
            <a:endParaRPr lang="en-US"/>
          </a:p>
        </p:txBody>
      </p:sp>
      <p:sp>
        <p:nvSpPr>
          <p:cNvPr id="12" name="Slide Number Placeholder 5"/>
          <p:cNvSpPr>
            <a:spLocks noGrp="1"/>
          </p:cNvSpPr>
          <p:nvPr>
            <p:ph type="sldNum" sz="quarter" idx="4"/>
          </p:nvPr>
        </p:nvSpPr>
        <p:spPr>
          <a:xfrm>
            <a:off x="6553200" y="4767263"/>
            <a:ext cx="2133600" cy="273844"/>
          </a:xfrm>
          <a:prstGeom prst="rect">
            <a:avLst/>
          </a:prstGeom>
        </p:spPr>
        <p:txBody>
          <a:bodyPr vert="horz" lIns="0" tIns="0" rIns="0" bIns="0" rtlCol="0" anchor="ctr"/>
          <a:lstStyle>
            <a:lvl1pPr algn="r" fontAlgn="auto">
              <a:spcBef>
                <a:spcPts val="0"/>
              </a:spcBef>
              <a:spcAft>
                <a:spcPts val="0"/>
              </a:spcAft>
              <a:defRPr sz="900" b="0" i="0" smtClean="0">
                <a:solidFill>
                  <a:srgbClr val="6C6C6C"/>
                </a:solidFill>
                <a:latin typeface="+mn-lt"/>
                <a:ea typeface="+mn-ea"/>
                <a:cs typeface="Sapient Centro Slab"/>
              </a:defRPr>
            </a:lvl1pPr>
          </a:lstStyle>
          <a:p>
            <a:pPr>
              <a:defRPr/>
            </a:pPr>
            <a:fld id="{4F8F9822-CE00-0B4F-ADB5-DBA954363B09}"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20" r:id="rId1"/>
    <p:sldLayoutId id="2147483755" r:id="rId2"/>
    <p:sldLayoutId id="2147483821" r:id="rId3"/>
    <p:sldLayoutId id="2147483822" r:id="rId4"/>
    <p:sldLayoutId id="2147483823" r:id="rId5"/>
    <p:sldLayoutId id="2147483770" r:id="rId6"/>
    <p:sldLayoutId id="2147483810" r:id="rId7"/>
    <p:sldLayoutId id="2147483771" r:id="rId8"/>
    <p:sldLayoutId id="2147483812" r:id="rId9"/>
    <p:sldLayoutId id="2147483772" r:id="rId10"/>
    <p:sldLayoutId id="2147483813" r:id="rId11"/>
    <p:sldLayoutId id="2147483773" r:id="rId12"/>
    <p:sldLayoutId id="2147483814" r:id="rId13"/>
    <p:sldLayoutId id="2147483763" r:id="rId14"/>
    <p:sldLayoutId id="2147483807" r:id="rId15"/>
    <p:sldLayoutId id="2147483824" r:id="rId16"/>
  </p:sldLayoutIdLst>
  <p:hf sldNum="0" hdr="0" ftr="0"/>
  <p:txStyles>
    <p:titleStyle>
      <a:lvl1pPr algn="l" defTabSz="457200" rtl="0" eaLnBrk="1" fontAlgn="base" hangingPunct="1">
        <a:spcBef>
          <a:spcPct val="0"/>
        </a:spcBef>
        <a:spcAft>
          <a:spcPct val="0"/>
        </a:spcAft>
        <a:defRPr sz="2400" b="0" kern="1200">
          <a:solidFill>
            <a:srgbClr val="123E57"/>
          </a:solidFill>
          <a:latin typeface="+mj-lt"/>
          <a:ea typeface="ＭＳ Ｐゴシック" charset="0"/>
          <a:cs typeface="SapientSansBold"/>
        </a:defRPr>
      </a:lvl1pPr>
      <a:lvl2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2pPr>
      <a:lvl3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3pPr>
      <a:lvl4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4pPr>
      <a:lvl5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5pPr>
      <a:lvl6pPr marL="4572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6pPr>
      <a:lvl7pPr marL="9144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7pPr>
      <a:lvl8pPr marL="13716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8pPr>
      <a:lvl9pPr marL="18288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9pPr>
    </p:titleStyle>
    <p:bodyStyle>
      <a:lvl1pPr marL="228600" indent="-228600" algn="l" defTabSz="457200" rtl="0" eaLnBrk="1" fontAlgn="base" hangingPunct="1">
        <a:spcBef>
          <a:spcPct val="0"/>
        </a:spcBef>
        <a:spcAft>
          <a:spcPts val="1000"/>
        </a:spcAft>
        <a:buClr>
          <a:schemeClr val="accent1"/>
        </a:buClr>
        <a:buFont typeface="Wingdings" charset="0"/>
        <a:buChar char="§"/>
        <a:defRPr sz="2000" kern="1200">
          <a:solidFill>
            <a:srgbClr val="000000"/>
          </a:solidFill>
          <a:latin typeface="+mn-lt"/>
          <a:ea typeface="ＭＳ Ｐゴシック" charset="0"/>
          <a:cs typeface="SapientCentroSlab-Light"/>
        </a:defRPr>
      </a:lvl1pPr>
      <a:lvl2pPr marL="457200" indent="-228600" algn="l" defTabSz="457200" rtl="0" eaLnBrk="1" fontAlgn="base" hangingPunct="1">
        <a:spcBef>
          <a:spcPct val="0"/>
        </a:spcBef>
        <a:spcAft>
          <a:spcPts val="1000"/>
        </a:spcAft>
        <a:buClr>
          <a:schemeClr val="accent1"/>
        </a:buClr>
        <a:buFont typeface="Wingdings" charset="0"/>
        <a:buChar char="§"/>
        <a:defRPr sz="1900" kern="1200">
          <a:solidFill>
            <a:srgbClr val="000000"/>
          </a:solidFill>
          <a:latin typeface="+mn-lt"/>
          <a:ea typeface="ＭＳ Ｐゴシック" charset="0"/>
          <a:cs typeface="SapientCentroSlab-Light"/>
        </a:defRPr>
      </a:lvl2pPr>
      <a:lvl3pPr marL="685800" indent="-228600" algn="l" defTabSz="457200" rtl="0" eaLnBrk="1" fontAlgn="base" hangingPunct="1">
        <a:spcBef>
          <a:spcPct val="0"/>
        </a:spcBef>
        <a:spcAft>
          <a:spcPts val="1000"/>
        </a:spcAft>
        <a:buClr>
          <a:schemeClr val="accent1"/>
        </a:buClr>
        <a:buFont typeface="Wingdings" charset="0"/>
        <a:buChar char="§"/>
        <a:defRPr sz="1800" kern="1200">
          <a:solidFill>
            <a:srgbClr val="000000"/>
          </a:solidFill>
          <a:latin typeface="+mn-lt"/>
          <a:ea typeface="ＭＳ Ｐゴシック" charset="0"/>
          <a:cs typeface="SapientCentroSlab-Light"/>
        </a:defRPr>
      </a:lvl3pPr>
      <a:lvl4pPr marL="914400" indent="-228600" algn="l" defTabSz="457200" rtl="0" eaLnBrk="1" fontAlgn="base" hangingPunct="1">
        <a:spcBef>
          <a:spcPct val="0"/>
        </a:spcBef>
        <a:spcAft>
          <a:spcPts val="1000"/>
        </a:spcAft>
        <a:buClr>
          <a:schemeClr val="accent1"/>
        </a:buClr>
        <a:buFont typeface="Wingdings" charset="0"/>
        <a:buChar char="§"/>
        <a:defRPr sz="1700" kern="1200">
          <a:solidFill>
            <a:srgbClr val="000000"/>
          </a:solidFill>
          <a:latin typeface="+mn-lt"/>
          <a:ea typeface="ＭＳ Ｐゴシック" charset="0"/>
          <a:cs typeface="SapientCentroSlab-Light"/>
        </a:defRPr>
      </a:lvl4pPr>
      <a:lvl5pPr marL="1143000" indent="-228600" algn="l" defTabSz="457200" rtl="0" eaLnBrk="1" fontAlgn="base" hangingPunct="1">
        <a:spcBef>
          <a:spcPct val="0"/>
        </a:spcBef>
        <a:spcAft>
          <a:spcPts val="1000"/>
        </a:spcAft>
        <a:buClr>
          <a:schemeClr val="accent1"/>
        </a:buClr>
        <a:buFont typeface="Wingdings" charset="0"/>
        <a:buChar char="§"/>
        <a:defRPr sz="1600" kern="1200">
          <a:solidFill>
            <a:srgbClr val="000000"/>
          </a:solidFill>
          <a:latin typeface="+mn-lt"/>
          <a:ea typeface="ＭＳ Ｐゴシック" charset="0"/>
          <a:cs typeface="SapientCentroSlab-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a:t>Presented By: </a:t>
            </a:r>
            <a:r>
              <a:rPr lang="en-US" dirty="0" smtClean="0"/>
              <a:t>Jean C. Zenklusen, PhD</a:t>
            </a:r>
          </a:p>
          <a:p>
            <a:r>
              <a:rPr lang="en-US" dirty="0" smtClean="0"/>
              <a:t>   </a:t>
            </a:r>
            <a:endParaRPr lang="en-US" dirty="0"/>
          </a:p>
          <a:p>
            <a:endParaRPr lang="en-US" dirty="0"/>
          </a:p>
        </p:txBody>
      </p:sp>
      <p:sp>
        <p:nvSpPr>
          <p:cNvPr id="4" name="Date Placeholder 3"/>
          <p:cNvSpPr>
            <a:spLocks noGrp="1"/>
          </p:cNvSpPr>
          <p:nvPr>
            <p:ph type="dt" sz="half" idx="2"/>
          </p:nvPr>
        </p:nvSpPr>
        <p:spPr/>
        <p:txBody>
          <a:bodyPr/>
          <a:lstStyle/>
          <a:p>
            <a:pPr>
              <a:defRPr/>
            </a:pPr>
            <a:r>
              <a:rPr lang="en-US" dirty="0"/>
              <a:t>October 1, 2015</a:t>
            </a:r>
          </a:p>
          <a:p>
            <a:pPr>
              <a:defRPr/>
            </a:pPr>
            <a:endParaRPr lang="en-US" dirty="0"/>
          </a:p>
        </p:txBody>
      </p:sp>
      <p:sp>
        <p:nvSpPr>
          <p:cNvPr id="5" name="Title 4"/>
          <p:cNvSpPr>
            <a:spLocks noGrp="1"/>
          </p:cNvSpPr>
          <p:nvPr>
            <p:ph type="ctrTitle"/>
          </p:nvPr>
        </p:nvSpPr>
        <p:spPr/>
        <p:txBody>
          <a:bodyPr/>
          <a:lstStyle/>
          <a:p>
            <a:r>
              <a:rPr lang="en-US" dirty="0" smtClean="0"/>
              <a:t>Center for Cancer Genomics</a:t>
            </a:r>
            <a:endParaRPr lang="en-US" dirty="0"/>
          </a:p>
        </p:txBody>
      </p:sp>
    </p:spTree>
    <p:extLst>
      <p:ext uri="{BB962C8B-B14F-4D97-AF65-F5344CB8AC3E}">
        <p14:creationId xmlns:p14="http://schemas.microsoft.com/office/powerpoint/2010/main" val="159313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493776" y="800100"/>
            <a:ext cx="8165592" cy="3873499"/>
          </a:xfrm>
        </p:spPr>
        <p:txBody>
          <a:bodyPr/>
          <a:lstStyle/>
          <a:p>
            <a:r>
              <a:rPr lang="en-US" b="1" i="1" dirty="0" smtClean="0"/>
              <a:t>Exceptional Responders:</a:t>
            </a:r>
          </a:p>
          <a:p>
            <a:r>
              <a:rPr lang="en-US" dirty="0" smtClean="0"/>
              <a:t>Tries to </a:t>
            </a:r>
            <a:r>
              <a:rPr lang="en-US" dirty="0"/>
              <a:t>identify molecular indicators in malignant tissues from patients who were exceptional responders on clinical trials or other systemic cancer treatments, using whole </a:t>
            </a:r>
            <a:r>
              <a:rPr lang="en-US" dirty="0" err="1"/>
              <a:t>exome</a:t>
            </a:r>
            <a:r>
              <a:rPr lang="en-US" dirty="0"/>
              <a:t>, targeted, and mRNA sequencing, and potentially other molecular characterization methods. </a:t>
            </a:r>
          </a:p>
          <a:p>
            <a:r>
              <a:rPr lang="en-US" dirty="0" smtClean="0"/>
              <a:t>Also, explore </a:t>
            </a:r>
            <a:r>
              <a:rPr lang="en-US" dirty="0"/>
              <a:t>associations between the identified molecular indicators and the putative mechanism of action of the treatment received by the patient. </a:t>
            </a:r>
          </a:p>
          <a:p>
            <a:r>
              <a:rPr lang="en-US" dirty="0" smtClean="0"/>
              <a:t>And, test the </a:t>
            </a:r>
            <a:r>
              <a:rPr lang="en-US" dirty="0"/>
              <a:t>feasibility of identifying "exceptional responders", obtaining the relevant tumor and normal tissue and clinical data, and performing whole </a:t>
            </a:r>
            <a:r>
              <a:rPr lang="en-US" dirty="0" err="1"/>
              <a:t>exome</a:t>
            </a:r>
            <a:r>
              <a:rPr lang="en-US" dirty="0"/>
              <a:t> sequencing on these samples. </a:t>
            </a:r>
          </a:p>
          <a:p>
            <a:endParaRPr lang="en-US" dirty="0"/>
          </a:p>
          <a:p>
            <a:endParaRPr lang="en-US" dirty="0" smtClean="0"/>
          </a:p>
        </p:txBody>
      </p:sp>
      <p:sp>
        <p:nvSpPr>
          <p:cNvPr id="2" name="Title 1"/>
          <p:cNvSpPr>
            <a:spLocks noGrp="1"/>
          </p:cNvSpPr>
          <p:nvPr>
            <p:ph type="title"/>
          </p:nvPr>
        </p:nvSpPr>
        <p:spPr/>
        <p:txBody>
          <a:bodyPr/>
          <a:lstStyle/>
          <a:p>
            <a:r>
              <a:rPr lang="en-US" dirty="0"/>
              <a:t>Overview of Scientific Work</a:t>
            </a:r>
          </a:p>
        </p:txBody>
      </p:sp>
    </p:spTree>
    <p:extLst>
      <p:ext uri="{BB962C8B-B14F-4D97-AF65-F5344CB8AC3E}">
        <p14:creationId xmlns:p14="http://schemas.microsoft.com/office/powerpoint/2010/main" val="800269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493776" y="800100"/>
            <a:ext cx="8165592" cy="4038600"/>
          </a:xfrm>
        </p:spPr>
        <p:txBody>
          <a:bodyPr/>
          <a:lstStyle/>
          <a:p>
            <a:pPr marL="228600" lvl="1"/>
            <a:r>
              <a:rPr lang="en-US" b="1" i="1" dirty="0"/>
              <a:t>Therapeutically Applicable Research to Generate Effective Treatments (TARGET</a:t>
            </a:r>
            <a:r>
              <a:rPr lang="en-US" b="1" i="1" dirty="0" smtClean="0"/>
              <a:t>):</a:t>
            </a:r>
          </a:p>
          <a:p>
            <a:r>
              <a:rPr lang="en-US" dirty="0" smtClean="0"/>
              <a:t>TARGET uses </a:t>
            </a:r>
            <a:r>
              <a:rPr lang="en-US" dirty="0"/>
              <a:t>comprehensive molecular characterization to determine the genetic changes that drive the initiation and progression of hard-to-treat childhood </a:t>
            </a:r>
            <a:r>
              <a:rPr lang="en-US" dirty="0" smtClean="0"/>
              <a:t>cancers.</a:t>
            </a:r>
          </a:p>
          <a:p>
            <a:r>
              <a:rPr lang="en-US" dirty="0"/>
              <a:t>TARGET aims to identify therapeutic targets and prognostic markers so that new, more effective treatment strategies can be developed and applied.</a:t>
            </a:r>
          </a:p>
          <a:p>
            <a:r>
              <a:rPr lang="en-US" dirty="0"/>
              <a:t>Currently, TARGET researchers are molecularly characterizing subtypes of </a:t>
            </a:r>
            <a:r>
              <a:rPr lang="en-US" dirty="0" smtClean="0"/>
              <a:t>Acute </a:t>
            </a:r>
            <a:r>
              <a:rPr lang="en-US" dirty="0"/>
              <a:t>M</a:t>
            </a:r>
            <a:r>
              <a:rPr lang="en-US" dirty="0" smtClean="0"/>
              <a:t>yeloid </a:t>
            </a:r>
            <a:r>
              <a:rPr lang="en-US" dirty="0"/>
              <a:t>L</a:t>
            </a:r>
            <a:r>
              <a:rPr lang="en-US" dirty="0" smtClean="0"/>
              <a:t>eukemia</a:t>
            </a:r>
            <a:r>
              <a:rPr lang="en-US" dirty="0"/>
              <a:t>, </a:t>
            </a:r>
            <a:r>
              <a:rPr lang="en-US" dirty="0" smtClean="0"/>
              <a:t>Osteosarcoma</a:t>
            </a:r>
            <a:r>
              <a:rPr lang="en-US" dirty="0"/>
              <a:t>, and select kidney tumors, and additional subtypes of </a:t>
            </a:r>
            <a:r>
              <a:rPr lang="en-US" dirty="0" smtClean="0"/>
              <a:t>Acute Lymphoblastic Leukemia </a:t>
            </a:r>
            <a:r>
              <a:rPr lang="en-US" dirty="0"/>
              <a:t>and </a:t>
            </a:r>
            <a:r>
              <a:rPr lang="en-US" dirty="0" err="1" smtClean="0"/>
              <a:t>Neuroblastoma</a:t>
            </a:r>
            <a:r>
              <a:rPr lang="en-US" dirty="0" smtClean="0"/>
              <a:t>.</a:t>
            </a:r>
          </a:p>
        </p:txBody>
      </p:sp>
      <p:sp>
        <p:nvSpPr>
          <p:cNvPr id="2" name="Title 1"/>
          <p:cNvSpPr>
            <a:spLocks noGrp="1"/>
          </p:cNvSpPr>
          <p:nvPr>
            <p:ph type="title"/>
          </p:nvPr>
        </p:nvSpPr>
        <p:spPr/>
        <p:txBody>
          <a:bodyPr/>
          <a:lstStyle/>
          <a:p>
            <a:r>
              <a:rPr lang="en-US" dirty="0"/>
              <a:t>Overview of Scientific Work</a:t>
            </a:r>
          </a:p>
        </p:txBody>
      </p:sp>
    </p:spTree>
    <p:extLst>
      <p:ext uri="{BB962C8B-B14F-4D97-AF65-F5344CB8AC3E}">
        <p14:creationId xmlns:p14="http://schemas.microsoft.com/office/powerpoint/2010/main" val="4016136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493776" y="800100"/>
            <a:ext cx="8165592" cy="4051299"/>
          </a:xfrm>
        </p:spPr>
        <p:txBody>
          <a:bodyPr/>
          <a:lstStyle/>
          <a:p>
            <a:r>
              <a:rPr lang="en-US" b="1" i="1" dirty="0" smtClean="0"/>
              <a:t>Cancer Driver Discovery Program:</a:t>
            </a:r>
          </a:p>
          <a:p>
            <a:r>
              <a:rPr lang="en-US" dirty="0"/>
              <a:t>An extension of the cancer driver mutation discovery carried out in TCGA at a 500 case level that identified common driver mutations.</a:t>
            </a:r>
          </a:p>
          <a:p>
            <a:r>
              <a:rPr lang="en-US" dirty="0"/>
              <a:t>Will increase numbers for </a:t>
            </a:r>
            <a:r>
              <a:rPr lang="en-US" dirty="0" smtClean="0"/>
              <a:t>Lung Adenocarcinomas (</a:t>
            </a:r>
            <a:r>
              <a:rPr lang="en-US" dirty="0"/>
              <a:t>2500), </a:t>
            </a:r>
            <a:r>
              <a:rPr lang="en-US" dirty="0" smtClean="0"/>
              <a:t>and Colon Adenocarcinomas </a:t>
            </a:r>
            <a:r>
              <a:rPr lang="en-US" dirty="0"/>
              <a:t>(1200) to statistically reach the 2% mutation level.</a:t>
            </a:r>
          </a:p>
          <a:p>
            <a:r>
              <a:rPr lang="en-US" dirty="0"/>
              <a:t>Majority of new cases will come from Cooperative Groups finished clinical trials and mostly comprised of retrospective cases and </a:t>
            </a:r>
            <a:r>
              <a:rPr lang="en-US" dirty="0" smtClean="0"/>
              <a:t>Formalin Fixed Paraffin Embedded (FFPE) tissues</a:t>
            </a:r>
            <a:r>
              <a:rPr lang="en-US" dirty="0"/>
              <a:t>.</a:t>
            </a:r>
          </a:p>
          <a:p>
            <a:r>
              <a:rPr lang="en-US" dirty="0"/>
              <a:t>Qualification metrics will be same as TCGA.</a:t>
            </a:r>
          </a:p>
          <a:p>
            <a:r>
              <a:rPr lang="en-US" dirty="0"/>
              <a:t>All tissues will be characterized by </a:t>
            </a:r>
            <a:r>
              <a:rPr lang="en-US" dirty="0" err="1"/>
              <a:t>exome</a:t>
            </a:r>
            <a:r>
              <a:rPr lang="en-US" dirty="0"/>
              <a:t>, </a:t>
            </a:r>
            <a:r>
              <a:rPr lang="en-US" dirty="0" err="1"/>
              <a:t>transcriptome</a:t>
            </a:r>
            <a:r>
              <a:rPr lang="en-US" dirty="0"/>
              <a:t>, and possibly </a:t>
            </a:r>
            <a:r>
              <a:rPr lang="en-US" dirty="0" smtClean="0"/>
              <a:t>Whole Genome Sequencing.</a:t>
            </a:r>
            <a:endParaRPr lang="en-US" dirty="0"/>
          </a:p>
          <a:p>
            <a:endParaRPr lang="en-US" b="1" i="1" dirty="0" smtClean="0"/>
          </a:p>
          <a:p>
            <a:endParaRPr lang="en-US" dirty="0" smtClean="0"/>
          </a:p>
        </p:txBody>
      </p:sp>
      <p:sp>
        <p:nvSpPr>
          <p:cNvPr id="2" name="Title 1"/>
          <p:cNvSpPr>
            <a:spLocks noGrp="1"/>
          </p:cNvSpPr>
          <p:nvPr>
            <p:ph type="title"/>
          </p:nvPr>
        </p:nvSpPr>
        <p:spPr/>
        <p:txBody>
          <a:bodyPr/>
          <a:lstStyle/>
          <a:p>
            <a:r>
              <a:rPr lang="en-US" dirty="0"/>
              <a:t>Overview of Scientific Work</a:t>
            </a:r>
          </a:p>
        </p:txBody>
      </p:sp>
    </p:spTree>
    <p:extLst>
      <p:ext uri="{BB962C8B-B14F-4D97-AF65-F5344CB8AC3E}">
        <p14:creationId xmlns:p14="http://schemas.microsoft.com/office/powerpoint/2010/main" val="3279621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493776" y="800100"/>
            <a:ext cx="8165592" cy="4051299"/>
          </a:xfrm>
        </p:spPr>
        <p:txBody>
          <a:bodyPr/>
          <a:lstStyle/>
          <a:p>
            <a:r>
              <a:rPr lang="en-US" b="1" i="1" dirty="0" smtClean="0"/>
              <a:t>FNLCR Involvement:</a:t>
            </a:r>
          </a:p>
          <a:p>
            <a:endParaRPr lang="en-US" b="1" i="1" dirty="0"/>
          </a:p>
          <a:p>
            <a:pPr lvl="0"/>
            <a:r>
              <a:rPr lang="en-US" i="1" dirty="0"/>
              <a:t>The Frederick National Laboratory for Cancer Research provides support to these Center for Cancer Genomics activities through technical performance monitoring and the issuance and management of subcontracts for the </a:t>
            </a:r>
            <a:r>
              <a:rPr lang="en-US" i="1" dirty="0" err="1"/>
              <a:t>Biospecimen</a:t>
            </a:r>
            <a:r>
              <a:rPr lang="en-US" i="1" dirty="0"/>
              <a:t> Resource Core, Genomic Characterization Centers and Genomic Data Commons components of the pipeline</a:t>
            </a:r>
            <a:r>
              <a:rPr lang="en-US" i="1" dirty="0" smtClean="0"/>
              <a:t>.</a:t>
            </a:r>
          </a:p>
          <a:p>
            <a:pPr lvl="0"/>
            <a:endParaRPr lang="en-US" dirty="0" smtClean="0"/>
          </a:p>
          <a:p>
            <a:pPr marL="0" indent="0">
              <a:buNone/>
            </a:pPr>
            <a:endParaRPr lang="en-US" dirty="0" smtClean="0"/>
          </a:p>
        </p:txBody>
      </p:sp>
      <p:sp>
        <p:nvSpPr>
          <p:cNvPr id="2" name="Title 1"/>
          <p:cNvSpPr>
            <a:spLocks noGrp="1"/>
          </p:cNvSpPr>
          <p:nvPr>
            <p:ph type="title"/>
          </p:nvPr>
        </p:nvSpPr>
        <p:spPr/>
        <p:txBody>
          <a:bodyPr/>
          <a:lstStyle/>
          <a:p>
            <a:r>
              <a:rPr lang="en-US" dirty="0"/>
              <a:t>Overview of Scientific Work</a:t>
            </a:r>
          </a:p>
        </p:txBody>
      </p:sp>
    </p:spTree>
    <p:extLst>
      <p:ext uri="{BB962C8B-B14F-4D97-AF65-F5344CB8AC3E}">
        <p14:creationId xmlns:p14="http://schemas.microsoft.com/office/powerpoint/2010/main" val="22023087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23414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Overview of Mission and Purpose</a:t>
            </a:r>
          </a:p>
        </p:txBody>
      </p:sp>
    </p:spTree>
    <p:extLst>
      <p:ext uri="{BB962C8B-B14F-4D97-AF65-F5344CB8AC3E}">
        <p14:creationId xmlns:p14="http://schemas.microsoft.com/office/powerpoint/2010/main" val="3637983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Mission and Purpose</a:t>
            </a:r>
          </a:p>
        </p:txBody>
      </p:sp>
      <p:sp>
        <p:nvSpPr>
          <p:cNvPr id="3" name="Content Placeholder 2"/>
          <p:cNvSpPr>
            <a:spLocks noGrp="1"/>
          </p:cNvSpPr>
          <p:nvPr>
            <p:ph sz="quarter" idx="11"/>
          </p:nvPr>
        </p:nvSpPr>
        <p:spPr/>
        <p:txBody>
          <a:bodyPr/>
          <a:lstStyle/>
          <a:p>
            <a:r>
              <a:rPr lang="en-US" sz="2800" dirty="0"/>
              <a:t>The National Cancer Institute's (NCI) Center for Cancer Genomics (CCG) unifies NCI's activities in cancer genomics by aiming to synthesize research in different fields of cancer genomics – structural, functional, and computational – to improve patient outcomes.</a:t>
            </a:r>
          </a:p>
        </p:txBody>
      </p:sp>
    </p:spTree>
    <p:extLst>
      <p:ext uri="{BB962C8B-B14F-4D97-AF65-F5344CB8AC3E}">
        <p14:creationId xmlns:p14="http://schemas.microsoft.com/office/powerpoint/2010/main" val="2189004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Overview of Scientific Work</a:t>
            </a:r>
          </a:p>
        </p:txBody>
      </p:sp>
    </p:spTree>
    <p:extLst>
      <p:ext uri="{BB962C8B-B14F-4D97-AF65-F5344CB8AC3E}">
        <p14:creationId xmlns:p14="http://schemas.microsoft.com/office/powerpoint/2010/main" val="4145556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Scientific Work</a:t>
            </a:r>
          </a:p>
        </p:txBody>
      </p:sp>
      <p:sp>
        <p:nvSpPr>
          <p:cNvPr id="3" name="Content Placeholder 2"/>
          <p:cNvSpPr>
            <a:spLocks noGrp="1"/>
          </p:cNvSpPr>
          <p:nvPr>
            <p:ph sz="quarter" idx="11"/>
          </p:nvPr>
        </p:nvSpPr>
        <p:spPr>
          <a:xfrm>
            <a:off x="493776" y="1069975"/>
            <a:ext cx="8165592" cy="3298825"/>
          </a:xfrm>
        </p:spPr>
        <p:txBody>
          <a:bodyPr/>
          <a:lstStyle/>
          <a:p>
            <a:r>
              <a:rPr lang="en-US" b="1" i="1" dirty="0" smtClean="0"/>
              <a:t>Several Programs are run by CCG offices:</a:t>
            </a:r>
          </a:p>
          <a:p>
            <a:pPr lvl="1"/>
            <a:r>
              <a:rPr lang="en-US" i="1" dirty="0" smtClean="0"/>
              <a:t>The Cancer Genome Atlas (TCGA)</a:t>
            </a:r>
          </a:p>
          <a:p>
            <a:pPr lvl="1"/>
            <a:r>
              <a:rPr lang="en-US" i="1" dirty="0"/>
              <a:t>Therapeutically Applicable Research to Generate Effective Treatments (TARGET</a:t>
            </a:r>
            <a:r>
              <a:rPr lang="en-US" i="1" dirty="0" smtClean="0"/>
              <a:t>)</a:t>
            </a:r>
          </a:p>
          <a:p>
            <a:pPr lvl="1"/>
            <a:r>
              <a:rPr lang="en-US" i="1" dirty="0" smtClean="0"/>
              <a:t>Cancer Target Discovery and Development (CTD2)</a:t>
            </a:r>
          </a:p>
          <a:p>
            <a:pPr lvl="1"/>
            <a:r>
              <a:rPr lang="en-US" i="1" dirty="0" smtClean="0"/>
              <a:t>Cancer Driver Discovery Program(CDDP)</a:t>
            </a:r>
          </a:p>
          <a:p>
            <a:pPr lvl="1"/>
            <a:r>
              <a:rPr lang="en-US" i="1" dirty="0" smtClean="0"/>
              <a:t>Cancer Genome Characterization Initiative (CGCI)</a:t>
            </a:r>
          </a:p>
          <a:p>
            <a:pPr lvl="1"/>
            <a:endParaRPr lang="en-US" i="1" dirty="0"/>
          </a:p>
          <a:p>
            <a:endParaRPr lang="en-US" b="1" i="1" dirty="0"/>
          </a:p>
          <a:p>
            <a:endParaRPr lang="en-US" dirty="0"/>
          </a:p>
        </p:txBody>
      </p:sp>
    </p:spTree>
    <p:extLst>
      <p:ext uri="{BB962C8B-B14F-4D97-AF65-F5344CB8AC3E}">
        <p14:creationId xmlns:p14="http://schemas.microsoft.com/office/powerpoint/2010/main" val="2526723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Scientific Work</a:t>
            </a:r>
          </a:p>
        </p:txBody>
      </p:sp>
      <p:sp>
        <p:nvSpPr>
          <p:cNvPr id="3" name="Content Placeholder 2"/>
          <p:cNvSpPr>
            <a:spLocks noGrp="1"/>
          </p:cNvSpPr>
          <p:nvPr>
            <p:ph sz="quarter" idx="11"/>
          </p:nvPr>
        </p:nvSpPr>
        <p:spPr>
          <a:xfrm>
            <a:off x="493776" y="1069975"/>
            <a:ext cx="8165592" cy="3298825"/>
          </a:xfrm>
        </p:spPr>
        <p:txBody>
          <a:bodyPr/>
          <a:lstStyle/>
          <a:p>
            <a:r>
              <a:rPr lang="en-US" b="1" i="1" dirty="0" smtClean="0"/>
              <a:t>Several Programs are run by CCG offices in cooperation with other NCI divisions:</a:t>
            </a:r>
          </a:p>
          <a:p>
            <a:pPr lvl="1"/>
            <a:endParaRPr lang="en-US" i="1" dirty="0" smtClean="0"/>
          </a:p>
          <a:p>
            <a:pPr lvl="1"/>
            <a:r>
              <a:rPr lang="en-US" i="1" dirty="0">
                <a:cs typeface="Arial"/>
              </a:rPr>
              <a:t>Adjuvant Lung Cancer Enrichment Marker Identification and Sequencing </a:t>
            </a:r>
            <a:r>
              <a:rPr lang="en-US" i="1" dirty="0" smtClean="0">
                <a:cs typeface="Arial"/>
              </a:rPr>
              <a:t>Trial </a:t>
            </a:r>
            <a:r>
              <a:rPr lang="en-US" i="1" dirty="0" smtClean="0"/>
              <a:t>(ALCHEMIST)</a:t>
            </a:r>
          </a:p>
          <a:p>
            <a:pPr lvl="1"/>
            <a:r>
              <a:rPr lang="en-US" i="1" dirty="0" smtClean="0"/>
              <a:t>Exceptional Responders Initiative (ER)</a:t>
            </a:r>
          </a:p>
          <a:p>
            <a:pPr lvl="1"/>
            <a:r>
              <a:rPr lang="en-US" i="1" dirty="0" smtClean="0"/>
              <a:t>Clinical Trial Sequencing Program (CTSP)</a:t>
            </a:r>
          </a:p>
          <a:p>
            <a:pPr lvl="1"/>
            <a:endParaRPr lang="en-US" i="1" dirty="0"/>
          </a:p>
          <a:p>
            <a:endParaRPr lang="en-US" b="1" i="1" dirty="0"/>
          </a:p>
          <a:p>
            <a:endParaRPr lang="en-US" dirty="0"/>
          </a:p>
        </p:txBody>
      </p:sp>
    </p:spTree>
    <p:extLst>
      <p:ext uri="{BB962C8B-B14F-4D97-AF65-F5344CB8AC3E}">
        <p14:creationId xmlns:p14="http://schemas.microsoft.com/office/powerpoint/2010/main" val="3910744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493776" y="800101"/>
            <a:ext cx="8165592" cy="3568700"/>
          </a:xfrm>
        </p:spPr>
        <p:txBody>
          <a:bodyPr/>
          <a:lstStyle/>
          <a:p>
            <a:r>
              <a:rPr lang="en-US" b="1" i="1" dirty="0" smtClean="0"/>
              <a:t>Projects get executed through a tried and true pipeline:</a:t>
            </a:r>
          </a:p>
          <a:p>
            <a:pPr marL="228600" lvl="1" indent="0">
              <a:buNone/>
            </a:pPr>
            <a:endParaRPr lang="en-US" i="1" dirty="0" smtClean="0"/>
          </a:p>
        </p:txBody>
      </p:sp>
      <p:sp>
        <p:nvSpPr>
          <p:cNvPr id="2" name="Title 1"/>
          <p:cNvSpPr>
            <a:spLocks noGrp="1"/>
          </p:cNvSpPr>
          <p:nvPr>
            <p:ph type="title"/>
          </p:nvPr>
        </p:nvSpPr>
        <p:spPr/>
        <p:txBody>
          <a:bodyPr/>
          <a:lstStyle/>
          <a:p>
            <a:r>
              <a:rPr lang="en-US" dirty="0"/>
              <a:t>Overview of Scientific Work</a:t>
            </a:r>
          </a:p>
        </p:txBody>
      </p:sp>
      <p:sp>
        <p:nvSpPr>
          <p:cNvPr id="4" name="Rectangle 3"/>
          <p:cNvSpPr>
            <a:spLocks noChangeArrowheads="1"/>
          </p:cNvSpPr>
          <p:nvPr/>
        </p:nvSpPr>
        <p:spPr bwMode="auto">
          <a:xfrm>
            <a:off x="1586209" y="1991519"/>
            <a:ext cx="1752600" cy="1856581"/>
          </a:xfrm>
          <a:prstGeom prst="roundRect">
            <a:avLst>
              <a:gd name="adj" fmla="val 12681"/>
            </a:avLst>
          </a:prstGeom>
          <a:gradFill rotWithShape="1">
            <a:gsLst>
              <a:gs pos="0">
                <a:srgbClr val="FFFFFF"/>
              </a:gs>
              <a:gs pos="100000">
                <a:srgbClr val="F2F2F2"/>
              </a:gs>
            </a:gsLst>
            <a:lin ang="5400000" scaled="1"/>
          </a:gradFill>
          <a:ln w="19050" algn="ctr">
            <a:solidFill>
              <a:srgbClr val="C0C0C0"/>
            </a:solidFill>
            <a:prstDash val="sysDot"/>
            <a:round/>
            <a:headEnd/>
            <a:tailEnd/>
          </a:ln>
        </p:spPr>
        <p:txBody>
          <a:bodyPr anchor="ctr"/>
          <a:lstStyle/>
          <a:p>
            <a:pPr algn="ctr"/>
            <a:endParaRPr lang="en-US" sz="1200" b="1">
              <a:solidFill>
                <a:srgbClr val="FFFFFF"/>
              </a:solidFill>
              <a:cs typeface="Arial" pitchFamily="34" charset="0"/>
            </a:endParaRPr>
          </a:p>
        </p:txBody>
      </p:sp>
      <p:sp>
        <p:nvSpPr>
          <p:cNvPr id="6" name="Line 15"/>
          <p:cNvSpPr>
            <a:spLocks noChangeShapeType="1"/>
          </p:cNvSpPr>
          <p:nvPr/>
        </p:nvSpPr>
        <p:spPr bwMode="auto">
          <a:xfrm>
            <a:off x="6487318" y="3334268"/>
            <a:ext cx="762000" cy="0"/>
          </a:xfrm>
          <a:prstGeom prst="line">
            <a:avLst/>
          </a:prstGeom>
          <a:noFill/>
          <a:ln w="38100">
            <a:solidFill>
              <a:schemeClr val="bg1">
                <a:lumMod val="65000"/>
              </a:schemeClr>
            </a:solidFill>
            <a:round/>
            <a:headEnd/>
            <a:tailEnd/>
          </a:ln>
        </p:spPr>
        <p:txBody>
          <a:bodyPr/>
          <a:lstStyle/>
          <a:p>
            <a:endParaRPr lang="en-US"/>
          </a:p>
        </p:txBody>
      </p:sp>
      <p:sp>
        <p:nvSpPr>
          <p:cNvPr id="7" name="Line 15"/>
          <p:cNvSpPr>
            <a:spLocks noChangeShapeType="1"/>
          </p:cNvSpPr>
          <p:nvPr/>
        </p:nvSpPr>
        <p:spPr bwMode="auto">
          <a:xfrm flipV="1">
            <a:off x="1209149" y="2514601"/>
            <a:ext cx="772051" cy="10318"/>
          </a:xfrm>
          <a:prstGeom prst="line">
            <a:avLst/>
          </a:prstGeom>
          <a:noFill/>
          <a:ln w="38100">
            <a:solidFill>
              <a:schemeClr val="bg1">
                <a:lumMod val="65000"/>
              </a:schemeClr>
            </a:solidFill>
            <a:round/>
            <a:headEnd/>
            <a:tailEnd/>
          </a:ln>
        </p:spPr>
        <p:txBody>
          <a:bodyPr/>
          <a:lstStyle/>
          <a:p>
            <a:endParaRPr lang="en-US"/>
          </a:p>
        </p:txBody>
      </p:sp>
      <p:sp>
        <p:nvSpPr>
          <p:cNvPr id="9" name="Line 31"/>
          <p:cNvSpPr>
            <a:spLocks noChangeShapeType="1"/>
          </p:cNvSpPr>
          <p:nvPr/>
        </p:nvSpPr>
        <p:spPr bwMode="auto">
          <a:xfrm>
            <a:off x="3110209" y="3334268"/>
            <a:ext cx="2299991" cy="0"/>
          </a:xfrm>
          <a:prstGeom prst="line">
            <a:avLst/>
          </a:prstGeom>
          <a:noFill/>
          <a:ln w="38100">
            <a:solidFill>
              <a:schemeClr val="bg1">
                <a:lumMod val="65000"/>
              </a:schemeClr>
            </a:solidFill>
            <a:prstDash val="sysDot"/>
            <a:round/>
            <a:headEnd/>
            <a:tailEnd/>
          </a:ln>
        </p:spPr>
        <p:txBody>
          <a:bodyPr/>
          <a:lstStyle/>
          <a:p>
            <a:endParaRPr lang="en-US"/>
          </a:p>
        </p:txBody>
      </p:sp>
      <p:sp>
        <p:nvSpPr>
          <p:cNvPr id="10" name="Rectangle 3"/>
          <p:cNvSpPr>
            <a:spLocks noChangeArrowheads="1"/>
          </p:cNvSpPr>
          <p:nvPr/>
        </p:nvSpPr>
        <p:spPr bwMode="auto">
          <a:xfrm>
            <a:off x="3668806" y="2209800"/>
            <a:ext cx="1143000" cy="685800"/>
          </a:xfrm>
          <a:prstGeom prst="roundRect">
            <a:avLst>
              <a:gd name="adj" fmla="val 15972"/>
            </a:avLst>
          </a:prstGeom>
          <a:solidFill>
            <a:srgbClr val="00B050"/>
          </a:solidFill>
          <a:ln w="19050" algn="ctr">
            <a:solidFill>
              <a:srgbClr val="C0C0C0"/>
            </a:solidFill>
            <a:round/>
            <a:headEnd/>
            <a:tailEnd/>
          </a:ln>
        </p:spPr>
        <p:txBody>
          <a:bodyPr anchor="ctr"/>
          <a:lstStyle/>
          <a:p>
            <a:pPr algn="ctr"/>
            <a:r>
              <a:rPr lang="en-US" sz="1200" b="1" dirty="0">
                <a:solidFill>
                  <a:srgbClr val="FFFFFF"/>
                </a:solidFill>
                <a:cs typeface="Arial" pitchFamily="34" charset="0"/>
              </a:rPr>
              <a:t>Sequencing</a:t>
            </a:r>
          </a:p>
        </p:txBody>
      </p:sp>
      <p:sp>
        <p:nvSpPr>
          <p:cNvPr id="12" name="Rectangle 3"/>
          <p:cNvSpPr>
            <a:spLocks noChangeArrowheads="1"/>
          </p:cNvSpPr>
          <p:nvPr/>
        </p:nvSpPr>
        <p:spPr bwMode="auto">
          <a:xfrm>
            <a:off x="5414682" y="2728264"/>
            <a:ext cx="1143000" cy="1219200"/>
          </a:xfrm>
          <a:prstGeom prst="roundRect">
            <a:avLst>
              <a:gd name="adj" fmla="val 20833"/>
            </a:avLst>
          </a:prstGeom>
          <a:solidFill>
            <a:schemeClr val="accent2"/>
          </a:solidFill>
          <a:ln w="19050" algn="ctr">
            <a:solidFill>
              <a:srgbClr val="C0C0C0"/>
            </a:solidFill>
            <a:round/>
            <a:headEnd/>
            <a:tailEnd/>
          </a:ln>
        </p:spPr>
        <p:txBody>
          <a:bodyPr anchor="ctr"/>
          <a:lstStyle/>
          <a:p>
            <a:pPr algn="ctr"/>
            <a:r>
              <a:rPr lang="en-US" sz="1200" b="1" dirty="0">
                <a:solidFill>
                  <a:srgbClr val="FFFFFF"/>
                </a:solidFill>
                <a:cs typeface="Arial" pitchFamily="34" charset="0"/>
              </a:rPr>
              <a:t>Data and </a:t>
            </a:r>
            <a:r>
              <a:rPr lang="en-US" sz="1200" b="1" dirty="0" smtClean="0">
                <a:solidFill>
                  <a:srgbClr val="FFFFFF"/>
                </a:solidFill>
                <a:cs typeface="Arial" pitchFamily="34" charset="0"/>
              </a:rPr>
              <a:t>Results QC &amp; </a:t>
            </a:r>
            <a:r>
              <a:rPr lang="en-US" sz="1200" b="1" dirty="0">
                <a:solidFill>
                  <a:srgbClr val="FFFFFF"/>
                </a:solidFill>
                <a:cs typeface="Arial" pitchFamily="34" charset="0"/>
              </a:rPr>
              <a:t>Storage </a:t>
            </a:r>
          </a:p>
        </p:txBody>
      </p:sp>
      <p:sp>
        <p:nvSpPr>
          <p:cNvPr id="13" name="Line 31"/>
          <p:cNvSpPr>
            <a:spLocks noChangeShapeType="1"/>
          </p:cNvSpPr>
          <p:nvPr/>
        </p:nvSpPr>
        <p:spPr bwMode="auto">
          <a:xfrm>
            <a:off x="4811806" y="2728264"/>
            <a:ext cx="598393" cy="280048"/>
          </a:xfrm>
          <a:prstGeom prst="line">
            <a:avLst/>
          </a:prstGeom>
          <a:noFill/>
          <a:ln w="38100">
            <a:solidFill>
              <a:schemeClr val="bg1">
                <a:lumMod val="65000"/>
              </a:schemeClr>
            </a:solidFill>
            <a:prstDash val="sysDot"/>
            <a:round/>
            <a:headEnd/>
            <a:tailEnd/>
          </a:ln>
        </p:spPr>
        <p:txBody>
          <a:bodyPr/>
          <a:lstStyle/>
          <a:p>
            <a:endParaRPr lang="en-US"/>
          </a:p>
        </p:txBody>
      </p:sp>
      <p:sp>
        <p:nvSpPr>
          <p:cNvPr id="22" name="Line 15"/>
          <p:cNvSpPr>
            <a:spLocks noChangeShapeType="1"/>
          </p:cNvSpPr>
          <p:nvPr/>
        </p:nvSpPr>
        <p:spPr bwMode="auto">
          <a:xfrm>
            <a:off x="7924800" y="2073796"/>
            <a:ext cx="0" cy="281533"/>
          </a:xfrm>
          <a:prstGeom prst="line">
            <a:avLst/>
          </a:prstGeom>
          <a:noFill/>
          <a:ln w="38100">
            <a:solidFill>
              <a:schemeClr val="bg1">
                <a:lumMod val="65000"/>
              </a:schemeClr>
            </a:solidFill>
            <a:round/>
            <a:headEnd/>
            <a:tailEnd/>
          </a:ln>
        </p:spPr>
        <p:txBody>
          <a:bodyPr/>
          <a:lstStyle/>
          <a:p>
            <a:endParaRPr lang="en-US"/>
          </a:p>
        </p:txBody>
      </p:sp>
      <p:sp>
        <p:nvSpPr>
          <p:cNvPr id="23" name="Rectangle 3"/>
          <p:cNvSpPr>
            <a:spLocks noChangeArrowheads="1"/>
          </p:cNvSpPr>
          <p:nvPr/>
        </p:nvSpPr>
        <p:spPr bwMode="auto">
          <a:xfrm>
            <a:off x="7239000" y="1467784"/>
            <a:ext cx="1314450" cy="599935"/>
          </a:xfrm>
          <a:prstGeom prst="roundRect">
            <a:avLst>
              <a:gd name="adj" fmla="val 50000"/>
            </a:avLst>
          </a:prstGeom>
          <a:solidFill>
            <a:srgbClr val="FF9900"/>
          </a:solidFill>
          <a:ln w="19050" algn="ctr">
            <a:solidFill>
              <a:srgbClr val="C0C0C0"/>
            </a:solidFill>
            <a:round/>
            <a:headEnd/>
            <a:tailEnd/>
          </a:ln>
          <a:effectLst>
            <a:glow rad="12700">
              <a:schemeClr val="accent1">
                <a:alpha val="40000"/>
              </a:schemeClr>
            </a:glow>
          </a:effectLst>
        </p:spPr>
        <p:txBody>
          <a:bodyPr anchor="ctr"/>
          <a:lstStyle/>
          <a:p>
            <a:pPr algn="ctr">
              <a:defRPr/>
            </a:pPr>
            <a:r>
              <a:rPr lang="en-US" sz="1200" dirty="0" smtClean="0">
                <a:solidFill>
                  <a:srgbClr val="FFFFFF"/>
                </a:solidFill>
                <a:cs typeface="Arial" pitchFamily="34" charset="0"/>
              </a:rPr>
              <a:t>Data Analysis Tools</a:t>
            </a:r>
            <a:endParaRPr lang="en-US" sz="1200" dirty="0">
              <a:solidFill>
                <a:srgbClr val="FFFFFF"/>
              </a:solidFill>
              <a:cs typeface="Arial" pitchFamily="34" charset="0"/>
            </a:endParaRPr>
          </a:p>
        </p:txBody>
      </p:sp>
      <p:grpSp>
        <p:nvGrpSpPr>
          <p:cNvPr id="25" name="Group 24"/>
          <p:cNvGrpSpPr/>
          <p:nvPr/>
        </p:nvGrpSpPr>
        <p:grpSpPr>
          <a:xfrm>
            <a:off x="7135018" y="2279214"/>
            <a:ext cx="1579563" cy="1987985"/>
            <a:chOff x="7239000" y="2470153"/>
            <a:chExt cx="1579563" cy="2133600"/>
          </a:xfrm>
        </p:grpSpPr>
        <p:sp>
          <p:nvSpPr>
            <p:cNvPr id="26" name="Rounded Rectangle 25"/>
            <p:cNvSpPr/>
            <p:nvPr/>
          </p:nvSpPr>
          <p:spPr>
            <a:xfrm>
              <a:off x="7259637" y="2470153"/>
              <a:ext cx="1558926" cy="2133600"/>
            </a:xfrm>
            <a:prstGeom prst="roundRect">
              <a:avLst>
                <a:gd name="adj" fmla="val 9167"/>
              </a:avLst>
            </a:prstGeom>
            <a:gradFill flip="none" rotWithShape="1">
              <a:gsLst>
                <a:gs pos="0">
                  <a:schemeClr val="bg1">
                    <a:lumMod val="85000"/>
                  </a:schemeClr>
                </a:gs>
                <a:gs pos="66000">
                  <a:schemeClr val="bg1"/>
                </a:gs>
              </a:gsLst>
              <a:lin ang="16200000" scaled="1"/>
              <a:tileRect/>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1200" b="1" dirty="0" smtClean="0">
                  <a:solidFill>
                    <a:schemeClr val="tx1">
                      <a:lumMod val="65000"/>
                      <a:lumOff val="35000"/>
                    </a:schemeClr>
                  </a:solidFill>
                  <a:latin typeface="Myriad Pro" pitchFamily="34" charset="0"/>
                </a:rPr>
                <a:t>Cancer Working Groups</a:t>
              </a:r>
              <a:endParaRPr lang="en-US" sz="1200" b="1" dirty="0">
                <a:solidFill>
                  <a:schemeClr val="tx1">
                    <a:lumMod val="65000"/>
                    <a:lumOff val="35000"/>
                  </a:schemeClr>
                </a:solidFill>
                <a:latin typeface="Myriad Pro" pitchFamily="34" charset="0"/>
              </a:endParaRPr>
            </a:p>
          </p:txBody>
        </p:sp>
        <p:sp>
          <p:nvSpPr>
            <p:cNvPr id="27" name="Rectangle 26"/>
            <p:cNvSpPr/>
            <p:nvPr/>
          </p:nvSpPr>
          <p:spPr>
            <a:xfrm>
              <a:off x="7239000" y="2952095"/>
              <a:ext cx="1562100" cy="1585538"/>
            </a:xfrm>
            <a:prstGeom prst="rect">
              <a:avLst/>
            </a:prstGeom>
          </p:spPr>
          <p:txBody>
            <a:bodyPr wrap="square" rIns="45720">
              <a:spAutoFit/>
            </a:bodyPr>
            <a:lstStyle/>
            <a:p>
              <a:r>
                <a:rPr lang="en-US" sz="1000" dirty="0" smtClean="0">
                  <a:solidFill>
                    <a:schemeClr val="bg1">
                      <a:lumMod val="75000"/>
                    </a:schemeClr>
                  </a:solidFill>
                </a:rPr>
                <a:t>101101010100001110100011101110110001001101101000100001111011000111101111101101010100001110100011101110110001001101101000100001111011000111101111101101010100001110100011101110110001</a:t>
              </a:r>
              <a:endParaRPr lang="en-US" sz="1000" dirty="0">
                <a:solidFill>
                  <a:schemeClr val="bg1">
                    <a:lumMod val="75000"/>
                  </a:schemeClr>
                </a:solidFill>
              </a:endParaRPr>
            </a:p>
          </p:txBody>
        </p:sp>
        <p:graphicFrame>
          <p:nvGraphicFramePr>
            <p:cNvPr id="28" name="Diagram 27"/>
            <p:cNvGraphicFramePr/>
            <p:nvPr>
              <p:extLst>
                <p:ext uri="{D42A27DB-BD31-4B8C-83A1-F6EECF244321}">
                  <p14:modId xmlns:p14="http://schemas.microsoft.com/office/powerpoint/2010/main" val="2766348894"/>
                </p:ext>
              </p:extLst>
            </p:nvPr>
          </p:nvGraphicFramePr>
          <p:xfrm>
            <a:off x="7353300" y="2952095"/>
            <a:ext cx="1295399" cy="16199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sp>
        <p:nvSpPr>
          <p:cNvPr id="29" name="Line 15"/>
          <p:cNvSpPr>
            <a:spLocks noChangeShapeType="1"/>
          </p:cNvSpPr>
          <p:nvPr/>
        </p:nvSpPr>
        <p:spPr bwMode="auto">
          <a:xfrm flipV="1">
            <a:off x="3048000" y="2575836"/>
            <a:ext cx="623047" cy="548364"/>
          </a:xfrm>
          <a:prstGeom prst="line">
            <a:avLst/>
          </a:prstGeom>
          <a:noFill/>
          <a:ln w="38100">
            <a:solidFill>
              <a:schemeClr val="bg1">
                <a:lumMod val="65000"/>
              </a:schemeClr>
            </a:solidFill>
            <a:round/>
            <a:headEnd/>
            <a:tailEnd/>
          </a:ln>
        </p:spPr>
        <p:txBody>
          <a:bodyPr/>
          <a:lstStyle/>
          <a:p>
            <a:endParaRPr lang="en-US"/>
          </a:p>
        </p:txBody>
      </p:sp>
      <p:sp>
        <p:nvSpPr>
          <p:cNvPr id="30" name="Rectangle 10"/>
          <p:cNvSpPr>
            <a:spLocks noChangeArrowheads="1"/>
          </p:cNvSpPr>
          <p:nvPr/>
        </p:nvSpPr>
        <p:spPr bwMode="auto">
          <a:xfrm>
            <a:off x="1586209" y="1991519"/>
            <a:ext cx="1724025" cy="446088"/>
          </a:xfrm>
          <a:prstGeom prst="roundRect">
            <a:avLst>
              <a:gd name="adj" fmla="val 44486"/>
            </a:avLst>
          </a:prstGeom>
          <a:gradFill rotWithShape="1">
            <a:gsLst>
              <a:gs pos="0">
                <a:srgbClr val="00B0F0"/>
              </a:gs>
              <a:gs pos="100000">
                <a:schemeClr val="bg1"/>
              </a:gs>
            </a:gsLst>
            <a:lin ang="5400000" scaled="1"/>
          </a:gradFill>
          <a:ln w="3175" algn="ctr">
            <a:noFill/>
            <a:round/>
            <a:headEnd/>
            <a:tailEnd/>
          </a:ln>
        </p:spPr>
        <p:txBody>
          <a:bodyPr anchor="ctr"/>
          <a:lstStyle/>
          <a:p>
            <a:pPr algn="ctr"/>
            <a:endParaRPr lang="en-US" sz="1200" b="1">
              <a:solidFill>
                <a:srgbClr val="000000"/>
              </a:solidFill>
              <a:cs typeface="Arial" pitchFamily="34" charset="0"/>
            </a:endParaRPr>
          </a:p>
        </p:txBody>
      </p:sp>
      <p:sp>
        <p:nvSpPr>
          <p:cNvPr id="31" name="Rectangle 3"/>
          <p:cNvSpPr>
            <a:spLocks noChangeArrowheads="1"/>
          </p:cNvSpPr>
          <p:nvPr/>
        </p:nvSpPr>
        <p:spPr bwMode="auto">
          <a:xfrm>
            <a:off x="1738609" y="2210594"/>
            <a:ext cx="1447800" cy="649288"/>
          </a:xfrm>
          <a:prstGeom prst="roundRect">
            <a:avLst>
              <a:gd name="adj" fmla="val 30019"/>
            </a:avLst>
          </a:prstGeom>
          <a:solidFill>
            <a:srgbClr val="00B0F0"/>
          </a:solidFill>
          <a:ln w="19050" algn="ctr">
            <a:solidFill>
              <a:srgbClr val="C0C0C0"/>
            </a:solidFill>
            <a:round/>
            <a:headEnd/>
            <a:tailEnd/>
          </a:ln>
        </p:spPr>
        <p:txBody>
          <a:bodyPr anchor="ctr"/>
          <a:lstStyle/>
          <a:p>
            <a:pPr algn="ctr"/>
            <a:r>
              <a:rPr lang="en-US" sz="1200" b="1" dirty="0">
                <a:solidFill>
                  <a:srgbClr val="FFFFFF"/>
                </a:solidFill>
                <a:cs typeface="Arial" pitchFamily="34" charset="0"/>
              </a:rPr>
              <a:t>Pathology QC</a:t>
            </a:r>
          </a:p>
        </p:txBody>
      </p:sp>
      <p:sp>
        <p:nvSpPr>
          <p:cNvPr id="32" name="Line 15"/>
          <p:cNvSpPr>
            <a:spLocks noChangeShapeType="1"/>
          </p:cNvSpPr>
          <p:nvPr/>
        </p:nvSpPr>
        <p:spPr bwMode="auto">
          <a:xfrm flipV="1">
            <a:off x="2424409" y="2866232"/>
            <a:ext cx="0" cy="304800"/>
          </a:xfrm>
          <a:prstGeom prst="line">
            <a:avLst/>
          </a:prstGeom>
          <a:noFill/>
          <a:ln w="38100">
            <a:solidFill>
              <a:schemeClr val="bg1">
                <a:lumMod val="65000"/>
              </a:schemeClr>
            </a:solidFill>
            <a:round/>
            <a:headEnd/>
            <a:tailEnd/>
          </a:ln>
        </p:spPr>
        <p:txBody>
          <a:bodyPr/>
          <a:lstStyle/>
          <a:p>
            <a:endParaRPr lang="en-US"/>
          </a:p>
        </p:txBody>
      </p:sp>
      <p:sp>
        <p:nvSpPr>
          <p:cNvPr id="33" name="Rectangle 3"/>
          <p:cNvSpPr>
            <a:spLocks noChangeArrowheads="1"/>
          </p:cNvSpPr>
          <p:nvPr/>
        </p:nvSpPr>
        <p:spPr bwMode="auto">
          <a:xfrm>
            <a:off x="1697427" y="3009625"/>
            <a:ext cx="1447800" cy="649287"/>
          </a:xfrm>
          <a:prstGeom prst="roundRect">
            <a:avLst>
              <a:gd name="adj" fmla="val 30019"/>
            </a:avLst>
          </a:prstGeom>
          <a:solidFill>
            <a:srgbClr val="00B0F0"/>
          </a:solidFill>
          <a:ln w="19050" algn="ctr">
            <a:solidFill>
              <a:srgbClr val="C0C0C0"/>
            </a:solidFill>
            <a:round/>
            <a:headEnd/>
            <a:tailEnd/>
          </a:ln>
        </p:spPr>
        <p:txBody>
          <a:bodyPr anchor="ctr"/>
          <a:lstStyle/>
          <a:p>
            <a:pPr algn="ctr"/>
            <a:r>
              <a:rPr lang="en-US" sz="1200" b="1" dirty="0">
                <a:solidFill>
                  <a:srgbClr val="FFFFFF"/>
                </a:solidFill>
                <a:cs typeface="Arial" pitchFamily="34" charset="0"/>
              </a:rPr>
              <a:t>DNA &amp; RNA</a:t>
            </a:r>
            <a:br>
              <a:rPr lang="en-US" sz="1200" b="1" dirty="0">
                <a:solidFill>
                  <a:srgbClr val="FFFFFF"/>
                </a:solidFill>
                <a:cs typeface="Arial" pitchFamily="34" charset="0"/>
              </a:rPr>
            </a:br>
            <a:r>
              <a:rPr lang="en-US" sz="1200" b="1" dirty="0">
                <a:solidFill>
                  <a:srgbClr val="FFFFFF"/>
                </a:solidFill>
                <a:cs typeface="Arial" pitchFamily="34" charset="0"/>
              </a:rPr>
              <a:t>Isolation, QC</a:t>
            </a:r>
          </a:p>
        </p:txBody>
      </p:sp>
      <p:sp>
        <p:nvSpPr>
          <p:cNvPr id="34" name="Rectangle 3"/>
          <p:cNvSpPr>
            <a:spLocks noChangeArrowheads="1"/>
          </p:cNvSpPr>
          <p:nvPr/>
        </p:nvSpPr>
        <p:spPr bwMode="auto">
          <a:xfrm>
            <a:off x="5410200" y="1676400"/>
            <a:ext cx="1143000" cy="876300"/>
          </a:xfrm>
          <a:prstGeom prst="roundRect">
            <a:avLst>
              <a:gd name="adj" fmla="val 15972"/>
            </a:avLst>
          </a:prstGeom>
          <a:solidFill>
            <a:srgbClr val="FF0000"/>
          </a:solidFill>
          <a:ln w="19050" algn="ctr">
            <a:solidFill>
              <a:srgbClr val="C0C0C0"/>
            </a:solidFill>
            <a:round/>
            <a:headEnd/>
            <a:tailEnd/>
          </a:ln>
        </p:spPr>
        <p:txBody>
          <a:bodyPr anchor="ctr"/>
          <a:lstStyle/>
          <a:p>
            <a:pPr algn="ctr"/>
            <a:r>
              <a:rPr lang="en-US" sz="1200" b="1" smtClean="0">
                <a:solidFill>
                  <a:srgbClr val="FFFFFF"/>
                </a:solidFill>
                <a:cs typeface="Arial" pitchFamily="34" charset="0"/>
              </a:rPr>
              <a:t>Primary Sequence </a:t>
            </a:r>
            <a:r>
              <a:rPr lang="en-US" sz="1200" b="1" dirty="0" smtClean="0">
                <a:solidFill>
                  <a:srgbClr val="FFFFFF"/>
                </a:solidFill>
                <a:cs typeface="Arial" pitchFamily="34" charset="0"/>
              </a:rPr>
              <a:t>Data</a:t>
            </a:r>
            <a:endParaRPr lang="en-US" sz="1200" b="1" dirty="0">
              <a:solidFill>
                <a:srgbClr val="FFFFFF"/>
              </a:solidFill>
              <a:cs typeface="Arial" pitchFamily="34" charset="0"/>
            </a:endParaRPr>
          </a:p>
        </p:txBody>
      </p:sp>
      <p:sp>
        <p:nvSpPr>
          <p:cNvPr id="35" name="Line 31"/>
          <p:cNvSpPr>
            <a:spLocks noChangeShapeType="1"/>
          </p:cNvSpPr>
          <p:nvPr/>
        </p:nvSpPr>
        <p:spPr bwMode="auto">
          <a:xfrm flipV="1">
            <a:off x="4811806" y="2174080"/>
            <a:ext cx="602876" cy="283368"/>
          </a:xfrm>
          <a:prstGeom prst="line">
            <a:avLst/>
          </a:prstGeom>
          <a:noFill/>
          <a:ln w="38100">
            <a:solidFill>
              <a:schemeClr val="bg1">
                <a:lumMod val="65000"/>
              </a:schemeClr>
            </a:solidFill>
            <a:prstDash val="sysDot"/>
            <a:round/>
            <a:headEnd/>
            <a:tailEnd/>
          </a:ln>
        </p:spPr>
        <p:txBody>
          <a:bodyPr/>
          <a:lstStyle/>
          <a:p>
            <a:endParaRPr lang="en-US"/>
          </a:p>
        </p:txBody>
      </p:sp>
      <p:grpSp>
        <p:nvGrpSpPr>
          <p:cNvPr id="36" name="Group 35"/>
          <p:cNvGrpSpPr/>
          <p:nvPr/>
        </p:nvGrpSpPr>
        <p:grpSpPr>
          <a:xfrm>
            <a:off x="28049" y="1739153"/>
            <a:ext cx="1447800" cy="1242966"/>
            <a:chOff x="28049" y="1739153"/>
            <a:chExt cx="1447800" cy="1242966"/>
          </a:xfrm>
        </p:grpSpPr>
        <p:sp>
          <p:nvSpPr>
            <p:cNvPr id="37" name="TextBox 22"/>
            <p:cNvSpPr txBox="1">
              <a:spLocks noChangeArrowheads="1"/>
            </p:cNvSpPr>
            <p:nvPr/>
          </p:nvSpPr>
          <p:spPr bwMode="auto">
            <a:xfrm>
              <a:off x="28049" y="1739153"/>
              <a:ext cx="1447800" cy="276225"/>
            </a:xfrm>
            <a:prstGeom prst="rect">
              <a:avLst/>
            </a:prstGeom>
            <a:noFill/>
            <a:ln w="9525">
              <a:noFill/>
              <a:miter lim="800000"/>
              <a:headEnd/>
              <a:tailEnd/>
            </a:ln>
          </p:spPr>
          <p:txBody>
            <a:bodyPr>
              <a:spAutoFit/>
            </a:bodyPr>
            <a:lstStyle/>
            <a:p>
              <a:pPr algn="ctr"/>
              <a:r>
                <a:rPr lang="en-US" sz="1200" b="1" dirty="0">
                  <a:solidFill>
                    <a:schemeClr val="tx2">
                      <a:lumMod val="65000"/>
                      <a:lumOff val="35000"/>
                    </a:schemeClr>
                  </a:solidFill>
                  <a:cs typeface="Arial" pitchFamily="34" charset="0"/>
                </a:rPr>
                <a:t>Tissue </a:t>
              </a:r>
              <a:r>
                <a:rPr lang="en-US" sz="1200" b="1" dirty="0" smtClean="0">
                  <a:solidFill>
                    <a:schemeClr val="tx2">
                      <a:lumMod val="65000"/>
                      <a:lumOff val="35000"/>
                    </a:schemeClr>
                  </a:solidFill>
                  <a:cs typeface="Arial" pitchFamily="34" charset="0"/>
                </a:rPr>
                <a:t>Samples</a:t>
              </a:r>
              <a:endParaRPr lang="en-US" sz="1200" b="1" dirty="0">
                <a:solidFill>
                  <a:schemeClr val="tx2">
                    <a:lumMod val="65000"/>
                    <a:lumOff val="35000"/>
                  </a:schemeClr>
                </a:solidFill>
                <a:cs typeface="Arial" pitchFamily="34" charset="0"/>
              </a:endParaRPr>
            </a:p>
          </p:txBody>
        </p:sp>
        <p:sp>
          <p:nvSpPr>
            <p:cNvPr id="38" name="Rectangle 8" descr="sample"/>
            <p:cNvSpPr>
              <a:spLocks noChangeArrowheads="1"/>
            </p:cNvSpPr>
            <p:nvPr/>
          </p:nvSpPr>
          <p:spPr bwMode="auto">
            <a:xfrm>
              <a:off x="294749" y="2067719"/>
              <a:ext cx="914400" cy="914400"/>
            </a:xfrm>
            <a:prstGeom prst="ellipse">
              <a:avLst/>
            </a:prstGeom>
            <a:blipFill dpi="0" rotWithShape="1">
              <a:blip r:embed="rId8" cstate="print"/>
              <a:srcRect/>
              <a:stretch>
                <a:fillRect/>
              </a:stretch>
            </a:blipFill>
            <a:ln w="28575" algn="ctr">
              <a:solidFill>
                <a:schemeClr val="bg1">
                  <a:lumMod val="65000"/>
                </a:schemeClr>
              </a:solidFill>
              <a:round/>
              <a:headEnd/>
              <a:tailEnd/>
            </a:ln>
          </p:spPr>
          <p:txBody>
            <a:bodyPr anchor="ctr"/>
            <a:lstStyle/>
            <a:p>
              <a:pPr algn="ctr"/>
              <a:endParaRPr lang="en-US" sz="1200" b="1">
                <a:solidFill>
                  <a:srgbClr val="000066"/>
                </a:solidFill>
                <a:cs typeface="Arial" pitchFamily="34" charset="0"/>
              </a:endParaRPr>
            </a:p>
          </p:txBody>
        </p:sp>
      </p:grpSp>
      <p:sp>
        <p:nvSpPr>
          <p:cNvPr id="39" name="Rectangle 38"/>
          <p:cNvSpPr/>
          <p:nvPr/>
        </p:nvSpPr>
        <p:spPr>
          <a:xfrm>
            <a:off x="1463149" y="4002384"/>
            <a:ext cx="1928733" cy="461665"/>
          </a:xfrm>
          <a:prstGeom prst="rect">
            <a:avLst/>
          </a:prstGeom>
        </p:spPr>
        <p:txBody>
          <a:bodyPr wrap="none">
            <a:spAutoFit/>
          </a:bodyPr>
          <a:lstStyle/>
          <a:p>
            <a:pPr lvl="0" algn="ctr"/>
            <a:r>
              <a:rPr lang="en-US" sz="1200" dirty="0" err="1">
                <a:solidFill>
                  <a:srgbClr val="606060"/>
                </a:solidFill>
              </a:rPr>
              <a:t>Biospecimen</a:t>
            </a:r>
            <a:r>
              <a:rPr lang="en-US" sz="1200" dirty="0">
                <a:solidFill>
                  <a:srgbClr val="606060"/>
                </a:solidFill>
              </a:rPr>
              <a:t> Core </a:t>
            </a:r>
            <a:r>
              <a:rPr lang="en-US" sz="1200" dirty="0" smtClean="0">
                <a:solidFill>
                  <a:srgbClr val="606060"/>
                </a:solidFill>
              </a:rPr>
              <a:t>Resource</a:t>
            </a:r>
          </a:p>
          <a:p>
            <a:pPr lvl="0" algn="ctr"/>
            <a:r>
              <a:rPr lang="en-US" sz="1200" dirty="0" smtClean="0">
                <a:solidFill>
                  <a:srgbClr val="606060"/>
                </a:solidFill>
              </a:rPr>
              <a:t> </a:t>
            </a:r>
            <a:r>
              <a:rPr lang="en-US" sz="1200" dirty="0">
                <a:solidFill>
                  <a:srgbClr val="606060"/>
                </a:solidFill>
              </a:rPr>
              <a:t>(BCR)</a:t>
            </a:r>
          </a:p>
        </p:txBody>
      </p:sp>
      <p:sp>
        <p:nvSpPr>
          <p:cNvPr id="40" name="Rectangle 39"/>
          <p:cNvSpPr/>
          <p:nvPr/>
        </p:nvSpPr>
        <p:spPr>
          <a:xfrm>
            <a:off x="3364209" y="1642166"/>
            <a:ext cx="1782985" cy="461665"/>
          </a:xfrm>
          <a:prstGeom prst="rect">
            <a:avLst/>
          </a:prstGeom>
        </p:spPr>
        <p:txBody>
          <a:bodyPr wrap="none">
            <a:spAutoFit/>
          </a:bodyPr>
          <a:lstStyle/>
          <a:p>
            <a:pPr algn="ctr"/>
            <a:r>
              <a:rPr lang="en-US" sz="1200" dirty="0"/>
              <a:t>Genome </a:t>
            </a:r>
            <a:r>
              <a:rPr lang="en-US" sz="1200" dirty="0" smtClean="0"/>
              <a:t>Characterization</a:t>
            </a:r>
          </a:p>
          <a:p>
            <a:pPr algn="ctr"/>
            <a:r>
              <a:rPr lang="en-US" sz="1200" dirty="0" smtClean="0"/>
              <a:t> </a:t>
            </a:r>
            <a:r>
              <a:rPr lang="en-US" sz="1200" dirty="0"/>
              <a:t>Center (GCC)</a:t>
            </a:r>
          </a:p>
        </p:txBody>
      </p:sp>
      <p:sp>
        <p:nvSpPr>
          <p:cNvPr id="41" name="Rectangle 40"/>
          <p:cNvSpPr/>
          <p:nvPr/>
        </p:nvSpPr>
        <p:spPr>
          <a:xfrm>
            <a:off x="5383305" y="4002384"/>
            <a:ext cx="1320869" cy="1015663"/>
          </a:xfrm>
          <a:prstGeom prst="rect">
            <a:avLst/>
          </a:prstGeom>
        </p:spPr>
        <p:txBody>
          <a:bodyPr wrap="none">
            <a:spAutoFit/>
          </a:bodyPr>
          <a:lstStyle/>
          <a:p>
            <a:pPr algn="ctr"/>
            <a:r>
              <a:rPr lang="en-US" sz="1200" dirty="0"/>
              <a:t>Data </a:t>
            </a:r>
            <a:r>
              <a:rPr lang="en-US" sz="1200" dirty="0" smtClean="0"/>
              <a:t>Coordinating</a:t>
            </a:r>
          </a:p>
          <a:p>
            <a:pPr algn="ctr"/>
            <a:r>
              <a:rPr lang="en-US" sz="1200" dirty="0" smtClean="0"/>
              <a:t> </a:t>
            </a:r>
            <a:r>
              <a:rPr lang="en-US" sz="1200" dirty="0"/>
              <a:t>Center (DCC</a:t>
            </a:r>
            <a:r>
              <a:rPr lang="en-US" sz="1200" dirty="0" smtClean="0"/>
              <a:t>)</a:t>
            </a:r>
          </a:p>
          <a:p>
            <a:pPr algn="ctr"/>
            <a:endParaRPr lang="en-US" sz="1200" dirty="0"/>
          </a:p>
          <a:p>
            <a:pPr algn="ctr"/>
            <a:r>
              <a:rPr lang="en-US" sz="1200" dirty="0" smtClean="0"/>
              <a:t>Genomic Data</a:t>
            </a:r>
          </a:p>
          <a:p>
            <a:pPr algn="ctr"/>
            <a:r>
              <a:rPr lang="en-US" sz="1200" dirty="0" smtClean="0"/>
              <a:t>Commons (GDC)</a:t>
            </a:r>
            <a:endParaRPr lang="en-US" sz="1200" dirty="0"/>
          </a:p>
        </p:txBody>
      </p:sp>
      <p:sp>
        <p:nvSpPr>
          <p:cNvPr id="42" name="Rectangle 41"/>
          <p:cNvSpPr/>
          <p:nvPr/>
        </p:nvSpPr>
        <p:spPr>
          <a:xfrm>
            <a:off x="7155655" y="4413249"/>
            <a:ext cx="1595309" cy="461665"/>
          </a:xfrm>
          <a:prstGeom prst="rect">
            <a:avLst/>
          </a:prstGeom>
        </p:spPr>
        <p:txBody>
          <a:bodyPr wrap="none">
            <a:spAutoFit/>
          </a:bodyPr>
          <a:lstStyle/>
          <a:p>
            <a:r>
              <a:rPr lang="en-US" sz="1200" dirty="0"/>
              <a:t>Genome Data </a:t>
            </a:r>
            <a:r>
              <a:rPr lang="en-US" sz="1200" dirty="0" smtClean="0"/>
              <a:t>Analysis</a:t>
            </a:r>
          </a:p>
          <a:p>
            <a:r>
              <a:rPr lang="en-US" sz="1200" dirty="0" smtClean="0"/>
              <a:t> Centers </a:t>
            </a:r>
            <a:r>
              <a:rPr lang="en-US" sz="1200" dirty="0"/>
              <a:t>(</a:t>
            </a:r>
            <a:r>
              <a:rPr lang="en-US" sz="1200" dirty="0" smtClean="0"/>
              <a:t>GDACs)</a:t>
            </a:r>
            <a:endParaRPr lang="en-US" sz="1200" dirty="0"/>
          </a:p>
        </p:txBody>
      </p:sp>
    </p:spTree>
    <p:extLst>
      <p:ext uri="{BB962C8B-B14F-4D97-AF65-F5344CB8AC3E}">
        <p14:creationId xmlns:p14="http://schemas.microsoft.com/office/powerpoint/2010/main" val="2391177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493776" y="800101"/>
            <a:ext cx="8165592" cy="3568700"/>
          </a:xfrm>
        </p:spPr>
        <p:txBody>
          <a:bodyPr/>
          <a:lstStyle/>
          <a:p>
            <a:r>
              <a:rPr lang="en-US" b="1" i="1" dirty="0" smtClean="0"/>
              <a:t>The Cancer Genome Atlas:</a:t>
            </a:r>
          </a:p>
          <a:p>
            <a:pPr>
              <a:buFont typeface="Arial" charset="0"/>
              <a:buChar char="•"/>
              <a:defRPr/>
            </a:pPr>
            <a:r>
              <a:rPr lang="en-US" dirty="0" smtClean="0"/>
              <a:t>12,550 </a:t>
            </a:r>
            <a:r>
              <a:rPr lang="en-US" dirty="0"/>
              <a:t>cases qualified across 33 tumor </a:t>
            </a:r>
            <a:r>
              <a:rPr lang="en-US" dirty="0" smtClean="0"/>
              <a:t>types, more than 11,000 cases are molecularly characterized.</a:t>
            </a:r>
            <a:endParaRPr lang="en-US" dirty="0"/>
          </a:p>
          <a:p>
            <a:pPr>
              <a:buFont typeface="Arial" charset="0"/>
              <a:buChar char="•"/>
              <a:defRPr/>
            </a:pPr>
            <a:r>
              <a:rPr lang="en-US" dirty="0"/>
              <a:t>10,849 with minimum clinical data set</a:t>
            </a:r>
          </a:p>
          <a:p>
            <a:pPr>
              <a:buFont typeface="Arial" charset="0"/>
              <a:buChar char="•"/>
              <a:defRPr/>
            </a:pPr>
            <a:r>
              <a:rPr lang="en-US" dirty="0" smtClean="0"/>
              <a:t>155,368 </a:t>
            </a:r>
            <a:r>
              <a:rPr lang="en-US" dirty="0"/>
              <a:t>samples of RNA/DNA/protein shipped between 2006 &amp; 03/2015  (146,950 DNA +RNA; 8418 tissue for protein</a:t>
            </a:r>
            <a:r>
              <a:rPr lang="en-US" dirty="0" smtClean="0"/>
              <a:t>)</a:t>
            </a:r>
            <a:endParaRPr lang="en-US" dirty="0"/>
          </a:p>
          <a:p>
            <a:pPr>
              <a:buFont typeface="Arial" charset="0"/>
              <a:buChar char="•"/>
              <a:defRPr/>
            </a:pPr>
            <a:r>
              <a:rPr lang="en-US" dirty="0"/>
              <a:t>All but 9429 samples have data returned: </a:t>
            </a:r>
          </a:p>
          <a:p>
            <a:pPr lvl="1">
              <a:buFont typeface="Arial" charset="0"/>
              <a:buChar char="•"/>
              <a:defRPr/>
            </a:pPr>
            <a:r>
              <a:rPr lang="en-US" sz="2000" dirty="0"/>
              <a:t>&gt;99.8% of all samples and &gt;94% of cases have Level 1 data publicly available</a:t>
            </a:r>
          </a:p>
          <a:p>
            <a:endParaRPr lang="en-US" dirty="0" smtClean="0"/>
          </a:p>
        </p:txBody>
      </p:sp>
      <p:sp>
        <p:nvSpPr>
          <p:cNvPr id="2" name="Title 1"/>
          <p:cNvSpPr>
            <a:spLocks noGrp="1"/>
          </p:cNvSpPr>
          <p:nvPr>
            <p:ph type="title"/>
          </p:nvPr>
        </p:nvSpPr>
        <p:spPr/>
        <p:txBody>
          <a:bodyPr/>
          <a:lstStyle/>
          <a:p>
            <a:r>
              <a:rPr lang="en-US" dirty="0"/>
              <a:t>Overview of Scientific Work</a:t>
            </a:r>
          </a:p>
        </p:txBody>
      </p:sp>
    </p:spTree>
    <p:extLst>
      <p:ext uri="{BB962C8B-B14F-4D97-AF65-F5344CB8AC3E}">
        <p14:creationId xmlns:p14="http://schemas.microsoft.com/office/powerpoint/2010/main" val="396796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Scientific Work</a:t>
            </a:r>
          </a:p>
        </p:txBody>
      </p:sp>
      <p:pic>
        <p:nvPicPr>
          <p:cNvPr id="6" name="Picture 5" descr="AWG Status 2015.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825500"/>
            <a:ext cx="6375400" cy="3750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4595385"/>
      </p:ext>
    </p:extLst>
  </p:cSld>
  <p:clrMapOvr>
    <a:masterClrMapping/>
  </p:clrMapOvr>
</p:sld>
</file>

<file path=ppt/theme/theme1.xml><?xml version="1.0" encoding="utf-8"?>
<a:theme xmlns:a="http://schemas.openxmlformats.org/drawingml/2006/main" name="NCI PPT Template 16x9 RED">
  <a:themeElements>
    <a:clrScheme name="NCI Colors Theme">
      <a:dk1>
        <a:srgbClr val="606060"/>
      </a:dk1>
      <a:lt1>
        <a:srgbClr val="FFFFFF"/>
      </a:lt1>
      <a:dk2>
        <a:srgbClr val="BB0E3D"/>
      </a:dk2>
      <a:lt2>
        <a:srgbClr val="FFFFFF"/>
      </a:lt2>
      <a:accent1>
        <a:srgbClr val="BB0E3D"/>
      </a:accent1>
      <a:accent2>
        <a:srgbClr val="606060"/>
      </a:accent2>
      <a:accent3>
        <a:srgbClr val="123E57"/>
      </a:accent3>
      <a:accent4>
        <a:srgbClr val="2A71A5"/>
      </a:accent4>
      <a:accent5>
        <a:srgbClr val="178DA9"/>
      </a:accent5>
      <a:accent6>
        <a:srgbClr val="009999"/>
      </a:accent6>
      <a:hlink>
        <a:srgbClr val="3F54C9"/>
      </a:hlink>
      <a:folHlink>
        <a:srgbClr val="60606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2066</TotalTime>
  <Words>2239</Words>
  <Application>Microsoft Office PowerPoint</Application>
  <PresentationFormat>On-screen Show (16:9)</PresentationFormat>
  <Paragraphs>135</Paragraphs>
  <Slides>14</Slides>
  <Notes>13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ＭＳ Ｐゴシック</vt:lpstr>
      <vt:lpstr>Arial</vt:lpstr>
      <vt:lpstr>Calibri</vt:lpstr>
      <vt:lpstr>Myriad Pro</vt:lpstr>
      <vt:lpstr>Sapient Centro Slab</vt:lpstr>
      <vt:lpstr>SapientCentroSlab-Light</vt:lpstr>
      <vt:lpstr>SapientSansBold</vt:lpstr>
      <vt:lpstr>SapientSansRegular</vt:lpstr>
      <vt:lpstr>Wingdings</vt:lpstr>
      <vt:lpstr>NCI PPT Template 16x9 RED</vt:lpstr>
      <vt:lpstr>Center for Cancer Genomics</vt:lpstr>
      <vt:lpstr>Overview of Mission and Purpose</vt:lpstr>
      <vt:lpstr>Overview of Mission and Purpose</vt:lpstr>
      <vt:lpstr>Overview of Scientific Work</vt:lpstr>
      <vt:lpstr>Overview of Scientific Work</vt:lpstr>
      <vt:lpstr>Overview of Scientific Work</vt:lpstr>
      <vt:lpstr>Overview of Scientific Work</vt:lpstr>
      <vt:lpstr>Overview of Scientific Work</vt:lpstr>
      <vt:lpstr>Overview of Scientific Work</vt:lpstr>
      <vt:lpstr>Overview of Scientific Work</vt:lpstr>
      <vt:lpstr>Overview of Scientific Work</vt:lpstr>
      <vt:lpstr>Overview of Scientific Work</vt:lpstr>
      <vt:lpstr>Overview of Scientific Work</vt:lpstr>
      <vt:lpstr>PowerPoint Presentation</vt:lpstr>
    </vt:vector>
  </TitlesOfParts>
  <Company>Sapient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Sapient</dc:creator>
  <cp:lastModifiedBy>Joyce Ogunlade</cp:lastModifiedBy>
  <cp:revision>180</cp:revision>
  <dcterms:created xsi:type="dcterms:W3CDTF">2013-05-02T18:01:03Z</dcterms:created>
  <dcterms:modified xsi:type="dcterms:W3CDTF">2017-06-21T14:04:24Z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Jive_LatestUserAccountName">
    <vt:lpwstr>ctompk</vt:lpwstr>
  </property>
  <property fmtid="{D5CDD505-2E9C-101B-9397-08002B2CF9AE}" pid="3" name="Offisync_UpdateToken">
    <vt:lpwstr>6</vt:lpwstr>
  </property>
  <property fmtid="{D5CDD505-2E9C-101B-9397-08002B2CF9AE}" pid="4" name="Jive_VersionGuid">
    <vt:lpwstr>52528687-c425-4c02-aa36-9dee618be8dc</vt:lpwstr>
  </property>
  <property fmtid="{D5CDD505-2E9C-101B-9397-08002B2CF9AE}" pid="5" name="Offisync_ProviderInitializationData">
    <vt:lpwstr>https://vox.sapient.com</vt:lpwstr>
  </property>
  <property fmtid="{D5CDD505-2E9C-101B-9397-08002B2CF9AE}" pid="6" name="Offisync_ServerID">
    <vt:lpwstr>2a760b3e-54a5-418b-9dd9-555cd32dea45</vt:lpwstr>
  </property>
  <property fmtid="{D5CDD505-2E9C-101B-9397-08002B2CF9AE}" pid="7" name="Offisync_UniqueId">
    <vt:lpwstr>79519</vt:lpwstr>
  </property>
</Properties>
</file>