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</p:sldMasterIdLst>
  <p:notesMasterIdLst>
    <p:notesMasterId r:id="rId15"/>
  </p:notesMasterIdLst>
  <p:handoutMasterIdLst>
    <p:handoutMasterId r:id="rId16"/>
  </p:handoutMasterIdLst>
  <p:sldIdLst>
    <p:sldId id="308" r:id="rId2"/>
    <p:sldId id="309" r:id="rId3"/>
    <p:sldId id="313" r:id="rId4"/>
    <p:sldId id="314" r:id="rId5"/>
    <p:sldId id="311" r:id="rId6"/>
    <p:sldId id="329" r:id="rId7"/>
    <p:sldId id="317" r:id="rId8"/>
    <p:sldId id="322" r:id="rId9"/>
    <p:sldId id="323" r:id="rId10"/>
    <p:sldId id="324" r:id="rId11"/>
    <p:sldId id="327" r:id="rId12"/>
    <p:sldId id="325" r:id="rId13"/>
    <p:sldId id="310" r:id="rId1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F7F7F"/>
    <a:srgbClr val="6C6C6C"/>
    <a:srgbClr val="E8E8E8"/>
    <a:srgbClr val="F2F2F2"/>
    <a:srgbClr val="4C4C4C"/>
    <a:srgbClr val="565656"/>
    <a:srgbClr val="2A5DA5"/>
    <a:srgbClr val="2A67A5"/>
    <a:srgbClr val="2A71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789" autoAdjust="0"/>
    <p:restoredTop sz="94654" autoAdjust="0"/>
  </p:normalViewPr>
  <p:slideViewPr>
    <p:cSldViewPr snapToGrid="0" snapToObjects="1">
      <p:cViewPr>
        <p:scale>
          <a:sx n="130" d="100"/>
          <a:sy n="130" d="100"/>
        </p:scale>
        <p:origin x="-1074" y="-7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2648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%20and%20Settings\fitzgeraldd\My%20Documents\MMHCC%20Reports\NCI%20Mouse%20Repository%20-%201st%20Qtr%20FY2012.xls" TargetMode="External"/><Relationship Id="rId2" Type="http://schemas.openxmlformats.org/officeDocument/2006/relationships/image" Target="../media/image16.jpeg"/><Relationship Id="rId1" Type="http://schemas.openxmlformats.org/officeDocument/2006/relationships/themeOverride" Target="../theme/themeOverrid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wasthipp\AppData\Local\Microsoft\Windows\Temporary%20Internet%20Files\Content.Outlook\A5T6OO3G\NCI%20Mouse%20Repository%20-%20%20FY2015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20"/>
      <c:hPercent val="70"/>
      <c:rotY val="20"/>
      <c:depthPercent val="100"/>
      <c:rAngAx val="1"/>
    </c:view3D>
    <c:floor>
      <c:thickness val="0"/>
      <c:spPr>
        <a:blipFill dpi="0" rotWithShape="0">
          <a:blip xmlns:r="http://schemas.openxmlformats.org/officeDocument/2006/relationships" r:embed="rId2"/>
          <a:srcRect/>
          <a:tile tx="0" ty="0" sx="100000" sy="100000" flip="none" algn="tl"/>
        </a:blip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4708698384532988E-2"/>
          <c:y val="2.7096582879063216E-2"/>
          <c:w val="0.81800876122879029"/>
          <c:h val="0.87200770576754816"/>
        </c:manualLayout>
      </c:layout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962624"/>
        <c:axId val="102654336"/>
        <c:axId val="0"/>
      </c:bar3DChart>
      <c:catAx>
        <c:axId val="9796262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94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 pitchFamily="34" charset="0"/>
                <a:ea typeface="Arial"/>
                <a:cs typeface="Arial" pitchFamily="34" charset="0"/>
              </a:defRPr>
            </a:pPr>
            <a:endParaRPr lang="en-US"/>
          </a:p>
        </c:txPr>
        <c:crossAx val="1026543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26543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79626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 w="9525">
      <a:noFill/>
    </a:ln>
  </c:spPr>
  <c:txPr>
    <a:bodyPr/>
    <a:lstStyle/>
    <a:p>
      <a:pPr>
        <a:defRPr sz="11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200">
              <a:solidFill>
                <a:schemeClr val="accent2">
                  <a:lumMod val="50000"/>
                </a:schemeClr>
              </a:solidFill>
            </a:defRPr>
          </a:pPr>
          <a:endParaRPr lang="en-US"/>
        </a:p>
      </c:txPr>
    </c:title>
    <c:autoTitleDeleted val="0"/>
    <c:view3D>
      <c:rotX val="15"/>
      <c:rotY val="20"/>
      <c:rAngAx val="0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ES cell shipments</c:v>
          </c:tx>
          <c:spPr>
            <a:pattFill prst="smConfetti">
              <a:fgClr>
                <a:schemeClr val="accent1"/>
              </a:fgClr>
              <a:bgClr>
                <a:schemeClr val="bg1"/>
              </a:bgClr>
            </a:pattFill>
            <a:ln w="19050">
              <a:solidFill>
                <a:schemeClr val="tx2">
                  <a:lumMod val="75000"/>
                </a:schemeClr>
              </a:solidFill>
            </a:ln>
          </c:spPr>
          <c:invertIfNegative val="0"/>
          <c:cat>
            <c:strRef>
              <c:f>'Sheet 1'!$B$2:$D$2</c:f>
              <c:strCache>
                <c:ptCount val="3"/>
                <c:pt idx="0">
                  <c:v>FY13</c:v>
                </c:pt>
                <c:pt idx="1">
                  <c:v>FY14</c:v>
                </c:pt>
                <c:pt idx="2">
                  <c:v>FY15*</c:v>
                </c:pt>
              </c:strCache>
            </c:strRef>
          </c:cat>
          <c:val>
            <c:numRef>
              <c:f>'Sheet 1'!$B$3:$D$3</c:f>
              <c:numCache>
                <c:formatCode>General</c:formatCode>
                <c:ptCount val="3"/>
                <c:pt idx="0">
                  <c:v>3</c:v>
                </c:pt>
                <c:pt idx="1">
                  <c:v>12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CB-4784-8437-9D80626E51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2697216"/>
        <c:axId val="102699008"/>
        <c:axId val="0"/>
      </c:bar3DChart>
      <c:catAx>
        <c:axId val="102697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2699008"/>
        <c:crosses val="autoZero"/>
        <c:auto val="1"/>
        <c:lblAlgn val="ctr"/>
        <c:lblOffset val="100"/>
        <c:noMultiLvlLbl val="0"/>
      </c:catAx>
      <c:valAx>
        <c:axId val="102699008"/>
        <c:scaling>
          <c:orientation val="minMax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02697216"/>
        <c:crosses val="autoZero"/>
        <c:crossBetween val="between"/>
      </c:valAx>
    </c:plotArea>
    <c:plotVisOnly val="1"/>
    <c:dispBlanksAs val="gap"/>
    <c:showDLblsOverMax val="0"/>
  </c:chart>
  <c:spPr>
    <a:pattFill prst="pct80">
      <a:fgClr>
        <a:schemeClr val="bg1"/>
      </a:fgClr>
      <a:bgClr>
        <a:schemeClr val="bg1"/>
      </a:bgClr>
    </a:patt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'Data Source 1'!$A$3</c:f>
              <c:strCache>
                <c:ptCount val="1"/>
                <c:pt idx="0">
                  <c:v>Number of Live Mice Shipped</c:v>
                </c:pt>
              </c:strCache>
            </c:strRef>
          </c:tx>
          <c:invertIfNegative val="0"/>
          <c:cat>
            <c:strRef>
              <c:f>'Data Source 1'!$B$2:$G$2</c:f>
              <c:strCache>
                <c:ptCount val="6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  <c:pt idx="4">
                  <c:v>FY14</c:v>
                </c:pt>
                <c:pt idx="5">
                  <c:v>FY15</c:v>
                </c:pt>
              </c:strCache>
            </c:strRef>
          </c:cat>
          <c:val>
            <c:numRef>
              <c:f>'Data Source 1'!$B$3:$G$3</c:f>
              <c:numCache>
                <c:formatCode>General</c:formatCode>
                <c:ptCount val="6"/>
                <c:pt idx="0">
                  <c:v>1746</c:v>
                </c:pt>
                <c:pt idx="1">
                  <c:v>1509</c:v>
                </c:pt>
                <c:pt idx="2">
                  <c:v>1418</c:v>
                </c:pt>
                <c:pt idx="3">
                  <c:v>1245</c:v>
                </c:pt>
                <c:pt idx="4">
                  <c:v>1084</c:v>
                </c:pt>
                <c:pt idx="5">
                  <c:v>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DD-4880-91AA-92F585BF2CF3}"/>
            </c:ext>
          </c:extLst>
        </c:ser>
        <c:ser>
          <c:idx val="1"/>
          <c:order val="1"/>
          <c:tx>
            <c:strRef>
              <c:f>'Data Source 1'!$A$4</c:f>
              <c:strCache>
                <c:ptCount val="1"/>
                <c:pt idx="0">
                  <c:v>Number of Germplasm Shipments</c:v>
                </c:pt>
              </c:strCache>
            </c:strRef>
          </c:tx>
          <c:invertIfNegative val="0"/>
          <c:cat>
            <c:strRef>
              <c:f>'Data Source 1'!$B$2:$G$2</c:f>
              <c:strCache>
                <c:ptCount val="6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  <c:pt idx="4">
                  <c:v>FY14</c:v>
                </c:pt>
                <c:pt idx="5">
                  <c:v>FY15</c:v>
                </c:pt>
              </c:strCache>
            </c:strRef>
          </c:cat>
          <c:val>
            <c:numRef>
              <c:f>'Data Source 1'!$B$4:$G$4</c:f>
              <c:numCache>
                <c:formatCode>General</c:formatCode>
                <c:ptCount val="6"/>
                <c:pt idx="0">
                  <c:v>14</c:v>
                </c:pt>
                <c:pt idx="1">
                  <c:v>11</c:v>
                </c:pt>
                <c:pt idx="2">
                  <c:v>26</c:v>
                </c:pt>
                <c:pt idx="3">
                  <c:v>12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DD-4880-91AA-92F585BF2CF3}"/>
            </c:ext>
          </c:extLst>
        </c:ser>
        <c:ser>
          <c:idx val="2"/>
          <c:order val="2"/>
          <c:tx>
            <c:strRef>
              <c:f>'Data Source 1'!$A$5</c:f>
              <c:strCache>
                <c:ptCount val="1"/>
                <c:pt idx="0">
                  <c:v>Number of Recovered Mice Shipped</c:v>
                </c:pt>
              </c:strCache>
            </c:strRef>
          </c:tx>
          <c:invertIfNegative val="0"/>
          <c:cat>
            <c:strRef>
              <c:f>'Data Source 1'!$B$2:$G$2</c:f>
              <c:strCache>
                <c:ptCount val="6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  <c:pt idx="4">
                  <c:v>FY14</c:v>
                </c:pt>
                <c:pt idx="5">
                  <c:v>FY15</c:v>
                </c:pt>
              </c:strCache>
            </c:strRef>
          </c:cat>
          <c:val>
            <c:numRef>
              <c:f>'Data Source 1'!$B$5:$G$5</c:f>
              <c:numCache>
                <c:formatCode>General</c:formatCode>
                <c:ptCount val="6"/>
                <c:pt idx="0">
                  <c:v>211</c:v>
                </c:pt>
                <c:pt idx="1">
                  <c:v>282</c:v>
                </c:pt>
                <c:pt idx="2">
                  <c:v>171</c:v>
                </c:pt>
                <c:pt idx="3">
                  <c:v>195</c:v>
                </c:pt>
                <c:pt idx="4">
                  <c:v>92</c:v>
                </c:pt>
                <c:pt idx="5">
                  <c:v>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DD-4880-91AA-92F585BF2CF3}"/>
            </c:ext>
          </c:extLst>
        </c:ser>
        <c:ser>
          <c:idx val="3"/>
          <c:order val="3"/>
          <c:tx>
            <c:strRef>
              <c:f>'Data Source 1'!$A$6</c:f>
              <c:strCache>
                <c:ptCount val="1"/>
                <c:pt idx="0">
                  <c:v>Number of ES cell clones shipped</c:v>
                </c:pt>
              </c:strCache>
            </c:strRef>
          </c:tx>
          <c:invertIfNegative val="0"/>
          <c:cat>
            <c:strRef>
              <c:f>'Data Source 1'!$B$2:$G$2</c:f>
              <c:strCache>
                <c:ptCount val="6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  <c:pt idx="4">
                  <c:v>FY14</c:v>
                </c:pt>
                <c:pt idx="5">
                  <c:v>FY15</c:v>
                </c:pt>
              </c:strCache>
            </c:strRef>
          </c:cat>
          <c:val>
            <c:numRef>
              <c:f>'Data Source 1'!$B$6:$G$6</c:f>
              <c:numCache>
                <c:formatCode>General</c:formatCode>
                <c:ptCount val="6"/>
                <c:pt idx="3">
                  <c:v>3</c:v>
                </c:pt>
                <c:pt idx="4">
                  <c:v>12</c:v>
                </c:pt>
                <c:pt idx="5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DD-4880-91AA-92F585BF2CF3}"/>
            </c:ext>
          </c:extLst>
        </c:ser>
        <c:ser>
          <c:idx val="4"/>
          <c:order val="4"/>
          <c:tx>
            <c:strRef>
              <c:f>'Data Source 1'!$A$7</c:f>
              <c:strCache>
                <c:ptCount val="1"/>
                <c:pt idx="0">
                  <c:v>Projected Number of Live Mice Shipped</c:v>
                </c:pt>
              </c:strCache>
            </c:strRef>
          </c:tx>
          <c:invertIfNegative val="0"/>
          <c:cat>
            <c:strRef>
              <c:f>'Data Source 1'!$B$2:$G$2</c:f>
              <c:strCache>
                <c:ptCount val="6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  <c:pt idx="4">
                  <c:v>FY14</c:v>
                </c:pt>
                <c:pt idx="5">
                  <c:v>FY15</c:v>
                </c:pt>
              </c:strCache>
            </c:strRef>
          </c:cat>
          <c:val>
            <c:numRef>
              <c:f>'Data Source 1'!$B$7:$G$7</c:f>
              <c:numCache>
                <c:formatCode>General</c:formatCode>
                <c:ptCount val="6"/>
                <c:pt idx="1">
                  <c:v>0</c:v>
                </c:pt>
                <c:pt idx="5">
                  <c:v>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DD-4880-91AA-92F585BF2CF3}"/>
            </c:ext>
          </c:extLst>
        </c:ser>
        <c:ser>
          <c:idx val="5"/>
          <c:order val="5"/>
          <c:tx>
            <c:strRef>
              <c:f>'Data Source 1'!$A$8</c:f>
              <c:strCache>
                <c:ptCount val="1"/>
                <c:pt idx="0">
                  <c:v>Projected Number of Germplasm Shipped</c:v>
                </c:pt>
              </c:strCache>
            </c:strRef>
          </c:tx>
          <c:invertIfNegative val="0"/>
          <c:cat>
            <c:strRef>
              <c:f>'Data Source 1'!$B$2:$G$2</c:f>
              <c:strCache>
                <c:ptCount val="6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  <c:pt idx="4">
                  <c:v>FY14</c:v>
                </c:pt>
                <c:pt idx="5">
                  <c:v>FY15</c:v>
                </c:pt>
              </c:strCache>
            </c:strRef>
          </c:cat>
          <c:val>
            <c:numRef>
              <c:f>'Data Source 1'!$B$8:$G$8</c:f>
              <c:numCache>
                <c:formatCode>General</c:formatCode>
                <c:ptCount val="6"/>
                <c:pt idx="1">
                  <c:v>0</c:v>
                </c:pt>
                <c:pt idx="3">
                  <c:v>0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4DD-4880-91AA-92F585BF2CF3}"/>
            </c:ext>
          </c:extLst>
        </c:ser>
        <c:ser>
          <c:idx val="6"/>
          <c:order val="6"/>
          <c:tx>
            <c:strRef>
              <c:f>'Data Source 1'!$A$9</c:f>
              <c:strCache>
                <c:ptCount val="1"/>
                <c:pt idx="0">
                  <c:v>Projected Number of Recovered Mice Shipped</c:v>
                </c:pt>
              </c:strCache>
            </c:strRef>
          </c:tx>
          <c:invertIfNegative val="0"/>
          <c:cat>
            <c:strRef>
              <c:f>'Data Source 1'!$B$2:$G$2</c:f>
              <c:strCache>
                <c:ptCount val="6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  <c:pt idx="4">
                  <c:v>FY14</c:v>
                </c:pt>
                <c:pt idx="5">
                  <c:v>FY15</c:v>
                </c:pt>
              </c:strCache>
            </c:strRef>
          </c:cat>
          <c:val>
            <c:numRef>
              <c:f>'Data Source 1'!$B$9:$G$9</c:f>
              <c:numCache>
                <c:formatCode>General</c:formatCode>
                <c:ptCount val="6"/>
                <c:pt idx="3">
                  <c:v>0</c:v>
                </c:pt>
                <c:pt idx="5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4DD-4880-91AA-92F585BF2CF3}"/>
            </c:ext>
          </c:extLst>
        </c:ser>
        <c:ser>
          <c:idx val="7"/>
          <c:order val="7"/>
          <c:tx>
            <c:strRef>
              <c:f>'Data Source 1'!$A$10</c:f>
              <c:strCache>
                <c:ptCount val="1"/>
                <c:pt idx="0">
                  <c:v>Projected Number of ES cell clones shipped</c:v>
                </c:pt>
              </c:strCache>
            </c:strRef>
          </c:tx>
          <c:invertIfNegative val="0"/>
          <c:cat>
            <c:strRef>
              <c:f>'Data Source 1'!$B$2:$G$2</c:f>
              <c:strCache>
                <c:ptCount val="6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  <c:pt idx="4">
                  <c:v>FY14</c:v>
                </c:pt>
                <c:pt idx="5">
                  <c:v>FY15</c:v>
                </c:pt>
              </c:strCache>
            </c:strRef>
          </c:cat>
          <c:val>
            <c:numRef>
              <c:f>'Data Source 1'!$B$10:$G$10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7-34DD-4880-91AA-92F585BF2C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3093376"/>
        <c:axId val="103094912"/>
      </c:barChart>
      <c:catAx>
        <c:axId val="103093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3094912"/>
        <c:crosses val="autoZero"/>
        <c:auto val="1"/>
        <c:lblAlgn val="ctr"/>
        <c:lblOffset val="100"/>
        <c:noMultiLvlLbl val="0"/>
      </c:catAx>
      <c:valAx>
        <c:axId val="103094912"/>
        <c:scaling>
          <c:orientation val="minMax"/>
          <c:max val="2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093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289781670190872"/>
          <c:y val="0"/>
          <c:w val="0.32606459973788604"/>
          <c:h val="1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0.32279</cdr:x>
      <cdr:y>0.02418</cdr:y>
    </cdr:from>
    <cdr:to>
      <cdr:x>0.73354</cdr:x>
      <cdr:y>0.08368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46358" y="114973"/>
          <a:ext cx="2222240" cy="2829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7432" rIns="36576" bIns="27432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en-US" sz="1100" b="1" i="0" u="none" strike="noStrike" baseline="0" dirty="0">
            <a:solidFill>
              <a:srgbClr val="000000"/>
            </a:solidFill>
            <a:latin typeface="+mn-lt"/>
            <a:cs typeface="Arial"/>
          </a:endParaRPr>
        </a:p>
      </cdr:txBody>
    </cdr:sp>
  </cdr:relSizeAnchor>
  <cdr:relSizeAnchor xmlns:cdr="http://schemas.openxmlformats.org/drawingml/2006/chartDrawing">
    <cdr:from>
      <cdr:x>0.61686</cdr:x>
      <cdr:y>0.25</cdr:y>
    </cdr:from>
    <cdr:to>
      <cdr:x>0.72337</cdr:x>
      <cdr:y>0.40652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95900" y="14605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0.26036</cdr:x>
      <cdr:y>0.37174</cdr:y>
    </cdr:from>
    <cdr:to>
      <cdr:x>0.36686</cdr:x>
      <cdr:y>0.52826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35200" y="21717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0.61686</cdr:x>
      <cdr:y>0.25</cdr:y>
    </cdr:from>
    <cdr:to>
      <cdr:x>0.72337</cdr:x>
      <cdr:y>0.40652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295900" y="14605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0.26036</cdr:x>
      <cdr:y>0.37174</cdr:y>
    </cdr:from>
    <cdr:to>
      <cdr:x>0.36686</cdr:x>
      <cdr:y>0.52826</cdr:y>
    </cdr:to>
    <cdr:sp macro="" textlink="">
      <cdr:nvSpPr>
        <cdr:cNvPr id="6" name="TextBox 2"/>
        <cdr:cNvSpPr txBox="1"/>
      </cdr:nvSpPr>
      <cdr:spPr>
        <a:xfrm xmlns:a="http://schemas.openxmlformats.org/drawingml/2006/main">
          <a:off x="2235200" y="21717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9F3A4-7CE6-7D4B-82F4-AAB0A89D24A0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3AD1B-1BAA-D548-ACF0-7463C0C7D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062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3C395-96D9-3549-B668-03A5D401BEEB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59DD9-C07A-0F4A-BE38-5AFB42BB2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538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NLCR_ACQ@mail.nih.gov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For a more accessible version of this file or to request additional information about the images contained in this PowerPoint presentation, please contact: the FNCLR Acquisition Team @ </a:t>
            </a:r>
            <a:r>
              <a:rPr lang="en-US" u="sng" dirty="0">
                <a:hlinkClick r:id="rId3"/>
              </a:rPr>
              <a:t>FNLCR_ACQ@mail.nih.gov</a:t>
            </a:r>
            <a:r>
              <a:rPr lang="en-US" dirty="0" smtClean="0"/>
              <a:t>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35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/>
              <a:t>*****PLACE</a:t>
            </a:r>
            <a:r>
              <a:rPr lang="en-US" b="1" i="1" baseline="0" dirty="0" smtClean="0"/>
              <a:t> SPEAKER NOTES HERE:</a:t>
            </a:r>
            <a:endParaRPr lang="en-US" b="1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03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DCB is primarily an extramural Division supporting investigators and institutions out side</a:t>
            </a:r>
            <a:r>
              <a:rPr lang="en-US" baseline="0" dirty="0" smtClean="0"/>
              <a:t> </a:t>
            </a:r>
            <a:r>
              <a:rPr lang="en-US" dirty="0" smtClean="0"/>
              <a:t>NIH.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Basic cancer research</a:t>
            </a:r>
            <a:r>
              <a:rPr lang="en-US" baseline="0" dirty="0" smtClean="0"/>
              <a:t> covering a broad range of scientific topics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Most of the grants are investigator initiated, some requested funding opportunities on topics of immediate importance (RFA, PA)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10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administrative structure of our division mirrors our scientific</a:t>
            </a:r>
            <a:r>
              <a:rPr lang="en-US" baseline="0" dirty="0" smtClean="0"/>
              <a:t> areas of interest.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Branches scientific portfolios are fluid adopting and anticipating new and changing scientific directions.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Individual program directors within branches manage individual grants and to a much lessor extent contracts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18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smtClean="0"/>
              <a:t>*****PLACE</a:t>
            </a:r>
            <a:r>
              <a:rPr lang="en-US" b="1" i="1" baseline="0" dirty="0" smtClean="0"/>
              <a:t> SPEAKER NOTES HERE:</a:t>
            </a:r>
            <a:endParaRPr lang="en-US" b="1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03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7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reflects</a:t>
            </a:r>
            <a:r>
              <a:rPr lang="en-US" baseline="0" dirty="0" smtClean="0"/>
              <a:t> solicited research projects using various funding mechanisms.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Many are consortium activities utilizing linking together investigators and resources to work collectively on problems.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95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7713" indent="-287338" defTabSz="9080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0938" indent="-230188" defTabSz="90805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1313" indent="-230188" defTabSz="90805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1688" indent="-230188" defTabSz="90805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8888" indent="-230188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86088" indent="-230188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43288" indent="-230188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0488" indent="-230188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FAAE498-694B-4D80-8523-A16D909348F3}" type="slidenum">
              <a:rPr lang="en-US" altLang="en-US" smtClean="0">
                <a:latin typeface="Arial" charset="0"/>
                <a:cs typeface="Arial" charset="0"/>
              </a:rPr>
              <a:pPr/>
              <a:t>10</a:t>
            </a:fld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>
            <a:spLocks noChangeAspect="1"/>
          </p:cNvSpPr>
          <p:nvPr userDrawn="1"/>
        </p:nvSpPr>
        <p:spPr>
          <a:xfrm>
            <a:off x="1166486" y="0"/>
            <a:ext cx="2872114" cy="5148072"/>
          </a:xfrm>
          <a:prstGeom prst="homePlate">
            <a:avLst>
              <a:gd name="adj" fmla="val 36290"/>
            </a:avLst>
          </a:prstGeom>
          <a:solidFill>
            <a:srgbClr val="B1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9"/>
          <p:cNvSpPr>
            <a:spLocks noChangeAspect="1"/>
          </p:cNvSpPr>
          <p:nvPr userDrawn="1"/>
        </p:nvSpPr>
        <p:spPr>
          <a:xfrm>
            <a:off x="0" y="0"/>
            <a:ext cx="2872114" cy="5148072"/>
          </a:xfrm>
          <a:prstGeom prst="homePlate">
            <a:avLst>
              <a:gd name="adj" fmla="val 36290"/>
            </a:avLst>
          </a:prstGeom>
          <a:solidFill>
            <a:srgbClr val="A7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 flipV="1">
            <a:off x="0" y="3776472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1234440"/>
            <a:ext cx="7772400" cy="1370882"/>
          </a:xfrm>
        </p:spPr>
        <p:txBody>
          <a:bodyPr lIns="0" tIns="0" rIns="0" bIns="0" anchor="b">
            <a:noAutofit/>
          </a:bodyPr>
          <a:lstStyle>
            <a:lvl1pPr algn="r">
              <a:defRPr sz="28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74620"/>
            <a:ext cx="7772400" cy="514782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1400" b="0" i="1" spc="1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goes here </a:t>
            </a:r>
            <a:endParaRPr lang="en-US" dirty="0"/>
          </a:p>
        </p:txBody>
      </p:sp>
      <p:pic>
        <p:nvPicPr>
          <p:cNvPr id="2" name="Picture 1" descr="NCI-Logo-Color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282743"/>
            <a:ext cx="3993515" cy="3810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4295773"/>
            <a:ext cx="2286000" cy="3566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000000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fld id="{DEE2CC4A-D4A6-3847-844C-B33A6D47D47C}" type="datetime4">
              <a:rPr lang="en-US" smtClean="0"/>
              <a:pPr>
                <a:defRPr/>
              </a:pPr>
              <a:t>June 21, 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61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Right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 smtClean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550981" y="1069975"/>
            <a:ext cx="4108387" cy="3600450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493776" y="1069975"/>
            <a:ext cx="3897313" cy="360045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3202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Right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 smtClean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550981" y="1069975"/>
            <a:ext cx="4108387" cy="3600450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93776" y="1069975"/>
            <a:ext cx="3897313" cy="360045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3747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 smtClean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1" name="Picture 10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14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 smtClean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17762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 smtClean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2" name="Picture 11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57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 smtClean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07219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>
            <a:off x="0" y="0"/>
            <a:ext cx="8458198" cy="5143500"/>
          </a:xfrm>
          <a:prstGeom prst="homePlate">
            <a:avLst>
              <a:gd name="adj" fmla="val 20935"/>
            </a:avLst>
          </a:prstGeom>
          <a:solidFill>
            <a:srgbClr val="B1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/>
          <p:cNvSpPr/>
          <p:nvPr userDrawn="1"/>
        </p:nvSpPr>
        <p:spPr>
          <a:xfrm>
            <a:off x="0" y="0"/>
            <a:ext cx="7289798" cy="5143500"/>
          </a:xfrm>
          <a:prstGeom prst="homePlate">
            <a:avLst>
              <a:gd name="adj" fmla="val 20935"/>
            </a:avLst>
          </a:prstGeom>
          <a:solidFill>
            <a:srgbClr val="A7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1996889" y="4356100"/>
            <a:ext cx="51867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600" b="1" dirty="0" err="1" smtClean="0">
                <a:solidFill>
                  <a:schemeClr val="bg1"/>
                </a:solidFill>
                <a:latin typeface="Arial" charset="0"/>
              </a:rPr>
              <a:t>www.cancer.gov</a:t>
            </a:r>
            <a:r>
              <a:rPr lang="en-US" sz="1600" b="1" dirty="0" smtClean="0">
                <a:solidFill>
                  <a:schemeClr val="bg1"/>
                </a:solidFill>
                <a:latin typeface="Arial" charset="0"/>
              </a:rPr>
              <a:t>                 </a:t>
            </a:r>
            <a:r>
              <a:rPr lang="en-US" sz="1600" b="1" dirty="0" err="1" smtClean="0">
                <a:solidFill>
                  <a:schemeClr val="bg1"/>
                </a:solidFill>
                <a:latin typeface="Arial" charset="0"/>
              </a:rPr>
              <a:t>www.cancer.gov</a:t>
            </a:r>
            <a:r>
              <a:rPr lang="en-US" sz="1600" b="1" dirty="0" smtClean="0">
                <a:solidFill>
                  <a:schemeClr val="bg1"/>
                </a:solidFill>
                <a:latin typeface="Arial" charset="0"/>
              </a:rPr>
              <a:t>/</a:t>
            </a:r>
            <a:r>
              <a:rPr lang="en-US" sz="1600" b="1" dirty="0" err="1" smtClean="0">
                <a:solidFill>
                  <a:schemeClr val="bg1"/>
                </a:solidFill>
                <a:latin typeface="Arial" charset="0"/>
              </a:rPr>
              <a:t>espanol</a:t>
            </a:r>
            <a:endParaRPr lang="en-US" sz="1600" b="1" dirty="0" smtClean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2994026" y="2148840"/>
            <a:ext cx="3163776" cy="813435"/>
            <a:chOff x="2333626" y="1990725"/>
            <a:chExt cx="4519680" cy="1162050"/>
          </a:xfrm>
        </p:grpSpPr>
        <p:pic>
          <p:nvPicPr>
            <p:cNvPr id="10" name="Picture 9" descr="NCI-Logo-Stack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5" y="2133600"/>
              <a:ext cx="3119501" cy="852170"/>
            </a:xfrm>
            <a:prstGeom prst="rect">
              <a:avLst/>
            </a:prstGeom>
          </p:spPr>
        </p:pic>
        <p:pic>
          <p:nvPicPr>
            <p:cNvPr id="11" name="Picture 10" descr="4_hhs_logo_white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3626" y="1990725"/>
              <a:ext cx="1162050" cy="1162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845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15FA3-1807-4570-8B7D-872B92906338}" type="datetimeFigureOut">
              <a:rPr lang="en-US"/>
              <a:pPr>
                <a:defRPr/>
              </a:pPr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8C4F9-3C0F-481F-B476-B3513BFF8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577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207294"/>
            <a:ext cx="3581400" cy="33647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207294"/>
            <a:ext cx="3581400" cy="33647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+mn-ea"/>
                <a:cs typeface="Arial" charset="0"/>
              </a:defRPr>
            </a:lvl1pPr>
          </a:lstStyle>
          <a:p>
            <a:pPr>
              <a:defRPr/>
            </a:pPr>
            <a:fld id="{8E420953-7F21-4F7E-9A32-CF60B29DDB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57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Sub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>
            <a:spLocks noChangeAspect="1"/>
          </p:cNvSpPr>
          <p:nvPr userDrawn="1"/>
        </p:nvSpPr>
        <p:spPr>
          <a:xfrm>
            <a:off x="1177110" y="0"/>
            <a:ext cx="2872114" cy="5148072"/>
          </a:xfrm>
          <a:prstGeom prst="homePlate">
            <a:avLst>
              <a:gd name="adj" fmla="val 36290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entagon 12"/>
          <p:cNvSpPr>
            <a:spLocks noChangeAspect="1"/>
          </p:cNvSpPr>
          <p:nvPr userDrawn="1"/>
        </p:nvSpPr>
        <p:spPr>
          <a:xfrm>
            <a:off x="10624" y="0"/>
            <a:ext cx="2872114" cy="5148072"/>
          </a:xfrm>
          <a:prstGeom prst="homePlate">
            <a:avLst>
              <a:gd name="adj" fmla="val 36290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1371600"/>
            <a:ext cx="3017520" cy="1371600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240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 smtClean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9" name="Picture 8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334256" y="0"/>
            <a:ext cx="4297680" cy="5148072"/>
          </a:xfrm>
        </p:spPr>
        <p:txBody>
          <a:bodyPr anchor="ctr">
            <a:no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i="1">
                <a:solidFill>
                  <a:srgbClr val="000000"/>
                </a:solidFill>
              </a:defRPr>
            </a:lvl1pPr>
            <a:lvl2pPr marL="6858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 lang="en-US" sz="1900" i="1" kern="1200" baseline="0" dirty="0" smtClean="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2pPr>
          </a:lstStyle>
          <a:p>
            <a:r>
              <a:rPr lang="en-US" dirty="0" smtClean="0"/>
              <a:t>Agenda Item 1</a:t>
            </a:r>
          </a:p>
          <a:p>
            <a:pPr lvl="1"/>
            <a:r>
              <a:rPr lang="en-US" dirty="0" smtClean="0"/>
              <a:t>Agenda Item 1a</a:t>
            </a:r>
          </a:p>
          <a:p>
            <a:pPr lvl="1"/>
            <a:r>
              <a:rPr lang="en-US" dirty="0" smtClean="0"/>
              <a:t>Agenda Item 1b</a:t>
            </a:r>
          </a:p>
          <a:p>
            <a:r>
              <a:rPr lang="en-US" dirty="0" smtClean="0"/>
              <a:t>Agenda Item 2</a:t>
            </a:r>
          </a:p>
          <a:p>
            <a:pPr lvl="1"/>
            <a:r>
              <a:rPr lang="en-US" dirty="0" smtClean="0"/>
              <a:t>Agenda Item 2a</a:t>
            </a:r>
          </a:p>
          <a:p>
            <a:pPr lvl="1"/>
            <a:r>
              <a:rPr lang="en-US" dirty="0" smtClean="0"/>
              <a:t>Agenda Item 2b</a:t>
            </a:r>
          </a:p>
          <a:p>
            <a:r>
              <a:rPr lang="en-US" dirty="0" smtClean="0"/>
              <a:t>Agenda Item 3</a:t>
            </a: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 smtClean="0"/>
              <a:t>Agenda Item 3a</a:t>
            </a: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 smtClean="0"/>
              <a:t>Agenda Item 3b</a:t>
            </a:r>
          </a:p>
        </p:txBody>
      </p:sp>
    </p:spTree>
    <p:extLst>
      <p:ext uri="{BB962C8B-B14F-4D97-AF65-F5344CB8AC3E}">
        <p14:creationId xmlns:p14="http://schemas.microsoft.com/office/powerpoint/2010/main" val="98528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ection Brea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entagon 19"/>
          <p:cNvSpPr/>
          <p:nvPr userDrawn="1"/>
        </p:nvSpPr>
        <p:spPr>
          <a:xfrm>
            <a:off x="1" y="0"/>
            <a:ext cx="8458198" cy="5143500"/>
          </a:xfrm>
          <a:prstGeom prst="homePlate">
            <a:avLst>
              <a:gd name="adj" fmla="val 20935"/>
            </a:avLst>
          </a:prstGeom>
          <a:solidFill>
            <a:srgbClr val="B1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entagon 20"/>
          <p:cNvSpPr/>
          <p:nvPr userDrawn="1"/>
        </p:nvSpPr>
        <p:spPr>
          <a:xfrm>
            <a:off x="1" y="0"/>
            <a:ext cx="7289798" cy="5143500"/>
          </a:xfrm>
          <a:prstGeom prst="homePlate">
            <a:avLst>
              <a:gd name="adj" fmla="val 20935"/>
            </a:avLst>
          </a:prstGeom>
          <a:solidFill>
            <a:srgbClr val="A7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429000" y="1817370"/>
            <a:ext cx="5029199" cy="1371600"/>
          </a:xfrm>
        </p:spPr>
        <p:txBody>
          <a:bodyPr lIns="0" tIns="0" rIns="0" bIns="0" anchor="b">
            <a:noAutofit/>
          </a:bodyPr>
          <a:lstStyle>
            <a:lvl1pPr algn="r">
              <a:defRPr sz="2800" spc="-80">
                <a:solidFill>
                  <a:schemeClr val="bg1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8999" y="3257550"/>
            <a:ext cx="5022892" cy="51435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400" b="0" i="1" spc="100">
                <a:solidFill>
                  <a:srgbClr val="FFFFFF"/>
                </a:solidFill>
                <a:latin typeface="+mn-lt"/>
                <a:cs typeface="SapientCentroSlab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FFFFF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 smtClean="0">
              <a:solidFill>
                <a:srgbClr val="FFFFFF"/>
              </a:solidFill>
              <a:latin typeface="+mn-lt"/>
              <a:cs typeface="SapientSansRegular"/>
            </a:endParaRPr>
          </a:p>
        </p:txBody>
      </p:sp>
      <p:pic>
        <p:nvPicPr>
          <p:cNvPr id="11" name="Picture 10" descr="NCI-Logo-White-Kn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864608"/>
            <a:ext cx="1916887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09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ection Break 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>
            <a:spLocks noChangeAspect="1"/>
          </p:cNvSpPr>
          <p:nvPr userDrawn="1"/>
        </p:nvSpPr>
        <p:spPr>
          <a:xfrm>
            <a:off x="1523357" y="0"/>
            <a:ext cx="2872114" cy="5148072"/>
          </a:xfrm>
          <a:prstGeom prst="homePlate">
            <a:avLst>
              <a:gd name="adj" fmla="val 36290"/>
            </a:avLst>
          </a:prstGeom>
          <a:solidFill>
            <a:srgbClr val="B1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9"/>
          <p:cNvSpPr>
            <a:spLocks noChangeAspect="1"/>
          </p:cNvSpPr>
          <p:nvPr userDrawn="1"/>
        </p:nvSpPr>
        <p:spPr>
          <a:xfrm>
            <a:off x="0" y="0"/>
            <a:ext cx="3228985" cy="5148072"/>
          </a:xfrm>
          <a:prstGeom prst="homePlate">
            <a:avLst>
              <a:gd name="adj" fmla="val 32357"/>
            </a:avLst>
          </a:prstGeom>
          <a:solidFill>
            <a:srgbClr val="A7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395471" y="1817370"/>
            <a:ext cx="4062728" cy="1371600"/>
          </a:xfrm>
        </p:spPr>
        <p:txBody>
          <a:bodyPr lIns="0" tIns="0" rIns="0" bIns="0" anchor="b">
            <a:noAutofit/>
          </a:bodyPr>
          <a:lstStyle>
            <a:lvl1pPr algn="r">
              <a:defRPr sz="2800" spc="-80">
                <a:solidFill>
                  <a:srgbClr val="BB0E3D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5471" y="3257550"/>
            <a:ext cx="4056420" cy="51435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400" b="0" i="1" spc="100">
                <a:solidFill>
                  <a:schemeClr val="accent3"/>
                </a:solidFill>
                <a:latin typeface="+mn-lt"/>
                <a:cs typeface="SapientCentroSlab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goes here</a:t>
            </a:r>
            <a:endParaRPr lang="en-US" dirty="0"/>
          </a:p>
        </p:txBody>
      </p:sp>
      <p:pic>
        <p:nvPicPr>
          <p:cNvPr id="11" name="Picture 10" descr="NCI-Logo-White-Kn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864608"/>
            <a:ext cx="1916887" cy="182880"/>
          </a:xfrm>
          <a:prstGeom prst="rect">
            <a:avLst/>
          </a:prstGeom>
        </p:spPr>
      </p:pic>
      <p:sp>
        <p:nvSpPr>
          <p:cNvPr id="13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 smtClean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0416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 userDrawn="1"/>
        </p:nvSpPr>
        <p:spPr>
          <a:xfrm>
            <a:off x="0" y="0"/>
            <a:ext cx="8458198" cy="5143500"/>
          </a:xfrm>
          <a:prstGeom prst="homePlate">
            <a:avLst>
              <a:gd name="adj" fmla="val 20935"/>
            </a:avLst>
          </a:prstGeom>
          <a:solidFill>
            <a:srgbClr val="B1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ntagon 4"/>
          <p:cNvSpPr/>
          <p:nvPr userDrawn="1"/>
        </p:nvSpPr>
        <p:spPr>
          <a:xfrm>
            <a:off x="0" y="0"/>
            <a:ext cx="7289798" cy="5143500"/>
          </a:xfrm>
          <a:prstGeom prst="homePlate">
            <a:avLst>
              <a:gd name="adj" fmla="val 20935"/>
            </a:avLst>
          </a:prstGeom>
          <a:solidFill>
            <a:srgbClr val="A7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371600"/>
            <a:ext cx="7772400" cy="2400300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 i="1" baseline="0">
                <a:solidFill>
                  <a:srgbClr val="FFFFFF"/>
                </a:solidFill>
                <a:latin typeface="+mn-lt"/>
                <a:cs typeface="SapientCentroSlab-Light"/>
              </a:defRPr>
            </a:lvl1pPr>
          </a:lstStyle>
          <a:p>
            <a:pPr lvl="0"/>
            <a:r>
              <a:rPr lang="en-US" dirty="0" smtClean="0"/>
              <a:t>Vision Quote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fugit </a:t>
            </a:r>
            <a:r>
              <a:rPr lang="en-US" dirty="0" err="1" smtClean="0"/>
              <a:t>liberavisse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nec</a:t>
            </a:r>
            <a:r>
              <a:rPr lang="en-US" dirty="0" smtClean="0"/>
              <a:t> at. </a:t>
            </a:r>
            <a:r>
              <a:rPr lang="en-US" dirty="0" err="1" smtClean="0"/>
              <a:t>Essent</a:t>
            </a:r>
            <a:r>
              <a:rPr lang="en-US" dirty="0" smtClean="0"/>
              <a:t> </a:t>
            </a:r>
            <a:r>
              <a:rPr lang="en-US" dirty="0" err="1" smtClean="0"/>
              <a:t>elaboraret</a:t>
            </a:r>
            <a:r>
              <a:rPr lang="en-US" dirty="0" smtClean="0"/>
              <a:t> </a:t>
            </a:r>
            <a:r>
              <a:rPr lang="en-US" dirty="0" err="1" smtClean="0"/>
              <a:t>conclusionemque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eam</a:t>
            </a:r>
            <a:r>
              <a:rPr lang="en-US" dirty="0" smtClean="0"/>
              <a:t> id. Quo ex </a:t>
            </a:r>
            <a:r>
              <a:rPr lang="en-US" dirty="0" err="1" smtClean="0"/>
              <a:t>laboramus</a:t>
            </a:r>
            <a:r>
              <a:rPr lang="en-US" dirty="0" smtClean="0"/>
              <a:t> </a:t>
            </a:r>
            <a:r>
              <a:rPr lang="en-US" dirty="0" err="1" smtClean="0"/>
              <a:t>accommodare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his </a:t>
            </a:r>
            <a:r>
              <a:rPr lang="en-US" dirty="0" err="1" smtClean="0"/>
              <a:t>falli</a:t>
            </a:r>
            <a:r>
              <a:rPr lang="en-US" dirty="0" smtClean="0"/>
              <a:t> </a:t>
            </a:r>
            <a:r>
              <a:rPr lang="en-US" dirty="0" err="1" smtClean="0"/>
              <a:t>deleniti</a:t>
            </a:r>
            <a:r>
              <a:rPr lang="en-US" dirty="0" smtClean="0"/>
              <a:t> </a:t>
            </a:r>
            <a:r>
              <a:rPr lang="en-US" dirty="0" err="1" smtClean="0"/>
              <a:t>ei</a:t>
            </a:r>
            <a:r>
              <a:rPr lang="en-US" dirty="0" smtClean="0"/>
              <a:t>. </a:t>
            </a:r>
            <a:r>
              <a:rPr lang="en-US" dirty="0" err="1" smtClean="0"/>
              <a:t>Illud</a:t>
            </a:r>
            <a:r>
              <a:rPr lang="en-US" dirty="0" smtClean="0"/>
              <a:t> postulant </a:t>
            </a:r>
            <a:br>
              <a:rPr lang="en-US" dirty="0" smtClean="0"/>
            </a:br>
            <a:r>
              <a:rPr lang="en-US" dirty="0" err="1" smtClean="0"/>
              <a:t>adversarium</a:t>
            </a:r>
            <a:r>
              <a:rPr lang="en-US" dirty="0" smtClean="0"/>
              <a:t> </a:t>
            </a:r>
            <a:r>
              <a:rPr lang="en-US" dirty="0" err="1" smtClean="0"/>
              <a:t>ei</a:t>
            </a:r>
            <a:r>
              <a:rPr lang="en-US" dirty="0" smtClean="0"/>
              <a:t> his.”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FFFFF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 smtClean="0">
              <a:solidFill>
                <a:srgbClr val="FFFFFF"/>
              </a:solidFill>
              <a:latin typeface="+mn-lt"/>
              <a:cs typeface="SapientSansRegular"/>
            </a:endParaRPr>
          </a:p>
        </p:txBody>
      </p:sp>
      <p:pic>
        <p:nvPicPr>
          <p:cNvPr id="8" name="Picture 7" descr="NCI-Logo-White-Kn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864608"/>
            <a:ext cx="1916887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3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 smtClean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93776" y="1069975"/>
            <a:ext cx="8165592" cy="3600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06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 smtClean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93776" y="1069975"/>
            <a:ext cx="8165592" cy="3600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88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eft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 smtClean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93776" y="1069975"/>
            <a:ext cx="4108387" cy="3600450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4762055" y="1069975"/>
            <a:ext cx="3897313" cy="360045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399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eft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 smtClean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762055" y="1069975"/>
            <a:ext cx="3897313" cy="360045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93776" y="1069975"/>
            <a:ext cx="4108387" cy="3600450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46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2654"/>
            <a:ext cx="822960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378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6C6C6C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fld id="{8767E79B-3863-C648-ACD5-D5A69BA31F7C}" type="datetime4">
              <a:rPr lang="en-US" smtClean="0"/>
              <a:pPr>
                <a:defRPr/>
              </a:pPr>
              <a:t>June 21, 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rgbClr val="6C6C6C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0" i="0" smtClean="0">
                <a:solidFill>
                  <a:srgbClr val="6C6C6C"/>
                </a:solidFill>
                <a:latin typeface="+mn-lt"/>
                <a:ea typeface="+mn-ea"/>
                <a:cs typeface="Sapient Centro Slab"/>
              </a:defRPr>
            </a:lvl1pPr>
          </a:lstStyle>
          <a:p>
            <a:pPr>
              <a:defRPr/>
            </a:pPr>
            <a:fld id="{4F8F9822-CE00-0B4F-ADB5-DBA954363B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755" r:id="rId2"/>
    <p:sldLayoutId id="2147483821" r:id="rId3"/>
    <p:sldLayoutId id="2147483822" r:id="rId4"/>
    <p:sldLayoutId id="2147483823" r:id="rId5"/>
    <p:sldLayoutId id="2147483770" r:id="rId6"/>
    <p:sldLayoutId id="2147483810" r:id="rId7"/>
    <p:sldLayoutId id="2147483771" r:id="rId8"/>
    <p:sldLayoutId id="2147483812" r:id="rId9"/>
    <p:sldLayoutId id="2147483772" r:id="rId10"/>
    <p:sldLayoutId id="2147483813" r:id="rId11"/>
    <p:sldLayoutId id="2147483773" r:id="rId12"/>
    <p:sldLayoutId id="2147483814" r:id="rId13"/>
    <p:sldLayoutId id="2147483763" r:id="rId14"/>
    <p:sldLayoutId id="2147483807" r:id="rId15"/>
    <p:sldLayoutId id="2147483824" r:id="rId16"/>
    <p:sldLayoutId id="2147483825" r:id="rId17"/>
    <p:sldLayoutId id="2147483826" r:id="rId18"/>
  </p:sldLayoutIdLst>
  <p:hf sldNum="0"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0" kern="1200">
          <a:solidFill>
            <a:srgbClr val="123E57"/>
          </a:solidFill>
          <a:latin typeface="+mj-lt"/>
          <a:ea typeface="ＭＳ Ｐゴシック" charset="0"/>
          <a:cs typeface="SapientSansBol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9pPr>
    </p:titleStyle>
    <p:bodyStyle>
      <a:lvl1pPr marL="2286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1pPr>
      <a:lvl2pPr marL="4572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9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2pPr>
      <a:lvl3pPr marL="6858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8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3pPr>
      <a:lvl4pPr marL="9144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7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4pPr>
      <a:lvl5pPr marL="11430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6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Division of Cancer Biology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By: </a:t>
            </a:r>
            <a:r>
              <a:rPr lang="en-US" dirty="0" smtClean="0"/>
              <a:t>Dan Gallahan, PhD</a:t>
            </a:r>
          </a:p>
          <a:p>
            <a:r>
              <a:rPr lang="en-US" dirty="0" smtClean="0"/>
              <a:t>Deputy Director   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October 1, 2015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976761"/>
              </p:ext>
            </p:extLst>
          </p:nvPr>
        </p:nvGraphicFramePr>
        <p:xfrm>
          <a:off x="3733800" y="1756775"/>
          <a:ext cx="5410200" cy="1685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31597" y="172789"/>
            <a:ext cx="6962775" cy="857250"/>
          </a:xfrm>
        </p:spPr>
        <p:txBody>
          <a:bodyPr/>
          <a:lstStyle/>
          <a:p>
            <a:r>
              <a:rPr lang="en-US" altLang="en-US" u="sng" dirty="0" smtClean="0"/>
              <a:t>NCI Mouse Repository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7137" y="971550"/>
            <a:ext cx="4641417" cy="3875658"/>
          </a:xfrm>
        </p:spPr>
        <p:txBody>
          <a:bodyPr/>
          <a:lstStyle/>
          <a:p>
            <a:pPr marL="0" indent="0">
              <a:buNone/>
            </a:pPr>
            <a:r>
              <a:rPr lang="en-US" sz="1200" i="1" dirty="0"/>
              <a:t>Program Overview</a:t>
            </a:r>
            <a:endParaRPr lang="en-US" sz="1200" dirty="0"/>
          </a:p>
          <a:p>
            <a:pPr lvl="0"/>
            <a:r>
              <a:rPr lang="en-US" sz="1200" dirty="0"/>
              <a:t>The NCI Mouse Repository is a DCB-funded resource for maintenance and propagation of mouse cancer models and distribution of strains, as well as the micro RNA resource throughout the scientific community.</a:t>
            </a:r>
          </a:p>
          <a:p>
            <a:pPr lvl="0"/>
            <a:r>
              <a:rPr lang="en-US" sz="1200" dirty="0"/>
              <a:t>Mouse strains are maintained as live colonies or </a:t>
            </a:r>
            <a:r>
              <a:rPr lang="en-US" sz="1200" dirty="0" err="1"/>
              <a:t>cryoarchived</a:t>
            </a:r>
            <a:r>
              <a:rPr lang="en-US" sz="1200" dirty="0"/>
              <a:t> </a:t>
            </a:r>
          </a:p>
          <a:p>
            <a:pPr lvl="0"/>
            <a:r>
              <a:rPr lang="en-US" sz="1200" dirty="0"/>
              <a:t>The entire collection of genetically engineered miRNA </a:t>
            </a:r>
            <a:r>
              <a:rPr lang="en-US" sz="1200" dirty="0" err="1"/>
              <a:t>mESC</a:t>
            </a:r>
            <a:r>
              <a:rPr lang="en-US" sz="1200" dirty="0"/>
              <a:t> lines has been available for distribution through the NCI Mouse Repository since 07/11/13 (for domestic distribution only). Validation data for each miRNA is listed on the corresponding “ES cell Details” </a:t>
            </a:r>
            <a:r>
              <a:rPr lang="en-US" sz="1200" dirty="0" smtClean="0"/>
              <a:t>page.</a:t>
            </a:r>
            <a:endParaRPr lang="en-US" sz="1200" dirty="0"/>
          </a:p>
          <a:p>
            <a:pPr lvl="0"/>
            <a:r>
              <a:rPr lang="en-US" sz="1200" dirty="0" smtClean="0"/>
              <a:t>Protocols </a:t>
            </a:r>
            <a:r>
              <a:rPr lang="en-US" sz="1200" dirty="0"/>
              <a:t>utilized in the generation, care, manipulation, and use of the </a:t>
            </a:r>
            <a:r>
              <a:rPr lang="en-US" sz="1200" dirty="0" err="1"/>
              <a:t>miR</a:t>
            </a:r>
            <a:r>
              <a:rPr lang="en-US" sz="1200" dirty="0"/>
              <a:t> ESC clones are provided in the protocol section. Orders for </a:t>
            </a:r>
            <a:r>
              <a:rPr lang="en-US" sz="1200" dirty="0" err="1"/>
              <a:t>miR</a:t>
            </a:r>
            <a:r>
              <a:rPr lang="en-US" sz="1200" dirty="0"/>
              <a:t> expressing clones may be submitted online. </a:t>
            </a:r>
            <a:r>
              <a:rPr lang="en-US" sz="1200" dirty="0" smtClean="0"/>
              <a:t>Limited availability.</a:t>
            </a:r>
            <a:endParaRPr lang="en-US" sz="850" b="1" dirty="0"/>
          </a:p>
          <a:p>
            <a:pPr marL="0" indent="0">
              <a:buFontTx/>
              <a:buNone/>
              <a:defRPr/>
            </a:pPr>
            <a:endParaRPr lang="en-US" sz="1200" b="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45" name="AutoShape 3" descr="SAICF-logo-RGB"/>
          <p:cNvSpPr>
            <a:spLocks noChangeAspect="1" noChangeArrowheads="1"/>
          </p:cNvSpPr>
          <p:nvPr/>
        </p:nvSpPr>
        <p:spPr bwMode="auto">
          <a:xfrm>
            <a:off x="3195639" y="2296716"/>
            <a:ext cx="2752725" cy="55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10246" name="AutoShape 4" descr="SAICF-logo-RGB"/>
          <p:cNvSpPr>
            <a:spLocks noChangeAspect="1" noChangeArrowheads="1"/>
          </p:cNvSpPr>
          <p:nvPr/>
        </p:nvSpPr>
        <p:spPr bwMode="auto">
          <a:xfrm>
            <a:off x="3195639" y="2296716"/>
            <a:ext cx="2752725" cy="55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3108" name="Rectangle 2"/>
          <p:cNvSpPr>
            <a:spLocks noChangeArrowheads="1"/>
          </p:cNvSpPr>
          <p:nvPr/>
        </p:nvSpPr>
        <p:spPr bwMode="auto">
          <a:xfrm rot="10800000" flipV="1">
            <a:off x="4882718" y="1030040"/>
            <a:ext cx="41326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 anchor="ctr"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solidFill>
                  <a:srgbClr val="0C479D"/>
                </a:solidFill>
                <a:latin typeface="+mn-lt"/>
                <a:ea typeface="Times New Roman" pitchFamily="18" charset="0"/>
              </a:rPr>
              <a:t>Annual NCI Mouse Repository Distribution Volume</a:t>
            </a:r>
            <a:br>
              <a:rPr lang="en-US" sz="1200" b="1" dirty="0">
                <a:solidFill>
                  <a:srgbClr val="0C479D"/>
                </a:solidFill>
                <a:latin typeface="+mn-lt"/>
                <a:ea typeface="Times New Roman" pitchFamily="18" charset="0"/>
              </a:rPr>
            </a:br>
            <a:r>
              <a:rPr lang="en-US" sz="1200" b="1" dirty="0">
                <a:solidFill>
                  <a:srgbClr val="0C479D"/>
                </a:solidFill>
                <a:latin typeface="+mn-lt"/>
                <a:ea typeface="Times New Roman" pitchFamily="18" charset="0"/>
              </a:rPr>
              <a:t>as of </a:t>
            </a:r>
            <a:r>
              <a:rPr lang="en-US" sz="1200" b="1" dirty="0" smtClean="0">
                <a:solidFill>
                  <a:srgbClr val="0C479D"/>
                </a:solidFill>
                <a:latin typeface="+mn-lt"/>
                <a:ea typeface="Times New Roman" pitchFamily="18" charset="0"/>
              </a:rPr>
              <a:t>08/15/15*</a:t>
            </a:r>
            <a:endParaRPr lang="en-US" sz="1200" b="1" dirty="0">
              <a:solidFill>
                <a:srgbClr val="0C479D"/>
              </a:solidFill>
              <a:latin typeface="+mn-lt"/>
              <a:ea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A090F8D-2E91-45E8-9D37-A3B45C7194D7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10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870373710"/>
              </p:ext>
            </p:extLst>
          </p:nvPr>
        </p:nvGraphicFramePr>
        <p:xfrm>
          <a:off x="5583133" y="3655381"/>
          <a:ext cx="2744123" cy="1338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6083923"/>
              </p:ext>
            </p:extLst>
          </p:nvPr>
        </p:nvGraphicFramePr>
        <p:xfrm>
          <a:off x="5299970" y="1352819"/>
          <a:ext cx="3622089" cy="2142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4270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2654"/>
            <a:ext cx="8229600" cy="346249"/>
          </a:xfrm>
        </p:spPr>
        <p:txBody>
          <a:bodyPr/>
          <a:lstStyle/>
          <a:p>
            <a:r>
              <a:rPr lang="en-US" u="sng" dirty="0" smtClean="0"/>
              <a:t>Physical Science Oncology Network (PSON) Cell Lines </a:t>
            </a:r>
            <a:r>
              <a:rPr lang="en-US" u="sng" dirty="0"/>
              <a:t>Physical </a:t>
            </a:r>
            <a:r>
              <a:rPr lang="en-US" u="sng" dirty="0" smtClean="0"/>
              <a:t>Characterization Project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306" y="1472060"/>
            <a:ext cx="8268494" cy="357857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 smtClean="0"/>
              <a:t>High Content Cellular Characterization of Physical-Based Properties of PS-OC Cell Line Panel</a:t>
            </a:r>
            <a:endParaRPr lang="en-US" sz="1800" b="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a typeface="Calibri"/>
                <a:cs typeface="Arial" panose="020B0604020202020204" pitchFamily="34" charset="0"/>
              </a:rPr>
              <a:t>30 cell lines: breast, colorectal, glioma, lung, melanoma, ovarian, pancreatic, prostate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a typeface="Calibri"/>
                <a:cs typeface="Arial" panose="020B0604020202020204" pitchFamily="34" charset="0"/>
              </a:rPr>
              <a:t>Measurements:  stiffness, contractile energy, motility, proliferation, area, volume, nuclear volume, axial ratio, shape factor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a typeface="Calibri"/>
                <a:cs typeface="Arial" panose="020B0604020202020204" pitchFamily="34" charset="0"/>
              </a:rPr>
              <a:t>7 different </a:t>
            </a:r>
            <a:r>
              <a:rPr lang="en-US" sz="1600" dirty="0" smtClean="0">
                <a:ea typeface="Calibri"/>
                <a:cs typeface="Arial" panose="020B0604020202020204" pitchFamily="34" charset="0"/>
              </a:rPr>
              <a:t>substrates: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ea typeface="Calibri"/>
                <a:cs typeface="Arial" panose="020B0604020202020204" pitchFamily="34" charset="0"/>
              </a:rPr>
              <a:t>200 </a:t>
            </a:r>
            <a:r>
              <a:rPr lang="en-US" sz="1400" dirty="0">
                <a:ea typeface="Calibri"/>
                <a:cs typeface="Arial" panose="020B0604020202020204" pitchFamily="34" charset="0"/>
              </a:rPr>
              <a:t>pascal HA gels coated with </a:t>
            </a:r>
            <a:r>
              <a:rPr lang="en-US" sz="1400" dirty="0" smtClean="0">
                <a:ea typeface="Calibri"/>
                <a:cs typeface="Arial" panose="020B0604020202020204" pitchFamily="34" charset="0"/>
              </a:rPr>
              <a:t>Fibronectin </a:t>
            </a:r>
            <a:r>
              <a:rPr lang="en-US" sz="1400" dirty="0">
                <a:ea typeface="Calibri"/>
                <a:cs typeface="Arial" panose="020B0604020202020204" pitchFamily="34" charset="0"/>
              </a:rPr>
              <a:t>or Collagen </a:t>
            </a:r>
            <a:r>
              <a:rPr lang="en-US" sz="1400" dirty="0" smtClean="0">
                <a:ea typeface="Calibri"/>
                <a:cs typeface="Arial" panose="020B0604020202020204" pitchFamily="34" charset="0"/>
              </a:rPr>
              <a:t>1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ea typeface="Calibri"/>
                <a:cs typeface="Arial" panose="020B0604020202020204" pitchFamily="34" charset="0"/>
              </a:rPr>
              <a:t>500 </a:t>
            </a:r>
            <a:r>
              <a:rPr lang="en-US" sz="1600" dirty="0" err="1">
                <a:ea typeface="Calibri"/>
                <a:cs typeface="Arial" panose="020B0604020202020204" pitchFamily="34" charset="0"/>
              </a:rPr>
              <a:t>pascal</a:t>
            </a:r>
            <a:r>
              <a:rPr lang="en-US" sz="1600" dirty="0">
                <a:ea typeface="Calibri"/>
                <a:cs typeface="Arial" panose="020B0604020202020204" pitchFamily="34" charset="0"/>
              </a:rPr>
              <a:t> polyacrylamide gels coated with Fibronectin or Collagen </a:t>
            </a:r>
            <a:r>
              <a:rPr lang="en-US" sz="1600" dirty="0" smtClean="0">
                <a:ea typeface="Calibri"/>
                <a:cs typeface="Arial" panose="020B0604020202020204" pitchFamily="34" charset="0"/>
              </a:rPr>
              <a:t>1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ea typeface="Calibri"/>
                <a:cs typeface="Arial" panose="020B0604020202020204" pitchFamily="34" charset="0"/>
              </a:rPr>
              <a:t>30 </a:t>
            </a:r>
            <a:r>
              <a:rPr lang="en-US" sz="1600" dirty="0">
                <a:ea typeface="Calibri"/>
                <a:cs typeface="Arial" panose="020B0604020202020204" pitchFamily="34" charset="0"/>
              </a:rPr>
              <a:t>kilopascal polyacrylamide gels coated with Fibronectin or Collagen </a:t>
            </a:r>
            <a:r>
              <a:rPr lang="en-US" sz="1600" dirty="0" smtClean="0">
                <a:ea typeface="Calibri"/>
                <a:cs typeface="Arial" panose="020B0604020202020204" pitchFamily="34" charset="0"/>
              </a:rPr>
              <a:t>1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ea typeface="Calibri"/>
                <a:cs typeface="Arial" panose="020B0604020202020204" pitchFamily="34" charset="0"/>
              </a:rPr>
              <a:t>Glass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ea typeface="Calibri"/>
                <a:cs typeface="Arial" panose="020B0604020202020204" pitchFamily="34" charset="0"/>
              </a:rPr>
              <a:t>Data management and dissemination</a:t>
            </a:r>
          </a:p>
          <a:p>
            <a:pPr marL="514350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endParaRPr lang="en-US" sz="2100" dirty="0">
              <a:latin typeface="Calibri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A090F8D-2E91-45E8-9D37-A3B45C7194D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79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DREAM Challenge Support: A crowd sourcing project</a:t>
            </a:r>
            <a:r>
              <a:rPr lang="en-US" u="sng" dirty="0"/>
              <a:t/>
            </a:r>
            <a:br>
              <a:rPr lang="en-US" u="sng" dirty="0"/>
            </a:b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A090F8D-2E91-45E8-9D37-A3B45C7194D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29176"/>
            <a:ext cx="8305800" cy="39221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Based on a NCI-DREAM Challenge to accurately predict drug sensitivity in breast cancer using computational algorithms</a:t>
            </a:r>
          </a:p>
          <a:p>
            <a:pPr marL="0" indent="0">
              <a:buNone/>
            </a:pPr>
            <a:r>
              <a:rPr lang="en-US" dirty="0" smtClean="0"/>
              <a:t>Reward for top-performer: A Model Refinement &amp; Software Development Contract</a:t>
            </a:r>
          </a:p>
          <a:p>
            <a:pPr>
              <a:buFont typeface="Arial" pitchFamily="34" charset="0"/>
              <a:buChar char="•"/>
            </a:pPr>
            <a:r>
              <a:rPr lang="en-US" sz="1800" b="0" dirty="0" smtClean="0"/>
              <a:t>Make Sole source awards based on the initial competition</a:t>
            </a:r>
            <a:endParaRPr lang="en-US" sz="1800" dirty="0"/>
          </a:p>
          <a:p>
            <a:pPr>
              <a:buFont typeface="Arial" pitchFamily="34" charset="0"/>
              <a:buChar char="•"/>
            </a:pPr>
            <a:r>
              <a:rPr lang="en-US" sz="1800" b="0" dirty="0" smtClean="0"/>
              <a:t>Manage diverse approaches and institution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Ensure useful and validated product for the NCI and the research community</a:t>
            </a:r>
            <a:r>
              <a:rPr lang="en-US" sz="1800" b="0" dirty="0" smtClean="0"/>
              <a:t>  </a:t>
            </a:r>
          </a:p>
          <a:p>
            <a:pPr>
              <a:buFont typeface="Arial" pitchFamily="34" charset="0"/>
              <a:buChar char="•"/>
            </a:pPr>
            <a:r>
              <a:rPr lang="en-US" sz="1800" b="0" dirty="0" smtClean="0"/>
              <a:t>2 Subcontracts awarded</a:t>
            </a:r>
          </a:p>
          <a:p>
            <a:pPr lvl="1">
              <a:buFont typeface="Arial" pitchFamily="34" charset="0"/>
              <a:buChar char="•"/>
            </a:pPr>
            <a:r>
              <a:rPr lang="en-US" sz="1700" b="0" dirty="0" smtClean="0"/>
              <a:t>Texas Tech (</a:t>
            </a:r>
            <a:r>
              <a:rPr lang="en-US" sz="1500" dirty="0" smtClean="0"/>
              <a:t>Evaluating how model performance changes with incorporation of additional data sets (CCLE) being investigated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0" dirty="0" smtClean="0"/>
              <a:t>UT Southwestern (</a:t>
            </a:r>
            <a:r>
              <a:rPr lang="en-US" sz="1600" dirty="0" smtClean="0"/>
              <a:t>Began curation process of 2 gene expression data sources (GEO data (Lymphoma) and LINCS </a:t>
            </a:r>
            <a:r>
              <a:rPr lang="en-US" sz="1600" dirty="0"/>
              <a:t>d</a:t>
            </a:r>
            <a:r>
              <a:rPr lang="en-US" sz="1600" dirty="0" smtClean="0"/>
              <a:t>ata (colon cancer)) to normalize the data  to a single standard)</a:t>
            </a:r>
          </a:p>
          <a:p>
            <a:pPr marL="457200" lvl="2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4869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234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Overview of Mission and Purpose</a:t>
            </a:r>
          </a:p>
        </p:txBody>
      </p:sp>
    </p:spTree>
    <p:extLst>
      <p:ext uri="{BB962C8B-B14F-4D97-AF65-F5344CB8AC3E}">
        <p14:creationId xmlns:p14="http://schemas.microsoft.com/office/powerpoint/2010/main" val="363798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Division of Cancer Biology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832" y="1061619"/>
            <a:ext cx="7896225" cy="2228850"/>
          </a:xfrm>
        </p:spPr>
        <p:txBody>
          <a:bodyPr>
            <a:normAutofit/>
          </a:bodyPr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en-US" altLang="en-US" kern="0" dirty="0">
                <a:solidFill>
                  <a:srgbClr val="000000"/>
                </a:solidFill>
                <a:latin typeface="Arial"/>
              </a:rPr>
              <a:t>Our Mission:</a:t>
            </a:r>
          </a:p>
          <a:p>
            <a:pPr>
              <a:defRPr/>
            </a:pPr>
            <a:r>
              <a:rPr lang="en-US" altLang="en-US" kern="0" dirty="0" smtClean="0">
                <a:solidFill>
                  <a:srgbClr val="000000"/>
                </a:solidFill>
                <a:latin typeface="Arial"/>
              </a:rPr>
              <a:t>To </a:t>
            </a:r>
            <a:r>
              <a:rPr lang="en-US" altLang="en-US" kern="0" dirty="0">
                <a:solidFill>
                  <a:srgbClr val="000000"/>
                </a:solidFill>
                <a:latin typeface="Arial"/>
              </a:rPr>
              <a:t>ensure continuity and stability in basic cancer research while encouraging and facilitating the emergence of new ideas, concepts, technologies and </a:t>
            </a:r>
            <a:r>
              <a:rPr lang="en-US" altLang="en-US" kern="0" dirty="0" smtClean="0">
                <a:solidFill>
                  <a:srgbClr val="000000"/>
                </a:solidFill>
                <a:latin typeface="Arial"/>
              </a:rPr>
              <a:t>possibilities</a:t>
            </a:r>
          </a:p>
          <a:p>
            <a:pPr>
              <a:defRPr/>
            </a:pPr>
            <a:r>
              <a:rPr lang="en-US" altLang="en-US" kern="0" dirty="0" smtClean="0">
                <a:solidFill>
                  <a:srgbClr val="000000"/>
                </a:solidFill>
                <a:latin typeface="Arial"/>
              </a:rPr>
              <a:t>Through a broad portfolio of Investigator initiated research and specialized NCI programs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AutoShape 2" descr="Image result for cancer research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95" y="3577232"/>
            <a:ext cx="1796758" cy="134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017" y="3492805"/>
            <a:ext cx="2070467" cy="1377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Image result for bio comput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914" y="3577232"/>
            <a:ext cx="2860243" cy="136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311" y="3488449"/>
            <a:ext cx="1927746" cy="138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96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Object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" t="-839" r="-107" b="-1331"/>
          <a:stretch>
            <a:fillRect/>
          </a:stretch>
        </p:blipFill>
        <p:spPr bwMode="auto">
          <a:xfrm>
            <a:off x="609600" y="457200"/>
            <a:ext cx="77724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714375" y="3028950"/>
            <a:ext cx="79248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Arial" pitchFamily="34" charset="0"/>
              </a:rPr>
              <a:t>Branches:</a:t>
            </a:r>
            <a:endParaRPr lang="en-US" altLang="en-US" sz="1800" dirty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pitchFamily="34" charset="0"/>
              </a:rPr>
              <a:t>Cancer Cell Biology Branch (CCBB)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pitchFamily="34" charset="0"/>
              </a:rPr>
              <a:t>Cancer Etiology Branch (CEB)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pitchFamily="34" charset="0"/>
              </a:rPr>
              <a:t>Cancer Immunology and Hematology Branch (CIHB)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pitchFamily="34" charset="0"/>
              </a:rPr>
              <a:t>DNA and Chromosomal Aberrations Branch (DCAB)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pitchFamily="34" charset="0"/>
              </a:rPr>
              <a:t>Structural Biology and Molecular Applications Branch (SBMAB)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pitchFamily="34" charset="0"/>
              </a:rPr>
              <a:t>Tumor Biology and Metastasis Branch (TBMB)</a:t>
            </a:r>
          </a:p>
        </p:txBody>
      </p:sp>
    </p:spTree>
    <p:extLst>
      <p:ext uri="{BB962C8B-B14F-4D97-AF65-F5344CB8AC3E}">
        <p14:creationId xmlns:p14="http://schemas.microsoft.com/office/powerpoint/2010/main" val="139240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Overview of Scientific Work</a:t>
            </a:r>
          </a:p>
        </p:txBody>
      </p:sp>
    </p:spTree>
    <p:extLst>
      <p:ext uri="{BB962C8B-B14F-4D97-AF65-F5344CB8AC3E}">
        <p14:creationId xmlns:p14="http://schemas.microsoft.com/office/powerpoint/2010/main" val="414555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Cancer </a:t>
            </a:r>
            <a:endParaRPr lang="en-US" dirty="0"/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591419" y="1281269"/>
            <a:ext cx="7140311" cy="1861723"/>
            <a:chOff x="-153408" y="1479134"/>
            <a:chExt cx="7259120" cy="4158079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4113214"/>
              <a:ext cx="1893888" cy="152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4392" y="3239190"/>
              <a:ext cx="1628775" cy="183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8671" y="2697788"/>
              <a:ext cx="1905000" cy="1817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5218" y="2604062"/>
              <a:ext cx="1806575" cy="1349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7899" y="2233612"/>
              <a:ext cx="1547813" cy="1981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4"/>
            <p:cNvSpPr txBox="1">
              <a:spLocks noChangeArrowheads="1"/>
            </p:cNvSpPr>
            <p:nvPr/>
          </p:nvSpPr>
          <p:spPr bwMode="auto">
            <a:xfrm>
              <a:off x="-153408" y="2963219"/>
              <a:ext cx="1447800" cy="1980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Genomic Alterations</a:t>
              </a:r>
            </a:p>
          </p:txBody>
        </p:sp>
        <p:sp>
          <p:nvSpPr>
            <p:cNvPr id="15" name="TextBox 10"/>
            <p:cNvSpPr txBox="1">
              <a:spLocks noChangeArrowheads="1"/>
            </p:cNvSpPr>
            <p:nvPr/>
          </p:nvSpPr>
          <p:spPr bwMode="auto">
            <a:xfrm>
              <a:off x="2667000" y="1809599"/>
              <a:ext cx="1447800" cy="1980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</a:rPr>
                <a:t>Cellular Interactions</a:t>
              </a:r>
            </a:p>
          </p:txBody>
        </p:sp>
        <p:sp>
          <p:nvSpPr>
            <p:cNvPr id="16" name="TextBox 11"/>
            <p:cNvSpPr txBox="1">
              <a:spLocks noChangeArrowheads="1"/>
            </p:cNvSpPr>
            <p:nvPr/>
          </p:nvSpPr>
          <p:spPr bwMode="auto">
            <a:xfrm>
              <a:off x="1142124" y="2384257"/>
              <a:ext cx="1447800" cy="1980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Signaling Networks</a:t>
              </a:r>
            </a:p>
          </p:txBody>
        </p:sp>
        <p:sp>
          <p:nvSpPr>
            <p:cNvPr id="17" name="TextBox 12"/>
            <p:cNvSpPr txBox="1">
              <a:spLocks noChangeArrowheads="1"/>
            </p:cNvSpPr>
            <p:nvPr/>
          </p:nvSpPr>
          <p:spPr bwMode="auto">
            <a:xfrm>
              <a:off x="4114800" y="1479134"/>
              <a:ext cx="1447800" cy="1980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Physiological Systems</a:t>
              </a:r>
            </a:p>
          </p:txBody>
        </p:sp>
        <p:sp>
          <p:nvSpPr>
            <p:cNvPr id="18" name="TextBox 13"/>
            <p:cNvSpPr txBox="1">
              <a:spLocks noChangeArrowheads="1"/>
            </p:cNvSpPr>
            <p:nvPr/>
          </p:nvSpPr>
          <p:spPr bwMode="auto">
            <a:xfrm>
              <a:off x="5634033" y="1580783"/>
              <a:ext cx="1447800" cy="1146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</a:rPr>
                <a:t>Environment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65915" y="3589673"/>
            <a:ext cx="7140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Initiation-&gt; Progression-&gt; Metastasis-&gt;Regression-&gt; Resurgence</a:t>
            </a:r>
            <a:endParaRPr lang="en-US" dirty="0"/>
          </a:p>
        </p:txBody>
      </p:sp>
      <p:sp>
        <p:nvSpPr>
          <p:cNvPr id="20" name="Up Arrow 19"/>
          <p:cNvSpPr/>
          <p:nvPr/>
        </p:nvSpPr>
        <p:spPr>
          <a:xfrm>
            <a:off x="226771" y="1228954"/>
            <a:ext cx="388136" cy="254538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rot="5400000">
            <a:off x="3693459" y="1541788"/>
            <a:ext cx="388136" cy="5714173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5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DCB Scientific  Breadth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28700"/>
            <a:ext cx="3733800" cy="3771900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-128"/>
              </a:rPr>
              <a:t>Cancer Genetics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-128"/>
              </a:rPr>
              <a:t>Cell Cycle, Growth and Cell Death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-128"/>
              </a:rPr>
              <a:t>Cellular Metabolism (Signal Transduction)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-128"/>
              </a:rPr>
              <a:t>DNA/Chromosomal Alterations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-128"/>
              </a:rPr>
              <a:t>Endocrinology and Hormonal Carcinogenesis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-128"/>
              </a:rPr>
              <a:t>Cancer Immunology and </a:t>
            </a:r>
            <a:r>
              <a:rPr lang="en-US" dirty="0" smtClean="0">
                <a:ea typeface="ＭＳ Ｐゴシック" charset="-128"/>
              </a:rPr>
              <a:t>Inflammation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-128"/>
              </a:rPr>
              <a:t>Etiological Agents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ea typeface="ＭＳ Ｐゴシック" charset="-128"/>
            </a:endParaRPr>
          </a:p>
          <a:p>
            <a:pPr>
              <a:defRPr/>
            </a:pPr>
            <a:endParaRPr lang="en-US" dirty="0">
              <a:ea typeface="ＭＳ Ｐゴシック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028700"/>
            <a:ext cx="3810000" cy="3543300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a typeface="ＭＳ Ｐゴシック" charset="-128"/>
              </a:rPr>
              <a:t>Gene </a:t>
            </a:r>
            <a:r>
              <a:rPr lang="en-US" dirty="0">
                <a:ea typeface="ＭＳ Ｐゴシック" charset="-128"/>
              </a:rPr>
              <a:t>Expression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-128"/>
              </a:rPr>
              <a:t>Research Application and Resources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-128"/>
              </a:rPr>
              <a:t>Biophysical/Molecular Interactions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-128"/>
              </a:rPr>
              <a:t>Tumor Models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-128"/>
              </a:rPr>
              <a:t>AIDS-Associated Cancers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-128"/>
              </a:rPr>
              <a:t>Stem Cells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-128"/>
              </a:rPr>
              <a:t>Cancer Genomics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-128"/>
              </a:rPr>
              <a:t>Systems Biology and Computational Biology  </a:t>
            </a:r>
          </a:p>
          <a:p>
            <a:pPr>
              <a:defRPr/>
            </a:pPr>
            <a:endParaRPr 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506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Special NCI Programs managed by DCB</a:t>
            </a:r>
          </a:p>
        </p:txBody>
      </p:sp>
      <p:sp>
        <p:nvSpPr>
          <p:cNvPr id="6147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altLang="en-US" dirty="0" smtClean="0"/>
              <a:t>Tumor Micro-Environment Network (TMEN)</a:t>
            </a:r>
          </a:p>
          <a:p>
            <a:pPr eaLnBrk="1" hangingPunct="1">
              <a:defRPr/>
            </a:pPr>
            <a:r>
              <a:rPr lang="en-US" altLang="en-US" dirty="0" smtClean="0"/>
              <a:t>Cancer Systems Biology Consortium (CSBC)</a:t>
            </a:r>
          </a:p>
          <a:p>
            <a:pPr eaLnBrk="1" hangingPunct="1">
              <a:defRPr/>
            </a:pPr>
            <a:r>
              <a:rPr lang="en-US" altLang="en-US" dirty="0" smtClean="0"/>
              <a:t>Physical Science Oncology Network (PS-ON)</a:t>
            </a:r>
          </a:p>
          <a:p>
            <a:pPr eaLnBrk="1" hangingPunct="1">
              <a:defRPr/>
            </a:pPr>
            <a:r>
              <a:rPr lang="en-US" altLang="en-US" dirty="0" smtClean="0"/>
              <a:t>Oncology Models Forum</a:t>
            </a:r>
          </a:p>
          <a:p>
            <a:pPr eaLnBrk="1" hangingPunct="1">
              <a:defRPr/>
            </a:pPr>
            <a:r>
              <a:rPr lang="en-US" altLang="en-US" dirty="0" smtClean="0"/>
              <a:t>GM/CA X-ray </a:t>
            </a:r>
            <a:r>
              <a:rPr lang="en-US" altLang="en-US" dirty="0" err="1" smtClean="0"/>
              <a:t>Beamline</a:t>
            </a: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 smtClean="0"/>
              <a:t>Barrett’s Esophagus Translational Research Network (</a:t>
            </a:r>
            <a:r>
              <a:rPr lang="en-US" altLang="en-US" dirty="0" err="1" smtClean="0"/>
              <a:t>BETRNet</a:t>
            </a:r>
            <a:r>
              <a:rPr lang="en-US" altLang="en-US" dirty="0" smtClean="0"/>
              <a:t>)</a:t>
            </a:r>
          </a:p>
          <a:p>
            <a:pPr eaLnBrk="1" hangingPunct="1">
              <a:defRPr/>
            </a:pPr>
            <a:r>
              <a:rPr lang="en-US" altLang="en-US" dirty="0" smtClean="0"/>
              <a:t>Chernobyl Tissue Bank (CTB)</a:t>
            </a:r>
          </a:p>
          <a:p>
            <a:pPr eaLnBrk="1" hangingPunct="1">
              <a:defRPr/>
            </a:pPr>
            <a:r>
              <a:rPr lang="en-US" altLang="en-US" dirty="0" smtClean="0"/>
              <a:t>The International Registry of Werner Syndrome</a:t>
            </a:r>
          </a:p>
          <a:p>
            <a:pPr eaLnBrk="1" hangingPunct="1">
              <a:defRPr/>
            </a:pPr>
            <a:r>
              <a:rPr lang="en-US" altLang="en-US" dirty="0" smtClean="0"/>
              <a:t>NIH MHC Tetramer Program</a:t>
            </a:r>
          </a:p>
        </p:txBody>
      </p:sp>
    </p:spTree>
    <p:extLst>
      <p:ext uri="{BB962C8B-B14F-4D97-AF65-F5344CB8AC3E}">
        <p14:creationId xmlns:p14="http://schemas.microsoft.com/office/powerpoint/2010/main" val="227287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7751"/>
            <a:ext cx="8229600" cy="346249"/>
          </a:xfrm>
        </p:spPr>
        <p:txBody>
          <a:bodyPr/>
          <a:lstStyle/>
          <a:p>
            <a:r>
              <a:rPr lang="en-US" dirty="0" smtClean="0"/>
              <a:t>Examples of Special Activities Conducted through FNLCR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2519"/>
            <a:ext cx="8229600" cy="3394472"/>
          </a:xfrm>
        </p:spPr>
        <p:txBody>
          <a:bodyPr/>
          <a:lstStyle/>
          <a:p>
            <a:r>
              <a:rPr lang="en-US" dirty="0" smtClean="0"/>
              <a:t>3 Representative efforts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13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I PPT Template 16x9 RED">
  <a:themeElements>
    <a:clrScheme name="NCI Colors Theme">
      <a:dk1>
        <a:srgbClr val="606060"/>
      </a:dk1>
      <a:lt1>
        <a:srgbClr val="FFFFFF"/>
      </a:lt1>
      <a:dk2>
        <a:srgbClr val="BB0E3D"/>
      </a:dk2>
      <a:lt2>
        <a:srgbClr val="FFFFFF"/>
      </a:lt2>
      <a:accent1>
        <a:srgbClr val="BB0E3D"/>
      </a:accent1>
      <a:accent2>
        <a:srgbClr val="606060"/>
      </a:accent2>
      <a:accent3>
        <a:srgbClr val="123E57"/>
      </a:accent3>
      <a:accent4>
        <a:srgbClr val="2A71A5"/>
      </a:accent4>
      <a:accent5>
        <a:srgbClr val="178DA9"/>
      </a:accent5>
      <a:accent6>
        <a:srgbClr val="009999"/>
      </a:accent6>
      <a:hlink>
        <a:srgbClr val="3F54C9"/>
      </a:hlink>
      <a:folHlink>
        <a:srgbClr val="606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22309</TotalTime>
  <Words>722</Words>
  <Application>Microsoft Office PowerPoint</Application>
  <PresentationFormat>On-screen Show (16:9)</PresentationFormat>
  <Paragraphs>102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ＭＳ Ｐゴシック</vt:lpstr>
      <vt:lpstr>ＭＳ Ｐゴシック</vt:lpstr>
      <vt:lpstr>Arial</vt:lpstr>
      <vt:lpstr>Calibri</vt:lpstr>
      <vt:lpstr>Courier New</vt:lpstr>
      <vt:lpstr>Sapient Centro Slab</vt:lpstr>
      <vt:lpstr>SapientCentroSlab-Light</vt:lpstr>
      <vt:lpstr>SapientSansBold</vt:lpstr>
      <vt:lpstr>SapientSansRegular</vt:lpstr>
      <vt:lpstr>Times New Roman</vt:lpstr>
      <vt:lpstr>Wingdings</vt:lpstr>
      <vt:lpstr>NCI PPT Template 16x9 RED</vt:lpstr>
      <vt:lpstr>Division of Cancer Biology</vt:lpstr>
      <vt:lpstr>Overview of Mission and Purpose</vt:lpstr>
      <vt:lpstr>Division of Cancer Biology</vt:lpstr>
      <vt:lpstr>PowerPoint Presentation</vt:lpstr>
      <vt:lpstr>Overview of Scientific Work</vt:lpstr>
      <vt:lpstr>Understanding Cancer </vt:lpstr>
      <vt:lpstr>DCB Scientific  Breadth </vt:lpstr>
      <vt:lpstr>Special NCI Programs managed by DCB</vt:lpstr>
      <vt:lpstr>Examples of Special Activities Conducted through FNLCR </vt:lpstr>
      <vt:lpstr>NCI Mouse Repository </vt:lpstr>
      <vt:lpstr>Physical Science Oncology Network (PSON) Cell Lines Physical Characterization Project </vt:lpstr>
      <vt:lpstr>DREAM Challenge Support: A crowd sourcing project </vt:lpstr>
      <vt:lpstr>PowerPoint Presentation</vt:lpstr>
    </vt:vector>
  </TitlesOfParts>
  <Company>Sapient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Sapient</dc:creator>
  <cp:lastModifiedBy>Joyce Ogunlade</cp:lastModifiedBy>
  <cp:revision>174</cp:revision>
  <dcterms:created xsi:type="dcterms:W3CDTF">2013-05-02T18:01:03Z</dcterms:created>
  <dcterms:modified xsi:type="dcterms:W3CDTF">2017-06-21T14:04:43Z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ive_LatestUserAccountName">
    <vt:lpwstr>ctompk</vt:lpwstr>
  </property>
  <property fmtid="{D5CDD505-2E9C-101B-9397-08002B2CF9AE}" pid="3" name="Offisync_UpdateToken">
    <vt:lpwstr>6</vt:lpwstr>
  </property>
  <property fmtid="{D5CDD505-2E9C-101B-9397-08002B2CF9AE}" pid="4" name="Jive_VersionGuid">
    <vt:lpwstr>52528687-c425-4c02-aa36-9dee618be8dc</vt:lpwstr>
  </property>
  <property fmtid="{D5CDD505-2E9C-101B-9397-08002B2CF9AE}" pid="5" name="Offisync_ProviderInitializationData">
    <vt:lpwstr>https://vox.sapient.com</vt:lpwstr>
  </property>
  <property fmtid="{D5CDD505-2E9C-101B-9397-08002B2CF9AE}" pid="6" name="Offisync_ServerID">
    <vt:lpwstr>2a760b3e-54a5-418b-9dd9-555cd32dea45</vt:lpwstr>
  </property>
  <property fmtid="{D5CDD505-2E9C-101B-9397-08002B2CF9AE}" pid="7" name="Offisync_UniqueId">
    <vt:lpwstr>79519</vt:lpwstr>
  </property>
</Properties>
</file>