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25"/>
  </p:notesMasterIdLst>
  <p:handoutMasterIdLst>
    <p:handoutMasterId r:id="rId26"/>
  </p:handoutMasterIdLst>
  <p:sldIdLst>
    <p:sldId id="308" r:id="rId2"/>
    <p:sldId id="306" r:id="rId3"/>
    <p:sldId id="364" r:id="rId4"/>
    <p:sldId id="367" r:id="rId5"/>
    <p:sldId id="311" r:id="rId6"/>
    <p:sldId id="312" r:id="rId7"/>
    <p:sldId id="368" r:id="rId8"/>
    <p:sldId id="335" r:id="rId9"/>
    <p:sldId id="355" r:id="rId10"/>
    <p:sldId id="340" r:id="rId11"/>
    <p:sldId id="354" r:id="rId12"/>
    <p:sldId id="356" r:id="rId13"/>
    <p:sldId id="344" r:id="rId14"/>
    <p:sldId id="358" r:id="rId15"/>
    <p:sldId id="342" r:id="rId16"/>
    <p:sldId id="359" r:id="rId17"/>
    <p:sldId id="347" r:id="rId18"/>
    <p:sldId id="365" r:id="rId19"/>
    <p:sldId id="351" r:id="rId20"/>
    <p:sldId id="366" r:id="rId21"/>
    <p:sldId id="363" r:id="rId22"/>
    <p:sldId id="362" r:id="rId23"/>
    <p:sldId id="310" r:id="rId24"/>
  </p:sldIdLst>
  <p:sldSz cx="9144000" cy="5143500" type="screen16x9"/>
  <p:notesSz cx="6934200" cy="92329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ldner, Tracey (NIH/NCI) [F]" initials="TG" lastIdx="8" clrIdx="0"/>
  <p:cmAuthor id="1" name="Green, Paige" initials="PG" lastIdx="37" clrIdx="1"/>
  <p:cmAuthor id="2" name="Green, Paige (NIH/NCI) [E]" initials="P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71A5"/>
    <a:srgbClr val="7F7F7F"/>
    <a:srgbClr val="6C6C6C"/>
    <a:srgbClr val="E8E8E8"/>
    <a:srgbClr val="F2F2F2"/>
    <a:srgbClr val="4C4C4C"/>
    <a:srgbClr val="565656"/>
    <a:srgbClr val="2A5DA5"/>
    <a:srgbClr val="2A67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797" autoAdjust="0"/>
    <p:restoredTop sz="79657" autoAdjust="0"/>
  </p:normalViewPr>
  <p:slideViewPr>
    <p:cSldViewPr snapToGrid="0" snapToObjects="1">
      <p:cViewPr>
        <p:scale>
          <a:sx n="100" d="100"/>
          <a:sy n="100" d="100"/>
        </p:scale>
        <p:origin x="-1944" y="-75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636" y="4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68E3D-6EF1-4C1E-973E-392236766DCE}"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30736FAD-EF90-4BA4-ACFA-BD3257A3544D}">
      <dgm:prSet phldrT="[Text]" custT="1"/>
      <dgm:spPr/>
      <dgm:t>
        <a:bodyPr/>
        <a:lstStyle/>
        <a:p>
          <a:r>
            <a:rPr lang="en-US" sz="1400" b="0" dirty="0" smtClean="0">
              <a:solidFill>
                <a:schemeClr val="accent3"/>
              </a:solidFill>
              <a:latin typeface="Calibri" panose="020F0502020204030204" pitchFamily="34" charset="0"/>
            </a:rPr>
            <a:t>Office of the Director</a:t>
          </a:r>
          <a:br>
            <a:rPr lang="en-US" sz="1400" b="0" dirty="0" smtClean="0">
              <a:solidFill>
                <a:schemeClr val="accent3"/>
              </a:solidFill>
              <a:latin typeface="Calibri" panose="020F0502020204030204" pitchFamily="34" charset="0"/>
            </a:rPr>
          </a:br>
          <a:endParaRPr lang="en-US" sz="1400" b="0" dirty="0" smtClean="0">
            <a:solidFill>
              <a:schemeClr val="accent3"/>
            </a:solidFill>
            <a:latin typeface="Calibri" panose="020F0502020204030204" pitchFamily="34" charset="0"/>
          </a:endParaRPr>
        </a:p>
        <a:p>
          <a:r>
            <a:rPr lang="en-US" sz="1300" b="0" i="1" dirty="0" smtClean="0">
              <a:solidFill>
                <a:schemeClr val="accent3"/>
              </a:solidFill>
              <a:latin typeface="Calibri" panose="020F0502020204030204" pitchFamily="34" charset="0"/>
            </a:rPr>
            <a:t>Robert </a:t>
          </a:r>
          <a:r>
            <a:rPr lang="en-US" sz="1300" b="0" i="1" dirty="0" err="1" smtClean="0">
              <a:solidFill>
                <a:schemeClr val="accent3"/>
              </a:solidFill>
              <a:latin typeface="Calibri" panose="020F0502020204030204" pitchFamily="34" charset="0"/>
            </a:rPr>
            <a:t>Croyle</a:t>
          </a:r>
          <a:endParaRPr lang="en-US" sz="1300" b="0" i="1" dirty="0">
            <a:solidFill>
              <a:schemeClr val="accent3"/>
            </a:solidFill>
            <a:latin typeface="Calibri" panose="020F0502020204030204" pitchFamily="34" charset="0"/>
          </a:endParaRPr>
        </a:p>
      </dgm:t>
    </dgm:pt>
    <dgm:pt modelId="{9D206D7F-6D09-421F-85C3-4E58C0E622F6}" type="parTrans" cxnId="{BECE96BB-5DB1-4E4C-98D6-68BAADA699D4}">
      <dgm:prSet/>
      <dgm:spPr/>
      <dgm:t>
        <a:bodyPr/>
        <a:lstStyle/>
        <a:p>
          <a:endParaRPr lang="en-US" sz="1400" b="0">
            <a:solidFill>
              <a:schemeClr val="accent3"/>
            </a:solidFill>
            <a:latin typeface="Calibri" panose="020F0502020204030204" pitchFamily="34" charset="0"/>
          </a:endParaRPr>
        </a:p>
      </dgm:t>
    </dgm:pt>
    <dgm:pt modelId="{C6D8467C-DE84-4718-82F4-E9954A57B482}" type="sibTrans" cxnId="{BECE96BB-5DB1-4E4C-98D6-68BAADA699D4}">
      <dgm:prSet/>
      <dgm:spPr/>
      <dgm:t>
        <a:bodyPr/>
        <a:lstStyle/>
        <a:p>
          <a:endParaRPr lang="en-US" sz="1400" b="0">
            <a:solidFill>
              <a:schemeClr val="accent3"/>
            </a:solidFill>
            <a:latin typeface="Calibri" panose="020F0502020204030204" pitchFamily="34" charset="0"/>
          </a:endParaRPr>
        </a:p>
      </dgm:t>
    </dgm:pt>
    <dgm:pt modelId="{05B1CF37-74F4-4D14-AD0F-00B8D5BDC7FB}">
      <dgm:prSet phldrT="[Text]" custT="1"/>
      <dgm:spPr>
        <a:noFill/>
      </dgm:spPr>
      <dgm:t>
        <a:bodyPr/>
        <a:lstStyle/>
        <a:p>
          <a:r>
            <a:rPr lang="en-US" sz="1300" b="0" dirty="0" smtClean="0">
              <a:solidFill>
                <a:schemeClr val="accent3"/>
              </a:solidFill>
              <a:latin typeface="Calibri" panose="020F0502020204030204" pitchFamily="34" charset="0"/>
            </a:rPr>
            <a:t>Epidemiology and Genomics Research Program</a:t>
          </a:r>
        </a:p>
        <a:p>
          <a:r>
            <a:rPr lang="en-US" sz="1200" b="0" i="1" dirty="0" smtClean="0">
              <a:solidFill>
                <a:schemeClr val="accent3"/>
              </a:solidFill>
              <a:latin typeface="Calibri" panose="020F0502020204030204" pitchFamily="34" charset="0"/>
            </a:rPr>
            <a:t>Kathy </a:t>
          </a:r>
          <a:r>
            <a:rPr lang="en-US" sz="1200" b="0" i="1" dirty="0" err="1" smtClean="0">
              <a:solidFill>
                <a:schemeClr val="accent3"/>
              </a:solidFill>
              <a:latin typeface="Calibri" panose="020F0502020204030204" pitchFamily="34" charset="0"/>
            </a:rPr>
            <a:t>Helzlsouer</a:t>
          </a:r>
          <a:r>
            <a:rPr lang="en-US" sz="1200" b="0" i="1" dirty="0" smtClean="0">
              <a:solidFill>
                <a:schemeClr val="accent3"/>
              </a:solidFill>
              <a:latin typeface="Calibri" panose="020F0502020204030204" pitchFamily="34" charset="0"/>
            </a:rPr>
            <a:t> </a:t>
          </a:r>
          <a:endParaRPr lang="en-US" sz="1200" b="0" dirty="0">
            <a:solidFill>
              <a:schemeClr val="accent3"/>
            </a:solidFill>
            <a:latin typeface="Calibri" panose="020F0502020204030204" pitchFamily="34" charset="0"/>
          </a:endParaRPr>
        </a:p>
      </dgm:t>
    </dgm:pt>
    <dgm:pt modelId="{153C5CB5-2FB0-435E-83EB-8BC617F27CCB}" type="parTrans" cxnId="{1E826AEA-4F75-4FA2-A4DB-CD5883D3FED7}">
      <dgm:prSet/>
      <dgm:spPr/>
      <dgm:t>
        <a:bodyPr/>
        <a:lstStyle/>
        <a:p>
          <a:endParaRPr lang="en-US" sz="1400" b="0">
            <a:solidFill>
              <a:schemeClr val="accent3"/>
            </a:solidFill>
            <a:latin typeface="Calibri" panose="020F0502020204030204" pitchFamily="34" charset="0"/>
          </a:endParaRPr>
        </a:p>
      </dgm:t>
    </dgm:pt>
    <dgm:pt modelId="{27D6CB9C-134C-4228-A2AB-0F9C89EF12D1}" type="sibTrans" cxnId="{1E826AEA-4F75-4FA2-A4DB-CD5883D3FED7}">
      <dgm:prSet/>
      <dgm:spPr/>
      <dgm:t>
        <a:bodyPr/>
        <a:lstStyle/>
        <a:p>
          <a:endParaRPr lang="en-US" sz="1400" b="0">
            <a:solidFill>
              <a:schemeClr val="accent3"/>
            </a:solidFill>
            <a:latin typeface="Calibri" panose="020F0502020204030204" pitchFamily="34" charset="0"/>
          </a:endParaRPr>
        </a:p>
      </dgm:t>
    </dgm:pt>
    <dgm:pt modelId="{736B9049-103B-422C-9645-CC4D7781A309}">
      <dgm:prSet phldrT="[Text]" custT="1"/>
      <dgm:spPr/>
      <dgm:t>
        <a:bodyPr/>
        <a:lstStyle/>
        <a:p>
          <a:r>
            <a:rPr lang="en-US" sz="1300" b="0" dirty="0" smtClean="0">
              <a:solidFill>
                <a:schemeClr val="accent3"/>
              </a:solidFill>
              <a:latin typeface="Calibri" panose="020F0502020204030204" pitchFamily="34" charset="0"/>
            </a:rPr>
            <a:t>Surveillance </a:t>
          </a:r>
          <a:br>
            <a:rPr lang="en-US" sz="1300" b="0" dirty="0" smtClean="0">
              <a:solidFill>
                <a:schemeClr val="accent3"/>
              </a:solidFill>
              <a:latin typeface="Calibri" panose="020F0502020204030204" pitchFamily="34" charset="0"/>
            </a:rPr>
          </a:br>
          <a:r>
            <a:rPr lang="en-US" sz="1300" b="0" dirty="0" smtClean="0">
              <a:solidFill>
                <a:schemeClr val="accent3"/>
              </a:solidFill>
              <a:latin typeface="Calibri" panose="020F0502020204030204" pitchFamily="34" charset="0"/>
            </a:rPr>
            <a:t>Research Program</a:t>
          </a:r>
        </a:p>
        <a:p>
          <a:r>
            <a:rPr lang="en-US" sz="1200" b="0" i="1" dirty="0" smtClean="0">
              <a:solidFill>
                <a:schemeClr val="accent3"/>
              </a:solidFill>
              <a:latin typeface="Calibri" panose="020F0502020204030204" pitchFamily="34" charset="0"/>
            </a:rPr>
            <a:t>Lynne Penberthy</a:t>
          </a:r>
          <a:endParaRPr lang="en-US" sz="1200" b="0" dirty="0">
            <a:solidFill>
              <a:schemeClr val="accent3"/>
            </a:solidFill>
            <a:latin typeface="Calibri" panose="020F0502020204030204" pitchFamily="34" charset="0"/>
          </a:endParaRPr>
        </a:p>
      </dgm:t>
    </dgm:pt>
    <dgm:pt modelId="{EC111152-0DAF-45A4-8012-EBB0FB17773B}" type="parTrans" cxnId="{BA6A6252-232E-4315-857B-30423FBEB1F6}">
      <dgm:prSet/>
      <dgm:spPr/>
      <dgm:t>
        <a:bodyPr/>
        <a:lstStyle/>
        <a:p>
          <a:endParaRPr lang="en-US" sz="1400" b="0">
            <a:solidFill>
              <a:schemeClr val="accent3"/>
            </a:solidFill>
            <a:latin typeface="Calibri" panose="020F0502020204030204" pitchFamily="34" charset="0"/>
          </a:endParaRPr>
        </a:p>
      </dgm:t>
    </dgm:pt>
    <dgm:pt modelId="{99CC175A-DD9F-4B5A-9590-E42773796FDD}" type="sibTrans" cxnId="{BA6A6252-232E-4315-857B-30423FBEB1F6}">
      <dgm:prSet/>
      <dgm:spPr/>
      <dgm:t>
        <a:bodyPr/>
        <a:lstStyle/>
        <a:p>
          <a:endParaRPr lang="en-US" sz="1400" b="0">
            <a:solidFill>
              <a:schemeClr val="accent3"/>
            </a:solidFill>
            <a:latin typeface="Calibri" panose="020F0502020204030204" pitchFamily="34" charset="0"/>
          </a:endParaRPr>
        </a:p>
      </dgm:t>
    </dgm:pt>
    <dgm:pt modelId="{823E9EE2-D718-4A80-B8B6-BD8A81961BA1}">
      <dgm:prSet phldrT="[Text]" custT="1"/>
      <dgm:spPr>
        <a:noFill/>
      </dgm:spPr>
      <dgm:t>
        <a:bodyPr/>
        <a:lstStyle/>
        <a:p>
          <a:r>
            <a:rPr lang="en-US" sz="1300" b="0" dirty="0" smtClean="0">
              <a:solidFill>
                <a:schemeClr val="accent3"/>
              </a:solidFill>
              <a:latin typeface="Calibri" panose="020F0502020204030204" pitchFamily="34" charset="0"/>
            </a:rPr>
            <a:t>Behavioral </a:t>
          </a:r>
          <a:br>
            <a:rPr lang="en-US" sz="1300" b="0" dirty="0" smtClean="0">
              <a:solidFill>
                <a:schemeClr val="accent3"/>
              </a:solidFill>
              <a:latin typeface="Calibri" panose="020F0502020204030204" pitchFamily="34" charset="0"/>
            </a:rPr>
          </a:br>
          <a:r>
            <a:rPr lang="en-US" sz="1300" b="0" dirty="0" smtClean="0">
              <a:solidFill>
                <a:schemeClr val="accent3"/>
              </a:solidFill>
              <a:latin typeface="Calibri" panose="020F0502020204030204" pitchFamily="34" charset="0"/>
            </a:rPr>
            <a:t>Research Program</a:t>
          </a:r>
        </a:p>
        <a:p>
          <a:r>
            <a:rPr lang="en-US" sz="1200" b="0" i="1" dirty="0" smtClean="0">
              <a:solidFill>
                <a:schemeClr val="accent3"/>
              </a:solidFill>
              <a:latin typeface="Calibri" panose="020F0502020204030204" pitchFamily="34" charset="0"/>
            </a:rPr>
            <a:t>William Klein</a:t>
          </a:r>
          <a:endParaRPr lang="en-US" sz="1200" b="0" dirty="0">
            <a:solidFill>
              <a:schemeClr val="accent3"/>
            </a:solidFill>
            <a:latin typeface="Calibri" panose="020F0502020204030204" pitchFamily="34" charset="0"/>
          </a:endParaRPr>
        </a:p>
      </dgm:t>
    </dgm:pt>
    <dgm:pt modelId="{499A6873-4AF6-45DE-9231-7D365926A59A}" type="parTrans" cxnId="{B9C001CD-5A16-4F52-83F2-EFCEA119EB3B}">
      <dgm:prSet/>
      <dgm:spPr/>
      <dgm:t>
        <a:bodyPr/>
        <a:lstStyle/>
        <a:p>
          <a:endParaRPr lang="en-US" sz="1400" b="0">
            <a:solidFill>
              <a:schemeClr val="accent3"/>
            </a:solidFill>
            <a:latin typeface="Calibri" panose="020F0502020204030204" pitchFamily="34" charset="0"/>
          </a:endParaRPr>
        </a:p>
      </dgm:t>
    </dgm:pt>
    <dgm:pt modelId="{5DB18D3A-5E37-4E9A-9A3B-AE0FC618DFE0}" type="sibTrans" cxnId="{B9C001CD-5A16-4F52-83F2-EFCEA119EB3B}">
      <dgm:prSet/>
      <dgm:spPr/>
      <dgm:t>
        <a:bodyPr/>
        <a:lstStyle/>
        <a:p>
          <a:endParaRPr lang="en-US" sz="1400" b="0">
            <a:solidFill>
              <a:schemeClr val="accent3"/>
            </a:solidFill>
            <a:latin typeface="Calibri" panose="020F0502020204030204" pitchFamily="34" charset="0"/>
          </a:endParaRPr>
        </a:p>
      </dgm:t>
    </dgm:pt>
    <dgm:pt modelId="{96F329D4-A318-4C65-9654-61D7D45531B8}">
      <dgm:prSet phldrT="[Text]" custT="1"/>
      <dgm:spPr/>
      <dgm:t>
        <a:bodyPr/>
        <a:lstStyle/>
        <a:p>
          <a:r>
            <a:rPr lang="en-US" sz="1300" b="0" dirty="0" smtClean="0">
              <a:solidFill>
                <a:schemeClr val="accent3"/>
              </a:solidFill>
              <a:latin typeface="Calibri" panose="020F0502020204030204" pitchFamily="34" charset="0"/>
            </a:rPr>
            <a:t>Healthcare Delivery</a:t>
          </a:r>
          <a:br>
            <a:rPr lang="en-US" sz="1300" b="0" dirty="0" smtClean="0">
              <a:solidFill>
                <a:schemeClr val="accent3"/>
              </a:solidFill>
              <a:latin typeface="Calibri" panose="020F0502020204030204" pitchFamily="34" charset="0"/>
            </a:rPr>
          </a:br>
          <a:r>
            <a:rPr lang="en-US" sz="1300" b="0" dirty="0" smtClean="0">
              <a:solidFill>
                <a:schemeClr val="accent3"/>
              </a:solidFill>
              <a:latin typeface="Calibri" panose="020F0502020204030204" pitchFamily="34" charset="0"/>
            </a:rPr>
            <a:t>Research Program</a:t>
          </a:r>
        </a:p>
        <a:p>
          <a:r>
            <a:rPr lang="en-US" sz="1200" b="0" i="1" dirty="0" smtClean="0">
              <a:solidFill>
                <a:schemeClr val="accent3"/>
              </a:solidFill>
              <a:latin typeface="Calibri" panose="020F0502020204030204" pitchFamily="34" charset="0"/>
            </a:rPr>
            <a:t>Ann Geiger (Acting)</a:t>
          </a:r>
          <a:endParaRPr lang="en-US" sz="1200" b="0" dirty="0">
            <a:solidFill>
              <a:schemeClr val="accent3"/>
            </a:solidFill>
            <a:latin typeface="Calibri" panose="020F0502020204030204" pitchFamily="34" charset="0"/>
          </a:endParaRPr>
        </a:p>
      </dgm:t>
    </dgm:pt>
    <dgm:pt modelId="{49E85702-D45B-4F8B-BD30-0CCFB6A8D780}" type="parTrans" cxnId="{27F8D4C4-D27B-4CA6-8345-36D06B5DACB7}">
      <dgm:prSet/>
      <dgm:spPr/>
      <dgm:t>
        <a:bodyPr/>
        <a:lstStyle/>
        <a:p>
          <a:endParaRPr lang="en-US" sz="1400" b="0">
            <a:solidFill>
              <a:schemeClr val="accent3"/>
            </a:solidFill>
            <a:latin typeface="Calibri" panose="020F0502020204030204" pitchFamily="34" charset="0"/>
          </a:endParaRPr>
        </a:p>
      </dgm:t>
    </dgm:pt>
    <dgm:pt modelId="{2450C3EB-8787-49D3-8DBB-A201CE251A3F}" type="sibTrans" cxnId="{27F8D4C4-D27B-4CA6-8345-36D06B5DACB7}">
      <dgm:prSet/>
      <dgm:spPr/>
      <dgm:t>
        <a:bodyPr/>
        <a:lstStyle/>
        <a:p>
          <a:endParaRPr lang="en-US" sz="1400" b="0">
            <a:solidFill>
              <a:schemeClr val="accent3"/>
            </a:solidFill>
            <a:latin typeface="Calibri" panose="020F0502020204030204" pitchFamily="34" charset="0"/>
          </a:endParaRPr>
        </a:p>
      </dgm:t>
    </dgm:pt>
    <dgm:pt modelId="{1E98814B-1B95-4C20-9D0E-E80ADD0FB391}">
      <dgm:prSet custT="1"/>
      <dgm:spPr/>
      <dgm:t>
        <a:bodyPr/>
        <a:lstStyle/>
        <a:p>
          <a:r>
            <a:rPr lang="en-US" sz="1400" b="0" dirty="0" smtClean="0">
              <a:solidFill>
                <a:schemeClr val="accent3"/>
              </a:solidFill>
              <a:latin typeface="Calibri" panose="020F0502020204030204" pitchFamily="34" charset="0"/>
            </a:rPr>
            <a:t/>
          </a:r>
          <a:br>
            <a:rPr lang="en-US" sz="1400" b="0" dirty="0" smtClean="0">
              <a:solidFill>
                <a:schemeClr val="accent3"/>
              </a:solidFill>
              <a:latin typeface="Calibri" panose="020F0502020204030204" pitchFamily="34" charset="0"/>
            </a:rPr>
          </a:br>
          <a:r>
            <a:rPr lang="en-US" sz="1300" b="0" dirty="0" smtClean="0">
              <a:solidFill>
                <a:schemeClr val="accent3"/>
              </a:solidFill>
              <a:latin typeface="Calibri" panose="020F0502020204030204" pitchFamily="34" charset="0"/>
            </a:rPr>
            <a:t>Implementation Science</a:t>
          </a:r>
        </a:p>
        <a:p>
          <a:r>
            <a:rPr lang="en-US" sz="1200" i="1" dirty="0" smtClean="0">
              <a:solidFill>
                <a:schemeClr val="accent3"/>
              </a:solidFill>
              <a:latin typeface="Calibri" panose="020F0502020204030204" pitchFamily="34" charset="0"/>
            </a:rPr>
            <a:t>David Chambers</a:t>
          </a:r>
          <a:r>
            <a:rPr lang="en-US" sz="1400" dirty="0" smtClean="0">
              <a:solidFill>
                <a:schemeClr val="accent3"/>
              </a:solidFill>
              <a:latin typeface="Calibri" panose="020F0502020204030204" pitchFamily="34" charset="0"/>
            </a:rPr>
            <a:t/>
          </a:r>
          <a:br>
            <a:rPr lang="en-US" sz="1400" dirty="0" smtClean="0">
              <a:solidFill>
                <a:schemeClr val="accent3"/>
              </a:solidFill>
              <a:latin typeface="Calibri" panose="020F0502020204030204" pitchFamily="34" charset="0"/>
            </a:rPr>
          </a:br>
          <a:r>
            <a:rPr lang="en-US" sz="1400" dirty="0" smtClean="0">
              <a:solidFill>
                <a:schemeClr val="accent3"/>
              </a:solidFill>
              <a:latin typeface="Calibri" panose="020F0502020204030204" pitchFamily="34" charset="0"/>
            </a:rPr>
            <a:t> </a:t>
          </a:r>
          <a:endParaRPr lang="en-US" sz="1400" dirty="0">
            <a:solidFill>
              <a:schemeClr val="accent3"/>
            </a:solidFill>
            <a:latin typeface="Calibri" panose="020F0502020204030204" pitchFamily="34" charset="0"/>
          </a:endParaRPr>
        </a:p>
      </dgm:t>
    </dgm:pt>
    <dgm:pt modelId="{8E7C353C-2423-4A5A-A631-233229B88565}" type="parTrans" cxnId="{7C52E624-084A-46FF-831D-F4C118F2A1BA}">
      <dgm:prSet/>
      <dgm:spPr/>
      <dgm:t>
        <a:bodyPr/>
        <a:lstStyle/>
        <a:p>
          <a:endParaRPr lang="en-US"/>
        </a:p>
      </dgm:t>
    </dgm:pt>
    <dgm:pt modelId="{BCC8381B-4A9F-40BC-96B1-3D2B1E54EC1F}" type="sibTrans" cxnId="{7C52E624-084A-46FF-831D-F4C118F2A1BA}">
      <dgm:prSet/>
      <dgm:spPr/>
      <dgm:t>
        <a:bodyPr/>
        <a:lstStyle/>
        <a:p>
          <a:endParaRPr lang="en-US"/>
        </a:p>
      </dgm:t>
    </dgm:pt>
    <dgm:pt modelId="{A1CE61C6-F69F-4C30-A7B4-8A9962EC2000}">
      <dgm:prSet custT="1"/>
      <dgm:spPr/>
      <dgm:t>
        <a:bodyPr/>
        <a:lstStyle/>
        <a:p>
          <a:r>
            <a:rPr lang="en-US" sz="1300" b="0" dirty="0" smtClean="0">
              <a:solidFill>
                <a:schemeClr val="accent3"/>
              </a:solidFill>
              <a:latin typeface="Calibri" panose="020F0502020204030204" pitchFamily="34" charset="0"/>
            </a:rPr>
            <a:t>Office of Cancer Survivorship</a:t>
          </a:r>
        </a:p>
        <a:p>
          <a:r>
            <a:rPr lang="en-US" sz="1200" i="1" dirty="0" smtClean="0">
              <a:solidFill>
                <a:schemeClr val="accent3"/>
              </a:solidFill>
              <a:latin typeface="Calibri" panose="020F0502020204030204" pitchFamily="34" charset="0"/>
            </a:rPr>
            <a:t>Julia Rowland</a:t>
          </a:r>
          <a:endParaRPr lang="en-US" sz="1200" i="1" dirty="0">
            <a:solidFill>
              <a:schemeClr val="accent3"/>
            </a:solidFill>
            <a:latin typeface="Calibri" panose="020F0502020204030204" pitchFamily="34" charset="0"/>
          </a:endParaRPr>
        </a:p>
      </dgm:t>
    </dgm:pt>
    <dgm:pt modelId="{3F26B60A-755E-4B96-884D-7EC28C7AF74F}" type="parTrans" cxnId="{FD0F3FB7-8B64-467E-A878-9EED8B4B820C}">
      <dgm:prSet/>
      <dgm:spPr/>
      <dgm:t>
        <a:bodyPr/>
        <a:lstStyle/>
        <a:p>
          <a:endParaRPr lang="en-US"/>
        </a:p>
      </dgm:t>
    </dgm:pt>
    <dgm:pt modelId="{B9838BE2-7FAA-4EB0-AE0A-F72C662F4B73}" type="sibTrans" cxnId="{FD0F3FB7-8B64-467E-A878-9EED8B4B820C}">
      <dgm:prSet/>
      <dgm:spPr/>
      <dgm:t>
        <a:bodyPr/>
        <a:lstStyle/>
        <a:p>
          <a:endParaRPr lang="en-US"/>
        </a:p>
      </dgm:t>
    </dgm:pt>
    <dgm:pt modelId="{07A79E35-42B0-4618-B265-31080B1325D2}" type="pres">
      <dgm:prSet presAssocID="{95C68E3D-6EF1-4C1E-973E-392236766DCE}" presName="hierChild1" presStyleCnt="0">
        <dgm:presLayoutVars>
          <dgm:orgChart val="1"/>
          <dgm:chPref val="1"/>
          <dgm:dir/>
          <dgm:animOne val="branch"/>
          <dgm:animLvl val="lvl"/>
          <dgm:resizeHandles/>
        </dgm:presLayoutVars>
      </dgm:prSet>
      <dgm:spPr/>
      <dgm:t>
        <a:bodyPr/>
        <a:lstStyle/>
        <a:p>
          <a:endParaRPr lang="en-US"/>
        </a:p>
      </dgm:t>
    </dgm:pt>
    <dgm:pt modelId="{6F3A4F0F-BB00-46CA-A2EB-2D0783B17DAC}" type="pres">
      <dgm:prSet presAssocID="{30736FAD-EF90-4BA4-ACFA-BD3257A3544D}" presName="hierRoot1" presStyleCnt="0">
        <dgm:presLayoutVars>
          <dgm:hierBranch val="init"/>
        </dgm:presLayoutVars>
      </dgm:prSet>
      <dgm:spPr/>
    </dgm:pt>
    <dgm:pt modelId="{1150998E-961C-4773-BDC3-311BAF7789F3}" type="pres">
      <dgm:prSet presAssocID="{30736FAD-EF90-4BA4-ACFA-BD3257A3544D}" presName="rootComposite1" presStyleCnt="0"/>
      <dgm:spPr/>
    </dgm:pt>
    <dgm:pt modelId="{9052E528-C94E-440D-8086-F0AD6F89CBA4}" type="pres">
      <dgm:prSet presAssocID="{30736FAD-EF90-4BA4-ACFA-BD3257A3544D}" presName="rootText1" presStyleLbl="node0" presStyleIdx="0" presStyleCnt="3">
        <dgm:presLayoutVars>
          <dgm:chPref val="3"/>
        </dgm:presLayoutVars>
      </dgm:prSet>
      <dgm:spPr/>
      <dgm:t>
        <a:bodyPr/>
        <a:lstStyle/>
        <a:p>
          <a:endParaRPr lang="en-US"/>
        </a:p>
      </dgm:t>
    </dgm:pt>
    <dgm:pt modelId="{F9A86C27-718B-4278-BACC-EAFE19D4F1F9}" type="pres">
      <dgm:prSet presAssocID="{30736FAD-EF90-4BA4-ACFA-BD3257A3544D}" presName="rootConnector1" presStyleLbl="node1" presStyleIdx="0" presStyleCnt="0"/>
      <dgm:spPr/>
      <dgm:t>
        <a:bodyPr/>
        <a:lstStyle/>
        <a:p>
          <a:endParaRPr lang="en-US"/>
        </a:p>
      </dgm:t>
    </dgm:pt>
    <dgm:pt modelId="{F91E857A-2E53-4B46-866C-F6257F59EAC0}" type="pres">
      <dgm:prSet presAssocID="{30736FAD-EF90-4BA4-ACFA-BD3257A3544D}" presName="hierChild2" presStyleCnt="0"/>
      <dgm:spPr/>
    </dgm:pt>
    <dgm:pt modelId="{00856EA8-4036-4627-98CB-2835F509C416}" type="pres">
      <dgm:prSet presAssocID="{499A6873-4AF6-45DE-9231-7D365926A59A}" presName="Name37" presStyleLbl="parChTrans1D2" presStyleIdx="0" presStyleCnt="4"/>
      <dgm:spPr/>
      <dgm:t>
        <a:bodyPr/>
        <a:lstStyle/>
        <a:p>
          <a:endParaRPr lang="en-US"/>
        </a:p>
      </dgm:t>
    </dgm:pt>
    <dgm:pt modelId="{BA02DC53-5D54-47BF-8726-0BBDA7BE743B}" type="pres">
      <dgm:prSet presAssocID="{823E9EE2-D718-4A80-B8B6-BD8A81961BA1}" presName="hierRoot2" presStyleCnt="0">
        <dgm:presLayoutVars>
          <dgm:hierBranch val="init"/>
        </dgm:presLayoutVars>
      </dgm:prSet>
      <dgm:spPr/>
    </dgm:pt>
    <dgm:pt modelId="{F776CB39-BE0E-4856-9077-F5F87EDF9F7C}" type="pres">
      <dgm:prSet presAssocID="{823E9EE2-D718-4A80-B8B6-BD8A81961BA1}" presName="rootComposite" presStyleCnt="0"/>
      <dgm:spPr/>
    </dgm:pt>
    <dgm:pt modelId="{C7D80D29-D8D6-4913-9705-3355313A133B}" type="pres">
      <dgm:prSet presAssocID="{823E9EE2-D718-4A80-B8B6-BD8A81961BA1}" presName="rootText" presStyleLbl="node2" presStyleIdx="0" presStyleCnt="4">
        <dgm:presLayoutVars>
          <dgm:chPref val="3"/>
        </dgm:presLayoutVars>
      </dgm:prSet>
      <dgm:spPr/>
      <dgm:t>
        <a:bodyPr/>
        <a:lstStyle/>
        <a:p>
          <a:endParaRPr lang="en-US"/>
        </a:p>
      </dgm:t>
    </dgm:pt>
    <dgm:pt modelId="{57D83B03-4786-481A-A268-E02C97FF4DEE}" type="pres">
      <dgm:prSet presAssocID="{823E9EE2-D718-4A80-B8B6-BD8A81961BA1}" presName="rootConnector" presStyleLbl="node2" presStyleIdx="0" presStyleCnt="4"/>
      <dgm:spPr/>
      <dgm:t>
        <a:bodyPr/>
        <a:lstStyle/>
        <a:p>
          <a:endParaRPr lang="en-US"/>
        </a:p>
      </dgm:t>
    </dgm:pt>
    <dgm:pt modelId="{3D9332A1-AAE6-4135-AAE1-B1EF6EFE4D20}" type="pres">
      <dgm:prSet presAssocID="{823E9EE2-D718-4A80-B8B6-BD8A81961BA1}" presName="hierChild4" presStyleCnt="0"/>
      <dgm:spPr/>
    </dgm:pt>
    <dgm:pt modelId="{A1931D80-BB87-4150-B92F-486343FDBAEC}" type="pres">
      <dgm:prSet presAssocID="{823E9EE2-D718-4A80-B8B6-BD8A81961BA1}" presName="hierChild5" presStyleCnt="0"/>
      <dgm:spPr/>
    </dgm:pt>
    <dgm:pt modelId="{B30550F9-81A5-4507-A628-942BDC79AFF2}" type="pres">
      <dgm:prSet presAssocID="{153C5CB5-2FB0-435E-83EB-8BC617F27CCB}" presName="Name37" presStyleLbl="parChTrans1D2" presStyleIdx="1" presStyleCnt="4"/>
      <dgm:spPr/>
      <dgm:t>
        <a:bodyPr/>
        <a:lstStyle/>
        <a:p>
          <a:endParaRPr lang="en-US"/>
        </a:p>
      </dgm:t>
    </dgm:pt>
    <dgm:pt modelId="{6D6294AE-58DD-42CA-92A0-47DC923C0EF3}" type="pres">
      <dgm:prSet presAssocID="{05B1CF37-74F4-4D14-AD0F-00B8D5BDC7FB}" presName="hierRoot2" presStyleCnt="0">
        <dgm:presLayoutVars>
          <dgm:hierBranch val="init"/>
        </dgm:presLayoutVars>
      </dgm:prSet>
      <dgm:spPr/>
    </dgm:pt>
    <dgm:pt modelId="{1E0A6925-7084-430B-8A32-45D59B192D61}" type="pres">
      <dgm:prSet presAssocID="{05B1CF37-74F4-4D14-AD0F-00B8D5BDC7FB}" presName="rootComposite" presStyleCnt="0"/>
      <dgm:spPr/>
    </dgm:pt>
    <dgm:pt modelId="{8C4F4784-BCC8-40C8-8E1C-03067F259EC5}" type="pres">
      <dgm:prSet presAssocID="{05B1CF37-74F4-4D14-AD0F-00B8D5BDC7FB}" presName="rootText" presStyleLbl="node2" presStyleIdx="1" presStyleCnt="4">
        <dgm:presLayoutVars>
          <dgm:chPref val="3"/>
        </dgm:presLayoutVars>
      </dgm:prSet>
      <dgm:spPr/>
      <dgm:t>
        <a:bodyPr/>
        <a:lstStyle/>
        <a:p>
          <a:endParaRPr lang="en-US"/>
        </a:p>
      </dgm:t>
    </dgm:pt>
    <dgm:pt modelId="{5EAE0317-90FB-43F6-BED7-38643BF11D74}" type="pres">
      <dgm:prSet presAssocID="{05B1CF37-74F4-4D14-AD0F-00B8D5BDC7FB}" presName="rootConnector" presStyleLbl="node2" presStyleIdx="1" presStyleCnt="4"/>
      <dgm:spPr/>
      <dgm:t>
        <a:bodyPr/>
        <a:lstStyle/>
        <a:p>
          <a:endParaRPr lang="en-US"/>
        </a:p>
      </dgm:t>
    </dgm:pt>
    <dgm:pt modelId="{C0FFEBEC-A607-492D-9370-B87A8982DFF8}" type="pres">
      <dgm:prSet presAssocID="{05B1CF37-74F4-4D14-AD0F-00B8D5BDC7FB}" presName="hierChild4" presStyleCnt="0"/>
      <dgm:spPr/>
    </dgm:pt>
    <dgm:pt modelId="{CCD8EA4B-440B-42C6-A709-26140BA785AF}" type="pres">
      <dgm:prSet presAssocID="{05B1CF37-74F4-4D14-AD0F-00B8D5BDC7FB}" presName="hierChild5" presStyleCnt="0"/>
      <dgm:spPr/>
    </dgm:pt>
    <dgm:pt modelId="{F8E7C9D0-A9C1-4703-9686-A2EC46A2B3CE}" type="pres">
      <dgm:prSet presAssocID="{49E85702-D45B-4F8B-BD30-0CCFB6A8D780}" presName="Name37" presStyleLbl="parChTrans1D2" presStyleIdx="2" presStyleCnt="4"/>
      <dgm:spPr/>
      <dgm:t>
        <a:bodyPr/>
        <a:lstStyle/>
        <a:p>
          <a:endParaRPr lang="en-US"/>
        </a:p>
      </dgm:t>
    </dgm:pt>
    <dgm:pt modelId="{FE616752-003C-4321-B26D-83BAB17CE8D5}" type="pres">
      <dgm:prSet presAssocID="{96F329D4-A318-4C65-9654-61D7D45531B8}" presName="hierRoot2" presStyleCnt="0">
        <dgm:presLayoutVars>
          <dgm:hierBranch val="init"/>
        </dgm:presLayoutVars>
      </dgm:prSet>
      <dgm:spPr/>
    </dgm:pt>
    <dgm:pt modelId="{112F3500-EDFB-4905-BB41-72CB4BD5AE0D}" type="pres">
      <dgm:prSet presAssocID="{96F329D4-A318-4C65-9654-61D7D45531B8}" presName="rootComposite" presStyleCnt="0"/>
      <dgm:spPr/>
    </dgm:pt>
    <dgm:pt modelId="{9FF6543A-C192-4963-B108-881DE543B596}" type="pres">
      <dgm:prSet presAssocID="{96F329D4-A318-4C65-9654-61D7D45531B8}" presName="rootText" presStyleLbl="node2" presStyleIdx="2" presStyleCnt="4">
        <dgm:presLayoutVars>
          <dgm:chPref val="3"/>
        </dgm:presLayoutVars>
      </dgm:prSet>
      <dgm:spPr/>
      <dgm:t>
        <a:bodyPr/>
        <a:lstStyle/>
        <a:p>
          <a:endParaRPr lang="en-US"/>
        </a:p>
      </dgm:t>
    </dgm:pt>
    <dgm:pt modelId="{D0E73F61-DF4C-4213-962E-6CBA27531BB2}" type="pres">
      <dgm:prSet presAssocID="{96F329D4-A318-4C65-9654-61D7D45531B8}" presName="rootConnector" presStyleLbl="node2" presStyleIdx="2" presStyleCnt="4"/>
      <dgm:spPr/>
      <dgm:t>
        <a:bodyPr/>
        <a:lstStyle/>
        <a:p>
          <a:endParaRPr lang="en-US"/>
        </a:p>
      </dgm:t>
    </dgm:pt>
    <dgm:pt modelId="{58174136-C888-4960-BC0F-C5D6AEA28730}" type="pres">
      <dgm:prSet presAssocID="{96F329D4-A318-4C65-9654-61D7D45531B8}" presName="hierChild4" presStyleCnt="0"/>
      <dgm:spPr/>
    </dgm:pt>
    <dgm:pt modelId="{1BC62843-F727-481A-9185-F18D931C6844}" type="pres">
      <dgm:prSet presAssocID="{96F329D4-A318-4C65-9654-61D7D45531B8}" presName="hierChild5" presStyleCnt="0"/>
      <dgm:spPr/>
    </dgm:pt>
    <dgm:pt modelId="{C60ECC19-E743-4210-90F1-14E50C59A603}" type="pres">
      <dgm:prSet presAssocID="{EC111152-0DAF-45A4-8012-EBB0FB17773B}" presName="Name37" presStyleLbl="parChTrans1D2" presStyleIdx="3" presStyleCnt="4"/>
      <dgm:spPr/>
      <dgm:t>
        <a:bodyPr/>
        <a:lstStyle/>
        <a:p>
          <a:endParaRPr lang="en-US"/>
        </a:p>
      </dgm:t>
    </dgm:pt>
    <dgm:pt modelId="{F99864E5-F8C3-4F49-8F83-8BF05A5AF87B}" type="pres">
      <dgm:prSet presAssocID="{736B9049-103B-422C-9645-CC4D7781A309}" presName="hierRoot2" presStyleCnt="0">
        <dgm:presLayoutVars>
          <dgm:hierBranch val="init"/>
        </dgm:presLayoutVars>
      </dgm:prSet>
      <dgm:spPr/>
    </dgm:pt>
    <dgm:pt modelId="{451577A7-90F2-4F16-A2DC-4809C128ECD5}" type="pres">
      <dgm:prSet presAssocID="{736B9049-103B-422C-9645-CC4D7781A309}" presName="rootComposite" presStyleCnt="0"/>
      <dgm:spPr/>
    </dgm:pt>
    <dgm:pt modelId="{246F5007-0AE1-4FC9-9E1F-4920226F670C}" type="pres">
      <dgm:prSet presAssocID="{736B9049-103B-422C-9645-CC4D7781A309}" presName="rootText" presStyleLbl="node2" presStyleIdx="3" presStyleCnt="4">
        <dgm:presLayoutVars>
          <dgm:chPref val="3"/>
        </dgm:presLayoutVars>
      </dgm:prSet>
      <dgm:spPr/>
      <dgm:t>
        <a:bodyPr/>
        <a:lstStyle/>
        <a:p>
          <a:endParaRPr lang="en-US"/>
        </a:p>
      </dgm:t>
    </dgm:pt>
    <dgm:pt modelId="{D030D510-3AB2-4D38-BBCF-A077BF930516}" type="pres">
      <dgm:prSet presAssocID="{736B9049-103B-422C-9645-CC4D7781A309}" presName="rootConnector" presStyleLbl="node2" presStyleIdx="3" presStyleCnt="4"/>
      <dgm:spPr/>
      <dgm:t>
        <a:bodyPr/>
        <a:lstStyle/>
        <a:p>
          <a:endParaRPr lang="en-US"/>
        </a:p>
      </dgm:t>
    </dgm:pt>
    <dgm:pt modelId="{8D9862AA-9E31-4FF4-9471-0E383B4B6B8E}" type="pres">
      <dgm:prSet presAssocID="{736B9049-103B-422C-9645-CC4D7781A309}" presName="hierChild4" presStyleCnt="0"/>
      <dgm:spPr/>
    </dgm:pt>
    <dgm:pt modelId="{2A79D3D5-4EFF-43D6-8964-D8C1382110A8}" type="pres">
      <dgm:prSet presAssocID="{736B9049-103B-422C-9645-CC4D7781A309}" presName="hierChild5" presStyleCnt="0"/>
      <dgm:spPr/>
    </dgm:pt>
    <dgm:pt modelId="{DFCF4E19-121D-494B-A439-B45BA7B43223}" type="pres">
      <dgm:prSet presAssocID="{30736FAD-EF90-4BA4-ACFA-BD3257A3544D}" presName="hierChild3" presStyleCnt="0"/>
      <dgm:spPr/>
    </dgm:pt>
    <dgm:pt modelId="{26F8F582-0449-4562-A824-2165BD663E40}" type="pres">
      <dgm:prSet presAssocID="{1E98814B-1B95-4C20-9D0E-E80ADD0FB391}" presName="hierRoot1" presStyleCnt="0">
        <dgm:presLayoutVars>
          <dgm:hierBranch val="init"/>
        </dgm:presLayoutVars>
      </dgm:prSet>
      <dgm:spPr/>
    </dgm:pt>
    <dgm:pt modelId="{C5499748-BA45-49E8-934C-D85FB59C1F4D}" type="pres">
      <dgm:prSet presAssocID="{1E98814B-1B95-4C20-9D0E-E80ADD0FB391}" presName="rootComposite1" presStyleCnt="0"/>
      <dgm:spPr/>
    </dgm:pt>
    <dgm:pt modelId="{4CF0CA7D-E47C-4CD2-AEE4-90ABDEB54E54}" type="pres">
      <dgm:prSet presAssocID="{1E98814B-1B95-4C20-9D0E-E80ADD0FB391}" presName="rootText1" presStyleLbl="node0" presStyleIdx="1" presStyleCnt="3" custScaleX="79084" custScaleY="93425" custLinFactNeighborY="3063">
        <dgm:presLayoutVars>
          <dgm:chPref val="3"/>
        </dgm:presLayoutVars>
      </dgm:prSet>
      <dgm:spPr/>
      <dgm:t>
        <a:bodyPr/>
        <a:lstStyle/>
        <a:p>
          <a:endParaRPr lang="en-US"/>
        </a:p>
      </dgm:t>
    </dgm:pt>
    <dgm:pt modelId="{33B90C02-BE93-483B-8FC2-FE3B42E1E433}" type="pres">
      <dgm:prSet presAssocID="{1E98814B-1B95-4C20-9D0E-E80ADD0FB391}" presName="rootConnector1" presStyleLbl="node1" presStyleIdx="0" presStyleCnt="0"/>
      <dgm:spPr/>
      <dgm:t>
        <a:bodyPr/>
        <a:lstStyle/>
        <a:p>
          <a:endParaRPr lang="en-US"/>
        </a:p>
      </dgm:t>
    </dgm:pt>
    <dgm:pt modelId="{F552CCE0-06E8-4C41-AEF6-E43E28D52EE1}" type="pres">
      <dgm:prSet presAssocID="{1E98814B-1B95-4C20-9D0E-E80ADD0FB391}" presName="hierChild2" presStyleCnt="0"/>
      <dgm:spPr/>
    </dgm:pt>
    <dgm:pt modelId="{5F3992BA-5FC0-4260-AA79-0B147C5D90F5}" type="pres">
      <dgm:prSet presAssocID="{1E98814B-1B95-4C20-9D0E-E80ADD0FB391}" presName="hierChild3" presStyleCnt="0"/>
      <dgm:spPr/>
    </dgm:pt>
    <dgm:pt modelId="{B46A7E6E-1332-4C93-8827-D0796E913A26}" type="pres">
      <dgm:prSet presAssocID="{A1CE61C6-F69F-4C30-A7B4-8A9962EC2000}" presName="hierRoot1" presStyleCnt="0">
        <dgm:presLayoutVars>
          <dgm:hierBranch val="init"/>
        </dgm:presLayoutVars>
      </dgm:prSet>
      <dgm:spPr/>
    </dgm:pt>
    <dgm:pt modelId="{53CA4324-5349-4C54-8F1B-BC098193A7D9}" type="pres">
      <dgm:prSet presAssocID="{A1CE61C6-F69F-4C30-A7B4-8A9962EC2000}" presName="rootComposite1" presStyleCnt="0"/>
      <dgm:spPr/>
    </dgm:pt>
    <dgm:pt modelId="{40837693-3BA9-4CA3-B0BD-5420478277DA}" type="pres">
      <dgm:prSet presAssocID="{A1CE61C6-F69F-4C30-A7B4-8A9962EC2000}" presName="rootText1" presStyleLbl="node0" presStyleIdx="2" presStyleCnt="3" custScaleX="79084" custScaleY="93425" custLinFactNeighborX="-752" custLinFactNeighborY="1847">
        <dgm:presLayoutVars>
          <dgm:chPref val="3"/>
        </dgm:presLayoutVars>
      </dgm:prSet>
      <dgm:spPr/>
      <dgm:t>
        <a:bodyPr/>
        <a:lstStyle/>
        <a:p>
          <a:endParaRPr lang="en-US"/>
        </a:p>
      </dgm:t>
    </dgm:pt>
    <dgm:pt modelId="{C940A996-A4C9-4941-94E3-489C0FC9F13C}" type="pres">
      <dgm:prSet presAssocID="{A1CE61C6-F69F-4C30-A7B4-8A9962EC2000}" presName="rootConnector1" presStyleLbl="node1" presStyleIdx="0" presStyleCnt="0"/>
      <dgm:spPr/>
      <dgm:t>
        <a:bodyPr/>
        <a:lstStyle/>
        <a:p>
          <a:endParaRPr lang="en-US"/>
        </a:p>
      </dgm:t>
    </dgm:pt>
    <dgm:pt modelId="{53BF785B-ECDF-42D2-BCAD-5F9FC5E88E57}" type="pres">
      <dgm:prSet presAssocID="{A1CE61C6-F69F-4C30-A7B4-8A9962EC2000}" presName="hierChild2" presStyleCnt="0"/>
      <dgm:spPr/>
    </dgm:pt>
    <dgm:pt modelId="{842B6C7E-8260-4B36-9424-E1427E0CF4BA}" type="pres">
      <dgm:prSet presAssocID="{A1CE61C6-F69F-4C30-A7B4-8A9962EC2000}" presName="hierChild3" presStyleCnt="0"/>
      <dgm:spPr/>
    </dgm:pt>
  </dgm:ptLst>
  <dgm:cxnLst>
    <dgm:cxn modelId="{B3338D8A-C59C-4973-8690-588F9BE28EE7}" type="presOf" srcId="{05B1CF37-74F4-4D14-AD0F-00B8D5BDC7FB}" destId="{5EAE0317-90FB-43F6-BED7-38643BF11D74}" srcOrd="1" destOrd="0" presId="urn:microsoft.com/office/officeart/2005/8/layout/orgChart1"/>
    <dgm:cxn modelId="{4D12A91F-2DD6-4BA0-8D4B-F0BDD3D802D2}" type="presOf" srcId="{823E9EE2-D718-4A80-B8B6-BD8A81961BA1}" destId="{C7D80D29-D8D6-4913-9705-3355313A133B}" srcOrd="0" destOrd="0" presId="urn:microsoft.com/office/officeart/2005/8/layout/orgChart1"/>
    <dgm:cxn modelId="{EFBE408B-B1F9-4014-9DF9-908CDDD2AC2C}" type="presOf" srcId="{1E98814B-1B95-4C20-9D0E-E80ADD0FB391}" destId="{4CF0CA7D-E47C-4CD2-AEE4-90ABDEB54E54}" srcOrd="0" destOrd="0" presId="urn:microsoft.com/office/officeart/2005/8/layout/orgChart1"/>
    <dgm:cxn modelId="{C1D55FCC-0257-42A2-A932-9622AE2F6945}" type="presOf" srcId="{A1CE61C6-F69F-4C30-A7B4-8A9962EC2000}" destId="{40837693-3BA9-4CA3-B0BD-5420478277DA}" srcOrd="0" destOrd="0" presId="urn:microsoft.com/office/officeart/2005/8/layout/orgChart1"/>
    <dgm:cxn modelId="{510A3F80-E19A-449B-889C-8457F4C5C06C}" type="presOf" srcId="{153C5CB5-2FB0-435E-83EB-8BC617F27CCB}" destId="{B30550F9-81A5-4507-A628-942BDC79AFF2}" srcOrd="0" destOrd="0" presId="urn:microsoft.com/office/officeart/2005/8/layout/orgChart1"/>
    <dgm:cxn modelId="{2E397A42-8CAB-494A-B667-1088F6CAF2C8}" type="presOf" srcId="{EC111152-0DAF-45A4-8012-EBB0FB17773B}" destId="{C60ECC19-E743-4210-90F1-14E50C59A603}" srcOrd="0" destOrd="0" presId="urn:microsoft.com/office/officeart/2005/8/layout/orgChart1"/>
    <dgm:cxn modelId="{BA6A6252-232E-4315-857B-30423FBEB1F6}" srcId="{30736FAD-EF90-4BA4-ACFA-BD3257A3544D}" destId="{736B9049-103B-422C-9645-CC4D7781A309}" srcOrd="3" destOrd="0" parTransId="{EC111152-0DAF-45A4-8012-EBB0FB17773B}" sibTransId="{99CC175A-DD9F-4B5A-9590-E42773796FDD}"/>
    <dgm:cxn modelId="{05FA09EE-CB9E-4CA0-BC3E-22BCD3DF791B}" type="presOf" srcId="{96F329D4-A318-4C65-9654-61D7D45531B8}" destId="{9FF6543A-C192-4963-B108-881DE543B596}" srcOrd="0" destOrd="0" presId="urn:microsoft.com/office/officeart/2005/8/layout/orgChart1"/>
    <dgm:cxn modelId="{1E826AEA-4F75-4FA2-A4DB-CD5883D3FED7}" srcId="{30736FAD-EF90-4BA4-ACFA-BD3257A3544D}" destId="{05B1CF37-74F4-4D14-AD0F-00B8D5BDC7FB}" srcOrd="1" destOrd="0" parTransId="{153C5CB5-2FB0-435E-83EB-8BC617F27CCB}" sibTransId="{27D6CB9C-134C-4228-A2AB-0F9C89EF12D1}"/>
    <dgm:cxn modelId="{2BF489FB-2B9A-4E60-999E-1DB225A4FED6}" type="presOf" srcId="{30736FAD-EF90-4BA4-ACFA-BD3257A3544D}" destId="{F9A86C27-718B-4278-BACC-EAFE19D4F1F9}" srcOrd="1" destOrd="0" presId="urn:microsoft.com/office/officeart/2005/8/layout/orgChart1"/>
    <dgm:cxn modelId="{71708234-D0A7-434B-B408-25E2A1F46BBE}" type="presOf" srcId="{96F329D4-A318-4C65-9654-61D7D45531B8}" destId="{D0E73F61-DF4C-4213-962E-6CBA27531BB2}" srcOrd="1" destOrd="0" presId="urn:microsoft.com/office/officeart/2005/8/layout/orgChart1"/>
    <dgm:cxn modelId="{7C52E624-084A-46FF-831D-F4C118F2A1BA}" srcId="{95C68E3D-6EF1-4C1E-973E-392236766DCE}" destId="{1E98814B-1B95-4C20-9D0E-E80ADD0FB391}" srcOrd="1" destOrd="0" parTransId="{8E7C353C-2423-4A5A-A631-233229B88565}" sibTransId="{BCC8381B-4A9F-40BC-96B1-3D2B1E54EC1F}"/>
    <dgm:cxn modelId="{43BEFD20-CB8B-45F3-B9CC-DDA14505E1F4}" type="presOf" srcId="{736B9049-103B-422C-9645-CC4D7781A309}" destId="{246F5007-0AE1-4FC9-9E1F-4920226F670C}" srcOrd="0" destOrd="0" presId="urn:microsoft.com/office/officeart/2005/8/layout/orgChart1"/>
    <dgm:cxn modelId="{A4154AC5-02FE-40DD-B6DA-2802EA4FE617}" type="presOf" srcId="{A1CE61C6-F69F-4C30-A7B4-8A9962EC2000}" destId="{C940A996-A4C9-4941-94E3-489C0FC9F13C}" srcOrd="1" destOrd="0" presId="urn:microsoft.com/office/officeart/2005/8/layout/orgChart1"/>
    <dgm:cxn modelId="{33775CAD-6C76-40ED-80C2-558EB64C6278}" type="presOf" srcId="{05B1CF37-74F4-4D14-AD0F-00B8D5BDC7FB}" destId="{8C4F4784-BCC8-40C8-8E1C-03067F259EC5}" srcOrd="0" destOrd="0" presId="urn:microsoft.com/office/officeart/2005/8/layout/orgChart1"/>
    <dgm:cxn modelId="{40AE72CE-C977-4FEC-9B2E-FE4A6A2E70EE}" type="presOf" srcId="{49E85702-D45B-4F8B-BD30-0CCFB6A8D780}" destId="{F8E7C9D0-A9C1-4703-9686-A2EC46A2B3CE}" srcOrd="0" destOrd="0" presId="urn:microsoft.com/office/officeart/2005/8/layout/orgChart1"/>
    <dgm:cxn modelId="{43F54708-14EB-4B77-9A30-6D218B4D7530}" type="presOf" srcId="{1E98814B-1B95-4C20-9D0E-E80ADD0FB391}" destId="{33B90C02-BE93-483B-8FC2-FE3B42E1E433}" srcOrd="1" destOrd="0" presId="urn:microsoft.com/office/officeart/2005/8/layout/orgChart1"/>
    <dgm:cxn modelId="{27F8D4C4-D27B-4CA6-8345-36D06B5DACB7}" srcId="{30736FAD-EF90-4BA4-ACFA-BD3257A3544D}" destId="{96F329D4-A318-4C65-9654-61D7D45531B8}" srcOrd="2" destOrd="0" parTransId="{49E85702-D45B-4F8B-BD30-0CCFB6A8D780}" sibTransId="{2450C3EB-8787-49D3-8DBB-A201CE251A3F}"/>
    <dgm:cxn modelId="{5E3A2523-7FF0-4775-9692-2E52168F8EBF}" type="presOf" srcId="{736B9049-103B-422C-9645-CC4D7781A309}" destId="{D030D510-3AB2-4D38-BBCF-A077BF930516}" srcOrd="1" destOrd="0" presId="urn:microsoft.com/office/officeart/2005/8/layout/orgChart1"/>
    <dgm:cxn modelId="{B9C001CD-5A16-4F52-83F2-EFCEA119EB3B}" srcId="{30736FAD-EF90-4BA4-ACFA-BD3257A3544D}" destId="{823E9EE2-D718-4A80-B8B6-BD8A81961BA1}" srcOrd="0" destOrd="0" parTransId="{499A6873-4AF6-45DE-9231-7D365926A59A}" sibTransId="{5DB18D3A-5E37-4E9A-9A3B-AE0FC618DFE0}"/>
    <dgm:cxn modelId="{FD0F3FB7-8B64-467E-A878-9EED8B4B820C}" srcId="{95C68E3D-6EF1-4C1E-973E-392236766DCE}" destId="{A1CE61C6-F69F-4C30-A7B4-8A9962EC2000}" srcOrd="2" destOrd="0" parTransId="{3F26B60A-755E-4B96-884D-7EC28C7AF74F}" sibTransId="{B9838BE2-7FAA-4EB0-AE0A-F72C662F4B73}"/>
    <dgm:cxn modelId="{02FF9D9D-BDD6-4B8A-87EC-0A0C94873620}" type="presOf" srcId="{95C68E3D-6EF1-4C1E-973E-392236766DCE}" destId="{07A79E35-42B0-4618-B265-31080B1325D2}" srcOrd="0" destOrd="0" presId="urn:microsoft.com/office/officeart/2005/8/layout/orgChart1"/>
    <dgm:cxn modelId="{BECE96BB-5DB1-4E4C-98D6-68BAADA699D4}" srcId="{95C68E3D-6EF1-4C1E-973E-392236766DCE}" destId="{30736FAD-EF90-4BA4-ACFA-BD3257A3544D}" srcOrd="0" destOrd="0" parTransId="{9D206D7F-6D09-421F-85C3-4E58C0E622F6}" sibTransId="{C6D8467C-DE84-4718-82F4-E9954A57B482}"/>
    <dgm:cxn modelId="{1400B9DA-11E8-48C1-9534-0309C5AE54C3}" type="presOf" srcId="{823E9EE2-D718-4A80-B8B6-BD8A81961BA1}" destId="{57D83B03-4786-481A-A268-E02C97FF4DEE}" srcOrd="1" destOrd="0" presId="urn:microsoft.com/office/officeart/2005/8/layout/orgChart1"/>
    <dgm:cxn modelId="{A2768FC6-BCB5-4D69-BE1C-519AF20562A9}" type="presOf" srcId="{499A6873-4AF6-45DE-9231-7D365926A59A}" destId="{00856EA8-4036-4627-98CB-2835F509C416}" srcOrd="0" destOrd="0" presId="urn:microsoft.com/office/officeart/2005/8/layout/orgChart1"/>
    <dgm:cxn modelId="{C3B78688-665E-441A-9FF9-68BEE9592D1E}" type="presOf" srcId="{30736FAD-EF90-4BA4-ACFA-BD3257A3544D}" destId="{9052E528-C94E-440D-8086-F0AD6F89CBA4}" srcOrd="0" destOrd="0" presId="urn:microsoft.com/office/officeart/2005/8/layout/orgChart1"/>
    <dgm:cxn modelId="{5BFE552B-14ED-4144-AA15-2EE599E520E4}" type="presParOf" srcId="{07A79E35-42B0-4618-B265-31080B1325D2}" destId="{6F3A4F0F-BB00-46CA-A2EB-2D0783B17DAC}" srcOrd="0" destOrd="0" presId="urn:microsoft.com/office/officeart/2005/8/layout/orgChart1"/>
    <dgm:cxn modelId="{79A076A0-0415-486E-AF46-EEEDEE9F391A}" type="presParOf" srcId="{6F3A4F0F-BB00-46CA-A2EB-2D0783B17DAC}" destId="{1150998E-961C-4773-BDC3-311BAF7789F3}" srcOrd="0" destOrd="0" presId="urn:microsoft.com/office/officeart/2005/8/layout/orgChart1"/>
    <dgm:cxn modelId="{C8667E64-4915-483B-91BB-F9FD768FE2D8}" type="presParOf" srcId="{1150998E-961C-4773-BDC3-311BAF7789F3}" destId="{9052E528-C94E-440D-8086-F0AD6F89CBA4}" srcOrd="0" destOrd="0" presId="urn:microsoft.com/office/officeart/2005/8/layout/orgChart1"/>
    <dgm:cxn modelId="{C12DA809-85A2-430C-AB3F-BEC605167DBA}" type="presParOf" srcId="{1150998E-961C-4773-BDC3-311BAF7789F3}" destId="{F9A86C27-718B-4278-BACC-EAFE19D4F1F9}" srcOrd="1" destOrd="0" presId="urn:microsoft.com/office/officeart/2005/8/layout/orgChart1"/>
    <dgm:cxn modelId="{8D0A7F85-8603-4116-950F-B7A4344CCDC9}" type="presParOf" srcId="{6F3A4F0F-BB00-46CA-A2EB-2D0783B17DAC}" destId="{F91E857A-2E53-4B46-866C-F6257F59EAC0}" srcOrd="1" destOrd="0" presId="urn:microsoft.com/office/officeart/2005/8/layout/orgChart1"/>
    <dgm:cxn modelId="{E16B56D7-D750-4DC8-964B-71F4B42B18CE}" type="presParOf" srcId="{F91E857A-2E53-4B46-866C-F6257F59EAC0}" destId="{00856EA8-4036-4627-98CB-2835F509C416}" srcOrd="0" destOrd="0" presId="urn:microsoft.com/office/officeart/2005/8/layout/orgChart1"/>
    <dgm:cxn modelId="{AC05D65E-E2E2-4AA9-8298-77EF025C9C81}" type="presParOf" srcId="{F91E857A-2E53-4B46-866C-F6257F59EAC0}" destId="{BA02DC53-5D54-47BF-8726-0BBDA7BE743B}" srcOrd="1" destOrd="0" presId="urn:microsoft.com/office/officeart/2005/8/layout/orgChart1"/>
    <dgm:cxn modelId="{DDD0C1F6-36F3-480E-BD1C-26E0D2065288}" type="presParOf" srcId="{BA02DC53-5D54-47BF-8726-0BBDA7BE743B}" destId="{F776CB39-BE0E-4856-9077-F5F87EDF9F7C}" srcOrd="0" destOrd="0" presId="urn:microsoft.com/office/officeart/2005/8/layout/orgChart1"/>
    <dgm:cxn modelId="{6B5D2EA2-906B-4152-AFFF-14F1DBF292BA}" type="presParOf" srcId="{F776CB39-BE0E-4856-9077-F5F87EDF9F7C}" destId="{C7D80D29-D8D6-4913-9705-3355313A133B}" srcOrd="0" destOrd="0" presId="urn:microsoft.com/office/officeart/2005/8/layout/orgChart1"/>
    <dgm:cxn modelId="{6D8BA335-14EA-430A-AA0D-6C620710D38D}" type="presParOf" srcId="{F776CB39-BE0E-4856-9077-F5F87EDF9F7C}" destId="{57D83B03-4786-481A-A268-E02C97FF4DEE}" srcOrd="1" destOrd="0" presId="urn:microsoft.com/office/officeart/2005/8/layout/orgChart1"/>
    <dgm:cxn modelId="{EFC63995-CC69-417C-8FB5-74DEE25DC1EC}" type="presParOf" srcId="{BA02DC53-5D54-47BF-8726-0BBDA7BE743B}" destId="{3D9332A1-AAE6-4135-AAE1-B1EF6EFE4D20}" srcOrd="1" destOrd="0" presId="urn:microsoft.com/office/officeart/2005/8/layout/orgChart1"/>
    <dgm:cxn modelId="{66C36FAC-A184-4110-93D8-57E89425CBC5}" type="presParOf" srcId="{BA02DC53-5D54-47BF-8726-0BBDA7BE743B}" destId="{A1931D80-BB87-4150-B92F-486343FDBAEC}" srcOrd="2" destOrd="0" presId="urn:microsoft.com/office/officeart/2005/8/layout/orgChart1"/>
    <dgm:cxn modelId="{D7D1FE3E-41E7-4943-86B9-E4B8D35DDA14}" type="presParOf" srcId="{F91E857A-2E53-4B46-866C-F6257F59EAC0}" destId="{B30550F9-81A5-4507-A628-942BDC79AFF2}" srcOrd="2" destOrd="0" presId="urn:microsoft.com/office/officeart/2005/8/layout/orgChart1"/>
    <dgm:cxn modelId="{4C324463-F699-4C53-93D1-63529855376C}" type="presParOf" srcId="{F91E857A-2E53-4B46-866C-F6257F59EAC0}" destId="{6D6294AE-58DD-42CA-92A0-47DC923C0EF3}" srcOrd="3" destOrd="0" presId="urn:microsoft.com/office/officeart/2005/8/layout/orgChart1"/>
    <dgm:cxn modelId="{05EADDC4-F1CF-4685-896E-FA498C90B153}" type="presParOf" srcId="{6D6294AE-58DD-42CA-92A0-47DC923C0EF3}" destId="{1E0A6925-7084-430B-8A32-45D59B192D61}" srcOrd="0" destOrd="0" presId="urn:microsoft.com/office/officeart/2005/8/layout/orgChart1"/>
    <dgm:cxn modelId="{56308979-4940-4495-8A4E-CFEA0B65921B}" type="presParOf" srcId="{1E0A6925-7084-430B-8A32-45D59B192D61}" destId="{8C4F4784-BCC8-40C8-8E1C-03067F259EC5}" srcOrd="0" destOrd="0" presId="urn:microsoft.com/office/officeart/2005/8/layout/orgChart1"/>
    <dgm:cxn modelId="{AE5CBF66-6AFA-451E-A90E-786953D285AB}" type="presParOf" srcId="{1E0A6925-7084-430B-8A32-45D59B192D61}" destId="{5EAE0317-90FB-43F6-BED7-38643BF11D74}" srcOrd="1" destOrd="0" presId="urn:microsoft.com/office/officeart/2005/8/layout/orgChart1"/>
    <dgm:cxn modelId="{1ABC7538-47F2-468F-9708-1107BFB1C52D}" type="presParOf" srcId="{6D6294AE-58DD-42CA-92A0-47DC923C0EF3}" destId="{C0FFEBEC-A607-492D-9370-B87A8982DFF8}" srcOrd="1" destOrd="0" presId="urn:microsoft.com/office/officeart/2005/8/layout/orgChart1"/>
    <dgm:cxn modelId="{ACB70FDC-AC48-45D6-81A9-62E5EEE140C9}" type="presParOf" srcId="{6D6294AE-58DD-42CA-92A0-47DC923C0EF3}" destId="{CCD8EA4B-440B-42C6-A709-26140BA785AF}" srcOrd="2" destOrd="0" presId="urn:microsoft.com/office/officeart/2005/8/layout/orgChart1"/>
    <dgm:cxn modelId="{3137828E-5119-4A54-B570-4A3CC9D47663}" type="presParOf" srcId="{F91E857A-2E53-4B46-866C-F6257F59EAC0}" destId="{F8E7C9D0-A9C1-4703-9686-A2EC46A2B3CE}" srcOrd="4" destOrd="0" presId="urn:microsoft.com/office/officeart/2005/8/layout/orgChart1"/>
    <dgm:cxn modelId="{49085E77-7AB6-4466-8DFD-BAC06A7D9C36}" type="presParOf" srcId="{F91E857A-2E53-4B46-866C-F6257F59EAC0}" destId="{FE616752-003C-4321-B26D-83BAB17CE8D5}" srcOrd="5" destOrd="0" presId="urn:microsoft.com/office/officeart/2005/8/layout/orgChart1"/>
    <dgm:cxn modelId="{E2D3302B-712B-4F21-ACA3-8C2863D4CE55}" type="presParOf" srcId="{FE616752-003C-4321-B26D-83BAB17CE8D5}" destId="{112F3500-EDFB-4905-BB41-72CB4BD5AE0D}" srcOrd="0" destOrd="0" presId="urn:microsoft.com/office/officeart/2005/8/layout/orgChart1"/>
    <dgm:cxn modelId="{745F3160-C50B-4C3B-97F5-4D2921700D0F}" type="presParOf" srcId="{112F3500-EDFB-4905-BB41-72CB4BD5AE0D}" destId="{9FF6543A-C192-4963-B108-881DE543B596}" srcOrd="0" destOrd="0" presId="urn:microsoft.com/office/officeart/2005/8/layout/orgChart1"/>
    <dgm:cxn modelId="{C2168228-B856-4E86-8DC1-E513999384A9}" type="presParOf" srcId="{112F3500-EDFB-4905-BB41-72CB4BD5AE0D}" destId="{D0E73F61-DF4C-4213-962E-6CBA27531BB2}" srcOrd="1" destOrd="0" presId="urn:microsoft.com/office/officeart/2005/8/layout/orgChart1"/>
    <dgm:cxn modelId="{DE512A28-C348-4A83-8F7A-8E772FA473E3}" type="presParOf" srcId="{FE616752-003C-4321-B26D-83BAB17CE8D5}" destId="{58174136-C888-4960-BC0F-C5D6AEA28730}" srcOrd="1" destOrd="0" presId="urn:microsoft.com/office/officeart/2005/8/layout/orgChart1"/>
    <dgm:cxn modelId="{DB42DEE8-8450-4883-A181-31ADBD360A00}" type="presParOf" srcId="{FE616752-003C-4321-B26D-83BAB17CE8D5}" destId="{1BC62843-F727-481A-9185-F18D931C6844}" srcOrd="2" destOrd="0" presId="urn:microsoft.com/office/officeart/2005/8/layout/orgChart1"/>
    <dgm:cxn modelId="{3E8BA9A0-5920-4559-A4A6-0DEBD30E960B}" type="presParOf" srcId="{F91E857A-2E53-4B46-866C-F6257F59EAC0}" destId="{C60ECC19-E743-4210-90F1-14E50C59A603}" srcOrd="6" destOrd="0" presId="urn:microsoft.com/office/officeart/2005/8/layout/orgChart1"/>
    <dgm:cxn modelId="{827BCF35-01B7-4FFC-9D98-06D406A5B999}" type="presParOf" srcId="{F91E857A-2E53-4B46-866C-F6257F59EAC0}" destId="{F99864E5-F8C3-4F49-8F83-8BF05A5AF87B}" srcOrd="7" destOrd="0" presId="urn:microsoft.com/office/officeart/2005/8/layout/orgChart1"/>
    <dgm:cxn modelId="{43392CC2-F3FF-47E1-9BA0-E123DC3AC0C9}" type="presParOf" srcId="{F99864E5-F8C3-4F49-8F83-8BF05A5AF87B}" destId="{451577A7-90F2-4F16-A2DC-4809C128ECD5}" srcOrd="0" destOrd="0" presId="urn:microsoft.com/office/officeart/2005/8/layout/orgChart1"/>
    <dgm:cxn modelId="{08387DDD-F18E-4387-8B4B-71FF9B2D3E13}" type="presParOf" srcId="{451577A7-90F2-4F16-A2DC-4809C128ECD5}" destId="{246F5007-0AE1-4FC9-9E1F-4920226F670C}" srcOrd="0" destOrd="0" presId="urn:microsoft.com/office/officeart/2005/8/layout/orgChart1"/>
    <dgm:cxn modelId="{2ECB8AFC-F933-414A-B897-460B7E326A51}" type="presParOf" srcId="{451577A7-90F2-4F16-A2DC-4809C128ECD5}" destId="{D030D510-3AB2-4D38-BBCF-A077BF930516}" srcOrd="1" destOrd="0" presId="urn:microsoft.com/office/officeart/2005/8/layout/orgChart1"/>
    <dgm:cxn modelId="{B022F989-0280-4F4C-935A-E8A7224EE124}" type="presParOf" srcId="{F99864E5-F8C3-4F49-8F83-8BF05A5AF87B}" destId="{8D9862AA-9E31-4FF4-9471-0E383B4B6B8E}" srcOrd="1" destOrd="0" presId="urn:microsoft.com/office/officeart/2005/8/layout/orgChart1"/>
    <dgm:cxn modelId="{20043C4F-0B95-49B3-AB2A-B306B8C844BD}" type="presParOf" srcId="{F99864E5-F8C3-4F49-8F83-8BF05A5AF87B}" destId="{2A79D3D5-4EFF-43D6-8964-D8C1382110A8}" srcOrd="2" destOrd="0" presId="urn:microsoft.com/office/officeart/2005/8/layout/orgChart1"/>
    <dgm:cxn modelId="{3B22E8A5-662E-47E6-9E3A-3A8580A398E1}" type="presParOf" srcId="{6F3A4F0F-BB00-46CA-A2EB-2D0783B17DAC}" destId="{DFCF4E19-121D-494B-A439-B45BA7B43223}" srcOrd="2" destOrd="0" presId="urn:microsoft.com/office/officeart/2005/8/layout/orgChart1"/>
    <dgm:cxn modelId="{7D48F4A6-7662-4893-850A-5B9EBF99A649}" type="presParOf" srcId="{07A79E35-42B0-4618-B265-31080B1325D2}" destId="{26F8F582-0449-4562-A824-2165BD663E40}" srcOrd="1" destOrd="0" presId="urn:microsoft.com/office/officeart/2005/8/layout/orgChart1"/>
    <dgm:cxn modelId="{77275668-E9C5-4620-9AB8-D9954C54108B}" type="presParOf" srcId="{26F8F582-0449-4562-A824-2165BD663E40}" destId="{C5499748-BA45-49E8-934C-D85FB59C1F4D}" srcOrd="0" destOrd="0" presId="urn:microsoft.com/office/officeart/2005/8/layout/orgChart1"/>
    <dgm:cxn modelId="{7B3D8DD1-B1D2-4C94-820A-91FA0B52AA88}" type="presParOf" srcId="{C5499748-BA45-49E8-934C-D85FB59C1F4D}" destId="{4CF0CA7D-E47C-4CD2-AEE4-90ABDEB54E54}" srcOrd="0" destOrd="0" presId="urn:microsoft.com/office/officeart/2005/8/layout/orgChart1"/>
    <dgm:cxn modelId="{702AE3D4-F31B-4EC9-BBE5-EA94AC7AB83E}" type="presParOf" srcId="{C5499748-BA45-49E8-934C-D85FB59C1F4D}" destId="{33B90C02-BE93-483B-8FC2-FE3B42E1E433}" srcOrd="1" destOrd="0" presId="urn:microsoft.com/office/officeart/2005/8/layout/orgChart1"/>
    <dgm:cxn modelId="{8744A5DD-80C6-4BD8-8423-7BC439C7D06A}" type="presParOf" srcId="{26F8F582-0449-4562-A824-2165BD663E40}" destId="{F552CCE0-06E8-4C41-AEF6-E43E28D52EE1}" srcOrd="1" destOrd="0" presId="urn:microsoft.com/office/officeart/2005/8/layout/orgChart1"/>
    <dgm:cxn modelId="{DFC55033-D110-433F-8BF2-28CD2C8269B9}" type="presParOf" srcId="{26F8F582-0449-4562-A824-2165BD663E40}" destId="{5F3992BA-5FC0-4260-AA79-0B147C5D90F5}" srcOrd="2" destOrd="0" presId="urn:microsoft.com/office/officeart/2005/8/layout/orgChart1"/>
    <dgm:cxn modelId="{95A8F70D-67AB-4BED-B47D-A9058B4F9AE8}" type="presParOf" srcId="{07A79E35-42B0-4618-B265-31080B1325D2}" destId="{B46A7E6E-1332-4C93-8827-D0796E913A26}" srcOrd="2" destOrd="0" presId="urn:microsoft.com/office/officeart/2005/8/layout/orgChart1"/>
    <dgm:cxn modelId="{6ED59675-0C53-494B-BB5E-8D6F57C1F5DF}" type="presParOf" srcId="{B46A7E6E-1332-4C93-8827-D0796E913A26}" destId="{53CA4324-5349-4C54-8F1B-BC098193A7D9}" srcOrd="0" destOrd="0" presId="urn:microsoft.com/office/officeart/2005/8/layout/orgChart1"/>
    <dgm:cxn modelId="{23519BD9-80C8-4E0E-AB67-909A56FC6F10}" type="presParOf" srcId="{53CA4324-5349-4C54-8F1B-BC098193A7D9}" destId="{40837693-3BA9-4CA3-B0BD-5420478277DA}" srcOrd="0" destOrd="0" presId="urn:microsoft.com/office/officeart/2005/8/layout/orgChart1"/>
    <dgm:cxn modelId="{AA27C690-797E-4023-A186-C5CDA298B903}" type="presParOf" srcId="{53CA4324-5349-4C54-8F1B-BC098193A7D9}" destId="{C940A996-A4C9-4941-94E3-489C0FC9F13C}" srcOrd="1" destOrd="0" presId="urn:microsoft.com/office/officeart/2005/8/layout/orgChart1"/>
    <dgm:cxn modelId="{C457497B-9196-41D9-8056-03B2930CE8FF}" type="presParOf" srcId="{B46A7E6E-1332-4C93-8827-D0796E913A26}" destId="{53BF785B-ECDF-42D2-BCAD-5F9FC5E88E57}" srcOrd="1" destOrd="0" presId="urn:microsoft.com/office/officeart/2005/8/layout/orgChart1"/>
    <dgm:cxn modelId="{3F68189D-015C-4481-A920-BC5D12FCF2B3}" type="presParOf" srcId="{B46A7E6E-1332-4C93-8827-D0796E913A26}" destId="{842B6C7E-8260-4B36-9424-E1427E0CF4B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CC19-E743-4210-90F1-14E50C59A603}">
      <dsp:nvSpPr>
        <dsp:cNvPr id="0" name=""/>
        <dsp:cNvSpPr/>
      </dsp:nvSpPr>
      <dsp:spPr>
        <a:xfrm>
          <a:off x="4319481" y="1442474"/>
          <a:ext cx="3384981" cy="391650"/>
        </a:xfrm>
        <a:custGeom>
          <a:avLst/>
          <a:gdLst/>
          <a:ahLst/>
          <a:cxnLst/>
          <a:rect l="0" t="0" r="0" b="0"/>
          <a:pathLst>
            <a:path>
              <a:moveTo>
                <a:pt x="0" y="0"/>
              </a:moveTo>
              <a:lnTo>
                <a:pt x="0" y="195825"/>
              </a:lnTo>
              <a:lnTo>
                <a:pt x="3384981" y="195825"/>
              </a:lnTo>
              <a:lnTo>
                <a:pt x="3384981" y="39165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7C9D0-A9C1-4703-9686-A2EC46A2B3CE}">
      <dsp:nvSpPr>
        <dsp:cNvPr id="0" name=""/>
        <dsp:cNvSpPr/>
      </dsp:nvSpPr>
      <dsp:spPr>
        <a:xfrm>
          <a:off x="4319481" y="1442474"/>
          <a:ext cx="1128327" cy="391650"/>
        </a:xfrm>
        <a:custGeom>
          <a:avLst/>
          <a:gdLst/>
          <a:ahLst/>
          <a:cxnLst/>
          <a:rect l="0" t="0" r="0" b="0"/>
          <a:pathLst>
            <a:path>
              <a:moveTo>
                <a:pt x="0" y="0"/>
              </a:moveTo>
              <a:lnTo>
                <a:pt x="0" y="195825"/>
              </a:lnTo>
              <a:lnTo>
                <a:pt x="1128327" y="195825"/>
              </a:lnTo>
              <a:lnTo>
                <a:pt x="1128327" y="39165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550F9-81A5-4507-A628-942BDC79AFF2}">
      <dsp:nvSpPr>
        <dsp:cNvPr id="0" name=""/>
        <dsp:cNvSpPr/>
      </dsp:nvSpPr>
      <dsp:spPr>
        <a:xfrm>
          <a:off x="3191154" y="1442474"/>
          <a:ext cx="1128327" cy="391650"/>
        </a:xfrm>
        <a:custGeom>
          <a:avLst/>
          <a:gdLst/>
          <a:ahLst/>
          <a:cxnLst/>
          <a:rect l="0" t="0" r="0" b="0"/>
          <a:pathLst>
            <a:path>
              <a:moveTo>
                <a:pt x="1128327" y="0"/>
              </a:moveTo>
              <a:lnTo>
                <a:pt x="1128327" y="195825"/>
              </a:lnTo>
              <a:lnTo>
                <a:pt x="0" y="195825"/>
              </a:lnTo>
              <a:lnTo>
                <a:pt x="0" y="39165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56EA8-4036-4627-98CB-2835F509C416}">
      <dsp:nvSpPr>
        <dsp:cNvPr id="0" name=""/>
        <dsp:cNvSpPr/>
      </dsp:nvSpPr>
      <dsp:spPr>
        <a:xfrm>
          <a:off x="934500" y="1442474"/>
          <a:ext cx="3384981" cy="391650"/>
        </a:xfrm>
        <a:custGeom>
          <a:avLst/>
          <a:gdLst/>
          <a:ahLst/>
          <a:cxnLst/>
          <a:rect l="0" t="0" r="0" b="0"/>
          <a:pathLst>
            <a:path>
              <a:moveTo>
                <a:pt x="3384981" y="0"/>
              </a:moveTo>
              <a:lnTo>
                <a:pt x="3384981" y="195825"/>
              </a:lnTo>
              <a:lnTo>
                <a:pt x="0" y="195825"/>
              </a:lnTo>
              <a:lnTo>
                <a:pt x="0" y="39165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52E528-C94E-440D-8086-F0AD6F89CBA4}">
      <dsp:nvSpPr>
        <dsp:cNvPr id="0" name=""/>
        <dsp:cNvSpPr/>
      </dsp:nvSpPr>
      <dsp:spPr>
        <a:xfrm>
          <a:off x="3386979" y="509972"/>
          <a:ext cx="1865003" cy="9325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3"/>
              </a:solidFill>
              <a:latin typeface="Calibri" panose="020F0502020204030204" pitchFamily="34" charset="0"/>
            </a:rPr>
            <a:t>Office of the Director</a:t>
          </a:r>
          <a:br>
            <a:rPr lang="en-US" sz="1400" b="0" kern="1200" dirty="0" smtClean="0">
              <a:solidFill>
                <a:schemeClr val="accent3"/>
              </a:solidFill>
              <a:latin typeface="Calibri" panose="020F0502020204030204" pitchFamily="34" charset="0"/>
            </a:rPr>
          </a:br>
          <a:endParaRPr lang="en-US" sz="1400" b="0" kern="1200" dirty="0" smtClean="0">
            <a:solidFill>
              <a:schemeClr val="accent3"/>
            </a:solidFill>
            <a:latin typeface="Calibri" panose="020F0502020204030204" pitchFamily="34" charset="0"/>
          </a:endParaRPr>
        </a:p>
        <a:p>
          <a:pPr lvl="0" algn="ctr" defTabSz="622300">
            <a:lnSpc>
              <a:spcPct val="90000"/>
            </a:lnSpc>
            <a:spcBef>
              <a:spcPct val="0"/>
            </a:spcBef>
            <a:spcAft>
              <a:spcPct val="35000"/>
            </a:spcAft>
          </a:pPr>
          <a:r>
            <a:rPr lang="en-US" sz="1300" b="0" i="1" kern="1200" dirty="0" smtClean="0">
              <a:solidFill>
                <a:schemeClr val="accent3"/>
              </a:solidFill>
              <a:latin typeface="Calibri" panose="020F0502020204030204" pitchFamily="34" charset="0"/>
            </a:rPr>
            <a:t>Robert </a:t>
          </a:r>
          <a:r>
            <a:rPr lang="en-US" sz="1300" b="0" i="1" kern="1200" dirty="0" err="1" smtClean="0">
              <a:solidFill>
                <a:schemeClr val="accent3"/>
              </a:solidFill>
              <a:latin typeface="Calibri" panose="020F0502020204030204" pitchFamily="34" charset="0"/>
            </a:rPr>
            <a:t>Croyle</a:t>
          </a:r>
          <a:endParaRPr lang="en-US" sz="1300" b="0" i="1" kern="1200" dirty="0">
            <a:solidFill>
              <a:schemeClr val="accent3"/>
            </a:solidFill>
            <a:latin typeface="Calibri" panose="020F0502020204030204" pitchFamily="34" charset="0"/>
          </a:endParaRPr>
        </a:p>
      </dsp:txBody>
      <dsp:txXfrm>
        <a:off x="3386979" y="509972"/>
        <a:ext cx="1865003" cy="932501"/>
      </dsp:txXfrm>
    </dsp:sp>
    <dsp:sp modelId="{C7D80D29-D8D6-4913-9705-3355313A133B}">
      <dsp:nvSpPr>
        <dsp:cNvPr id="0" name=""/>
        <dsp:cNvSpPr/>
      </dsp:nvSpPr>
      <dsp:spPr>
        <a:xfrm>
          <a:off x="1998" y="1834125"/>
          <a:ext cx="1865003" cy="932501"/>
        </a:xfrm>
        <a:prstGeom prst="rect">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accent3"/>
              </a:solidFill>
              <a:latin typeface="Calibri" panose="020F0502020204030204" pitchFamily="34" charset="0"/>
            </a:rPr>
            <a:t>Behavioral </a:t>
          </a:r>
          <a:br>
            <a:rPr lang="en-US" sz="1300" b="0" kern="1200" dirty="0" smtClean="0">
              <a:solidFill>
                <a:schemeClr val="accent3"/>
              </a:solidFill>
              <a:latin typeface="Calibri" panose="020F0502020204030204" pitchFamily="34" charset="0"/>
            </a:rPr>
          </a:br>
          <a:r>
            <a:rPr lang="en-US" sz="1300" b="0" kern="1200" dirty="0" smtClean="0">
              <a:solidFill>
                <a:schemeClr val="accent3"/>
              </a:solidFill>
              <a:latin typeface="Calibri" panose="020F0502020204030204" pitchFamily="34" charset="0"/>
            </a:rPr>
            <a:t>Research Program</a:t>
          </a:r>
        </a:p>
        <a:p>
          <a:pPr lvl="0" algn="ctr" defTabSz="577850">
            <a:lnSpc>
              <a:spcPct val="90000"/>
            </a:lnSpc>
            <a:spcBef>
              <a:spcPct val="0"/>
            </a:spcBef>
            <a:spcAft>
              <a:spcPct val="35000"/>
            </a:spcAft>
          </a:pPr>
          <a:r>
            <a:rPr lang="en-US" sz="1200" b="0" i="1" kern="1200" dirty="0" smtClean="0">
              <a:solidFill>
                <a:schemeClr val="accent3"/>
              </a:solidFill>
              <a:latin typeface="Calibri" panose="020F0502020204030204" pitchFamily="34" charset="0"/>
            </a:rPr>
            <a:t>William Klein</a:t>
          </a:r>
          <a:endParaRPr lang="en-US" sz="1200" b="0" kern="1200" dirty="0">
            <a:solidFill>
              <a:schemeClr val="accent3"/>
            </a:solidFill>
            <a:latin typeface="Calibri" panose="020F0502020204030204" pitchFamily="34" charset="0"/>
          </a:endParaRPr>
        </a:p>
      </dsp:txBody>
      <dsp:txXfrm>
        <a:off x="1998" y="1834125"/>
        <a:ext cx="1865003" cy="932501"/>
      </dsp:txXfrm>
    </dsp:sp>
    <dsp:sp modelId="{8C4F4784-BCC8-40C8-8E1C-03067F259EC5}">
      <dsp:nvSpPr>
        <dsp:cNvPr id="0" name=""/>
        <dsp:cNvSpPr/>
      </dsp:nvSpPr>
      <dsp:spPr>
        <a:xfrm>
          <a:off x="2258652" y="1834125"/>
          <a:ext cx="1865003" cy="932501"/>
        </a:xfrm>
        <a:prstGeom prst="rect">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accent3"/>
              </a:solidFill>
              <a:latin typeface="Calibri" panose="020F0502020204030204" pitchFamily="34" charset="0"/>
            </a:rPr>
            <a:t>Epidemiology and Genomics Research Program</a:t>
          </a:r>
        </a:p>
        <a:p>
          <a:pPr lvl="0" algn="ctr" defTabSz="577850">
            <a:lnSpc>
              <a:spcPct val="90000"/>
            </a:lnSpc>
            <a:spcBef>
              <a:spcPct val="0"/>
            </a:spcBef>
            <a:spcAft>
              <a:spcPct val="35000"/>
            </a:spcAft>
          </a:pPr>
          <a:r>
            <a:rPr lang="en-US" sz="1200" b="0" i="1" kern="1200" dirty="0" smtClean="0">
              <a:solidFill>
                <a:schemeClr val="accent3"/>
              </a:solidFill>
              <a:latin typeface="Calibri" panose="020F0502020204030204" pitchFamily="34" charset="0"/>
            </a:rPr>
            <a:t>Kathy </a:t>
          </a:r>
          <a:r>
            <a:rPr lang="en-US" sz="1200" b="0" i="1" kern="1200" dirty="0" err="1" smtClean="0">
              <a:solidFill>
                <a:schemeClr val="accent3"/>
              </a:solidFill>
              <a:latin typeface="Calibri" panose="020F0502020204030204" pitchFamily="34" charset="0"/>
            </a:rPr>
            <a:t>Helzlsouer</a:t>
          </a:r>
          <a:r>
            <a:rPr lang="en-US" sz="1200" b="0" i="1" kern="1200" dirty="0" smtClean="0">
              <a:solidFill>
                <a:schemeClr val="accent3"/>
              </a:solidFill>
              <a:latin typeface="Calibri" panose="020F0502020204030204" pitchFamily="34" charset="0"/>
            </a:rPr>
            <a:t> </a:t>
          </a:r>
          <a:endParaRPr lang="en-US" sz="1200" b="0" kern="1200" dirty="0">
            <a:solidFill>
              <a:schemeClr val="accent3"/>
            </a:solidFill>
            <a:latin typeface="Calibri" panose="020F0502020204030204" pitchFamily="34" charset="0"/>
          </a:endParaRPr>
        </a:p>
      </dsp:txBody>
      <dsp:txXfrm>
        <a:off x="2258652" y="1834125"/>
        <a:ext cx="1865003" cy="932501"/>
      </dsp:txXfrm>
    </dsp:sp>
    <dsp:sp modelId="{9FF6543A-C192-4963-B108-881DE543B596}">
      <dsp:nvSpPr>
        <dsp:cNvPr id="0" name=""/>
        <dsp:cNvSpPr/>
      </dsp:nvSpPr>
      <dsp:spPr>
        <a:xfrm>
          <a:off x="4515306" y="1834125"/>
          <a:ext cx="1865003" cy="9325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accent3"/>
              </a:solidFill>
              <a:latin typeface="Calibri" panose="020F0502020204030204" pitchFamily="34" charset="0"/>
            </a:rPr>
            <a:t>Healthcare Delivery</a:t>
          </a:r>
          <a:br>
            <a:rPr lang="en-US" sz="1300" b="0" kern="1200" dirty="0" smtClean="0">
              <a:solidFill>
                <a:schemeClr val="accent3"/>
              </a:solidFill>
              <a:latin typeface="Calibri" panose="020F0502020204030204" pitchFamily="34" charset="0"/>
            </a:rPr>
          </a:br>
          <a:r>
            <a:rPr lang="en-US" sz="1300" b="0" kern="1200" dirty="0" smtClean="0">
              <a:solidFill>
                <a:schemeClr val="accent3"/>
              </a:solidFill>
              <a:latin typeface="Calibri" panose="020F0502020204030204" pitchFamily="34" charset="0"/>
            </a:rPr>
            <a:t>Research Program</a:t>
          </a:r>
        </a:p>
        <a:p>
          <a:pPr lvl="0" algn="ctr" defTabSz="577850">
            <a:lnSpc>
              <a:spcPct val="90000"/>
            </a:lnSpc>
            <a:spcBef>
              <a:spcPct val="0"/>
            </a:spcBef>
            <a:spcAft>
              <a:spcPct val="35000"/>
            </a:spcAft>
          </a:pPr>
          <a:r>
            <a:rPr lang="en-US" sz="1200" b="0" i="1" kern="1200" dirty="0" smtClean="0">
              <a:solidFill>
                <a:schemeClr val="accent3"/>
              </a:solidFill>
              <a:latin typeface="Calibri" panose="020F0502020204030204" pitchFamily="34" charset="0"/>
            </a:rPr>
            <a:t>Ann Geiger (Acting)</a:t>
          </a:r>
          <a:endParaRPr lang="en-US" sz="1200" b="0" kern="1200" dirty="0">
            <a:solidFill>
              <a:schemeClr val="accent3"/>
            </a:solidFill>
            <a:latin typeface="Calibri" panose="020F0502020204030204" pitchFamily="34" charset="0"/>
          </a:endParaRPr>
        </a:p>
      </dsp:txBody>
      <dsp:txXfrm>
        <a:off x="4515306" y="1834125"/>
        <a:ext cx="1865003" cy="932501"/>
      </dsp:txXfrm>
    </dsp:sp>
    <dsp:sp modelId="{246F5007-0AE1-4FC9-9E1F-4920226F670C}">
      <dsp:nvSpPr>
        <dsp:cNvPr id="0" name=""/>
        <dsp:cNvSpPr/>
      </dsp:nvSpPr>
      <dsp:spPr>
        <a:xfrm>
          <a:off x="6771960" y="1834125"/>
          <a:ext cx="1865003" cy="93250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accent3"/>
              </a:solidFill>
              <a:latin typeface="Calibri" panose="020F0502020204030204" pitchFamily="34" charset="0"/>
            </a:rPr>
            <a:t>Surveillance </a:t>
          </a:r>
          <a:br>
            <a:rPr lang="en-US" sz="1300" b="0" kern="1200" dirty="0" smtClean="0">
              <a:solidFill>
                <a:schemeClr val="accent3"/>
              </a:solidFill>
              <a:latin typeface="Calibri" panose="020F0502020204030204" pitchFamily="34" charset="0"/>
            </a:rPr>
          </a:br>
          <a:r>
            <a:rPr lang="en-US" sz="1300" b="0" kern="1200" dirty="0" smtClean="0">
              <a:solidFill>
                <a:schemeClr val="accent3"/>
              </a:solidFill>
              <a:latin typeface="Calibri" panose="020F0502020204030204" pitchFamily="34" charset="0"/>
            </a:rPr>
            <a:t>Research Program</a:t>
          </a:r>
        </a:p>
        <a:p>
          <a:pPr lvl="0" algn="ctr" defTabSz="577850">
            <a:lnSpc>
              <a:spcPct val="90000"/>
            </a:lnSpc>
            <a:spcBef>
              <a:spcPct val="0"/>
            </a:spcBef>
            <a:spcAft>
              <a:spcPct val="35000"/>
            </a:spcAft>
          </a:pPr>
          <a:r>
            <a:rPr lang="en-US" sz="1200" b="0" i="1" kern="1200" dirty="0" smtClean="0">
              <a:solidFill>
                <a:schemeClr val="accent3"/>
              </a:solidFill>
              <a:latin typeface="Calibri" panose="020F0502020204030204" pitchFamily="34" charset="0"/>
            </a:rPr>
            <a:t>Lynne Penberthy</a:t>
          </a:r>
          <a:endParaRPr lang="en-US" sz="1200" b="0" kern="1200" dirty="0">
            <a:solidFill>
              <a:schemeClr val="accent3"/>
            </a:solidFill>
            <a:latin typeface="Calibri" panose="020F0502020204030204" pitchFamily="34" charset="0"/>
          </a:endParaRPr>
        </a:p>
      </dsp:txBody>
      <dsp:txXfrm>
        <a:off x="6771960" y="1834125"/>
        <a:ext cx="1865003" cy="932501"/>
      </dsp:txXfrm>
    </dsp:sp>
    <dsp:sp modelId="{4CF0CA7D-E47C-4CD2-AEE4-90ABDEB54E54}">
      <dsp:nvSpPr>
        <dsp:cNvPr id="0" name=""/>
        <dsp:cNvSpPr/>
      </dsp:nvSpPr>
      <dsp:spPr>
        <a:xfrm>
          <a:off x="5643633" y="538535"/>
          <a:ext cx="1474919" cy="87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accent3"/>
              </a:solidFill>
              <a:latin typeface="Calibri" panose="020F0502020204030204" pitchFamily="34" charset="0"/>
            </a:rPr>
            <a:t/>
          </a:r>
          <a:br>
            <a:rPr lang="en-US" sz="1400" b="0" kern="1200" dirty="0" smtClean="0">
              <a:solidFill>
                <a:schemeClr val="accent3"/>
              </a:solidFill>
              <a:latin typeface="Calibri" panose="020F0502020204030204" pitchFamily="34" charset="0"/>
            </a:rPr>
          </a:br>
          <a:r>
            <a:rPr lang="en-US" sz="1300" b="0" kern="1200" dirty="0" smtClean="0">
              <a:solidFill>
                <a:schemeClr val="accent3"/>
              </a:solidFill>
              <a:latin typeface="Calibri" panose="020F0502020204030204" pitchFamily="34" charset="0"/>
            </a:rPr>
            <a:t>Implementation Science</a:t>
          </a:r>
        </a:p>
        <a:p>
          <a:pPr lvl="0" algn="ctr" defTabSz="622300">
            <a:lnSpc>
              <a:spcPct val="90000"/>
            </a:lnSpc>
            <a:spcBef>
              <a:spcPct val="0"/>
            </a:spcBef>
            <a:spcAft>
              <a:spcPct val="35000"/>
            </a:spcAft>
          </a:pPr>
          <a:r>
            <a:rPr lang="en-US" sz="1200" i="1" kern="1200" dirty="0" smtClean="0">
              <a:solidFill>
                <a:schemeClr val="accent3"/>
              </a:solidFill>
              <a:latin typeface="Calibri" panose="020F0502020204030204" pitchFamily="34" charset="0"/>
            </a:rPr>
            <a:t>David Chambers</a:t>
          </a:r>
          <a:r>
            <a:rPr lang="en-US" sz="1400" kern="1200" dirty="0" smtClean="0">
              <a:solidFill>
                <a:schemeClr val="accent3"/>
              </a:solidFill>
              <a:latin typeface="Calibri" panose="020F0502020204030204" pitchFamily="34" charset="0"/>
            </a:rPr>
            <a:t/>
          </a:r>
          <a:br>
            <a:rPr lang="en-US" sz="1400" kern="1200" dirty="0" smtClean="0">
              <a:solidFill>
                <a:schemeClr val="accent3"/>
              </a:solidFill>
              <a:latin typeface="Calibri" panose="020F0502020204030204" pitchFamily="34" charset="0"/>
            </a:rPr>
          </a:br>
          <a:r>
            <a:rPr lang="en-US" sz="1400" kern="1200" dirty="0" smtClean="0">
              <a:solidFill>
                <a:schemeClr val="accent3"/>
              </a:solidFill>
              <a:latin typeface="Calibri" panose="020F0502020204030204" pitchFamily="34" charset="0"/>
            </a:rPr>
            <a:t> </a:t>
          </a:r>
          <a:endParaRPr lang="en-US" sz="1400" kern="1200" dirty="0">
            <a:solidFill>
              <a:schemeClr val="accent3"/>
            </a:solidFill>
            <a:latin typeface="Calibri" panose="020F0502020204030204" pitchFamily="34" charset="0"/>
          </a:endParaRPr>
        </a:p>
      </dsp:txBody>
      <dsp:txXfrm>
        <a:off x="5643633" y="538535"/>
        <a:ext cx="1474919" cy="871189"/>
      </dsp:txXfrm>
    </dsp:sp>
    <dsp:sp modelId="{40837693-3BA9-4CA3-B0BD-5420478277DA}">
      <dsp:nvSpPr>
        <dsp:cNvPr id="0" name=""/>
        <dsp:cNvSpPr/>
      </dsp:nvSpPr>
      <dsp:spPr>
        <a:xfrm>
          <a:off x="7496179" y="527196"/>
          <a:ext cx="1474919" cy="87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dirty="0" smtClean="0">
              <a:solidFill>
                <a:schemeClr val="accent3"/>
              </a:solidFill>
              <a:latin typeface="Calibri" panose="020F0502020204030204" pitchFamily="34" charset="0"/>
            </a:rPr>
            <a:t>Office of Cancer Survivorship</a:t>
          </a:r>
        </a:p>
        <a:p>
          <a:pPr lvl="0" algn="ctr" defTabSz="577850">
            <a:lnSpc>
              <a:spcPct val="90000"/>
            </a:lnSpc>
            <a:spcBef>
              <a:spcPct val="0"/>
            </a:spcBef>
            <a:spcAft>
              <a:spcPct val="35000"/>
            </a:spcAft>
          </a:pPr>
          <a:r>
            <a:rPr lang="en-US" sz="1200" i="1" kern="1200" dirty="0" smtClean="0">
              <a:solidFill>
                <a:schemeClr val="accent3"/>
              </a:solidFill>
              <a:latin typeface="Calibri" panose="020F0502020204030204" pitchFamily="34" charset="0"/>
            </a:rPr>
            <a:t>Julia Rowland</a:t>
          </a:r>
          <a:endParaRPr lang="en-US" sz="1200" i="1" kern="1200" dirty="0">
            <a:solidFill>
              <a:schemeClr val="accent3"/>
            </a:solidFill>
            <a:latin typeface="Calibri" panose="020F0502020204030204" pitchFamily="34" charset="0"/>
          </a:endParaRPr>
        </a:p>
      </dsp:txBody>
      <dsp:txXfrm>
        <a:off x="7496179" y="527196"/>
        <a:ext cx="1474919" cy="8711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4499F3A4-7CE6-7D4B-82F4-AAB0A89D24A0}" type="datetimeFigureOut">
              <a:rPr lang="en-US" smtClean="0"/>
              <a:t>6/21/2017</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7703C395-96D9-3549-B668-03A5D401BEEB}" type="datetimeFigureOut">
              <a:rPr lang="en-US" smtClean="0"/>
              <a:t>6/21/2017</a:t>
            </a:fld>
            <a:endParaRPr lang="en-US"/>
          </a:p>
        </p:txBody>
      </p:sp>
      <p:sp>
        <p:nvSpPr>
          <p:cNvPr id="4" name="Slide Image Placeholder 3"/>
          <p:cNvSpPr>
            <a:spLocks noGrp="1" noRot="1" noChangeAspect="1"/>
          </p:cNvSpPr>
          <p:nvPr>
            <p:ph type="sldImg" idx="2"/>
          </p:nvPr>
        </p:nvSpPr>
        <p:spPr>
          <a:xfrm>
            <a:off x="388938" y="692150"/>
            <a:ext cx="6156325"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FNLCR_ACQ@mail.nih.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accessible version of this file or to request additional information about the images contained in this PowerPoint presentation, please contact: the FNCLR Acquisition Team @ </a:t>
            </a:r>
            <a:r>
              <a:rPr lang="en-US" u="sng" dirty="0">
                <a:hlinkClick r:id="rId3"/>
              </a:rPr>
              <a:t>FNLCR_ACQ@mail.nih.gov</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305723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latin typeface="Arial Narrow" panose="020B0606020202030204" pitchFamily="34" charset="0"/>
              </a:rPr>
              <a:t>Perioperative Use of Beta-adrenergic Blocker and COX-2 Inhibitor in Patients with Primary Breast Cancer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objectives of this project are:</a:t>
            </a:r>
          </a:p>
          <a:p>
            <a:r>
              <a:rPr lang="en-US" sz="1200" kern="1200" dirty="0" smtClean="0">
                <a:solidFill>
                  <a:schemeClr val="tx1"/>
                </a:solidFill>
                <a:effectLst/>
                <a:latin typeface="+mn-lt"/>
                <a:ea typeface="+mn-ea"/>
                <a:cs typeface="+mn-cs"/>
              </a:rPr>
              <a:t>1. Study the effects of drug schedule, which combines a β-blocker and a COX-inhibitor in the</a:t>
            </a:r>
          </a:p>
          <a:p>
            <a:r>
              <a:rPr lang="en-US" sz="1200" kern="1200" dirty="0" smtClean="0">
                <a:solidFill>
                  <a:schemeClr val="tx1"/>
                </a:solidFill>
                <a:effectLst/>
                <a:latin typeface="+mn-lt"/>
                <a:ea typeface="+mn-ea"/>
                <a:cs typeface="+mn-cs"/>
              </a:rPr>
              <a:t>perioperative period, on cancer-relevant short-term serum indices of immunity.</a:t>
            </a:r>
          </a:p>
          <a:p>
            <a:r>
              <a:rPr lang="en-US" sz="1200" kern="1200" dirty="0" smtClean="0">
                <a:solidFill>
                  <a:schemeClr val="tx1"/>
                </a:solidFill>
                <a:effectLst/>
                <a:latin typeface="+mn-lt"/>
                <a:ea typeface="+mn-ea"/>
                <a:cs typeface="+mn-cs"/>
              </a:rPr>
              <a:t>2. Study the effects of this treatment on short-term serum markers of angiogenesis, tumor invasion,</a:t>
            </a:r>
          </a:p>
          <a:p>
            <a:r>
              <a:rPr lang="en-US" sz="1200" kern="1200" dirty="0" smtClean="0">
                <a:solidFill>
                  <a:schemeClr val="tx1"/>
                </a:solidFill>
                <a:effectLst/>
                <a:latin typeface="+mn-lt"/>
                <a:ea typeface="+mn-ea"/>
                <a:cs typeface="+mn-cs"/>
              </a:rPr>
              <a:t>and surgical stress responses.</a:t>
            </a:r>
          </a:p>
          <a:p>
            <a:r>
              <a:rPr lang="en-US" sz="1200" kern="1200" dirty="0" smtClean="0">
                <a:solidFill>
                  <a:schemeClr val="tx1"/>
                </a:solidFill>
                <a:effectLst/>
                <a:latin typeface="+mn-lt"/>
                <a:ea typeface="+mn-ea"/>
                <a:cs typeface="+mn-cs"/>
              </a:rPr>
              <a:t>3. Study the effects of this treatment on pro-metastatic histological markers on excised tissues.</a:t>
            </a:r>
          </a:p>
          <a:p>
            <a:r>
              <a:rPr lang="en-US" sz="1200" kern="1200" dirty="0" smtClean="0">
                <a:solidFill>
                  <a:schemeClr val="tx1"/>
                </a:solidFill>
                <a:effectLst/>
                <a:latin typeface="+mn-lt"/>
                <a:ea typeface="+mn-ea"/>
                <a:cs typeface="+mn-cs"/>
              </a:rPr>
              <a:t>4. Study the effects of this treatment on mRNA expression profiles in leukocytes and tumor cells.</a:t>
            </a:r>
          </a:p>
          <a:p>
            <a:r>
              <a:rPr lang="en-US" sz="1200" kern="1200" dirty="0" smtClean="0">
                <a:solidFill>
                  <a:schemeClr val="tx1"/>
                </a:solidFill>
                <a:effectLst/>
                <a:latin typeface="+mn-lt"/>
                <a:ea typeface="+mn-ea"/>
                <a:cs typeface="+mn-cs"/>
              </a:rPr>
              <a:t>5. Study the effects of this treatment on patient need and use of postoperative pain alleviation.</a:t>
            </a:r>
          </a:p>
          <a:p>
            <a:r>
              <a:rPr lang="en-US" sz="1200" kern="1200" dirty="0" smtClean="0">
                <a:solidFill>
                  <a:schemeClr val="tx1"/>
                </a:solidFill>
                <a:effectLst/>
                <a:latin typeface="+mn-lt"/>
                <a:ea typeface="+mn-ea"/>
                <a:cs typeface="+mn-cs"/>
              </a:rPr>
              <a:t>6. Affirm the safety of this combined treatment (each drug alone is considered safe for</a:t>
            </a:r>
          </a:p>
          <a:p>
            <a:r>
              <a:rPr lang="en-US" sz="1200" kern="1200" dirty="0" smtClean="0">
                <a:solidFill>
                  <a:schemeClr val="tx1"/>
                </a:solidFill>
                <a:effectLst/>
                <a:latin typeface="+mn-lt"/>
                <a:ea typeface="+mn-ea"/>
                <a:cs typeface="+mn-cs"/>
              </a:rPr>
              <a:t>perioperative use).</a:t>
            </a:r>
          </a:p>
          <a:p>
            <a:r>
              <a:rPr lang="en-US" sz="1200" kern="1200" dirty="0" smtClean="0">
                <a:solidFill>
                  <a:schemeClr val="tx1"/>
                </a:solidFill>
                <a:effectLst/>
                <a:latin typeface="+mn-lt"/>
                <a:ea typeface="+mn-ea"/>
                <a:cs typeface="+mn-cs"/>
              </a:rPr>
              <a:t>7. Lay the groundwork for an NIH-funded, [multi-center] RCT, which will also test the clinical</a:t>
            </a:r>
          </a:p>
          <a:p>
            <a:r>
              <a:rPr lang="en-US" sz="1200" kern="1200" dirty="0" smtClean="0">
                <a:solidFill>
                  <a:schemeClr val="tx1"/>
                </a:solidFill>
                <a:effectLst/>
                <a:latin typeface="+mn-lt"/>
                <a:ea typeface="+mn-ea"/>
                <a:cs typeface="+mn-cs"/>
              </a:rPr>
              <a:t>potential of this new approach in a larger sample of patients.  </a:t>
            </a: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10</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objectives of this project are:</a:t>
            </a:r>
          </a:p>
          <a:p>
            <a:pPr lvl="0"/>
            <a:r>
              <a:rPr lang="en-US" sz="1200" kern="1200" dirty="0" smtClean="0">
                <a:solidFill>
                  <a:schemeClr val="tx1"/>
                </a:solidFill>
                <a:effectLst/>
                <a:latin typeface="+mn-lt"/>
                <a:ea typeface="+mn-ea"/>
                <a:cs typeface="+mn-cs"/>
              </a:rPr>
              <a:t>1. Identify fMRI probe tasks suitable for assessing social support/attachment/affiliation-related psychological processes and related brain regional activation.</a:t>
            </a:r>
          </a:p>
          <a:p>
            <a:pPr lvl="0"/>
            <a:r>
              <a:rPr lang="en-US" sz="1200" kern="1200" dirty="0" smtClean="0">
                <a:solidFill>
                  <a:schemeClr val="tx1"/>
                </a:solidFill>
                <a:effectLst/>
                <a:latin typeface="+mn-lt"/>
                <a:ea typeface="+mn-ea"/>
                <a:cs typeface="+mn-cs"/>
              </a:rPr>
              <a:t>2. Pilot test the fMRI probe tasks using healthy volunteer subjects recruited from undergraduate institutions.</a:t>
            </a:r>
          </a:p>
          <a:p>
            <a:pPr lvl="0"/>
            <a:r>
              <a:rPr lang="en-US" sz="1200" kern="1200" dirty="0" smtClean="0">
                <a:solidFill>
                  <a:schemeClr val="tx1"/>
                </a:solidFill>
                <a:effectLst/>
                <a:latin typeface="+mn-lt"/>
                <a:ea typeface="+mn-ea"/>
                <a:cs typeface="+mn-cs"/>
              </a:rPr>
              <a:t>3. Optimize the experimental paradigm.</a:t>
            </a:r>
          </a:p>
          <a:p>
            <a:pPr lvl="0"/>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Identify the neural regions that show activity in response to the fMRI probe task and examine the correlations between neural activation and self-reports of psychological experiences surrounding task exposure and during baseline and recovery.</a:t>
            </a:r>
          </a:p>
          <a:p>
            <a:pPr lvl="0"/>
            <a:r>
              <a:rPr lang="en-US" sz="1200" kern="1200" dirty="0" smtClean="0">
                <a:solidFill>
                  <a:schemeClr val="tx1"/>
                </a:solidFill>
                <a:effectLst/>
                <a:latin typeface="+mn-lt"/>
                <a:ea typeface="+mn-ea"/>
                <a:cs typeface="+mn-cs"/>
              </a:rPr>
              <a:t>5. Examine how self-reported attachment and loneliness correlate with neural activity in response to the various fMRI probe tasks.</a:t>
            </a:r>
          </a:p>
        </p:txBody>
      </p:sp>
      <p:sp>
        <p:nvSpPr>
          <p:cNvPr id="4" name="Slide Number Placeholder 3"/>
          <p:cNvSpPr>
            <a:spLocks noGrp="1"/>
          </p:cNvSpPr>
          <p:nvPr>
            <p:ph type="sldNum" sz="quarter" idx="10"/>
          </p:nvPr>
        </p:nvSpPr>
        <p:spPr/>
        <p:txBody>
          <a:bodyPr/>
          <a:lstStyle/>
          <a:p>
            <a:fld id="{F1459DD9-C07A-0F4A-BE38-5AFB42BB2A68}" type="slidenum">
              <a:rPr lang="en-US" smtClean="0"/>
              <a:t>11</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objectives of this project are: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Test use of an established restraint stress paradigm on healthy normal tissue (i.e., as an assay for DNA damage that might potentially foster initiation of a tumor)</a:t>
            </a:r>
          </a:p>
          <a:p>
            <a:pPr lvl="0"/>
            <a:r>
              <a:rPr lang="en-US" sz="1200" kern="1200" dirty="0" smtClean="0">
                <a:solidFill>
                  <a:schemeClr val="tx1"/>
                </a:solidFill>
                <a:effectLst/>
                <a:latin typeface="+mn-lt"/>
                <a:ea typeface="+mn-ea"/>
                <a:cs typeface="+mn-cs"/>
              </a:rPr>
              <a:t>2. Test use of an established restraint stress paradigm on already-initiated tumor (presumably a p53-intact tumor, as a model of stress influences on progression) </a:t>
            </a:r>
          </a:p>
          <a:p>
            <a:pPr lvl="0"/>
            <a:r>
              <a:rPr lang="en-US" sz="1200" kern="1200" dirty="0" smtClean="0">
                <a:solidFill>
                  <a:schemeClr val="tx1"/>
                </a:solidFill>
                <a:effectLst/>
                <a:latin typeface="+mn-lt"/>
                <a:ea typeface="+mn-ea"/>
                <a:cs typeface="+mn-cs"/>
              </a:rPr>
              <a:t>3. Relate the stress-induced change in p53 activity to the parallel change in DNA mutation rates and copy number aberrations  </a:t>
            </a:r>
          </a:p>
          <a:p>
            <a:pPr lvl="0"/>
            <a:r>
              <a:rPr lang="en-US" sz="1200" kern="1200" dirty="0" smtClean="0">
                <a:solidFill>
                  <a:schemeClr val="tx1"/>
                </a:solidFill>
                <a:effectLst/>
                <a:latin typeface="+mn-lt"/>
                <a:ea typeface="+mn-ea"/>
                <a:cs typeface="+mn-cs"/>
              </a:rPr>
              <a:t>4. Use parallel p53 KO and p53 intact cells and show that stress effects on DNA damage are attenuated in the p53 KO system </a:t>
            </a:r>
          </a:p>
          <a:p>
            <a:pPr lvl="0"/>
            <a:r>
              <a:rPr lang="en-US" sz="1200" kern="1200" dirty="0" smtClean="0">
                <a:solidFill>
                  <a:schemeClr val="tx1"/>
                </a:solidFill>
                <a:effectLst/>
                <a:latin typeface="+mn-lt"/>
                <a:ea typeface="+mn-ea"/>
                <a:cs typeface="+mn-cs"/>
              </a:rPr>
              <a:t>5. Select a particular "target cell" model that is determined to be optimal and explain why it was chosen (i.e., why it is technically advantageous, and why it is a good model of the basic physiologic conditions described above.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Project dates: July 28, 2014, through Sept. 25, 2015</a:t>
            </a:r>
          </a:p>
          <a:p>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12</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909">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13</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Program Objective:</a:t>
            </a:r>
          </a:p>
          <a:p>
            <a:pPr lvl="0"/>
            <a:r>
              <a:rPr lang="en-US" sz="1200" kern="1200" dirty="0" smtClean="0">
                <a:solidFill>
                  <a:schemeClr val="tx1"/>
                </a:solidFill>
                <a:effectLst/>
                <a:latin typeface="+mn-lt"/>
                <a:ea typeface="+mn-ea"/>
                <a:cs typeface="+mn-cs"/>
              </a:rPr>
              <a:t>1.	To support the acquisition of information in order to fill existing gaps in knowledge at the nexus between basic affective and decision science and applied palliative care science and practice for the NCI and the general research community. </a:t>
            </a:r>
          </a:p>
          <a:p>
            <a:pPr lvl="0"/>
            <a:r>
              <a:rPr lang="en-US" sz="1200" kern="1200" dirty="0" smtClean="0">
                <a:solidFill>
                  <a:schemeClr val="tx1"/>
                </a:solidFill>
                <a:effectLst/>
                <a:latin typeface="+mn-lt"/>
                <a:ea typeface="+mn-ea"/>
                <a:cs typeface="+mn-cs"/>
              </a:rPr>
              <a:t>2.	To obtain high quality pilot research proposals that clearly demonstrate the benefits of research at the intersection of affective and palliative care science by generating proof-of-concept pilot projects that build on existing knowledge in the field and promote high quality basic, clinical and translational research at this area of scientific intersection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pilot projects would lead to the development of greater knowledge and information to be provided to the NCI and disseminated to the research community (e.g., peer reviewed publications/manuscripts) that would point to the promise of additional research at this scientific intersection and demonstrate that such work is possible.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Goals/findings: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Han: Recruitment is ongoing. The goals of the project are to examine psychological factors that influence physician communication of prognostic information at end-of-life.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Pirl</a:t>
            </a:r>
            <a:r>
              <a:rPr lang="en-US" sz="1200" kern="1200" dirty="0" smtClean="0">
                <a:solidFill>
                  <a:schemeClr val="tx1"/>
                </a:solidFill>
                <a:effectLst/>
                <a:latin typeface="+mn-lt"/>
                <a:ea typeface="+mn-ea"/>
                <a:cs typeface="+mn-cs"/>
              </a:rPr>
              <a:t>: Preliminary data suggest that oncologists’ negative affect may increase the likelihood that patients receive chemotherapy within 14 days of death.</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Status of the projects:</a:t>
            </a:r>
          </a:p>
          <a:p>
            <a:pPr lvl="0"/>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Pirl</a:t>
            </a:r>
            <a:r>
              <a:rPr lang="en-US" sz="1200" kern="1200" dirty="0" smtClean="0">
                <a:solidFill>
                  <a:schemeClr val="tx1"/>
                </a:solidFill>
                <a:effectLst/>
                <a:latin typeface="+mn-lt"/>
                <a:ea typeface="+mn-ea"/>
                <a:cs typeface="+mn-cs"/>
              </a:rPr>
              <a:t>: The project support period has ended. Analyses are ongoing, and will continue as patients in the trial continue to die.</a:t>
            </a:r>
          </a:p>
          <a:p>
            <a:pPr lvl="0"/>
            <a:r>
              <a:rPr lang="en-US" sz="1200" kern="1200" dirty="0" smtClean="0">
                <a:solidFill>
                  <a:schemeClr val="tx1"/>
                </a:solidFill>
                <a:effectLst/>
                <a:latin typeface="+mn-lt"/>
                <a:ea typeface="+mn-ea"/>
                <a:cs typeface="+mn-cs"/>
              </a:rPr>
              <a:t>Han: The project support period has ended. Recruitment is still ongoing. </a:t>
            </a:r>
          </a:p>
        </p:txBody>
      </p:sp>
      <p:sp>
        <p:nvSpPr>
          <p:cNvPr id="4" name="Slide Number Placeholder 3"/>
          <p:cNvSpPr>
            <a:spLocks noGrp="1"/>
          </p:cNvSpPr>
          <p:nvPr>
            <p:ph type="sldNum" sz="quarter" idx="10"/>
          </p:nvPr>
        </p:nvSpPr>
        <p:spPr/>
        <p:txBody>
          <a:bodyPr/>
          <a:lstStyle/>
          <a:p>
            <a:fld id="{F1459DD9-C07A-0F4A-BE38-5AFB42BB2A68}" type="slidenum">
              <a:rPr lang="en-US" smtClean="0"/>
              <a:t>14</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909">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15</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objectives of this project are: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-Perform a systematic review of the peer reviewed literature to identify relevant publications reporting on original data using individuals with multiple chronic conditions to develop and/or test the efficacy or effectiveness of behavioral and psychosocial interventions to modify health behaviors, improve health-related quality of life, psychosocial functioning, and/or health outcomes. </a:t>
            </a:r>
          </a:p>
          <a:p>
            <a:pPr lvl="0"/>
            <a:r>
              <a:rPr lang="en-US" sz="1200" kern="1200" dirty="0" smtClean="0">
                <a:solidFill>
                  <a:schemeClr val="tx1"/>
                </a:solidFill>
                <a:effectLst/>
                <a:latin typeface="+mn-lt"/>
                <a:ea typeface="+mn-ea"/>
                <a:cs typeface="+mn-cs"/>
              </a:rPr>
              <a:t>-Critically appraise the published biomedical, behavioral, psychological, social science, and public health literatures with regard to representation of individuals with multiple chronic conditions and if possible, evaluate design bias that affects the conclusion of the efficacy or effectiveness of the behavioral and psychosocial interventions to modify health behaviors, improve health-related quality of life, psychosocial functioning, and/or health outcomes in populations with multiple chronic conditions. </a:t>
            </a:r>
          </a:p>
          <a:p>
            <a:pPr lvl="0"/>
            <a:r>
              <a:rPr lang="en-US" sz="1200" kern="1200" dirty="0" smtClean="0">
                <a:solidFill>
                  <a:schemeClr val="tx1"/>
                </a:solidFill>
                <a:effectLst/>
                <a:latin typeface="+mn-lt"/>
                <a:ea typeface="+mn-ea"/>
                <a:cs typeface="+mn-cs"/>
              </a:rPr>
              <a:t>-As appropriate, perform quantitative and qualitative synthesis of evidence with respect to the representativeness of recruited samples, efficacy or effectiveness of the intervention, and quality of the evidence.</a:t>
            </a:r>
          </a:p>
          <a:p>
            <a:pPr lvl="0"/>
            <a:r>
              <a:rPr lang="en-US" sz="1200" kern="1200" dirty="0" smtClean="0">
                <a:solidFill>
                  <a:schemeClr val="tx1"/>
                </a:solidFill>
                <a:effectLst/>
                <a:latin typeface="+mn-lt"/>
                <a:ea typeface="+mn-ea"/>
                <a:cs typeface="+mn-cs"/>
              </a:rPr>
              <a:t>-Determine whether there are significant differences by journal type or over time.</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Aims: As the population with multiple chronic conditions (MCC) increases, it is essential that randomized controlled trials (RCTs) include MCC to ensure generalizability of trial results. This review assesses the inclusion of MCC in RCTs of behavioral/psychosocial interventions published from 2000-2014.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librarian searched for all RCTs targeting chronic illness in MEDLINE and EMBASE within three time periods (2000-2004, 2005-2009, 2010-2014).Results were randomly ordered and 200 trials per period selected. Selection criteria were primary reports of RCTs of behavioral/psychosocial interventions targeting adults with chronic conditions. This review considered 20 chronic conditions from a list compiled by the Office of the Assistant Secretary of Health. Data were extracted independently by two readers and differences resolved by a third party.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Results: </a:t>
            </a:r>
            <a:r>
              <a:rPr lang="en-US" sz="1200" kern="1200" dirty="0" smtClean="0">
                <a:solidFill>
                  <a:schemeClr val="tx1"/>
                </a:solidFill>
                <a:effectLst/>
                <a:latin typeface="+mn-lt"/>
                <a:ea typeface="+mn-ea"/>
                <a:cs typeface="+mn-cs"/>
              </a:rPr>
              <a:t>600 behavioral/psychosocial intervention RCTs were assessed. Targeting MCC was rare (4.3%), and 68.3% of trials included general, specific, or vague exclusion criteria for MCC. This did not change over time (p=0.87). Of trials that excluded MCC, 15.9% reported number excluded for MCC. A maximum age as exclusion criteria was common (27.8%), and median maximum age was 65.0. Inclusion of MCC was identified in 35.8% of trials, with 59.5% of these reporting MCC prevalence. Condition specific descriptions (28.7%) were more common than general descriptions (11.3%). Of trials reporting specific conditions, the mean number of comorbidities reported was 2.1.</a:t>
            </a:r>
          </a:p>
          <a:p>
            <a:endParaRPr lang="en-US" sz="1200" b="1"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Conclusions:</a:t>
            </a:r>
            <a:r>
              <a:rPr lang="en-US" sz="1200" kern="1200" dirty="0" err="1"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 a representative sample of behavioral/psychosocial intervention RCTs published from 2000-2014, trials frequently exclude individuals with MCC using specific, general, or vague exclusion criteria, and criteria based on factors correlated with MCC, such as age. When trials include MCC, the prevalence of MCC is often not specified. Improved reporting of trials is necessary to be able to evaluate if and to what extent MCC are included.</a:t>
            </a: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16</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909">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17</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Aft>
                <a:spcPts val="0"/>
              </a:spcAft>
              <a:buClr>
                <a:srgbClr val="002060"/>
              </a:buClr>
              <a:buFont typeface="Wingdings" panose="05000000000000000000" pitchFamily="2" charset="2"/>
              <a:buNone/>
            </a:pPr>
            <a:r>
              <a:rPr lang="en-US" sz="1600" dirty="0" smtClean="0">
                <a:latin typeface="Calibri" panose="020F0502020204030204" pitchFamily="34" charset="0"/>
              </a:rPr>
              <a:t>Critically review relevant literatures, evaluate feasible approaches, design elements, outcome domains and measures, and articulate the business case for implementation of this experimental design</a:t>
            </a:r>
          </a:p>
          <a:p>
            <a:pPr lvl="0">
              <a:lnSpc>
                <a:spcPct val="120000"/>
              </a:lnSpc>
              <a:spcAft>
                <a:spcPts val="0"/>
              </a:spcAft>
              <a:buClr>
                <a:srgbClr val="002060"/>
              </a:buClr>
              <a:buFont typeface="Wingdings" panose="05000000000000000000" pitchFamily="2" charset="2"/>
              <a:buNone/>
            </a:pPr>
            <a:endParaRPr lang="en-US" sz="1600" dirty="0" smtClean="0">
              <a:latin typeface="Calibri" panose="020F0502020204030204" pitchFamily="34" charset="0"/>
            </a:endParaRPr>
          </a:p>
          <a:p>
            <a:pPr lvl="0">
              <a:lnSpc>
                <a:spcPct val="120000"/>
              </a:lnSpc>
              <a:spcAft>
                <a:spcPts val="0"/>
              </a:spcAft>
              <a:buClr>
                <a:srgbClr val="002060"/>
              </a:buClr>
              <a:buFont typeface="Wingdings" panose="05000000000000000000" pitchFamily="2" charset="2"/>
              <a:buNone/>
            </a:pPr>
            <a:r>
              <a:rPr lang="en-US" sz="1600" dirty="0" smtClean="0">
                <a:latin typeface="Calibri" panose="020F0502020204030204" pitchFamily="34" charset="0"/>
              </a:rPr>
              <a:t>Produce a Technical Requirements Document for the design and implementation of N of 1 trials to produce generalizable insights and to assess the impact of such platforms in a care delivery system to improve depression symptom management in cancer survivors </a:t>
            </a: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18</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909">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19</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DCCPS aims to reduce risk, incidence, and deaths from cancer as well as enhance the quality of life for cancer survivors. The division conducts and supports an integrated program of the highest quality genetic, epidemiological, behavioral, social, applied, and surveillance cancer research. </a:t>
            </a:r>
          </a:p>
          <a:p>
            <a:endParaRPr lang="en-US" dirty="0" smtClean="0"/>
          </a:p>
          <a:p>
            <a:r>
              <a:rPr lang="en-US" dirty="0" smtClean="0"/>
              <a:t>The Division of Cancer Control and Population Sciences both generates new knowledge and seeks to ensure that the products of cancer control research are effectively applied in all segments of the population. Through innovative research initiatives, leadership, and the synthesis of knowledge and its dissemination, we are building this program to be the nation's model for cancer control science.</a:t>
            </a:r>
          </a:p>
          <a:p>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2</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ClinGen</a:t>
            </a:r>
            <a:r>
              <a:rPr lang="en-US" sz="1200" b="0" i="0" kern="1200" dirty="0" smtClean="0">
                <a:solidFill>
                  <a:schemeClr val="tx1"/>
                </a:solidFill>
                <a:effectLst/>
                <a:latin typeface="+mn-lt"/>
                <a:ea typeface="+mn-ea"/>
                <a:cs typeface="+mn-cs"/>
              </a:rPr>
              <a:t> is a National Institutes of Health (NIH)-funded resource dedicated to building an authoritative central resource that defines the clinical relevance of genomic variants for use in precision medicine and research. Seeks to accomplish this vision by harnessing both research data and the data from the hundreds of thousands of clinical genetics tests being performed each year, as well as supporting expert curation to determine which variants are most relevant to patient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ClinGen</a:t>
            </a:r>
            <a:r>
              <a:rPr lang="en-US" sz="1200" b="0" i="0" kern="1200" dirty="0" smtClean="0">
                <a:solidFill>
                  <a:schemeClr val="tx1"/>
                </a:solidFill>
                <a:effectLst/>
                <a:latin typeface="+mn-lt"/>
                <a:ea typeface="+mn-ea"/>
                <a:cs typeface="+mn-cs"/>
              </a:rPr>
              <a:t> engages the genomics community in data sharing efforts, develop the infrastructure and standards to support curation activities, and incorporate machine-learning approaches to speed the identification of clinically relevant variants.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smtClean="0"/>
          </a:p>
          <a:p>
            <a:r>
              <a:rPr lang="en-US" sz="1200" b="0" i="0" kern="1200" dirty="0" smtClean="0">
                <a:solidFill>
                  <a:schemeClr val="tx1"/>
                </a:solidFill>
                <a:effectLst/>
                <a:latin typeface="+mn-lt"/>
                <a:ea typeface="+mn-ea"/>
                <a:cs typeface="+mn-cs"/>
              </a:rPr>
              <a:t>Several key goals support our overall mission of building a genomic knowledge base to improve patient care: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Share genomic and phenotypic data provided by clinicians, researchers, and patients through centralized databases for clinical and research use</a:t>
            </a:r>
          </a:p>
          <a:p>
            <a:r>
              <a:rPr lang="en-US" sz="1200" b="0" i="0" kern="1200" dirty="0" smtClean="0">
                <a:solidFill>
                  <a:schemeClr val="tx1"/>
                </a:solidFill>
                <a:effectLst/>
                <a:latin typeface="+mn-lt"/>
                <a:ea typeface="+mn-ea"/>
                <a:cs typeface="+mn-cs"/>
              </a:rPr>
              <a:t>Standardize the clinical annotation and interpretation of genomic variants</a:t>
            </a:r>
          </a:p>
          <a:p>
            <a:r>
              <a:rPr lang="en-US" sz="1200" b="0" i="0" kern="1200" dirty="0" smtClean="0">
                <a:solidFill>
                  <a:schemeClr val="tx1"/>
                </a:solidFill>
                <a:effectLst/>
                <a:latin typeface="+mn-lt"/>
                <a:ea typeface="+mn-ea"/>
                <a:cs typeface="+mn-cs"/>
              </a:rPr>
              <a:t>Implement evidence-based expert consensus for curating genes and variants</a:t>
            </a:r>
          </a:p>
          <a:p>
            <a:r>
              <a:rPr lang="en-US" sz="1200" b="0" i="0" kern="1200" dirty="0" smtClean="0">
                <a:solidFill>
                  <a:schemeClr val="tx1"/>
                </a:solidFill>
                <a:effectLst/>
                <a:latin typeface="+mn-lt"/>
                <a:ea typeface="+mn-ea"/>
                <a:cs typeface="+mn-cs"/>
              </a:rPr>
              <a:t>Improve understanding of variation in diverse populations to realize interpretation of genetic testing on a global scale</a:t>
            </a:r>
          </a:p>
          <a:p>
            <a:r>
              <a:rPr lang="en-US" sz="1200" b="0" i="0" kern="1200" dirty="0" smtClean="0">
                <a:solidFill>
                  <a:schemeClr val="tx1"/>
                </a:solidFill>
                <a:effectLst/>
                <a:latin typeface="+mn-lt"/>
                <a:ea typeface="+mn-ea"/>
                <a:cs typeface="+mn-cs"/>
              </a:rPr>
              <a:t>Develop machine-learning algorithms to improve the throughput of variant interpretation</a:t>
            </a:r>
          </a:p>
          <a:p>
            <a:r>
              <a:rPr lang="en-US" sz="1200" b="0" i="0" kern="1200" dirty="0" smtClean="0">
                <a:solidFill>
                  <a:schemeClr val="tx1"/>
                </a:solidFill>
                <a:effectLst/>
                <a:latin typeface="+mn-lt"/>
                <a:ea typeface="+mn-ea"/>
                <a:cs typeface="+mn-cs"/>
              </a:rPr>
              <a:t>Assess the “medical </a:t>
            </a:r>
            <a:r>
              <a:rPr lang="en-US" sz="1200" b="0" i="0" kern="1200" dirty="0" err="1" smtClean="0">
                <a:solidFill>
                  <a:schemeClr val="tx1"/>
                </a:solidFill>
                <a:effectLst/>
                <a:latin typeface="+mn-lt"/>
                <a:ea typeface="+mn-ea"/>
                <a:cs typeface="+mn-cs"/>
              </a:rPr>
              <a:t>actionability</a:t>
            </a:r>
            <a:r>
              <a:rPr lang="en-US" sz="1200" b="0" i="0" kern="1200" dirty="0" smtClean="0">
                <a:solidFill>
                  <a:schemeClr val="tx1"/>
                </a:solidFill>
                <a:effectLst/>
                <a:latin typeface="+mn-lt"/>
                <a:ea typeface="+mn-ea"/>
                <a:cs typeface="+mn-cs"/>
              </a:rPr>
              <a:t>” of genes and variants</a:t>
            </a:r>
          </a:p>
          <a:p>
            <a:r>
              <a:rPr lang="en-US" sz="1200" b="0" i="0" kern="1200" dirty="0" smtClean="0">
                <a:solidFill>
                  <a:schemeClr val="tx1"/>
                </a:solidFill>
                <a:effectLst/>
                <a:latin typeface="+mn-lt"/>
                <a:ea typeface="+mn-ea"/>
                <a:cs typeface="+mn-cs"/>
              </a:rPr>
              <a:t>Structure and provide access to genomic knowledge for use in EHR ecosystems</a:t>
            </a:r>
          </a:p>
          <a:p>
            <a:r>
              <a:rPr lang="en-US" sz="1200" b="0" i="0" kern="1200" dirty="0" smtClean="0">
                <a:solidFill>
                  <a:schemeClr val="tx1"/>
                </a:solidFill>
                <a:effectLst/>
                <a:latin typeface="+mn-lt"/>
                <a:ea typeface="+mn-ea"/>
                <a:cs typeface="+mn-cs"/>
              </a:rPr>
              <a:t>Disseminate the collective knowledge and resources for unrestricted use in the community</a:t>
            </a: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20</a:t>
            </a:fld>
            <a:endParaRPr lang="en-US"/>
          </a:p>
        </p:txBody>
      </p:sp>
    </p:spTree>
    <p:extLst>
      <p:ext uri="{BB962C8B-B14F-4D97-AF65-F5344CB8AC3E}">
        <p14:creationId xmlns:p14="http://schemas.microsoft.com/office/powerpoint/2010/main" val="3595147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Funded principally</a:t>
            </a:r>
            <a:r>
              <a:rPr lang="en-US" sz="1200" b="0" i="0" kern="1200" baseline="0" dirty="0" smtClean="0">
                <a:solidFill>
                  <a:schemeClr val="tx1"/>
                </a:solidFill>
                <a:effectLst/>
                <a:latin typeface="+mn-lt"/>
                <a:ea typeface="+mn-ea"/>
                <a:cs typeface="+mn-cs"/>
              </a:rPr>
              <a:t> by the National Human Genome Research Institute, the FNLCR provides support for the refinement of the p</a:t>
            </a:r>
            <a:r>
              <a:rPr lang="en-US" sz="1200" kern="1200" dirty="0" smtClean="0">
                <a:solidFill>
                  <a:schemeClr val="tx1"/>
                </a:solidFill>
                <a:effectLst/>
                <a:latin typeface="+mn-lt"/>
                <a:ea typeface="+mn-ea"/>
                <a:cs typeface="+mn-cs"/>
              </a:rPr>
              <a:t>rotocol for evidence synthesis; development of detailed and standardized reports for selected gene/phenotypes; and pilot testing</a:t>
            </a:r>
            <a:r>
              <a:rPr lang="en-US" sz="1200" kern="1200" baseline="0" dirty="0" smtClean="0">
                <a:solidFill>
                  <a:schemeClr val="tx1"/>
                </a:solidFill>
                <a:effectLst/>
                <a:latin typeface="+mn-lt"/>
                <a:ea typeface="+mn-ea"/>
                <a:cs typeface="+mn-cs"/>
              </a:rPr>
              <a:t> of the protocol, </a:t>
            </a:r>
            <a:r>
              <a:rPr lang="en-US" sz="1200" kern="1200" dirty="0" smtClean="0">
                <a:solidFill>
                  <a:schemeClr val="tx1"/>
                </a:solidFill>
                <a:effectLst/>
                <a:latin typeface="+mn-lt"/>
                <a:ea typeface="+mn-ea"/>
                <a:cs typeface="+mn-cs"/>
              </a:rPr>
              <a:t>methods, and reports with </a:t>
            </a:r>
            <a:r>
              <a:rPr lang="en-US" sz="1200" kern="1200" dirty="0" err="1" smtClean="0">
                <a:solidFill>
                  <a:schemeClr val="tx1"/>
                </a:solidFill>
                <a:effectLst/>
                <a:latin typeface="+mn-lt"/>
                <a:ea typeface="+mn-ea"/>
                <a:cs typeface="+mn-cs"/>
              </a:rPr>
              <a:t>ClinGen</a:t>
            </a:r>
            <a:r>
              <a:rPr lang="en-US" sz="1200" kern="1200" dirty="0" smtClean="0">
                <a:solidFill>
                  <a:schemeClr val="tx1"/>
                </a:solidFill>
                <a:effectLst/>
                <a:latin typeface="+mn-lt"/>
                <a:ea typeface="+mn-ea"/>
                <a:cs typeface="+mn-cs"/>
              </a:rPr>
              <a:t> investigators, NCI, and NHGRI.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21</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22</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t>
            </a:r>
            <a:r>
              <a:rPr lang="en-US" dirty="0" smtClean="0"/>
              <a:t>readth of</a:t>
            </a:r>
            <a:r>
              <a:rPr lang="en-US" baseline="0" dirty="0" smtClean="0"/>
              <a:t> our division is exemplified by our focus on scientific methods for the dissemination and implementation of cancer research findings for population benefit, cancer survivorship, cancer relevant behaviors, cancer etiology and prevention, the study of cancer care, factors influencing care, and outcomes of care, and cancer surveillance and health services research.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3</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extramural research</a:t>
            </a:r>
            <a:r>
              <a:rPr lang="en-US" baseline="0" dirty="0" smtClean="0"/>
              <a:t> initiatives c</a:t>
            </a:r>
            <a:r>
              <a:rPr lang="en-US" dirty="0" smtClean="0"/>
              <a:t>oalesce around understanding the causes and distribution of cancer in populations, supporting the development and delivery of effective interventions, and monitoring and explaining cancer trends in all segments of the population. FNLCR enables our ability to engage in priority setting and strategic planning through the process of synthesis and decision making that aids in evaluating what has been learned, identifying new priorities and strategies, and effectively applying research discoveries to reduce the cancer burden.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459DD9-C07A-0F4A-BE38-5AFB42BB2A68}" type="slidenum">
              <a:rPr lang="en-US" smtClean="0"/>
              <a:t>4</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909">
              <a:defRPr/>
            </a:pPr>
            <a:r>
              <a:rPr lang="en-US" b="1" i="1" dirty="0" smtClean="0"/>
              <a:t>*****PLACE</a:t>
            </a:r>
            <a:r>
              <a:rPr lang="en-US" b="1" i="1" baseline="0" dirty="0" smtClean="0"/>
              <a:t> SPEAKER NOTES HERE: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5</a:t>
            </a:fld>
            <a:endParaRPr lang="en-US"/>
          </a:p>
        </p:txBody>
      </p:sp>
    </p:spTree>
    <p:extLst>
      <p:ext uri="{BB962C8B-B14F-4D97-AF65-F5344CB8AC3E}">
        <p14:creationId xmlns:p14="http://schemas.microsoft.com/office/powerpoint/2010/main" val="284040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accelerate the discovery of cancer-relevant molecular pathways and networks regulated by social, behavioral, or psychological factors, the NCI established a collaborative research consortium comprised of scientists from government, industry, and academia with expertise in molecular biology, the </a:t>
            </a:r>
            <a:r>
              <a:rPr lang="en-US" sz="1200" dirty="0" err="1" smtClean="0"/>
              <a:t>biobehavioral</a:t>
            </a:r>
            <a:r>
              <a:rPr lang="en-US" sz="1200" dirty="0" smtClean="0"/>
              <a:t> sciences, preclinical and translational medicine, and clinical oncology.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emergence of scientific discovery at the interface of these disciplinary perspectives requires support for collaborative engagement and meritorious proof of concept/feasibility projects not within scope of traditional research-related grant programs used by the National Cancer Institute.</a:t>
            </a:r>
          </a:p>
          <a:p>
            <a:endParaRPr lang="en-US" sz="1200" kern="1200" dirty="0" smtClean="0">
              <a:solidFill>
                <a:schemeClr val="tx1"/>
              </a:solidFill>
              <a:effectLst/>
              <a:latin typeface="+mn-lt"/>
              <a:ea typeface="+mn-ea"/>
              <a:cs typeface="+mn-cs"/>
            </a:endParaRPr>
          </a:p>
          <a:p>
            <a:pPr marL="0" indent="0">
              <a:buClr>
                <a:srgbClr val="002060"/>
              </a:buClr>
              <a:buNone/>
            </a:pPr>
            <a:r>
              <a:rPr lang="en-US" sz="1200" dirty="0" smtClean="0">
                <a:latin typeface="Calibri" panose="020F0502020204030204" pitchFamily="34" charset="0"/>
              </a:rPr>
              <a:t>The NCI Network on Biobehavioral Pathways in Cancer is based on a fully collaborative model between the FFRDC contractor, Academia, International Partners, and Consultants.</a:t>
            </a:r>
          </a:p>
          <a:p>
            <a:pPr marL="0" indent="0">
              <a:buClr>
                <a:srgbClr val="002060"/>
              </a:buClr>
              <a:buNone/>
            </a:pPr>
            <a:endParaRPr lang="en-US" sz="1200" dirty="0" smtClean="0">
              <a:latin typeface="Calibri" panose="020F0502020204030204" pitchFamily="34" charset="0"/>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459DD9-C07A-0F4A-BE38-5AFB42BB2A68}" type="slidenum">
              <a:rPr lang="en-US" smtClean="0"/>
              <a:t>6</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emergence of scientific discovery at the interface of these disciplinary perspectives requires support for collaborative engagement and meritorious proof of concept/feasibility projects not within scope of traditional research-related grant programs used by the National Cancer Institute.</a:t>
            </a:r>
          </a:p>
          <a:p>
            <a:endParaRPr lang="en-US" sz="1200" kern="1200" dirty="0" smtClean="0">
              <a:solidFill>
                <a:schemeClr val="tx1"/>
              </a:solidFill>
              <a:effectLst/>
              <a:latin typeface="+mn-lt"/>
              <a:ea typeface="+mn-ea"/>
              <a:cs typeface="+mn-cs"/>
            </a:endParaRPr>
          </a:p>
          <a:p>
            <a:r>
              <a:rPr lang="en-US" dirty="0" err="1" smtClean="0"/>
              <a:t>Leidos</a:t>
            </a:r>
            <a:r>
              <a:rPr lang="en-US" dirty="0" smtClean="0"/>
              <a:t> Biomed aims</a:t>
            </a:r>
            <a:r>
              <a:rPr lang="en-US" baseline="0" dirty="0" smtClean="0"/>
              <a:t> to acquire qualified sources to conduct small scale proof of concept/feasibility projects that generate new discoveries of the central nervous system’s regulation of tumor growth, angiogenesis, invasion, progression, and metastasis. </a:t>
            </a:r>
            <a:r>
              <a:rPr lang="en-US" sz="1200" dirty="0" smtClean="0"/>
              <a:t>The network has specific interest in proof-of-concept basic and translational studies to control disease in cancer patients, prevent recurrence post-treatment, and augment disease-free survival.</a:t>
            </a:r>
          </a:p>
          <a:p>
            <a:endParaRPr lang="en-US" sz="1200" baseline="0" dirty="0" smtClean="0"/>
          </a:p>
          <a:p>
            <a:r>
              <a:rPr lang="en-US" baseline="0" dirty="0" smtClean="0"/>
              <a:t>To date, </a:t>
            </a:r>
            <a:r>
              <a:rPr lang="en-US" baseline="0" dirty="0" err="1" smtClean="0"/>
              <a:t>Leidos</a:t>
            </a:r>
            <a:r>
              <a:rPr lang="en-US" baseline="0" dirty="0" smtClean="0"/>
              <a:t> Biomed has solicited and competed five requests for proposals. Subcontracts resulting from those procurements have been executed between </a:t>
            </a:r>
            <a:r>
              <a:rPr lang="en-US" baseline="0" dirty="0" err="1" smtClean="0"/>
              <a:t>Leidos</a:t>
            </a:r>
            <a:r>
              <a:rPr lang="en-US" baseline="0" dirty="0" smtClean="0"/>
              <a:t> Biomed and 12 successful </a:t>
            </a:r>
            <a:r>
              <a:rPr lang="en-US" baseline="0" dirty="0" err="1" smtClean="0"/>
              <a:t>offerors</a:t>
            </a:r>
            <a:r>
              <a:rPr lang="en-US" baseline="0" dirty="0" smtClean="0"/>
              <a:t>.</a:t>
            </a:r>
          </a:p>
          <a:p>
            <a:endParaRPr lang="en-US" baseline="0" dirty="0" smtClean="0"/>
          </a:p>
          <a:p>
            <a:r>
              <a:rPr lang="en-US" baseline="0" dirty="0" err="1" smtClean="0"/>
              <a:t>Leidos</a:t>
            </a:r>
            <a:r>
              <a:rPr lang="en-US" baseline="0" dirty="0" smtClean="0"/>
              <a:t> Biomed provides program management support to scientists from government, industry, and academia who work solely or collaboratively to support the networks mission. </a:t>
            </a:r>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7</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dirty="0" smtClean="0"/>
              <a:t>Through FNLCR,</a:t>
            </a:r>
            <a:r>
              <a:rPr lang="en-US" baseline="0" dirty="0" smtClean="0"/>
              <a:t> </a:t>
            </a:r>
            <a:r>
              <a:rPr lang="en-US" dirty="0" smtClean="0"/>
              <a:t>our division is able to support </a:t>
            </a:r>
            <a:r>
              <a:rPr lang="en-US" baseline="0" dirty="0" smtClean="0"/>
              <a:t>small scale proof of concept/feasibility projects that generate new discoveries of the central nervous system’s regulation of tumor growth, angiogenesis, invasion, progression, and metastasis. </a:t>
            </a:r>
            <a:r>
              <a:rPr lang="en-US" sz="1200" dirty="0" smtClean="0"/>
              <a:t>The network has specific interest in proof-of-concept basic and translational studies to control disease in cancer patients, prevent recurrence post-treatment, and augment disease-free survival.</a:t>
            </a:r>
          </a:p>
          <a:p>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See details of partnerships in the following slides, and note that each collaboration includes the involvement and coordination of the FFRDC contractor. </a:t>
            </a:r>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8</a:t>
            </a:fld>
            <a:endParaRPr lang="en-US"/>
          </a:p>
        </p:txBody>
      </p:sp>
    </p:spTree>
    <p:extLst>
      <p:ext uri="{BB962C8B-B14F-4D97-AF65-F5344CB8AC3E}">
        <p14:creationId xmlns:p14="http://schemas.microsoft.com/office/powerpoint/2010/main" val="362706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objectives of this project are to seek pilot project proposals that:</a:t>
            </a:r>
          </a:p>
          <a:p>
            <a:pPr lvl="0"/>
            <a:r>
              <a:rPr lang="en-US" sz="1200" kern="1200" dirty="0" smtClean="0">
                <a:solidFill>
                  <a:schemeClr val="tx1"/>
                </a:solidFill>
                <a:effectLst/>
                <a:latin typeface="+mn-lt"/>
                <a:ea typeface="+mn-ea"/>
                <a:cs typeface="+mn-cs"/>
              </a:rPr>
              <a:t>1. Are congruent to the Network Mission;</a:t>
            </a:r>
          </a:p>
          <a:p>
            <a:pPr lvl="0"/>
            <a:r>
              <a:rPr lang="en-US" sz="1200" kern="1200" dirty="0" smtClean="0">
                <a:solidFill>
                  <a:schemeClr val="tx1"/>
                </a:solidFill>
                <a:effectLst/>
                <a:latin typeface="+mn-lt"/>
                <a:ea typeface="+mn-ea"/>
                <a:cs typeface="+mn-cs"/>
              </a:rPr>
              <a:t>2. Encourage the development or use of emerging methodologies and technologies that will advance research on </a:t>
            </a:r>
            <a:r>
              <a:rPr lang="en-US" sz="1200" kern="1200" dirty="0" err="1" smtClean="0">
                <a:solidFill>
                  <a:schemeClr val="tx1"/>
                </a:solidFill>
                <a:effectLst/>
                <a:latin typeface="+mn-lt"/>
                <a:ea typeface="+mn-ea"/>
                <a:cs typeface="+mn-cs"/>
              </a:rPr>
              <a:t>biobehavioral</a:t>
            </a:r>
            <a:r>
              <a:rPr lang="en-US" sz="1200" kern="1200" dirty="0" smtClean="0">
                <a:solidFill>
                  <a:schemeClr val="tx1"/>
                </a:solidFill>
                <a:effectLst/>
                <a:latin typeface="+mn-lt"/>
                <a:ea typeface="+mn-ea"/>
                <a:cs typeface="+mn-cs"/>
              </a:rPr>
              <a:t> pathways in cancer;</a:t>
            </a:r>
          </a:p>
          <a:p>
            <a:pPr lvl="0"/>
            <a:r>
              <a:rPr lang="en-US" sz="1200" kern="1200" dirty="0" smtClean="0">
                <a:solidFill>
                  <a:schemeClr val="tx1"/>
                </a:solidFill>
                <a:effectLst/>
                <a:latin typeface="+mn-lt"/>
                <a:ea typeface="+mn-ea"/>
                <a:cs typeface="+mn-cs"/>
              </a:rPr>
              <a:t>3. Allow rapid acquisition and/or analysis of proof-of-principle data to proceed with full-scale investigations;</a:t>
            </a:r>
          </a:p>
          <a:p>
            <a:pPr lvl="0"/>
            <a:r>
              <a:rPr lang="en-US" sz="1200" kern="1200" dirty="0" smtClean="0">
                <a:solidFill>
                  <a:schemeClr val="tx1"/>
                </a:solidFill>
                <a:effectLst/>
                <a:latin typeface="+mn-lt"/>
                <a:ea typeface="+mn-ea"/>
                <a:cs typeface="+mn-cs"/>
              </a:rPr>
              <a:t>4. Show promise for future research initiatives related to the Network’s long term mission; and, </a:t>
            </a:r>
          </a:p>
          <a:p>
            <a:pPr lvl="0"/>
            <a:r>
              <a:rPr lang="en-US" sz="1200" kern="1200" dirty="0" smtClean="0">
                <a:solidFill>
                  <a:schemeClr val="tx1"/>
                </a:solidFill>
                <a:effectLst/>
                <a:latin typeface="+mn-lt"/>
                <a:ea typeface="+mn-ea"/>
                <a:cs typeface="+mn-cs"/>
              </a:rPr>
              <a:t>5. Articulate the potential to contribute to cancer prevention, control, and clinical cancer care.</a:t>
            </a:r>
          </a:p>
          <a:p>
            <a:pPr lvl="0"/>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Basic and translational projects that can inform the feasibility of using beta-blockers with conventional treatment regimens to control clinical disease in cancer patients, prevent recurrence post-treatment, and/or augment disease free survival are of particular interest.</a:t>
            </a:r>
          </a:p>
          <a:p>
            <a:pPr lvl="0"/>
            <a:endParaRPr lang="en-US" sz="1200" b="1"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1" dirty="0" err="1" smtClean="0"/>
              <a:t>Biobehavioral</a:t>
            </a:r>
            <a:r>
              <a:rPr lang="en-US" sz="1200" b="1" dirty="0" smtClean="0"/>
              <a:t> benefits of mixed gender housing on survival of mice with colon neoplasia:</a:t>
            </a:r>
            <a:r>
              <a:rPr lang="en-US" sz="1200" b="1" baseline="0" dirty="0" smtClean="0"/>
              <a:t> </a:t>
            </a:r>
            <a:r>
              <a:rPr lang="en-US" sz="1600" dirty="0" smtClean="0"/>
              <a:t>Case Western Reserve University – Nathan Berger, M.D.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t>Aug. 4, 2014, through Sept. 25, 2015.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Overview: To determine mechanisms and provide potential targets for design and implementation of </a:t>
            </a:r>
            <a:r>
              <a:rPr lang="en-US" sz="1200" baseline="0" dirty="0" err="1" smtClean="0"/>
              <a:t>biobehavioral</a:t>
            </a:r>
            <a:r>
              <a:rPr lang="en-US" sz="1200" baseline="0" dirty="0" smtClean="0"/>
              <a:t> interventions in cancer patients and survivors, this project examines the effect of (1) mixed gender housing, (2) same gender housing, and (3) social isolation on survival and changes in circulating hormones, cytokines, and other mediators and biomarkers in C57BL6J mice bearing the APC Min mutation predisposing to gastrointestinal neoplasia.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1" dirty="0" smtClean="0"/>
              <a:t>Using propranolol to decrease gene expression of stress-mediated beta-adrenergic pathways in hematopoietic stem cell transplant recipients: </a:t>
            </a:r>
            <a:r>
              <a:rPr lang="en-US" sz="1500" dirty="0" smtClean="0"/>
              <a:t>Medical College of Wisconsin </a:t>
            </a:r>
            <a:r>
              <a:rPr lang="en-US" sz="1400" dirty="0" smtClean="0"/>
              <a:t>–</a:t>
            </a:r>
            <a:r>
              <a:rPr lang="en-US" sz="1500" dirty="0" smtClean="0"/>
              <a:t> Jennifer Knight, M.D. </a:t>
            </a:r>
            <a:r>
              <a:rPr lang="en-US" sz="1200" b="1" dirty="0" smtClean="0"/>
              <a:t>March 23, 2015, through March 22, 2016.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Overview:</a:t>
            </a:r>
            <a:r>
              <a:rPr lang="en-US" sz="1200" baseline="0" dirty="0" smtClean="0"/>
              <a:t> </a:t>
            </a:r>
            <a:r>
              <a:rPr lang="en-US" dirty="0" smtClean="0"/>
              <a:t>This</a:t>
            </a:r>
            <a:r>
              <a:rPr lang="en-US" baseline="0" dirty="0" smtClean="0"/>
              <a:t> subcontract uses multicenter randomization to assess the short-term effects of counteracting excess perioperative catecholamine and prostaglandin levels on immune, endocrine, and pro-metastatic serum and histological indices. Results of this project will be used to develop a large-scale clinical trial. </a:t>
            </a:r>
          </a:p>
          <a:p>
            <a:endParaRPr lang="en-US"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1" dirty="0" smtClean="0"/>
              <a:t>Dual psychosocial stressor exposure and spontaneous breast tumor metastasis in MMTV-</a:t>
            </a:r>
            <a:r>
              <a:rPr lang="en-US" sz="1200" b="1" dirty="0" err="1" smtClean="0"/>
              <a:t>PyMT</a:t>
            </a:r>
            <a:r>
              <a:rPr lang="en-US" sz="1200" b="1" dirty="0" smtClean="0"/>
              <a:t> mice: Does dual stressor exposure increase metastasis by regulating circulating exosomes and tumor extracellular matrix?: </a:t>
            </a:r>
            <a:r>
              <a:rPr lang="en-US" sz="1500" dirty="0" smtClean="0"/>
              <a:t>University of Rochester </a:t>
            </a:r>
            <a:r>
              <a:rPr lang="en-US" sz="1400" dirty="0" smtClean="0"/>
              <a:t>–</a:t>
            </a:r>
            <a:r>
              <a:rPr lang="en-US" sz="1500" dirty="0" smtClean="0"/>
              <a:t> Kelley S. Madden, Ph.D.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Sept.</a:t>
            </a:r>
            <a:r>
              <a:rPr lang="en-US" sz="1200" b="1" baseline="0" dirty="0" smtClean="0"/>
              <a:t> 8, 2014, through Jan. 31, 2015.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This project assesses whether gene expression of beta-adrenergic signaling pathways can be altered in individuals undergoing HSCT for multiple myeloma by administering a daily beta-blocker (propranolol). This is the first human trial of a beta-blocker to improve cancer control by pharmacologically intervening in </a:t>
            </a:r>
            <a:r>
              <a:rPr lang="en-US" sz="1200" b="0" baseline="0" dirty="0" err="1" smtClean="0"/>
              <a:t>biobehaviorally</a:t>
            </a:r>
            <a:r>
              <a:rPr lang="en-US" sz="1200" b="0" baseline="0" dirty="0" smtClean="0"/>
              <a:t> mediated gene expression. The goal is to leverage these findings for a larger, randomized controlled trial that evaluates clinical outcomes. </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F1459DD9-C07A-0F4A-BE38-5AFB42BB2A68}" type="slidenum">
              <a:rPr lang="en-US" smtClean="0"/>
              <a:t>9</a:t>
            </a:fld>
            <a:endParaRPr lang="en-US"/>
          </a:p>
        </p:txBody>
      </p:sp>
    </p:spTree>
    <p:extLst>
      <p:ext uri="{BB962C8B-B14F-4D97-AF65-F5344CB8AC3E}">
        <p14:creationId xmlns:p14="http://schemas.microsoft.com/office/powerpoint/2010/main" val="3627065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166486"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2872114" cy="5148072"/>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234440"/>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smtClean="0"/>
              <a:t>Title of the presentation</a:t>
            </a:r>
            <a:endParaRPr lang="en-US" dirty="0"/>
          </a:p>
        </p:txBody>
      </p:sp>
      <p:sp>
        <p:nvSpPr>
          <p:cNvPr id="23"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a:t>
            </a:r>
            <a:endParaRPr lang="en-US" dirty="0"/>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3"/>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DEE2CC4A-D4A6-3847-844C-B33A6D47D47C}" type="datetime4">
              <a:rPr lang="en-US" smtClean="0"/>
              <a:pPr>
                <a:defRPr/>
              </a:pPr>
              <a:t>June 21, 2017</a:t>
            </a:fld>
            <a:endParaRPr lang="en-US" dirty="0"/>
          </a:p>
        </p:txBody>
      </p:sp>
    </p:spTree>
    <p:extLst>
      <p:ext uri="{BB962C8B-B14F-4D97-AF65-F5344CB8AC3E}">
        <p14:creationId xmlns:p14="http://schemas.microsoft.com/office/powerpoint/2010/main" val="89561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err="1" smtClean="0">
                <a:solidFill>
                  <a:schemeClr val="bg1"/>
                </a:solidFill>
                <a:latin typeface="Arial" charset="0"/>
              </a:rPr>
              <a:t>www.cancer.gov</a:t>
            </a:r>
            <a:r>
              <a:rPr lang="en-US" sz="1600" b="1" dirty="0" smtClean="0">
                <a:solidFill>
                  <a:schemeClr val="bg1"/>
                </a:solidFill>
                <a:latin typeface="Arial" charset="0"/>
              </a:rPr>
              <a:t>                 </a:t>
            </a:r>
            <a:r>
              <a:rPr lang="en-US" sz="1600" b="1" dirty="0" err="1" smtClean="0">
                <a:solidFill>
                  <a:schemeClr val="bg1"/>
                </a:solidFill>
                <a:latin typeface="Arial" charset="0"/>
              </a:rPr>
              <a:t>www.cancer.gov</a:t>
            </a:r>
            <a:r>
              <a:rPr lang="en-US" sz="1600" b="1" dirty="0" smtClean="0">
                <a:solidFill>
                  <a:schemeClr val="bg1"/>
                </a:solidFill>
                <a:latin typeface="Arial" charset="0"/>
              </a:rPr>
              <a:t>/</a:t>
            </a:r>
            <a:r>
              <a:rPr lang="en-US" sz="1600" b="1" dirty="0" err="1" smtClean="0">
                <a:solidFill>
                  <a:schemeClr val="bg1"/>
                </a:solidFill>
                <a:latin typeface="Arial" charset="0"/>
              </a:rPr>
              <a:t>espanol</a:t>
            </a:r>
            <a:endParaRPr lang="en-US" sz="1600" b="1" dirty="0" smtClean="0">
              <a:solidFill>
                <a:schemeClr val="bg1"/>
              </a:solidFill>
              <a:latin typeface="Arial" charset="0"/>
            </a:endParaRPr>
          </a:p>
        </p:txBody>
      </p:sp>
      <p:grpSp>
        <p:nvGrpSpPr>
          <p:cNvPr id="7" name="Group 6"/>
          <p:cNvGrpSpPr>
            <a:grpSpLocks noChangeAspect="1"/>
          </p:cNvGrpSpPr>
          <p:nvPr userDrawn="1"/>
        </p:nvGrpSpPr>
        <p:grpSpPr>
          <a:xfrm>
            <a:off x="2994026" y="2148840"/>
            <a:ext cx="3163776" cy="813435"/>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16784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smtClean="0"/>
              <a:t>Agenda</a:t>
            </a:r>
            <a:endParaRPr lang="en-US" dirty="0"/>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smtClean="0"/>
              <a:t>Agenda Item 1</a:t>
            </a:r>
          </a:p>
          <a:p>
            <a:pPr lvl="1"/>
            <a:r>
              <a:rPr lang="en-US" dirty="0" smtClean="0"/>
              <a:t>Agenda Item 1a</a:t>
            </a:r>
          </a:p>
          <a:p>
            <a:pPr lvl="1"/>
            <a:r>
              <a:rPr lang="en-US" dirty="0" smtClean="0"/>
              <a:t>Agenda Item 1b</a:t>
            </a:r>
          </a:p>
          <a:p>
            <a:r>
              <a:rPr lang="en-US" dirty="0" smtClean="0"/>
              <a:t>Agenda Item 2</a:t>
            </a:r>
          </a:p>
          <a:p>
            <a:pPr lvl="1"/>
            <a:r>
              <a:rPr lang="en-US" dirty="0" smtClean="0"/>
              <a:t>Agenda Item 2a</a:t>
            </a:r>
          </a:p>
          <a:p>
            <a:pPr lvl="1"/>
            <a:r>
              <a:rPr lang="en-US" dirty="0" smtClean="0"/>
              <a:t>Agenda Item 2b</a:t>
            </a:r>
          </a:p>
          <a:p>
            <a:r>
              <a:rPr lang="en-US" dirty="0" smtClean="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smtClean="0"/>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1"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entagon 20"/>
          <p:cNvSpPr/>
          <p:nvPr userDrawn="1"/>
        </p:nvSpPr>
        <p:spPr>
          <a:xfrm>
            <a:off x="1"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0484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smtClean="0"/>
              <a:t>Section title</a:t>
            </a:r>
            <a:endParaRPr lang="en-US" dirty="0"/>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US" dirty="0"/>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Tree>
    <p:extLst>
      <p:ext uri="{BB962C8B-B14F-4D97-AF65-F5344CB8AC3E}">
        <p14:creationId xmlns:p14="http://schemas.microsoft.com/office/powerpoint/2010/main" val="260416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51435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smtClean="0"/>
              <a:t>Vision Quote</a:t>
            </a:r>
            <a:br>
              <a:rPr lang="en-US" dirty="0" smtClean="0"/>
            </a:br>
            <a:r>
              <a:rPr lang="en-US" dirty="0" smtClean="0"/>
              <a:t>“</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fugit </a:t>
            </a:r>
            <a:r>
              <a:rPr lang="en-US" dirty="0" err="1" smtClean="0"/>
              <a:t>liberavisse</a:t>
            </a:r>
            <a:r>
              <a:rPr lang="en-US" dirty="0" smtClean="0"/>
              <a:t> </a:t>
            </a:r>
            <a:br>
              <a:rPr lang="en-US" dirty="0" smtClean="0"/>
            </a:br>
            <a:r>
              <a:rPr lang="en-US" dirty="0" err="1" smtClean="0"/>
              <a:t>nec</a:t>
            </a:r>
            <a:r>
              <a:rPr lang="en-US" dirty="0" smtClean="0"/>
              <a:t> at. </a:t>
            </a:r>
            <a:r>
              <a:rPr lang="en-US" dirty="0" err="1" smtClean="0"/>
              <a:t>Essent</a:t>
            </a:r>
            <a:r>
              <a:rPr lang="en-US" dirty="0" smtClean="0"/>
              <a:t> </a:t>
            </a:r>
            <a:r>
              <a:rPr lang="en-US" dirty="0" err="1" smtClean="0"/>
              <a:t>elaboraret</a:t>
            </a:r>
            <a:r>
              <a:rPr lang="en-US" dirty="0" smtClean="0"/>
              <a:t> </a:t>
            </a:r>
            <a:r>
              <a:rPr lang="en-US" dirty="0" err="1" smtClean="0"/>
              <a:t>conclusionemque</a:t>
            </a:r>
            <a:r>
              <a:rPr lang="en-US" dirty="0" smtClean="0"/>
              <a:t> </a:t>
            </a:r>
            <a:br>
              <a:rPr lang="en-US" dirty="0" smtClean="0"/>
            </a:br>
            <a:r>
              <a:rPr lang="en-US" dirty="0" err="1" smtClean="0"/>
              <a:t>eam</a:t>
            </a:r>
            <a:r>
              <a:rPr lang="en-US" dirty="0" smtClean="0"/>
              <a:t> id. Quo ex </a:t>
            </a:r>
            <a:r>
              <a:rPr lang="en-US" dirty="0" err="1" smtClean="0"/>
              <a:t>laboramus</a:t>
            </a:r>
            <a:r>
              <a:rPr lang="en-US" dirty="0" smtClean="0"/>
              <a:t> </a:t>
            </a:r>
            <a:r>
              <a:rPr lang="en-US" dirty="0" err="1" smtClean="0"/>
              <a:t>accommodare</a:t>
            </a:r>
            <a:r>
              <a:rPr lang="en-US" dirty="0" smtClean="0"/>
              <a:t>, </a:t>
            </a:r>
            <a:br>
              <a:rPr lang="en-US" dirty="0" smtClean="0"/>
            </a:br>
            <a:r>
              <a:rPr lang="en-US" dirty="0" smtClean="0"/>
              <a:t>his </a:t>
            </a:r>
            <a:r>
              <a:rPr lang="en-US" dirty="0" err="1" smtClean="0"/>
              <a:t>falli</a:t>
            </a:r>
            <a:r>
              <a:rPr lang="en-US" dirty="0" smtClean="0"/>
              <a:t> </a:t>
            </a:r>
            <a:r>
              <a:rPr lang="en-US" dirty="0" err="1" smtClean="0"/>
              <a:t>deleniti</a:t>
            </a:r>
            <a:r>
              <a:rPr lang="en-US" dirty="0" smtClean="0"/>
              <a:t> </a:t>
            </a:r>
            <a:r>
              <a:rPr lang="en-US" dirty="0" err="1" smtClean="0"/>
              <a:t>ei</a:t>
            </a:r>
            <a:r>
              <a:rPr lang="en-US" dirty="0" smtClean="0"/>
              <a:t>. </a:t>
            </a:r>
            <a:r>
              <a:rPr lang="en-US" dirty="0" err="1" smtClean="0"/>
              <a:t>Illud</a:t>
            </a:r>
            <a:r>
              <a:rPr lang="en-US" dirty="0" smtClean="0"/>
              <a:t> postulant </a:t>
            </a:r>
            <a:br>
              <a:rPr lang="en-US" dirty="0" smtClean="0"/>
            </a:br>
            <a:r>
              <a:rPr lang="en-US" dirty="0" err="1" smtClean="0"/>
              <a:t>adversarium</a:t>
            </a:r>
            <a:r>
              <a:rPr lang="en-US" dirty="0" smtClean="0"/>
              <a:t> </a:t>
            </a:r>
            <a:r>
              <a:rPr lang="en-US" dirty="0" err="1" smtClean="0"/>
              <a:t>ei</a:t>
            </a:r>
            <a:r>
              <a:rPr lang="en-US" dirty="0" smtClean="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23103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smtClean="0"/>
              <a:t>Slide title</a:t>
            </a:r>
            <a:endParaRPr lang="en-US" dirty="0"/>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smtClean="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smtClean="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smtClean="0"/>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US" dirty="0"/>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June 21, 2017</a:t>
            </a:fld>
            <a:endParaRPr lang="en-US" dirty="0"/>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755" r:id="rId2"/>
    <p:sldLayoutId id="2147483821" r:id="rId3"/>
    <p:sldLayoutId id="2147483822" r:id="rId4"/>
    <p:sldLayoutId id="2147483823"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824" r:id="rId16"/>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34440"/>
            <a:ext cx="7924799" cy="1370882"/>
          </a:xfrm>
        </p:spPr>
        <p:txBody>
          <a:bodyPr/>
          <a:lstStyle/>
          <a:p>
            <a:r>
              <a:rPr lang="en-US" dirty="0" smtClean="0">
                <a:latin typeface="Calibri" panose="020F0502020204030204" pitchFamily="34" charset="0"/>
              </a:rPr>
              <a:t>Federally Funded Research and Development Center/Frederick National Laboratory for Cancer Research and the </a:t>
            </a:r>
            <a:br>
              <a:rPr lang="en-US" dirty="0" smtClean="0">
                <a:latin typeface="Calibri" panose="020F0502020204030204" pitchFamily="34" charset="0"/>
              </a:rPr>
            </a:br>
            <a:r>
              <a:rPr lang="en-US" dirty="0" smtClean="0">
                <a:latin typeface="Calibri" panose="020F0502020204030204" pitchFamily="34" charset="0"/>
              </a:rPr>
              <a:t>Division of Cancer Control and Population Sciences</a:t>
            </a:r>
            <a:endParaRPr lang="en-US" dirty="0">
              <a:latin typeface="Calibri" panose="020F0502020204030204" pitchFamily="34" charset="0"/>
            </a:endParaRPr>
          </a:p>
        </p:txBody>
      </p:sp>
      <p:sp>
        <p:nvSpPr>
          <p:cNvPr id="3" name="Subtitle 2"/>
          <p:cNvSpPr>
            <a:spLocks noGrp="1"/>
          </p:cNvSpPr>
          <p:nvPr>
            <p:ph type="subTitle" idx="1"/>
          </p:nvPr>
        </p:nvSpPr>
        <p:spPr>
          <a:xfrm>
            <a:off x="685800" y="2790824"/>
            <a:ext cx="7772400" cy="398577"/>
          </a:xfrm>
        </p:spPr>
        <p:txBody>
          <a:bodyPr/>
          <a:lstStyle/>
          <a:p>
            <a:r>
              <a:rPr lang="en-US" i="0" dirty="0" smtClean="0">
                <a:latin typeface="Calibri" panose="020F0502020204030204" pitchFamily="34" charset="0"/>
              </a:rPr>
              <a:t>Paige A. Green, PhD, MPH</a:t>
            </a:r>
            <a:r>
              <a:rPr lang="en-US" dirty="0" smtClean="0">
                <a:latin typeface="Calibri" panose="020F0502020204030204" pitchFamily="34" charset="0"/>
              </a:rPr>
              <a:t>   </a:t>
            </a:r>
            <a:endParaRPr lang="en-US" dirty="0">
              <a:latin typeface="Calibri" panose="020F0502020204030204" pitchFamily="34" charset="0"/>
            </a:endParaRPr>
          </a:p>
          <a:p>
            <a:endParaRPr lang="en-US" dirty="0"/>
          </a:p>
        </p:txBody>
      </p:sp>
      <p:sp>
        <p:nvSpPr>
          <p:cNvPr id="4" name="Date Placeholder 3"/>
          <p:cNvSpPr>
            <a:spLocks noGrp="1"/>
          </p:cNvSpPr>
          <p:nvPr>
            <p:ph type="dt" sz="half" idx="2"/>
          </p:nvPr>
        </p:nvSpPr>
        <p:spPr/>
        <p:txBody>
          <a:bodyPr/>
          <a:lstStyle/>
          <a:p>
            <a:pPr>
              <a:defRPr/>
            </a:pPr>
            <a:r>
              <a:rPr lang="en-US" dirty="0">
                <a:latin typeface="Calibri" panose="020F0502020204030204" pitchFamily="34" charset="0"/>
              </a:rPr>
              <a:t>October 1, 2015</a:t>
            </a:r>
          </a:p>
          <a:p>
            <a:pPr>
              <a:defRPr/>
            </a:pPr>
            <a:endParaRPr lang="en-US" dirty="0"/>
          </a:p>
        </p:txBody>
      </p:sp>
    </p:spTree>
    <p:extLst>
      <p:ext uri="{BB962C8B-B14F-4D97-AF65-F5344CB8AC3E}">
        <p14:creationId xmlns:p14="http://schemas.microsoft.com/office/powerpoint/2010/main" val="159313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5070"/>
            <a:ext cx="2705100" cy="1809750"/>
          </a:xfrm>
          <a:prstGeom prst="rect">
            <a:avLst/>
          </a:prstGeom>
        </p:spPr>
      </p:pic>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
            </a:r>
            <a:br>
              <a:rPr lang="en-US" sz="2000" dirty="0">
                <a:latin typeface="Calibri" panose="020F0502020204030204" pitchFamily="34" charset="0"/>
              </a:rPr>
            </a:br>
            <a:r>
              <a:rPr lang="en-US" sz="2000" dirty="0">
                <a:latin typeface="Calibri" panose="020F0502020204030204" pitchFamily="34" charset="0"/>
              </a:rPr>
              <a:t/>
            </a:r>
            <a:br>
              <a:rPr lang="en-US" sz="2000" dirty="0">
                <a:latin typeface="Calibri" panose="020F0502020204030204" pitchFamily="34" charset="0"/>
              </a:rPr>
            </a:br>
            <a:r>
              <a:rPr lang="en-US" sz="2000" dirty="0" smtClean="0">
                <a:latin typeface="Calibri" panose="020F0502020204030204" pitchFamily="34" charset="0"/>
              </a:rPr>
              <a:t>Perioperative Use of Beta-blocker and Cox2 Inhibitor</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a:lnSpc>
                <a:spcPct val="120000"/>
              </a:lnSpc>
              <a:spcAft>
                <a:spcPts val="0"/>
              </a:spcAft>
              <a:buClr>
                <a:srgbClr val="002060"/>
              </a:buClr>
            </a:pPr>
            <a:r>
              <a:rPr lang="en-US" sz="1800" dirty="0" smtClean="0">
                <a:latin typeface="Calibri" panose="020F0502020204030204" pitchFamily="34" charset="0"/>
              </a:rPr>
              <a:t>Randomized </a:t>
            </a:r>
            <a:r>
              <a:rPr lang="en-US" sz="1800" dirty="0">
                <a:latin typeface="Calibri" panose="020F0502020204030204" pitchFamily="34" charset="0"/>
              </a:rPr>
              <a:t>prospective phase II pilot study to assess the short-term effects of counteracting excess perioperative catecholamine and prostaglandin levels </a:t>
            </a:r>
            <a:r>
              <a:rPr lang="en-US" sz="1800" dirty="0" smtClean="0">
                <a:latin typeface="Calibri" panose="020F0502020204030204" pitchFamily="34" charset="0"/>
              </a:rPr>
              <a:t>in patients undergoing breast cancer surgery</a:t>
            </a:r>
          </a:p>
          <a:p>
            <a:pPr>
              <a:lnSpc>
                <a:spcPct val="120000"/>
              </a:lnSpc>
              <a:spcAft>
                <a:spcPts val="0"/>
              </a:spcAft>
              <a:buClr>
                <a:srgbClr val="002060"/>
              </a:buClr>
            </a:pPr>
            <a:endParaRPr lang="en-US" sz="800" dirty="0" smtClean="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Institution</a:t>
            </a:r>
          </a:p>
          <a:p>
            <a:pPr marL="3200400" lvl="1">
              <a:lnSpc>
                <a:spcPct val="120000"/>
              </a:lnSpc>
              <a:spcAft>
                <a:spcPts val="0"/>
              </a:spcAft>
              <a:buClr>
                <a:srgbClr val="002060"/>
              </a:buClr>
            </a:pPr>
            <a:r>
              <a:rPr lang="en-US" sz="1600" dirty="0" smtClean="0">
                <a:latin typeface="Calibri" panose="020F0502020204030204" pitchFamily="34" charset="0"/>
              </a:rPr>
              <a:t>Tel </a:t>
            </a:r>
            <a:r>
              <a:rPr lang="en-US" sz="1600" dirty="0">
                <a:latin typeface="Calibri" panose="020F0502020204030204" pitchFamily="34" charset="0"/>
              </a:rPr>
              <a:t>Aviv </a:t>
            </a:r>
            <a:r>
              <a:rPr lang="en-US" sz="1600" dirty="0" smtClean="0">
                <a:latin typeface="Calibri" panose="020F0502020204030204" pitchFamily="34" charset="0"/>
              </a:rPr>
              <a:t>University</a:t>
            </a:r>
          </a:p>
          <a:p>
            <a:pPr marL="2971800" lvl="1">
              <a:lnSpc>
                <a:spcPct val="120000"/>
              </a:lnSpc>
              <a:spcAft>
                <a:spcPts val="0"/>
              </a:spcAft>
              <a:buClr>
                <a:srgbClr val="002060"/>
              </a:buClr>
            </a:pPr>
            <a:endParaRPr lang="en-US" sz="800" dirty="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Principal Investigator</a:t>
            </a:r>
          </a:p>
          <a:p>
            <a:pPr marL="3200400" lvl="1">
              <a:lnSpc>
                <a:spcPct val="120000"/>
              </a:lnSpc>
              <a:spcAft>
                <a:spcPts val="0"/>
              </a:spcAft>
              <a:buClr>
                <a:srgbClr val="002060"/>
              </a:buClr>
            </a:pPr>
            <a:r>
              <a:rPr lang="en-US" sz="1600" dirty="0" err="1" smtClean="0">
                <a:latin typeface="Calibri" panose="020F0502020204030204" pitchFamily="34" charset="0"/>
              </a:rPr>
              <a:t>Shamgar</a:t>
            </a:r>
            <a:r>
              <a:rPr lang="en-US" sz="1600" dirty="0" smtClean="0">
                <a:latin typeface="Calibri" panose="020F0502020204030204" pitchFamily="34" charset="0"/>
              </a:rPr>
              <a:t> Ben-</a:t>
            </a:r>
            <a:r>
              <a:rPr lang="en-US" sz="1600" dirty="0" err="1" smtClean="0">
                <a:latin typeface="Calibri" panose="020F0502020204030204" pitchFamily="34" charset="0"/>
              </a:rPr>
              <a:t>Eliyahu</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981082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 y="2465070"/>
            <a:ext cx="288479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fMRI Probe Optimization </a:t>
            </a:r>
            <a:r>
              <a:rPr lang="en-US" sz="2000" dirty="0" smtClean="0">
                <a:latin typeface="Calibri" panose="020F0502020204030204" pitchFamily="34" charset="0"/>
              </a:rPr>
              <a:t>Study </a:t>
            </a:r>
            <a:r>
              <a:rPr lang="en-US" sz="2000" dirty="0">
                <a:latin typeface="Calibri" panose="020F0502020204030204" pitchFamily="34" charset="0"/>
              </a:rPr>
              <a:t>of Social </a:t>
            </a:r>
            <a:r>
              <a:rPr lang="en-US" sz="2000" dirty="0" smtClean="0">
                <a:latin typeface="Calibri" panose="020F0502020204030204" pitchFamily="34" charset="0"/>
              </a:rPr>
              <a:t>Support</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a:lnSpc>
                <a:spcPct val="120000"/>
              </a:lnSpc>
              <a:spcAft>
                <a:spcPts val="0"/>
              </a:spcAft>
              <a:buClr>
                <a:srgbClr val="002060"/>
              </a:buClr>
            </a:pPr>
            <a:r>
              <a:rPr lang="en-US" sz="1800" dirty="0" smtClean="0">
                <a:latin typeface="Calibri" panose="020F0502020204030204" pitchFamily="34" charset="0"/>
              </a:rPr>
              <a:t>Identify </a:t>
            </a:r>
            <a:r>
              <a:rPr lang="en-US" sz="1800" dirty="0">
                <a:latin typeface="Calibri" panose="020F0502020204030204" pitchFamily="34" charset="0"/>
              </a:rPr>
              <a:t>and pilot test fMRI probe tasks that </a:t>
            </a:r>
            <a:r>
              <a:rPr lang="en-US" sz="1800" dirty="0" smtClean="0">
                <a:latin typeface="Calibri" panose="020F0502020204030204" pitchFamily="34" charset="0"/>
              </a:rPr>
              <a:t>can be </a:t>
            </a:r>
            <a:r>
              <a:rPr lang="en-US" sz="1800" dirty="0">
                <a:latin typeface="Calibri" panose="020F0502020204030204" pitchFamily="34" charset="0"/>
              </a:rPr>
              <a:t>used to capture systematic individual differences in neural activity based on measured experiences of social </a:t>
            </a:r>
            <a:r>
              <a:rPr lang="en-US" sz="1800" dirty="0" smtClean="0">
                <a:latin typeface="Calibri" panose="020F0502020204030204" pitchFamily="34" charset="0"/>
              </a:rPr>
              <a:t>support</a:t>
            </a:r>
          </a:p>
          <a:p>
            <a:pPr>
              <a:lnSpc>
                <a:spcPct val="120000"/>
              </a:lnSpc>
              <a:spcAft>
                <a:spcPts val="0"/>
              </a:spcAft>
              <a:buClr>
                <a:srgbClr val="002060"/>
              </a:buClr>
            </a:pPr>
            <a:endParaRPr lang="en-US" sz="1800" dirty="0">
              <a:latin typeface="Calibri" panose="020F0502020204030204" pitchFamily="34" charset="0"/>
            </a:endParaRPr>
          </a:p>
          <a:p>
            <a:pPr>
              <a:lnSpc>
                <a:spcPct val="120000"/>
              </a:lnSpc>
              <a:spcAft>
                <a:spcPts val="0"/>
              </a:spcAft>
              <a:buClr>
                <a:srgbClr val="002060"/>
              </a:buClr>
            </a:pPr>
            <a:endParaRPr lang="en-US" sz="800" dirty="0" smtClean="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Institution</a:t>
            </a:r>
          </a:p>
          <a:p>
            <a:pPr marL="3200400" lvl="1">
              <a:lnSpc>
                <a:spcPct val="120000"/>
              </a:lnSpc>
              <a:spcAft>
                <a:spcPts val="0"/>
              </a:spcAft>
              <a:buClr>
                <a:srgbClr val="002060"/>
              </a:buClr>
            </a:pPr>
            <a:r>
              <a:rPr lang="en-US" sz="1600" dirty="0">
                <a:latin typeface="Calibri" panose="020F0502020204030204" pitchFamily="34" charset="0"/>
              </a:rPr>
              <a:t>University of California, Los Angeles</a:t>
            </a:r>
          </a:p>
          <a:p>
            <a:pPr marL="2971800" lvl="1">
              <a:lnSpc>
                <a:spcPct val="120000"/>
              </a:lnSpc>
              <a:spcAft>
                <a:spcPts val="0"/>
              </a:spcAft>
              <a:buClr>
                <a:srgbClr val="002060"/>
              </a:buClr>
            </a:pPr>
            <a:endParaRPr lang="en-US" sz="800" dirty="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Principal Investigator</a:t>
            </a:r>
          </a:p>
          <a:p>
            <a:pPr marL="3200400" lvl="1">
              <a:lnSpc>
                <a:spcPct val="120000"/>
              </a:lnSpc>
              <a:spcAft>
                <a:spcPts val="0"/>
              </a:spcAft>
              <a:buClr>
                <a:srgbClr val="002060"/>
              </a:buClr>
            </a:pPr>
            <a:r>
              <a:rPr lang="en-US" sz="1600" dirty="0">
                <a:latin typeface="Calibri" panose="020F0502020204030204" pitchFamily="34" charset="0"/>
              </a:rPr>
              <a:t>Naomi </a:t>
            </a:r>
            <a:r>
              <a:rPr lang="en-US" sz="1600" dirty="0" err="1">
                <a:latin typeface="Calibri" panose="020F0502020204030204" pitchFamily="34" charset="0"/>
              </a:rPr>
              <a:t>Eisenberger</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24231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 y="2487295"/>
            <a:ext cx="246221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Stress and </a:t>
            </a:r>
            <a:r>
              <a:rPr lang="en-US" sz="2000" dirty="0" err="1">
                <a:latin typeface="Calibri" panose="020F0502020204030204" pitchFamily="34" charset="0"/>
              </a:rPr>
              <a:t>Tumorigenesis</a:t>
            </a:r>
            <a:r>
              <a:rPr lang="en-US" sz="2000" dirty="0">
                <a:latin typeface="Calibri" panose="020F0502020204030204" pitchFamily="34" charset="0"/>
              </a:rPr>
              <a:t> in Normal and p53 Knockout </a:t>
            </a:r>
            <a:r>
              <a:rPr lang="en-US" sz="2000" dirty="0" smtClean="0">
                <a:latin typeface="Calibri" panose="020F0502020204030204" pitchFamily="34" charset="0"/>
              </a:rPr>
              <a:t>Models</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a:lnSpc>
                <a:spcPct val="120000"/>
              </a:lnSpc>
              <a:spcAft>
                <a:spcPts val="0"/>
              </a:spcAft>
              <a:buClr>
                <a:srgbClr val="002060"/>
              </a:buClr>
            </a:pPr>
            <a:r>
              <a:rPr lang="en-US" sz="1800" dirty="0" smtClean="0">
                <a:latin typeface="Calibri" panose="020F0502020204030204" pitchFamily="34" charset="0"/>
              </a:rPr>
              <a:t>Test </a:t>
            </a:r>
            <a:r>
              <a:rPr lang="en-US" sz="1800" dirty="0">
                <a:latin typeface="Calibri" panose="020F0502020204030204" pitchFamily="34" charset="0"/>
              </a:rPr>
              <a:t>whether use of an established restraint stress paradigm results in an accumulation of DNA damage, as determined by sequencing of DNA and DNA copy number analysis of cells</a:t>
            </a:r>
          </a:p>
          <a:p>
            <a:pPr>
              <a:lnSpc>
                <a:spcPct val="120000"/>
              </a:lnSpc>
              <a:spcAft>
                <a:spcPts val="0"/>
              </a:spcAft>
              <a:buClr>
                <a:srgbClr val="002060"/>
              </a:buClr>
            </a:pPr>
            <a:endParaRPr lang="en-US" sz="1800" dirty="0">
              <a:latin typeface="Calibri" panose="020F0502020204030204" pitchFamily="34" charset="0"/>
            </a:endParaRPr>
          </a:p>
          <a:p>
            <a:pPr>
              <a:lnSpc>
                <a:spcPct val="120000"/>
              </a:lnSpc>
              <a:spcAft>
                <a:spcPts val="0"/>
              </a:spcAft>
              <a:buClr>
                <a:srgbClr val="002060"/>
              </a:buClr>
            </a:pPr>
            <a:endParaRPr lang="en-US" sz="800" dirty="0" smtClean="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Institution</a:t>
            </a:r>
          </a:p>
          <a:p>
            <a:pPr marL="3200400" lvl="1">
              <a:lnSpc>
                <a:spcPct val="120000"/>
              </a:lnSpc>
              <a:spcAft>
                <a:spcPts val="0"/>
              </a:spcAft>
              <a:buClr>
                <a:srgbClr val="002060"/>
              </a:buClr>
            </a:pPr>
            <a:r>
              <a:rPr lang="en-US" sz="1600" dirty="0" smtClean="0">
                <a:latin typeface="Calibri" panose="020F0502020204030204" pitchFamily="34" charset="0"/>
              </a:rPr>
              <a:t>Rutgers </a:t>
            </a:r>
            <a:r>
              <a:rPr lang="en-US" sz="1600" dirty="0">
                <a:latin typeface="Calibri" panose="020F0502020204030204" pitchFamily="34" charset="0"/>
              </a:rPr>
              <a:t>Robert Wood Johnson Medical School</a:t>
            </a:r>
          </a:p>
          <a:p>
            <a:pPr marL="2971800" lvl="1">
              <a:lnSpc>
                <a:spcPct val="120000"/>
              </a:lnSpc>
              <a:spcAft>
                <a:spcPts val="0"/>
              </a:spcAft>
              <a:buClr>
                <a:srgbClr val="002060"/>
              </a:buClr>
            </a:pPr>
            <a:endParaRPr lang="en-US" sz="800" dirty="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Principal Investigator</a:t>
            </a:r>
          </a:p>
          <a:p>
            <a:pPr marL="3200400" lvl="1">
              <a:lnSpc>
                <a:spcPct val="120000"/>
              </a:lnSpc>
              <a:spcAft>
                <a:spcPts val="0"/>
              </a:spcAft>
              <a:buClr>
                <a:srgbClr val="002060"/>
              </a:buClr>
            </a:pPr>
            <a:r>
              <a:rPr lang="en-US" sz="1600" dirty="0" err="1">
                <a:latin typeface="Calibri" panose="020F0502020204030204" pitchFamily="34" charset="0"/>
              </a:rPr>
              <a:t>Wenwei</a:t>
            </a:r>
            <a:r>
              <a:rPr lang="en-US" sz="1600" dirty="0">
                <a:latin typeface="Calibri" panose="020F0502020204030204" pitchFamily="34" charset="0"/>
              </a:rPr>
              <a:t> </a:t>
            </a:r>
            <a:r>
              <a:rPr lang="en-US" sz="1600" dirty="0" smtClean="0">
                <a:latin typeface="Calibri" panose="020F0502020204030204" pitchFamily="34" charset="0"/>
              </a:rPr>
              <a:t>Hu</a:t>
            </a:r>
            <a:endParaRPr lang="en-US" sz="1600" dirty="0">
              <a:latin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18746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50" y="1817370"/>
            <a:ext cx="6991349" cy="1371600"/>
          </a:xfrm>
        </p:spPr>
        <p:txBody>
          <a:bodyPr/>
          <a:lstStyle/>
          <a:p>
            <a:r>
              <a:rPr lang="en-US" sz="2400" i="1" dirty="0">
                <a:latin typeface="Calibri" panose="020F0502020204030204" pitchFamily="34" charset="0"/>
              </a:rPr>
              <a:t/>
            </a:r>
            <a:br>
              <a:rPr lang="en-US" sz="2400" i="1" dirty="0">
                <a:latin typeface="Calibri" panose="020F0502020204030204" pitchFamily="34" charset="0"/>
              </a:rPr>
            </a:br>
            <a:r>
              <a:rPr lang="en-US" sz="2400" dirty="0" smtClean="0">
                <a:latin typeface="Calibri" panose="020F0502020204030204" pitchFamily="34" charset="0"/>
              </a:rPr>
              <a:t>Affective Science and Palliative Care Pilot Program</a:t>
            </a:r>
            <a:br>
              <a:rPr lang="en-US" sz="2400" dirty="0" smtClean="0">
                <a:latin typeface="Calibri" panose="020F0502020204030204" pitchFamily="34" charset="0"/>
              </a:rPr>
            </a:br>
            <a:endParaRPr lang="en-US" sz="2400" dirty="0">
              <a:latin typeface="Calibri" panose="020F0502020204030204" pitchFamily="34" charset="0"/>
            </a:endParaRPr>
          </a:p>
        </p:txBody>
      </p:sp>
      <p:sp>
        <p:nvSpPr>
          <p:cNvPr id="4" name="Subtitle 2"/>
          <p:cNvSpPr>
            <a:spLocks noGrp="1"/>
          </p:cNvSpPr>
          <p:nvPr>
            <p:ph type="subTitle" idx="1"/>
          </p:nvPr>
        </p:nvSpPr>
        <p:spPr>
          <a:xfrm>
            <a:off x="2762250" y="3257549"/>
            <a:ext cx="5689641" cy="847726"/>
          </a:xfrm>
        </p:spPr>
        <p:txBody>
          <a:bodyPr/>
          <a:lstStyle/>
          <a:p>
            <a:pPr>
              <a:spcAft>
                <a:spcPts val="0"/>
              </a:spcAft>
            </a:pPr>
            <a:r>
              <a:rPr lang="en-US" sz="2400" i="0" dirty="0" smtClean="0">
                <a:latin typeface="Calibri" panose="020F0502020204030204" pitchFamily="34" charset="0"/>
              </a:rPr>
              <a:t>   </a:t>
            </a:r>
            <a:endParaRPr lang="en-US" sz="2400" i="0" dirty="0">
              <a:latin typeface="Calibri" panose="020F0502020204030204" pitchFamily="34" charset="0"/>
            </a:endParaRPr>
          </a:p>
          <a:p>
            <a:endParaRPr lang="en-US" dirty="0"/>
          </a:p>
        </p:txBody>
      </p:sp>
    </p:spTree>
    <p:extLst>
      <p:ext uri="{BB962C8B-B14F-4D97-AF65-F5344CB8AC3E}">
        <p14:creationId xmlns:p14="http://schemas.microsoft.com/office/powerpoint/2010/main" val="71948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Affective Science and Palliative </a:t>
            </a:r>
            <a:r>
              <a:rPr lang="en-US" sz="2000" dirty="0" smtClean="0">
                <a:latin typeface="Calibri" panose="020F0502020204030204" pitchFamily="34" charset="0"/>
              </a:rPr>
              <a:t>Care Pilot Projects</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marL="342900" indent="-342900">
              <a:lnSpc>
                <a:spcPct val="120000"/>
              </a:lnSpc>
              <a:spcAft>
                <a:spcPts val="0"/>
              </a:spcAft>
              <a:buClr>
                <a:srgbClr val="002060"/>
              </a:buClr>
              <a:buFont typeface="+mj-lt"/>
              <a:buAutoNum type="arabicPeriod"/>
            </a:pPr>
            <a:r>
              <a:rPr lang="en-US" sz="1700" dirty="0" smtClean="0">
                <a:latin typeface="Calibri" panose="020F0502020204030204" pitchFamily="34" charset="0"/>
              </a:rPr>
              <a:t>Reanalyze </a:t>
            </a:r>
            <a:r>
              <a:rPr lang="en-US" sz="1700" dirty="0">
                <a:latin typeface="Calibri" panose="020F0502020204030204" pitchFamily="34" charset="0"/>
              </a:rPr>
              <a:t>data from palliative care trials to generate hypotheses about mechanisms of effects from a basic affective or decision science </a:t>
            </a:r>
            <a:r>
              <a:rPr lang="en-US" sz="1700" dirty="0" smtClean="0">
                <a:latin typeface="Calibri" panose="020F0502020204030204" pitchFamily="34" charset="0"/>
              </a:rPr>
              <a:t>perspective</a:t>
            </a:r>
          </a:p>
          <a:p>
            <a:pPr marL="0" indent="0">
              <a:lnSpc>
                <a:spcPct val="120000"/>
              </a:lnSpc>
              <a:spcAft>
                <a:spcPts val="0"/>
              </a:spcAft>
              <a:buClr>
                <a:srgbClr val="002060"/>
              </a:buClr>
              <a:buNone/>
            </a:pPr>
            <a:endParaRPr lang="en-US" sz="1700" dirty="0" smtClean="0">
              <a:latin typeface="Calibri" panose="020F0502020204030204" pitchFamily="34" charset="0"/>
            </a:endParaRPr>
          </a:p>
          <a:p>
            <a:pPr marL="342900" indent="-342900">
              <a:lnSpc>
                <a:spcPct val="120000"/>
              </a:lnSpc>
              <a:spcAft>
                <a:spcPts val="0"/>
              </a:spcAft>
              <a:buClr>
                <a:srgbClr val="002060"/>
              </a:buClr>
              <a:buFont typeface="+mj-lt"/>
              <a:buAutoNum type="arabicPeriod" startAt="2"/>
            </a:pPr>
            <a:r>
              <a:rPr lang="en-US" sz="1700" dirty="0" smtClean="0">
                <a:latin typeface="Calibri" panose="020F0502020204030204" pitchFamily="34" charset="0"/>
              </a:rPr>
              <a:t>Insert </a:t>
            </a:r>
            <a:r>
              <a:rPr lang="en-US" sz="1700" dirty="0">
                <a:latin typeface="Calibri" panose="020F0502020204030204" pitchFamily="34" charset="0"/>
              </a:rPr>
              <a:t>measures or methodology into existing or planned palliative care trials to generate hypotheses about mechanisms of effects from a basic affective or decision science perspective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84612821"/>
              </p:ext>
            </p:extLst>
          </p:nvPr>
        </p:nvGraphicFramePr>
        <p:xfrm>
          <a:off x="883920" y="3281726"/>
          <a:ext cx="6019800" cy="1112520"/>
        </p:xfrm>
        <a:graphic>
          <a:graphicData uri="http://schemas.openxmlformats.org/drawingml/2006/table">
            <a:tbl>
              <a:tblPr firstRow="1" bandRow="1">
                <a:tableStyleId>{69012ECD-51FC-41F1-AA8D-1B2483CD663E}</a:tableStyleId>
              </a:tblPr>
              <a:tblGrid>
                <a:gridCol w="30099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tblGrid>
              <a:tr h="370840">
                <a:tc>
                  <a:txBody>
                    <a:bodyPr/>
                    <a:lstStyle/>
                    <a:p>
                      <a:pPr algn="ctr"/>
                      <a:r>
                        <a:rPr lang="en-US" sz="1600" dirty="0" smtClean="0">
                          <a:latin typeface="Calibri" panose="020F0502020204030204" pitchFamily="34" charset="0"/>
                        </a:rPr>
                        <a:t>Principal Investigator</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Institution</a:t>
                      </a:r>
                      <a:endParaRPr lang="en-US" sz="16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anose="020F0502020204030204" pitchFamily="34" charset="0"/>
                        </a:rPr>
                        <a:t>Paul Han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anose="020F0502020204030204" pitchFamily="34" charset="0"/>
                        </a:rPr>
                        <a:t>Maine Medical Center </a:t>
                      </a:r>
                    </a:p>
                  </a:txBody>
                  <a:tcPr/>
                </a:tc>
                <a:extLst>
                  <a:ext uri="{0D108BD9-81ED-4DB2-BD59-A6C34878D82A}">
                    <a16:rowId xmlns:a16="http://schemas.microsoft.com/office/drawing/2014/main" val="10001"/>
                  </a:ext>
                </a:extLst>
              </a:tr>
              <a:tr h="370840">
                <a:tc>
                  <a:txBody>
                    <a:bodyPr/>
                    <a:lstStyle/>
                    <a:p>
                      <a:pPr algn="ctr"/>
                      <a:r>
                        <a:rPr lang="en-US" sz="1600" dirty="0" smtClean="0">
                          <a:solidFill>
                            <a:schemeClr val="tx1"/>
                          </a:solidFill>
                          <a:latin typeface="Calibri" panose="020F0502020204030204" pitchFamily="34" charset="0"/>
                        </a:rPr>
                        <a:t>William </a:t>
                      </a:r>
                      <a:r>
                        <a:rPr lang="en-US" sz="1600" dirty="0" err="1" smtClean="0">
                          <a:solidFill>
                            <a:schemeClr val="tx1"/>
                          </a:solidFill>
                          <a:latin typeface="Calibri" panose="020F0502020204030204" pitchFamily="34" charset="0"/>
                        </a:rPr>
                        <a:t>Pirl</a:t>
                      </a:r>
                      <a:endParaRPr lang="en-US" sz="1600" dirty="0">
                        <a:solidFill>
                          <a:schemeClr val="tx1"/>
                        </a:solidFill>
                        <a:latin typeface="Calibri" panose="020F0502020204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anose="020F0502020204030204" pitchFamily="34" charset="0"/>
                        </a:rPr>
                        <a:t>Massachusetts General Hospital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0790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50" y="1817370"/>
            <a:ext cx="6991349" cy="1371600"/>
          </a:xfrm>
        </p:spPr>
        <p:txBody>
          <a:bodyPr/>
          <a:lstStyle/>
          <a:p>
            <a:r>
              <a:rPr lang="en-US" sz="2400" dirty="0" smtClean="0">
                <a:latin typeface="Calibri" panose="020F0502020204030204" pitchFamily="34" charset="0"/>
              </a:rPr>
              <a:t>Systematic Review to Inform </a:t>
            </a:r>
            <a:br>
              <a:rPr lang="en-US" sz="2400" dirty="0" smtClean="0">
                <a:latin typeface="Calibri" panose="020F0502020204030204" pitchFamily="34" charset="0"/>
              </a:rPr>
            </a:br>
            <a:r>
              <a:rPr lang="en-US" sz="2400" dirty="0" smtClean="0">
                <a:latin typeface="Calibri" panose="020F0502020204030204" pitchFamily="34" charset="0"/>
              </a:rPr>
              <a:t>Research and Treatment of Multi-morbidities</a:t>
            </a:r>
            <a:br>
              <a:rPr lang="en-US" sz="2400" dirty="0" smtClean="0">
                <a:latin typeface="Calibri" panose="020F0502020204030204" pitchFamily="34" charset="0"/>
              </a:rPr>
            </a:br>
            <a:endParaRPr lang="en-US" sz="2400" dirty="0">
              <a:latin typeface="Calibri" panose="020F0502020204030204" pitchFamily="34" charset="0"/>
            </a:endParaRPr>
          </a:p>
        </p:txBody>
      </p:sp>
      <p:sp>
        <p:nvSpPr>
          <p:cNvPr id="4" name="Subtitle 2"/>
          <p:cNvSpPr>
            <a:spLocks noGrp="1"/>
          </p:cNvSpPr>
          <p:nvPr>
            <p:ph type="subTitle" idx="1"/>
          </p:nvPr>
        </p:nvSpPr>
        <p:spPr>
          <a:xfrm>
            <a:off x="2762250" y="3257549"/>
            <a:ext cx="5689641" cy="847726"/>
          </a:xfrm>
        </p:spPr>
        <p:txBody>
          <a:bodyPr/>
          <a:lstStyle/>
          <a:p>
            <a:pPr>
              <a:spcAft>
                <a:spcPts val="0"/>
              </a:spcAft>
            </a:pPr>
            <a:r>
              <a:rPr lang="en-US" sz="2400" i="0" dirty="0" smtClean="0">
                <a:latin typeface="Calibri" panose="020F0502020204030204" pitchFamily="34" charset="0"/>
              </a:rPr>
              <a:t>   </a:t>
            </a:r>
            <a:endParaRPr lang="en-US" sz="2400" i="0" dirty="0">
              <a:latin typeface="Calibri" panose="020F0502020204030204" pitchFamily="34" charset="0"/>
            </a:endParaRPr>
          </a:p>
          <a:p>
            <a:endParaRPr lang="en-US" dirty="0"/>
          </a:p>
        </p:txBody>
      </p:sp>
    </p:spTree>
    <p:extLst>
      <p:ext uri="{BB962C8B-B14F-4D97-AF65-F5344CB8AC3E}">
        <p14:creationId xmlns:p14="http://schemas.microsoft.com/office/powerpoint/2010/main" val="4229057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Systematic Review to Inform Research and Treatment </a:t>
            </a:r>
            <a:r>
              <a:rPr lang="en-US" sz="2000" dirty="0" smtClean="0">
                <a:latin typeface="Calibri" panose="020F0502020204030204" pitchFamily="34" charset="0"/>
              </a:rPr>
              <a:t/>
            </a:r>
            <a:br>
              <a:rPr lang="en-US" sz="2000" dirty="0" smtClean="0">
                <a:latin typeface="Calibri" panose="020F0502020204030204" pitchFamily="34" charset="0"/>
              </a:rPr>
            </a:br>
            <a:r>
              <a:rPr lang="en-US" sz="2000" dirty="0" smtClean="0">
                <a:latin typeface="Calibri" panose="020F0502020204030204" pitchFamily="34" charset="0"/>
              </a:rPr>
              <a:t>of Multi-morbidities</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a:lnSpc>
                <a:spcPct val="120000"/>
              </a:lnSpc>
              <a:spcAft>
                <a:spcPts val="0"/>
              </a:spcAft>
              <a:buClr>
                <a:srgbClr val="002060"/>
              </a:buClr>
            </a:pPr>
            <a:r>
              <a:rPr lang="en-US" sz="1800" dirty="0" smtClean="0">
                <a:latin typeface="Calibri" panose="020F0502020204030204" pitchFamily="34" charset="0"/>
              </a:rPr>
              <a:t>Review</a:t>
            </a:r>
            <a:r>
              <a:rPr lang="en-US" sz="1800" dirty="0">
                <a:latin typeface="Calibri" panose="020F0502020204030204" pitchFamily="34" charset="0"/>
              </a:rPr>
              <a:t>, evaluate and summarize data on the representation of individuals with multiple chronic conditions in randomized controlled trials of behavioral and psychosocial interventions</a:t>
            </a:r>
          </a:p>
          <a:p>
            <a:pPr>
              <a:lnSpc>
                <a:spcPct val="120000"/>
              </a:lnSpc>
              <a:spcAft>
                <a:spcPts val="0"/>
              </a:spcAft>
              <a:buClr>
                <a:srgbClr val="002060"/>
              </a:buClr>
            </a:pPr>
            <a:endParaRPr lang="en-US" sz="1800" dirty="0">
              <a:latin typeface="Calibri" panose="020F0502020204030204" pitchFamily="34" charset="0"/>
            </a:endParaRPr>
          </a:p>
          <a:p>
            <a:pPr>
              <a:lnSpc>
                <a:spcPct val="120000"/>
              </a:lnSpc>
              <a:spcAft>
                <a:spcPts val="0"/>
              </a:spcAft>
              <a:buClr>
                <a:srgbClr val="002060"/>
              </a:buClr>
            </a:pPr>
            <a:endParaRPr lang="en-US" sz="800" dirty="0" smtClean="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Institution</a:t>
            </a:r>
          </a:p>
          <a:p>
            <a:pPr marL="3200400" lvl="1">
              <a:lnSpc>
                <a:spcPct val="120000"/>
              </a:lnSpc>
              <a:spcAft>
                <a:spcPts val="0"/>
              </a:spcAft>
              <a:buClr>
                <a:srgbClr val="002060"/>
              </a:buClr>
            </a:pPr>
            <a:r>
              <a:rPr lang="en-US" sz="1600" dirty="0">
                <a:latin typeface="Calibri" panose="020F0502020204030204" pitchFamily="34" charset="0"/>
              </a:rPr>
              <a:t>Washington </a:t>
            </a:r>
            <a:r>
              <a:rPr lang="en-US" sz="1600" dirty="0" smtClean="0">
                <a:latin typeface="Calibri" panose="020F0502020204030204" pitchFamily="34" charset="0"/>
              </a:rPr>
              <a:t>University in </a:t>
            </a:r>
            <a:r>
              <a:rPr lang="en-US" sz="1600" dirty="0">
                <a:latin typeface="Calibri" panose="020F0502020204030204" pitchFamily="34" charset="0"/>
              </a:rPr>
              <a:t>St. Louis</a:t>
            </a:r>
          </a:p>
          <a:p>
            <a:pPr marL="2971800" lvl="1">
              <a:lnSpc>
                <a:spcPct val="120000"/>
              </a:lnSpc>
              <a:spcAft>
                <a:spcPts val="0"/>
              </a:spcAft>
              <a:buClr>
                <a:srgbClr val="002060"/>
              </a:buClr>
            </a:pPr>
            <a:endParaRPr lang="en-US" sz="800" dirty="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Principal Investigator</a:t>
            </a:r>
          </a:p>
          <a:p>
            <a:pPr marL="3200400" lvl="1">
              <a:lnSpc>
                <a:spcPct val="120000"/>
              </a:lnSpc>
              <a:spcAft>
                <a:spcPts val="0"/>
              </a:spcAft>
              <a:buClr>
                <a:srgbClr val="002060"/>
              </a:buClr>
            </a:pPr>
            <a:r>
              <a:rPr lang="en-US" sz="1600" dirty="0">
                <a:latin typeface="Calibri" panose="020F0502020204030204" pitchFamily="34" charset="0"/>
              </a:rPr>
              <a:t>Graham </a:t>
            </a:r>
            <a:r>
              <a:rPr lang="en-US" sz="1600" dirty="0" err="1" smtClean="0">
                <a:latin typeface="Calibri" panose="020F0502020204030204" pitchFamily="34" charset="0"/>
              </a:rPr>
              <a:t>Colditz</a:t>
            </a:r>
            <a:endParaRPr lang="en-US" sz="1600" dirty="0">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1026" name="Picture 2" descr="Graham A. Colditz head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76" y="2567939"/>
            <a:ext cx="1727202" cy="1727202"/>
          </a:xfrm>
          <a:prstGeom prst="round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914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50" y="1817370"/>
            <a:ext cx="6991349" cy="1371600"/>
          </a:xfrm>
        </p:spPr>
        <p:txBody>
          <a:bodyPr/>
          <a:lstStyle/>
          <a:p>
            <a:r>
              <a:rPr lang="en-US" sz="2400" dirty="0" smtClean="0">
                <a:latin typeface="Calibri" panose="020F0502020204030204" pitchFamily="34" charset="0"/>
              </a:rPr>
              <a:t>N of 1 Trial Design in Behavioral Oncology</a:t>
            </a:r>
            <a:br>
              <a:rPr lang="en-US" sz="2400" dirty="0" smtClean="0">
                <a:latin typeface="Calibri" panose="020F0502020204030204" pitchFamily="34" charset="0"/>
              </a:rPr>
            </a:br>
            <a:endParaRPr lang="en-US" sz="2400" dirty="0">
              <a:latin typeface="Calibri" panose="020F0502020204030204" pitchFamily="34" charset="0"/>
            </a:endParaRPr>
          </a:p>
        </p:txBody>
      </p:sp>
      <p:sp>
        <p:nvSpPr>
          <p:cNvPr id="4" name="Subtitle 2"/>
          <p:cNvSpPr>
            <a:spLocks noGrp="1"/>
          </p:cNvSpPr>
          <p:nvPr>
            <p:ph type="subTitle" idx="1"/>
          </p:nvPr>
        </p:nvSpPr>
        <p:spPr>
          <a:xfrm>
            <a:off x="2762250" y="3257549"/>
            <a:ext cx="5689641" cy="847726"/>
          </a:xfrm>
        </p:spPr>
        <p:txBody>
          <a:bodyPr/>
          <a:lstStyle/>
          <a:p>
            <a:pPr>
              <a:spcAft>
                <a:spcPts val="0"/>
              </a:spcAft>
            </a:pPr>
            <a:r>
              <a:rPr lang="en-US" sz="2400" i="0" dirty="0" smtClean="0">
                <a:latin typeface="Calibri" panose="020F0502020204030204" pitchFamily="34" charset="0"/>
              </a:rPr>
              <a:t>   </a:t>
            </a:r>
            <a:endParaRPr lang="en-US" sz="2400" i="0" dirty="0">
              <a:latin typeface="Calibri" panose="020F0502020204030204" pitchFamily="34" charset="0"/>
            </a:endParaRPr>
          </a:p>
          <a:p>
            <a:endParaRPr lang="en-US" dirty="0"/>
          </a:p>
        </p:txBody>
      </p:sp>
    </p:spTree>
    <p:extLst>
      <p:ext uri="{BB962C8B-B14F-4D97-AF65-F5344CB8AC3E}">
        <p14:creationId xmlns:p14="http://schemas.microsoft.com/office/powerpoint/2010/main" val="2007024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N of 1 Trial Design for </a:t>
            </a:r>
            <a:r>
              <a:rPr lang="en-US" sz="2000" dirty="0" smtClean="0">
                <a:latin typeface="Calibri" panose="020F0502020204030204" pitchFamily="34" charset="0"/>
              </a:rPr>
              <a:t>Behavioral and </a:t>
            </a:r>
            <a:r>
              <a:rPr lang="en-US" sz="2000" dirty="0">
                <a:latin typeface="Calibri" panose="020F0502020204030204" pitchFamily="34" charset="0"/>
              </a:rPr>
              <a:t>Psychological Issues in </a:t>
            </a:r>
            <a:br>
              <a:rPr lang="en-US" sz="2000" dirty="0">
                <a:latin typeface="Calibri" panose="020F0502020204030204" pitchFamily="34" charset="0"/>
              </a:rPr>
            </a:br>
            <a:r>
              <a:rPr lang="en-US" sz="2000" dirty="0">
                <a:latin typeface="Calibri" panose="020F0502020204030204" pitchFamily="34" charset="0"/>
              </a:rPr>
              <a:t>Cancer </a:t>
            </a:r>
            <a:r>
              <a:rPr lang="en-US" sz="2000" dirty="0" smtClean="0">
                <a:latin typeface="Calibri" panose="020F0502020204030204" pitchFamily="34" charset="0"/>
              </a:rPr>
              <a:t>Survivorship</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a:xfrm>
            <a:off x="493776" y="1069975"/>
            <a:ext cx="8165592" cy="2835275"/>
          </a:xfrm>
        </p:spPr>
        <p:txBody>
          <a:bodyPr/>
          <a:lstStyle/>
          <a:p>
            <a:pPr>
              <a:lnSpc>
                <a:spcPct val="120000"/>
              </a:lnSpc>
              <a:spcAft>
                <a:spcPts val="0"/>
              </a:spcAft>
              <a:buClr>
                <a:srgbClr val="002060"/>
              </a:buClr>
              <a:buFont typeface="Wingdings" panose="05000000000000000000" pitchFamily="2" charset="2"/>
              <a:buChar char="§"/>
            </a:pPr>
            <a:r>
              <a:rPr lang="en-US" sz="1800" dirty="0" smtClean="0">
                <a:latin typeface="Calibri" panose="020F0502020204030204" pitchFamily="34" charset="0"/>
              </a:rPr>
              <a:t>N of 1 protocol development for </a:t>
            </a:r>
            <a:r>
              <a:rPr lang="en-US" sz="1800" dirty="0">
                <a:latin typeface="Calibri" panose="020F0502020204030204" pitchFamily="34" charset="0"/>
              </a:rPr>
              <a:t>depression </a:t>
            </a:r>
            <a:r>
              <a:rPr lang="en-US" sz="1800" dirty="0" smtClean="0">
                <a:latin typeface="Calibri" panose="020F0502020204030204" pitchFamily="34" charset="0"/>
              </a:rPr>
              <a:t>symptom management </a:t>
            </a:r>
            <a:r>
              <a:rPr lang="en-US" sz="1800" dirty="0">
                <a:latin typeface="Calibri" panose="020F0502020204030204" pitchFamily="34" charset="0"/>
              </a:rPr>
              <a:t>among cancer survivors with </a:t>
            </a:r>
            <a:r>
              <a:rPr lang="en-US" sz="1800" dirty="0" smtClean="0">
                <a:latin typeface="Calibri" panose="020F0502020204030204" pitchFamily="34" charset="0"/>
              </a:rPr>
              <a:t>multi-morbidity</a:t>
            </a:r>
            <a:r>
              <a:rPr lang="en-US" sz="1800" dirty="0">
                <a:latin typeface="Calibri" panose="020F0502020204030204" pitchFamily="34" charset="0"/>
              </a:rPr>
              <a:t/>
            </a:r>
            <a:br>
              <a:rPr lang="en-US" sz="1800" dirty="0">
                <a:latin typeface="Calibri" panose="020F0502020204030204" pitchFamily="34" charset="0"/>
              </a:rPr>
            </a:br>
            <a:endParaRPr lang="en-US" sz="2500" dirty="0" smtClean="0">
              <a:latin typeface="Calibri" panose="020F0502020204030204" pitchFamily="34" charset="0"/>
            </a:endParaRPr>
          </a:p>
          <a:p>
            <a:pPr marL="2971800">
              <a:lnSpc>
                <a:spcPct val="120000"/>
              </a:lnSpc>
              <a:spcAft>
                <a:spcPts val="0"/>
              </a:spcAft>
              <a:buClr>
                <a:srgbClr val="002060"/>
              </a:buClr>
              <a:buFont typeface="Wingdings" panose="05000000000000000000" pitchFamily="2" charset="2"/>
              <a:buChar char="§"/>
            </a:pPr>
            <a:r>
              <a:rPr lang="en-US" sz="1800" dirty="0" smtClean="0">
                <a:latin typeface="Calibri" panose="020F0502020204030204" pitchFamily="34" charset="0"/>
              </a:rPr>
              <a:t>Institution</a:t>
            </a:r>
          </a:p>
          <a:p>
            <a:pPr marL="3200400" lvl="1">
              <a:lnSpc>
                <a:spcPct val="120000"/>
              </a:lnSpc>
              <a:spcAft>
                <a:spcPts val="0"/>
              </a:spcAft>
              <a:buClr>
                <a:srgbClr val="002060"/>
              </a:buClr>
              <a:buFont typeface="Wingdings" panose="05000000000000000000" pitchFamily="2" charset="2"/>
              <a:buChar char="§"/>
            </a:pPr>
            <a:r>
              <a:rPr lang="en-US" sz="1600" dirty="0" smtClean="0">
                <a:latin typeface="Calibri" panose="020F0502020204030204" pitchFamily="34" charset="0"/>
              </a:rPr>
              <a:t>Columbia University</a:t>
            </a:r>
            <a:br>
              <a:rPr lang="en-US" sz="1600" dirty="0" smtClean="0">
                <a:latin typeface="Calibri" panose="020F0502020204030204" pitchFamily="34" charset="0"/>
              </a:rPr>
            </a:br>
            <a:endParaRPr lang="en-US" sz="800" dirty="0">
              <a:latin typeface="Calibri" panose="020F0502020204030204" pitchFamily="34" charset="0"/>
            </a:endParaRPr>
          </a:p>
          <a:p>
            <a:pPr marL="2971800">
              <a:lnSpc>
                <a:spcPct val="120000"/>
              </a:lnSpc>
              <a:spcAft>
                <a:spcPts val="0"/>
              </a:spcAft>
              <a:buClr>
                <a:srgbClr val="002060"/>
              </a:buClr>
              <a:buFont typeface="Wingdings" panose="05000000000000000000" pitchFamily="2" charset="2"/>
              <a:buChar char="§"/>
            </a:pPr>
            <a:r>
              <a:rPr lang="en-US" sz="1800" dirty="0" smtClean="0">
                <a:latin typeface="Calibri" panose="020F0502020204030204" pitchFamily="34" charset="0"/>
              </a:rPr>
              <a:t>Principal Investigator</a:t>
            </a:r>
          </a:p>
          <a:p>
            <a:pPr marL="3200400" lvl="1">
              <a:lnSpc>
                <a:spcPct val="120000"/>
              </a:lnSpc>
              <a:spcAft>
                <a:spcPts val="0"/>
              </a:spcAft>
              <a:buClr>
                <a:srgbClr val="002060"/>
              </a:buClr>
              <a:buFont typeface="Wingdings" panose="05000000000000000000" pitchFamily="2" charset="2"/>
              <a:buChar char="§"/>
            </a:pPr>
            <a:r>
              <a:rPr lang="en-US" sz="1600" dirty="0" smtClean="0">
                <a:latin typeface="Calibri" panose="020F0502020204030204" pitchFamily="34" charset="0"/>
              </a:rPr>
              <a:t>Karina Davidson</a:t>
            </a:r>
          </a:p>
          <a:p>
            <a:pPr marL="3200400" lvl="1">
              <a:lnSpc>
                <a:spcPct val="120000"/>
              </a:lnSpc>
              <a:spcAft>
                <a:spcPts val="0"/>
              </a:spcAft>
              <a:buClr>
                <a:srgbClr val="002060"/>
              </a:buClr>
              <a:buFont typeface="Wingdings" panose="05000000000000000000" pitchFamily="2" charset="2"/>
              <a:buChar char="§"/>
            </a:pPr>
            <a:endParaRPr lang="en-US" sz="1700" dirty="0">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01" y="2571750"/>
            <a:ext cx="1727202" cy="1727202"/>
          </a:xfrm>
          <a:prstGeom prst="roundRect">
            <a:avLst/>
          </a:prstGeom>
          <a:ln>
            <a:solidFill>
              <a:schemeClr val="accent4"/>
            </a:solidFill>
          </a:ln>
        </p:spPr>
      </p:pic>
    </p:spTree>
    <p:extLst>
      <p:ext uri="{BB962C8B-B14F-4D97-AF65-F5344CB8AC3E}">
        <p14:creationId xmlns:p14="http://schemas.microsoft.com/office/powerpoint/2010/main" val="3791075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50" y="1817370"/>
            <a:ext cx="6991349" cy="1371600"/>
          </a:xfrm>
        </p:spPr>
        <p:txBody>
          <a:bodyPr/>
          <a:lstStyle/>
          <a:p>
            <a:r>
              <a:rPr lang="en-US" sz="2400" dirty="0" smtClean="0">
                <a:latin typeface="Calibri" panose="020F0502020204030204" pitchFamily="34" charset="0"/>
              </a:rPr>
              <a:t>Evidence Synthesis for the Clinically </a:t>
            </a:r>
            <a:br>
              <a:rPr lang="en-US" sz="2400" dirty="0" smtClean="0">
                <a:latin typeface="Calibri" panose="020F0502020204030204" pitchFamily="34" charset="0"/>
              </a:rPr>
            </a:br>
            <a:r>
              <a:rPr lang="en-US" sz="2400" dirty="0" smtClean="0">
                <a:latin typeface="Calibri" panose="020F0502020204030204" pitchFamily="34" charset="0"/>
              </a:rPr>
              <a:t>Relevant Variant Consortium</a:t>
            </a:r>
            <a:br>
              <a:rPr lang="en-US" sz="2400" dirty="0" smtClean="0">
                <a:latin typeface="Calibri" panose="020F0502020204030204" pitchFamily="34" charset="0"/>
              </a:rPr>
            </a:br>
            <a:endParaRPr lang="en-US" sz="2400" dirty="0">
              <a:latin typeface="Calibri" panose="020F0502020204030204" pitchFamily="34" charset="0"/>
            </a:endParaRPr>
          </a:p>
        </p:txBody>
      </p:sp>
      <p:sp>
        <p:nvSpPr>
          <p:cNvPr id="4" name="Subtitle 2"/>
          <p:cNvSpPr>
            <a:spLocks noGrp="1"/>
          </p:cNvSpPr>
          <p:nvPr>
            <p:ph type="subTitle" idx="1"/>
          </p:nvPr>
        </p:nvSpPr>
        <p:spPr>
          <a:xfrm>
            <a:off x="2762250" y="3257549"/>
            <a:ext cx="5689641" cy="847726"/>
          </a:xfrm>
        </p:spPr>
        <p:txBody>
          <a:bodyPr/>
          <a:lstStyle/>
          <a:p>
            <a:pPr>
              <a:spcAft>
                <a:spcPts val="0"/>
              </a:spcAft>
            </a:pPr>
            <a:r>
              <a:rPr lang="en-US" sz="2400" i="0" dirty="0" smtClean="0">
                <a:latin typeface="Calibri" panose="020F0502020204030204" pitchFamily="34" charset="0"/>
              </a:rPr>
              <a:t>   </a:t>
            </a:r>
            <a:endParaRPr lang="en-US" sz="2400" i="0" dirty="0">
              <a:latin typeface="Calibri" panose="020F0502020204030204" pitchFamily="34" charset="0"/>
            </a:endParaRPr>
          </a:p>
          <a:p>
            <a:endParaRPr lang="en-US" dirty="0"/>
          </a:p>
        </p:txBody>
      </p:sp>
    </p:spTree>
    <p:extLst>
      <p:ext uri="{BB962C8B-B14F-4D97-AF65-F5344CB8AC3E}">
        <p14:creationId xmlns:p14="http://schemas.microsoft.com/office/powerpoint/2010/main" val="61776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418338"/>
            <a:ext cx="8165592" cy="317395"/>
          </a:xfrm>
        </p:spPr>
        <p:txBody>
          <a:bodyPr/>
          <a:lstStyle/>
          <a:p>
            <a:r>
              <a:rPr lang="en-US" sz="2000" dirty="0">
                <a:solidFill>
                  <a:srgbClr val="002060"/>
                </a:solidFill>
                <a:latin typeface="Calibri" panose="020F0502020204030204" pitchFamily="34" charset="0"/>
                <a:cs typeface="Arial" panose="020B0604020202020204" pitchFamily="34" charset="0"/>
              </a:rPr>
              <a:t>DCCPS Mission and </a:t>
            </a:r>
            <a:r>
              <a:rPr lang="en-US" sz="2000" dirty="0" smtClean="0">
                <a:solidFill>
                  <a:srgbClr val="002060"/>
                </a:solidFill>
                <a:latin typeface="Calibri" panose="020F0502020204030204" pitchFamily="34" charset="0"/>
                <a:cs typeface="Arial" panose="020B0604020202020204" pitchFamily="34" charset="0"/>
              </a:rPr>
              <a:t>Vision</a:t>
            </a:r>
            <a:endParaRPr lang="en-US" sz="2000" dirty="0">
              <a:latin typeface="Calibri" panose="020F0502020204030204" pitchFamily="34" charset="0"/>
            </a:endParaRPr>
          </a:p>
        </p:txBody>
      </p:sp>
      <p:sp>
        <p:nvSpPr>
          <p:cNvPr id="3" name="Content Placeholder 2"/>
          <p:cNvSpPr>
            <a:spLocks noGrp="1"/>
          </p:cNvSpPr>
          <p:nvPr>
            <p:ph sz="quarter" idx="11"/>
          </p:nvPr>
        </p:nvSpPr>
        <p:spPr/>
        <p:txBody>
          <a:bodyPr/>
          <a:lstStyle/>
          <a:p>
            <a:pPr>
              <a:buClr>
                <a:srgbClr val="0070C0"/>
              </a:buClr>
            </a:pPr>
            <a:r>
              <a:rPr lang="en-US" sz="1800" dirty="0" smtClean="0">
                <a:latin typeface="Calibri" panose="020F0502020204030204" pitchFamily="34" charset="0"/>
              </a:rPr>
              <a:t>Aims to reduce risk, incidence, and deaths from cancer, and enhance quality of life for cancer survivors</a:t>
            </a:r>
          </a:p>
          <a:p>
            <a:pPr lvl="2">
              <a:buClr>
                <a:srgbClr val="0070C0"/>
              </a:buClr>
            </a:pPr>
            <a:r>
              <a:rPr lang="en-US" sz="1600" dirty="0" smtClean="0">
                <a:latin typeface="Calibri" panose="020F0502020204030204" pitchFamily="34" charset="0"/>
              </a:rPr>
              <a:t>Evaluate what has been learned, identify new priorities/strategies, and effectively apply research discoveries to reduce cancer burden</a:t>
            </a:r>
          </a:p>
          <a:p>
            <a:pPr>
              <a:buClr>
                <a:srgbClr val="0070C0"/>
              </a:buClr>
            </a:pPr>
            <a:r>
              <a:rPr lang="en-US" sz="1800" dirty="0" smtClean="0">
                <a:latin typeface="Calibri" panose="020F0502020204030204" pitchFamily="34" charset="0"/>
              </a:rPr>
              <a:t>Aspires to be the national model for cancer control science</a:t>
            </a:r>
          </a:p>
          <a:p>
            <a:pPr>
              <a:buClr>
                <a:srgbClr val="0070C0"/>
              </a:buClr>
            </a:pPr>
            <a:r>
              <a:rPr lang="en-US" sz="1800" b="1" i="1" dirty="0" smtClean="0">
                <a:latin typeface="Calibri" panose="020F0502020204030204" pitchFamily="34" charset="0"/>
              </a:rPr>
              <a:t>Cross-cutting areas of emphasis: energy balance, health disparities, patient-centered communication and care coordination, patterns of care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spTree>
    <p:extLst>
      <p:ext uri="{BB962C8B-B14F-4D97-AF65-F5344CB8AC3E}">
        <p14:creationId xmlns:p14="http://schemas.microsoft.com/office/powerpoint/2010/main" val="218900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latin typeface="Calibri" panose="020F0502020204030204" pitchFamily="34" charset="0"/>
              </a:rPr>
              <a:t>ClinGen</a:t>
            </a:r>
            <a:r>
              <a:rPr lang="en-US" sz="2000" dirty="0" smtClean="0">
                <a:latin typeface="Calibri" panose="020F0502020204030204" pitchFamily="34" charset="0"/>
              </a:rPr>
              <a:t> – Clinical Genome Resource</a:t>
            </a:r>
            <a:endParaRPr lang="en-US" sz="2000" dirty="0">
              <a:latin typeface="Calibri" panose="020F0502020204030204" pitchFamily="34" charset="0"/>
            </a:endParaRPr>
          </a:p>
        </p:txBody>
      </p:sp>
      <p:pic>
        <p:nvPicPr>
          <p:cNvPr id="4" name="Content Placeholder 3"/>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302795" y="1069975"/>
            <a:ext cx="4547936" cy="3600450"/>
          </a:xfrm>
        </p:spPr>
      </p:pic>
    </p:spTree>
    <p:extLst>
      <p:ext uri="{BB962C8B-B14F-4D97-AF65-F5344CB8AC3E}">
        <p14:creationId xmlns:p14="http://schemas.microsoft.com/office/powerpoint/2010/main" val="818431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05" t="9533" r="5448" b="18444"/>
          <a:stretch/>
        </p:blipFill>
        <p:spPr>
          <a:xfrm>
            <a:off x="510033" y="2567939"/>
            <a:ext cx="1727202" cy="1727202"/>
          </a:xfrm>
          <a:prstGeom prst="roundRect">
            <a:avLst/>
          </a:prstGeom>
          <a:ln>
            <a:solidFill>
              <a:schemeClr val="accent4"/>
            </a:solidFill>
          </a:ln>
        </p:spPr>
      </p:pic>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Evidence Synthesis for the Clinically Relevant Variant </a:t>
            </a:r>
            <a:r>
              <a:rPr lang="en-US" sz="2000" dirty="0" smtClean="0">
                <a:latin typeface="Calibri" panose="020F0502020204030204" pitchFamily="34" charset="0"/>
              </a:rPr>
              <a:t>Consortium</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a:lnSpc>
                <a:spcPct val="120000"/>
              </a:lnSpc>
              <a:spcAft>
                <a:spcPts val="0"/>
              </a:spcAft>
              <a:buClr>
                <a:srgbClr val="002060"/>
              </a:buClr>
            </a:pPr>
            <a:r>
              <a:rPr lang="en-US" sz="1800" dirty="0" smtClean="0">
                <a:latin typeface="Calibri" panose="020F0502020204030204" pitchFamily="34" charset="0"/>
              </a:rPr>
              <a:t>Refine methodology, </a:t>
            </a:r>
            <a:r>
              <a:rPr lang="en-US" sz="1800" dirty="0">
                <a:latin typeface="Calibri" panose="020F0502020204030204" pitchFamily="34" charset="0"/>
              </a:rPr>
              <a:t>produce evidence-based reports for </a:t>
            </a:r>
            <a:r>
              <a:rPr lang="en-US" sz="1800" dirty="0" err="1">
                <a:latin typeface="Calibri" panose="020F0502020204030204" pitchFamily="34" charset="0"/>
              </a:rPr>
              <a:t>ClinGen</a:t>
            </a:r>
            <a:r>
              <a:rPr lang="en-US" sz="1800" dirty="0">
                <a:latin typeface="Calibri" panose="020F0502020204030204" pitchFamily="34" charset="0"/>
              </a:rPr>
              <a:t>, and coordinate with the other </a:t>
            </a:r>
            <a:r>
              <a:rPr lang="en-US" sz="1800" dirty="0" err="1">
                <a:latin typeface="Calibri" panose="020F0502020204030204" pitchFamily="34" charset="0"/>
              </a:rPr>
              <a:t>ClinGen</a:t>
            </a:r>
            <a:r>
              <a:rPr lang="en-US" sz="1800" dirty="0">
                <a:latin typeface="Calibri" panose="020F0502020204030204" pitchFamily="34" charset="0"/>
              </a:rPr>
              <a:t> </a:t>
            </a:r>
            <a:r>
              <a:rPr lang="en-US" sz="1800" dirty="0" smtClean="0">
                <a:latin typeface="Calibri" panose="020F0502020204030204" pitchFamily="34" charset="0"/>
              </a:rPr>
              <a:t>groups</a:t>
            </a:r>
            <a:endParaRPr lang="en-US" sz="1800" dirty="0">
              <a:latin typeface="Calibri" panose="020F0502020204030204" pitchFamily="34" charset="0"/>
            </a:endParaRPr>
          </a:p>
          <a:p>
            <a:pPr>
              <a:lnSpc>
                <a:spcPct val="120000"/>
              </a:lnSpc>
              <a:spcAft>
                <a:spcPts val="0"/>
              </a:spcAft>
              <a:buClr>
                <a:srgbClr val="002060"/>
              </a:buClr>
            </a:pPr>
            <a:endParaRPr lang="en-US" sz="1800" dirty="0" smtClean="0">
              <a:latin typeface="Calibri" panose="020F0502020204030204" pitchFamily="34" charset="0"/>
            </a:endParaRPr>
          </a:p>
          <a:p>
            <a:pPr>
              <a:lnSpc>
                <a:spcPct val="120000"/>
              </a:lnSpc>
              <a:spcAft>
                <a:spcPts val="0"/>
              </a:spcAft>
              <a:buClr>
                <a:srgbClr val="002060"/>
              </a:buClr>
            </a:pPr>
            <a:endParaRPr lang="en-US" sz="1800" dirty="0">
              <a:latin typeface="Calibri" panose="020F0502020204030204" pitchFamily="34" charset="0"/>
            </a:endParaRPr>
          </a:p>
          <a:p>
            <a:pPr>
              <a:lnSpc>
                <a:spcPct val="120000"/>
              </a:lnSpc>
              <a:spcAft>
                <a:spcPts val="0"/>
              </a:spcAft>
              <a:buClr>
                <a:srgbClr val="002060"/>
              </a:buClr>
            </a:pPr>
            <a:endParaRPr lang="en-US" sz="800" dirty="0" smtClean="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Institution</a:t>
            </a:r>
          </a:p>
          <a:p>
            <a:pPr marL="3200400" lvl="1">
              <a:lnSpc>
                <a:spcPct val="120000"/>
              </a:lnSpc>
              <a:spcAft>
                <a:spcPts val="0"/>
              </a:spcAft>
              <a:buClr>
                <a:srgbClr val="002060"/>
              </a:buClr>
            </a:pPr>
            <a:r>
              <a:rPr lang="en-US" sz="1600" dirty="0">
                <a:latin typeface="Calibri" panose="020F0502020204030204" pitchFamily="34" charset="0"/>
              </a:rPr>
              <a:t>Kaiser Permanente Northwest</a:t>
            </a:r>
          </a:p>
          <a:p>
            <a:pPr marL="2743200" lvl="1" indent="0">
              <a:lnSpc>
                <a:spcPct val="120000"/>
              </a:lnSpc>
              <a:spcAft>
                <a:spcPts val="0"/>
              </a:spcAft>
              <a:buClr>
                <a:srgbClr val="002060"/>
              </a:buClr>
              <a:buNone/>
            </a:pPr>
            <a:endParaRPr lang="en-US" sz="800" dirty="0">
              <a:latin typeface="Calibri" panose="020F0502020204030204" pitchFamily="34" charset="0"/>
            </a:endParaRPr>
          </a:p>
          <a:p>
            <a:pPr marL="2971800">
              <a:lnSpc>
                <a:spcPct val="120000"/>
              </a:lnSpc>
              <a:spcAft>
                <a:spcPts val="0"/>
              </a:spcAft>
              <a:buClr>
                <a:srgbClr val="002060"/>
              </a:buClr>
            </a:pPr>
            <a:r>
              <a:rPr lang="en-US" sz="1800" dirty="0" smtClean="0">
                <a:latin typeface="Calibri" panose="020F0502020204030204" pitchFamily="34" charset="0"/>
              </a:rPr>
              <a:t>Principal Investigator</a:t>
            </a:r>
          </a:p>
          <a:p>
            <a:pPr marL="3200400" lvl="2">
              <a:lnSpc>
                <a:spcPct val="120000"/>
              </a:lnSpc>
              <a:buClr>
                <a:srgbClr val="002060"/>
              </a:buClr>
              <a:buFont typeface="Wingdings" panose="05000000000000000000" pitchFamily="2" charset="2"/>
              <a:buChar char="§"/>
            </a:pPr>
            <a:r>
              <a:rPr lang="en-US" sz="1600" dirty="0">
                <a:latin typeface="Calibri" panose="020F0502020204030204" pitchFamily="34" charset="0"/>
              </a:rPr>
              <a:t>Katrina Goddard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spTree>
    <p:extLst>
      <p:ext uri="{BB962C8B-B14F-4D97-AF65-F5344CB8AC3E}">
        <p14:creationId xmlns:p14="http://schemas.microsoft.com/office/powerpoint/2010/main" val="3063176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11658"/>
            <a:ext cx="8165592" cy="536067"/>
          </a:xfrm>
        </p:spPr>
        <p:txBody>
          <a:bodyPr/>
          <a:lstStyle/>
          <a:p>
            <a:r>
              <a:rPr lang="en-US" sz="2000" dirty="0">
                <a:solidFill>
                  <a:srgbClr val="002060"/>
                </a:solidFill>
                <a:latin typeface="Calibri" panose="020F0502020204030204" pitchFamily="34" charset="0"/>
                <a:cs typeface="Arial" panose="020B0604020202020204" pitchFamily="34" charset="0"/>
              </a:rPr>
              <a:t/>
            </a:r>
            <a:br>
              <a:rPr lang="en-US" sz="2000" dirty="0">
                <a:solidFill>
                  <a:srgbClr val="002060"/>
                </a:solidFill>
                <a:latin typeface="Calibri" panose="020F0502020204030204" pitchFamily="34" charset="0"/>
                <a:cs typeface="Arial" panose="020B0604020202020204" pitchFamily="34" charset="0"/>
              </a:rPr>
            </a:br>
            <a:r>
              <a:rPr lang="en-US" sz="2000" dirty="0" smtClean="0">
                <a:solidFill>
                  <a:srgbClr val="002060"/>
                </a:solidFill>
                <a:latin typeface="Calibri" panose="020F0502020204030204" pitchFamily="34" charset="0"/>
                <a:cs typeface="Arial" panose="020B0604020202020204" pitchFamily="34" charset="0"/>
              </a:rPr>
              <a:t>DCCPS Extramural Research Initiatives Supported by FFRDC/FNLCR </a:t>
            </a:r>
            <a:endParaRPr lang="en-US" sz="2000" dirty="0">
              <a:latin typeface="Calibri" panose="020F0502020204030204" pitchFamily="34" charset="0"/>
            </a:endParaRPr>
          </a:p>
        </p:txBody>
      </p:sp>
      <p:sp>
        <p:nvSpPr>
          <p:cNvPr id="3" name="Content Placeholder 2"/>
          <p:cNvSpPr>
            <a:spLocks noGrp="1"/>
          </p:cNvSpPr>
          <p:nvPr>
            <p:ph sz="quarter" idx="11"/>
          </p:nvPr>
        </p:nvSpPr>
        <p:spPr>
          <a:ln>
            <a:noFill/>
          </a:ln>
        </p:spPr>
        <p:txBody>
          <a:bodyPr/>
          <a:lstStyle/>
          <a:p>
            <a:pPr marL="342900" indent="-342900">
              <a:buClr>
                <a:srgbClr val="002060"/>
              </a:buClr>
              <a:buFont typeface="+mj-lt"/>
              <a:buAutoNum type="arabicPeriod"/>
            </a:pPr>
            <a:r>
              <a:rPr lang="en-US" sz="1800" dirty="0" smtClean="0">
                <a:latin typeface="Calibri" panose="020F0502020204030204" pitchFamily="34" charset="0"/>
              </a:rPr>
              <a:t>NCI </a:t>
            </a:r>
            <a:r>
              <a:rPr lang="en-US" sz="1800" dirty="0">
                <a:latin typeface="Calibri" panose="020F0502020204030204" pitchFamily="34" charset="0"/>
              </a:rPr>
              <a:t>Network on Biobehavioral Pathways in </a:t>
            </a:r>
            <a:r>
              <a:rPr lang="en-US" sz="1800" dirty="0" smtClean="0">
                <a:latin typeface="Calibri" panose="020F0502020204030204" pitchFamily="34" charset="0"/>
              </a:rPr>
              <a:t>Cancer</a:t>
            </a:r>
            <a:endParaRPr lang="en-US" sz="1800" dirty="0">
              <a:latin typeface="Calibri" panose="020F0502020204030204" pitchFamily="34" charset="0"/>
            </a:endParaRPr>
          </a:p>
          <a:p>
            <a:pPr marL="342900" indent="-342900">
              <a:buClr>
                <a:srgbClr val="002060"/>
              </a:buClr>
              <a:buFont typeface="+mj-lt"/>
              <a:buAutoNum type="arabicPeriod"/>
            </a:pPr>
            <a:r>
              <a:rPr lang="en-US" sz="1800" dirty="0" smtClean="0">
                <a:latin typeface="Calibri" panose="020F0502020204030204" pitchFamily="34" charset="0"/>
              </a:rPr>
              <a:t>Affective Science and Palliative Care Pilot Program </a:t>
            </a:r>
          </a:p>
          <a:p>
            <a:pPr marL="342900" indent="-342900">
              <a:buClr>
                <a:srgbClr val="002060"/>
              </a:buClr>
              <a:buFont typeface="+mj-lt"/>
              <a:buAutoNum type="arabicPeriod"/>
            </a:pPr>
            <a:r>
              <a:rPr lang="en-US" sz="1800" dirty="0" smtClean="0">
                <a:latin typeface="Calibri" panose="020F0502020204030204" pitchFamily="34" charset="0"/>
              </a:rPr>
              <a:t>Systematic Review to Inform Research and Treatment of Multi-morbidities</a:t>
            </a:r>
          </a:p>
          <a:p>
            <a:pPr marL="342900" indent="-342900">
              <a:buClr>
                <a:srgbClr val="002060"/>
              </a:buClr>
              <a:buFont typeface="+mj-lt"/>
              <a:buAutoNum type="arabicPeriod"/>
            </a:pPr>
            <a:r>
              <a:rPr lang="en-US" sz="1800" dirty="0" smtClean="0">
                <a:latin typeface="Calibri" panose="020F0502020204030204" pitchFamily="34" charset="0"/>
              </a:rPr>
              <a:t>N </a:t>
            </a:r>
            <a:r>
              <a:rPr lang="en-US" sz="1800" dirty="0">
                <a:latin typeface="Calibri" panose="020F0502020204030204" pitchFamily="34" charset="0"/>
              </a:rPr>
              <a:t>of </a:t>
            </a:r>
            <a:r>
              <a:rPr lang="en-US" sz="1800" dirty="0" smtClean="0">
                <a:latin typeface="Calibri" panose="020F0502020204030204" pitchFamily="34" charset="0"/>
              </a:rPr>
              <a:t>1 Trial Design for Behavioral Oncology</a:t>
            </a:r>
          </a:p>
          <a:p>
            <a:pPr marL="342900" indent="-342900">
              <a:buClr>
                <a:srgbClr val="002060"/>
              </a:buClr>
              <a:buFont typeface="+mj-lt"/>
              <a:buAutoNum type="arabicPeriod"/>
            </a:pPr>
            <a:r>
              <a:rPr lang="en-US" sz="1800" dirty="0">
                <a:latin typeface="Calibri" panose="020F0502020204030204" pitchFamily="34" charset="0"/>
              </a:rPr>
              <a:t>Evidence Synthesis for the Clinically Relevant Variant Consortium</a:t>
            </a:r>
          </a:p>
          <a:p>
            <a:pPr marL="571500" lvl="1" indent="-342900">
              <a:buClr>
                <a:srgbClr val="0070C0"/>
              </a:buClr>
              <a:buFont typeface="+mj-lt"/>
              <a:buAutoNum type="arabicPeriod"/>
            </a:pPr>
            <a:endParaRPr lang="en-US" sz="1600" dirty="0" smtClean="0">
              <a:latin typeface="Calibri" panose="020F0502020204030204" pitchFamily="34" charset="0"/>
            </a:endParaRPr>
          </a:p>
          <a:p>
            <a:pPr marL="571500" lvl="1" indent="-342900">
              <a:buClr>
                <a:srgbClr val="0070C0"/>
              </a:buClr>
              <a:buFont typeface="+mj-lt"/>
              <a:buAutoNum type="arabicPeriod"/>
            </a:pPr>
            <a:endParaRPr lang="en-US" sz="1600" dirty="0" smtClean="0">
              <a:latin typeface="Calibri" panose="020F0502020204030204" pitchFamily="34" charset="0"/>
            </a:endParaRPr>
          </a:p>
          <a:p>
            <a:pPr>
              <a:buClr>
                <a:srgbClr val="0070C0"/>
              </a:buClr>
            </a:pPr>
            <a:endParaRPr lang="en-US" sz="1600" dirty="0" smtClean="0">
              <a:latin typeface="Calibri" panose="020F0502020204030204" pitchFamily="34" charset="0"/>
            </a:endParaRPr>
          </a:p>
          <a:p>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spTree>
    <p:extLst>
      <p:ext uri="{BB962C8B-B14F-4D97-AF65-F5344CB8AC3E}">
        <p14:creationId xmlns:p14="http://schemas.microsoft.com/office/powerpoint/2010/main" val="1516120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34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44640210"/>
              </p:ext>
            </p:extLst>
          </p:nvPr>
        </p:nvGraphicFramePr>
        <p:xfrm>
          <a:off x="76200" y="418338"/>
          <a:ext cx="8987122"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93776" y="418338"/>
            <a:ext cx="8165592" cy="317395"/>
          </a:xfrm>
        </p:spPr>
        <p:txBody>
          <a:bodyPr/>
          <a:lstStyle/>
          <a:p>
            <a:r>
              <a:rPr lang="en-US" sz="2000" dirty="0" smtClean="0">
                <a:latin typeface="Calibri" panose="020F0502020204030204" pitchFamily="34" charset="0"/>
              </a:rPr>
              <a:t>DCCPS Organization</a:t>
            </a:r>
            <a:endParaRPr lang="en-US" sz="2000" dirty="0">
              <a:latin typeface="Calibri" panose="020F0502020204030204"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cxnSp>
        <p:nvCxnSpPr>
          <p:cNvPr id="8" name="Straight Connector 7"/>
          <p:cNvCxnSpPr/>
          <p:nvPr/>
        </p:nvCxnSpPr>
        <p:spPr>
          <a:xfrm>
            <a:off x="5324951" y="1381125"/>
            <a:ext cx="408623" cy="0"/>
          </a:xfrm>
          <a:prstGeom prst="line">
            <a:avLst/>
          </a:prstGeom>
          <a:ln w="28575">
            <a:solidFill>
              <a:schemeClr val="accent3"/>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200900" y="1381125"/>
            <a:ext cx="371475" cy="0"/>
          </a:xfrm>
          <a:prstGeom prst="line">
            <a:avLst/>
          </a:prstGeom>
          <a:ln w="28575">
            <a:solidFill>
              <a:schemeClr val="accent3"/>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5349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11658"/>
            <a:ext cx="8165592" cy="536067"/>
          </a:xfrm>
        </p:spPr>
        <p:txBody>
          <a:bodyPr/>
          <a:lstStyle/>
          <a:p>
            <a:r>
              <a:rPr lang="en-US" sz="2000" dirty="0">
                <a:solidFill>
                  <a:srgbClr val="002060"/>
                </a:solidFill>
                <a:latin typeface="Calibri" panose="020F0502020204030204" pitchFamily="34" charset="0"/>
                <a:cs typeface="Arial" panose="020B0604020202020204" pitchFamily="34" charset="0"/>
              </a:rPr>
              <a:t/>
            </a:r>
            <a:br>
              <a:rPr lang="en-US" sz="2000" dirty="0">
                <a:solidFill>
                  <a:srgbClr val="002060"/>
                </a:solidFill>
                <a:latin typeface="Calibri" panose="020F0502020204030204" pitchFamily="34" charset="0"/>
                <a:cs typeface="Arial" panose="020B0604020202020204" pitchFamily="34" charset="0"/>
              </a:rPr>
            </a:br>
            <a:r>
              <a:rPr lang="en-US" sz="2000" dirty="0" smtClean="0">
                <a:solidFill>
                  <a:srgbClr val="002060"/>
                </a:solidFill>
                <a:latin typeface="Calibri" panose="020F0502020204030204" pitchFamily="34" charset="0"/>
                <a:cs typeface="Arial" panose="020B0604020202020204" pitchFamily="34" charset="0"/>
              </a:rPr>
              <a:t>DCCPS Extramural Research Initiatives Supported by FFRDC/FNLCR</a:t>
            </a:r>
            <a:endParaRPr lang="en-US" sz="2000" dirty="0">
              <a:latin typeface="Calibri" panose="020F0502020204030204" pitchFamily="34" charset="0"/>
            </a:endParaRPr>
          </a:p>
        </p:txBody>
      </p:sp>
      <p:sp>
        <p:nvSpPr>
          <p:cNvPr id="3" name="Content Placeholder 2"/>
          <p:cNvSpPr>
            <a:spLocks noGrp="1"/>
          </p:cNvSpPr>
          <p:nvPr>
            <p:ph sz="quarter" idx="11"/>
          </p:nvPr>
        </p:nvSpPr>
        <p:spPr>
          <a:ln>
            <a:noFill/>
          </a:ln>
        </p:spPr>
        <p:txBody>
          <a:bodyPr/>
          <a:lstStyle/>
          <a:p>
            <a:pPr marL="342900" indent="-342900">
              <a:buClr>
                <a:srgbClr val="002060"/>
              </a:buClr>
              <a:buFont typeface="+mj-lt"/>
              <a:buAutoNum type="arabicPeriod"/>
            </a:pPr>
            <a:r>
              <a:rPr lang="en-US" sz="1800" dirty="0" smtClean="0">
                <a:latin typeface="Calibri" panose="020F0502020204030204" pitchFamily="34" charset="0"/>
              </a:rPr>
              <a:t>NCI </a:t>
            </a:r>
            <a:r>
              <a:rPr lang="en-US" sz="1800" dirty="0">
                <a:latin typeface="Calibri" panose="020F0502020204030204" pitchFamily="34" charset="0"/>
              </a:rPr>
              <a:t>Network on Biobehavioral Pathways in </a:t>
            </a:r>
            <a:r>
              <a:rPr lang="en-US" sz="1800" dirty="0" smtClean="0">
                <a:latin typeface="Calibri" panose="020F0502020204030204" pitchFamily="34" charset="0"/>
              </a:rPr>
              <a:t>Cancer</a:t>
            </a:r>
            <a:endParaRPr lang="en-US" sz="1800" dirty="0">
              <a:latin typeface="Calibri" panose="020F0502020204030204" pitchFamily="34" charset="0"/>
            </a:endParaRPr>
          </a:p>
          <a:p>
            <a:pPr marL="342900" indent="-342900">
              <a:buClr>
                <a:srgbClr val="002060"/>
              </a:buClr>
              <a:buFont typeface="+mj-lt"/>
              <a:buAutoNum type="arabicPeriod"/>
            </a:pPr>
            <a:r>
              <a:rPr lang="en-US" sz="1800" dirty="0" smtClean="0">
                <a:latin typeface="Calibri" panose="020F0502020204030204" pitchFamily="34" charset="0"/>
              </a:rPr>
              <a:t>Affective Science and Palliative Care Pilot Program </a:t>
            </a:r>
          </a:p>
          <a:p>
            <a:pPr marL="342900" indent="-342900">
              <a:buClr>
                <a:srgbClr val="002060"/>
              </a:buClr>
              <a:buFont typeface="+mj-lt"/>
              <a:buAutoNum type="arabicPeriod"/>
            </a:pPr>
            <a:r>
              <a:rPr lang="en-US" sz="1800" dirty="0" smtClean="0">
                <a:latin typeface="Calibri" panose="020F0502020204030204" pitchFamily="34" charset="0"/>
              </a:rPr>
              <a:t>Systematic Review to Inform Research and Treatment of Multi-morbidities</a:t>
            </a:r>
          </a:p>
          <a:p>
            <a:pPr marL="342900" indent="-342900">
              <a:buClr>
                <a:srgbClr val="002060"/>
              </a:buClr>
              <a:buFont typeface="+mj-lt"/>
              <a:buAutoNum type="arabicPeriod"/>
            </a:pPr>
            <a:r>
              <a:rPr lang="en-US" sz="1800" dirty="0" smtClean="0">
                <a:latin typeface="Calibri" panose="020F0502020204030204" pitchFamily="34" charset="0"/>
              </a:rPr>
              <a:t>N </a:t>
            </a:r>
            <a:r>
              <a:rPr lang="en-US" sz="1800" dirty="0">
                <a:latin typeface="Calibri" panose="020F0502020204030204" pitchFamily="34" charset="0"/>
              </a:rPr>
              <a:t>of </a:t>
            </a:r>
            <a:r>
              <a:rPr lang="en-US" sz="1800" dirty="0" smtClean="0">
                <a:latin typeface="Calibri" panose="020F0502020204030204" pitchFamily="34" charset="0"/>
              </a:rPr>
              <a:t>1 Trial Design for Behavioral Oncology</a:t>
            </a:r>
          </a:p>
          <a:p>
            <a:pPr marL="342900" indent="-342900">
              <a:buClr>
                <a:srgbClr val="002060"/>
              </a:buClr>
              <a:buFont typeface="+mj-lt"/>
              <a:buAutoNum type="arabicPeriod"/>
            </a:pPr>
            <a:r>
              <a:rPr lang="en-US" sz="1800" dirty="0">
                <a:latin typeface="Calibri" panose="020F0502020204030204" pitchFamily="34" charset="0"/>
              </a:rPr>
              <a:t>Evidence Synthesis for the Clinically Relevant Variant Consortium</a:t>
            </a:r>
          </a:p>
          <a:p>
            <a:pPr marL="571500" lvl="1" indent="-342900">
              <a:buClr>
                <a:srgbClr val="0070C0"/>
              </a:buClr>
              <a:buFont typeface="+mj-lt"/>
              <a:buAutoNum type="arabicPeriod"/>
            </a:pPr>
            <a:endParaRPr lang="en-US" sz="1600" dirty="0" smtClean="0">
              <a:latin typeface="Calibri" panose="020F0502020204030204" pitchFamily="34" charset="0"/>
            </a:endParaRPr>
          </a:p>
          <a:p>
            <a:pPr marL="571500" lvl="1" indent="-342900">
              <a:buClr>
                <a:srgbClr val="0070C0"/>
              </a:buClr>
              <a:buFont typeface="+mj-lt"/>
              <a:buAutoNum type="arabicPeriod"/>
            </a:pPr>
            <a:endParaRPr lang="en-US" sz="1600" dirty="0" smtClean="0">
              <a:latin typeface="Calibri" panose="020F0502020204030204" pitchFamily="34" charset="0"/>
            </a:endParaRPr>
          </a:p>
          <a:p>
            <a:pPr>
              <a:buClr>
                <a:srgbClr val="0070C0"/>
              </a:buClr>
            </a:pPr>
            <a:endParaRPr lang="en-US" sz="1600" dirty="0" smtClean="0">
              <a:latin typeface="Calibri" panose="020F0502020204030204" pitchFamily="34" charset="0"/>
            </a:endParaRPr>
          </a:p>
          <a:p>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spTree>
    <p:extLst>
      <p:ext uri="{BB962C8B-B14F-4D97-AF65-F5344CB8AC3E}">
        <p14:creationId xmlns:p14="http://schemas.microsoft.com/office/powerpoint/2010/main" val="1733004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850" y="1817370"/>
            <a:ext cx="6991349" cy="1371600"/>
          </a:xfrm>
        </p:spPr>
        <p:txBody>
          <a:bodyPr/>
          <a:lstStyle/>
          <a:p>
            <a:r>
              <a:rPr lang="en-US" sz="2400" i="1" dirty="0">
                <a:latin typeface="Calibri" panose="020F0502020204030204" pitchFamily="34" charset="0"/>
              </a:rPr>
              <a:t/>
            </a:r>
            <a:br>
              <a:rPr lang="en-US" sz="2400" i="1" dirty="0">
                <a:latin typeface="Calibri" panose="020F0502020204030204" pitchFamily="34" charset="0"/>
              </a:rPr>
            </a:br>
            <a:r>
              <a:rPr lang="en-US" sz="2400" dirty="0" smtClean="0">
                <a:latin typeface="Calibri" panose="020F0502020204030204" pitchFamily="34" charset="0"/>
              </a:rPr>
              <a:t>The National Cancer Institute</a:t>
            </a:r>
            <a:br>
              <a:rPr lang="en-US" sz="2400" dirty="0" smtClean="0">
                <a:latin typeface="Calibri" panose="020F0502020204030204" pitchFamily="34" charset="0"/>
              </a:rPr>
            </a:br>
            <a:r>
              <a:rPr lang="en-US" sz="2400" dirty="0" smtClean="0">
                <a:latin typeface="Calibri" panose="020F0502020204030204" pitchFamily="34" charset="0"/>
              </a:rPr>
              <a:t>Network on Biobehavioral Pathways in Cancer</a:t>
            </a:r>
            <a:br>
              <a:rPr lang="en-US" sz="2400" dirty="0" smtClean="0">
                <a:latin typeface="Calibri" panose="020F0502020204030204" pitchFamily="34" charset="0"/>
              </a:rPr>
            </a:br>
            <a:endParaRPr lang="en-US" sz="2400" dirty="0">
              <a:latin typeface="Calibri" panose="020F0502020204030204" pitchFamily="34" charset="0"/>
            </a:endParaRPr>
          </a:p>
        </p:txBody>
      </p:sp>
    </p:spTree>
    <p:extLst>
      <p:ext uri="{BB962C8B-B14F-4D97-AF65-F5344CB8AC3E}">
        <p14:creationId xmlns:p14="http://schemas.microsoft.com/office/powerpoint/2010/main" val="414555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6393"/>
          <a:stretch/>
        </p:blipFill>
        <p:spPr bwMode="auto">
          <a:xfrm>
            <a:off x="353920" y="738505"/>
            <a:ext cx="3245801"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p:nvPr>
        </p:nvSpPr>
        <p:spPr>
          <a:xfrm>
            <a:off x="493776" y="418338"/>
            <a:ext cx="8165592" cy="317395"/>
          </a:xfrm>
        </p:spPr>
        <p:txBody>
          <a:bodyPr/>
          <a:lstStyle/>
          <a:p>
            <a:r>
              <a:rPr lang="en-US" sz="2000" dirty="0">
                <a:latin typeface="Calibri" panose="020F0502020204030204" pitchFamily="34" charset="0"/>
              </a:rPr>
              <a:t>NCI Network on </a:t>
            </a:r>
            <a:r>
              <a:rPr lang="en-US" sz="2000" dirty="0" err="1">
                <a:latin typeface="Calibri" panose="020F0502020204030204" pitchFamily="34" charset="0"/>
              </a:rPr>
              <a:t>Biobehavioral</a:t>
            </a:r>
            <a:r>
              <a:rPr lang="en-US" sz="2000" dirty="0">
                <a:latin typeface="Calibri" panose="020F0502020204030204" pitchFamily="34" charset="0"/>
              </a:rPr>
              <a:t> Pathways in Cancer</a:t>
            </a:r>
          </a:p>
        </p:txBody>
      </p:sp>
      <p:sp>
        <p:nvSpPr>
          <p:cNvPr id="3" name="Content Placeholder 2"/>
          <p:cNvSpPr>
            <a:spLocks noGrp="1"/>
          </p:cNvSpPr>
          <p:nvPr>
            <p:ph sz="quarter" idx="11"/>
          </p:nvPr>
        </p:nvSpPr>
        <p:spPr>
          <a:xfrm>
            <a:off x="3657600" y="1069975"/>
            <a:ext cx="5001768" cy="3600450"/>
          </a:xfrm>
        </p:spPr>
        <p:txBody>
          <a:bodyPr/>
          <a:lstStyle/>
          <a:p>
            <a:pPr>
              <a:buClr>
                <a:schemeClr val="accent3">
                  <a:lumMod val="50000"/>
                </a:schemeClr>
              </a:buClr>
            </a:pPr>
            <a:r>
              <a:rPr lang="en-US" sz="1800" dirty="0" smtClean="0">
                <a:latin typeface="Calibri" panose="020F0502020204030204" pitchFamily="34" charset="0"/>
              </a:rPr>
              <a:t>Accelerate </a:t>
            </a:r>
            <a:r>
              <a:rPr lang="en-US" sz="1800" dirty="0">
                <a:latin typeface="Calibri" panose="020F0502020204030204" pitchFamily="34" charset="0"/>
              </a:rPr>
              <a:t>the discovery of cancer-relevant molecular pathways and networks regulated by social, behavioral, or psychological </a:t>
            </a:r>
            <a:r>
              <a:rPr lang="en-US" sz="1800" dirty="0" smtClean="0">
                <a:latin typeface="Calibri" panose="020F0502020204030204" pitchFamily="34" charset="0"/>
              </a:rPr>
              <a:t>factors</a:t>
            </a:r>
          </a:p>
          <a:p>
            <a:pPr>
              <a:buClr>
                <a:schemeClr val="accent3">
                  <a:lumMod val="50000"/>
                </a:schemeClr>
              </a:buClr>
            </a:pPr>
            <a:endParaRPr lang="en-US" sz="1800" dirty="0" smtClean="0">
              <a:latin typeface="Calibri" panose="020F0502020204030204" pitchFamily="34" charset="0"/>
            </a:endParaRPr>
          </a:p>
          <a:p>
            <a:pPr>
              <a:buClr>
                <a:schemeClr val="accent3">
                  <a:lumMod val="50000"/>
                </a:schemeClr>
              </a:buClr>
            </a:pPr>
            <a:r>
              <a:rPr lang="en-US" sz="1800" dirty="0" smtClean="0">
                <a:latin typeface="Calibri" panose="020F0502020204030204" pitchFamily="34" charset="0"/>
              </a:rPr>
              <a:t>Support collaborative engagement and meritorious proof of concept/feasibility projects</a:t>
            </a:r>
            <a:endParaRPr lang="en-US" sz="1800" dirty="0">
              <a:latin typeface="Calibri" panose="020F0502020204030204" pitchFamily="34" charset="0"/>
            </a:endParaRPr>
          </a:p>
        </p:txBody>
      </p:sp>
      <p:pic>
        <p:nvPicPr>
          <p:cNvPr id="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spTree>
    <p:extLst>
      <p:ext uri="{BB962C8B-B14F-4D97-AF65-F5344CB8AC3E}">
        <p14:creationId xmlns:p14="http://schemas.microsoft.com/office/powerpoint/2010/main" val="2526723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776" y="418338"/>
            <a:ext cx="8165592" cy="317395"/>
          </a:xfrm>
        </p:spPr>
        <p:txBody>
          <a:bodyPr/>
          <a:lstStyle/>
          <a:p>
            <a:r>
              <a:rPr lang="en-US" sz="2000" dirty="0">
                <a:latin typeface="Calibri" panose="020F0502020204030204" pitchFamily="34" charset="0"/>
              </a:rPr>
              <a:t/>
            </a:r>
            <a:br>
              <a:rPr lang="en-US" sz="2000" dirty="0">
                <a:latin typeface="Calibri" panose="020F0502020204030204" pitchFamily="34" charset="0"/>
              </a:rPr>
            </a:br>
            <a:r>
              <a:rPr lang="en-US" sz="2000" dirty="0" smtClean="0">
                <a:latin typeface="Calibri" panose="020F0502020204030204" pitchFamily="34" charset="0"/>
              </a:rPr>
              <a:t>NCI Network on Biobehavioral Pathways in Cancer</a:t>
            </a:r>
            <a:endParaRPr lang="en-US" sz="2000" dirty="0">
              <a:solidFill>
                <a:schemeClr val="tx2">
                  <a:lumMod val="50000"/>
                </a:schemeClr>
              </a:solidFill>
              <a:latin typeface="Calibri" panose="020F0502020204030204" pitchFamily="34" charset="0"/>
            </a:endParaRPr>
          </a:p>
        </p:txBody>
      </p:sp>
      <p:sp>
        <p:nvSpPr>
          <p:cNvPr id="2" name="Content Placeholder 1"/>
          <p:cNvSpPr>
            <a:spLocks noGrp="1"/>
          </p:cNvSpPr>
          <p:nvPr>
            <p:ph sz="quarter" idx="11"/>
          </p:nvPr>
        </p:nvSpPr>
        <p:spPr>
          <a:xfrm>
            <a:off x="885825" y="1069975"/>
            <a:ext cx="7211996" cy="3600450"/>
          </a:xfrm>
          <a:ln>
            <a:noFill/>
          </a:ln>
        </p:spPr>
        <p:txBody>
          <a:bodyPr/>
          <a:lstStyle/>
          <a:p>
            <a:pPr>
              <a:buClr>
                <a:srgbClr val="002060"/>
              </a:buClr>
            </a:pPr>
            <a:r>
              <a:rPr lang="en-US" sz="1800" dirty="0" smtClean="0">
                <a:latin typeface="Calibri" panose="020F0502020204030204" pitchFamily="34" charset="0"/>
              </a:rPr>
              <a:t>Based on a fully collaborative model between the FFRDC contractor, Academia, International Partners, and Consultants</a:t>
            </a:r>
          </a:p>
          <a:p>
            <a:pPr>
              <a:buClr>
                <a:srgbClr val="002060"/>
              </a:buClr>
            </a:pPr>
            <a:endParaRPr lang="en-US" sz="1800" dirty="0">
              <a:latin typeface="Calibri" panose="020F0502020204030204" pitchFamily="34" charset="0"/>
            </a:endParaRPr>
          </a:p>
          <a:p>
            <a:pPr>
              <a:buClr>
                <a:srgbClr val="002060"/>
              </a:buClr>
            </a:pPr>
            <a:r>
              <a:rPr lang="en-US" sz="1800" dirty="0" smtClean="0">
                <a:latin typeface="Calibri" panose="020F0502020204030204" pitchFamily="34" charset="0"/>
              </a:rPr>
              <a:t>See details of partnerships in the following slides, and note that each collaboration includes the involvement and coordination of the FFRDC contractor</a:t>
            </a:r>
            <a:endParaRPr lang="en-US" sz="1800" dirty="0">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9"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636512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3776" y="965200"/>
            <a:ext cx="8165592" cy="3600450"/>
          </a:xfrm>
        </p:spPr>
        <p:txBody>
          <a:bodyPr>
            <a:normAutofit/>
          </a:bodyPr>
          <a:lstStyle/>
          <a:p>
            <a:pPr marL="342900" indent="-342900">
              <a:lnSpc>
                <a:spcPct val="120000"/>
              </a:lnSpc>
              <a:spcBef>
                <a:spcPts val="600"/>
              </a:spcBef>
              <a:spcAft>
                <a:spcPts val="600"/>
              </a:spcAft>
              <a:buClr>
                <a:srgbClr val="002060"/>
              </a:buClr>
              <a:buFont typeface="+mj-lt"/>
              <a:buAutoNum type="arabicPeriod"/>
            </a:pPr>
            <a:r>
              <a:rPr lang="en-US" sz="1800" dirty="0" smtClean="0">
                <a:latin typeface="Calibri" panose="020F0502020204030204" pitchFamily="34" charset="0"/>
              </a:rPr>
              <a:t>Novel Small Scale Pilot Projects to Advance the Mission of the NCI Network on Biobehavioral Pathways in Cancer </a:t>
            </a:r>
            <a:r>
              <a:rPr lang="en-US" sz="1800" dirty="0" smtClean="0">
                <a:solidFill>
                  <a:schemeClr val="tx2">
                    <a:lumMod val="50000"/>
                  </a:schemeClr>
                </a:solidFill>
                <a:latin typeface="Calibri" panose="020F0502020204030204" pitchFamily="34" charset="0"/>
              </a:rPr>
              <a:t> </a:t>
            </a:r>
          </a:p>
          <a:p>
            <a:pPr marL="342900" indent="-342900">
              <a:lnSpc>
                <a:spcPct val="120000"/>
              </a:lnSpc>
              <a:spcBef>
                <a:spcPts val="600"/>
              </a:spcBef>
              <a:spcAft>
                <a:spcPts val="600"/>
              </a:spcAft>
              <a:buClr>
                <a:srgbClr val="002060"/>
              </a:buClr>
              <a:buFont typeface="+mj-lt"/>
              <a:buAutoNum type="arabicPeriod"/>
            </a:pPr>
            <a:r>
              <a:rPr lang="en-US" sz="1800" dirty="0" smtClean="0">
                <a:latin typeface="Calibri" panose="020F0502020204030204" pitchFamily="34" charset="0"/>
              </a:rPr>
              <a:t>Perioperative Use of Beta-Blocker and COX2 Inhibitor </a:t>
            </a:r>
            <a:endParaRPr lang="en-US" sz="1800" dirty="0" smtClean="0">
              <a:solidFill>
                <a:schemeClr val="tx2">
                  <a:lumMod val="50000"/>
                </a:schemeClr>
              </a:solidFill>
              <a:latin typeface="Calibri" panose="020F0502020204030204" pitchFamily="34" charset="0"/>
            </a:endParaRPr>
          </a:p>
          <a:p>
            <a:pPr marL="342900" indent="-342900">
              <a:lnSpc>
                <a:spcPct val="120000"/>
              </a:lnSpc>
              <a:spcBef>
                <a:spcPts val="600"/>
              </a:spcBef>
              <a:spcAft>
                <a:spcPts val="600"/>
              </a:spcAft>
              <a:buClr>
                <a:srgbClr val="002060"/>
              </a:buClr>
              <a:buFont typeface="+mj-lt"/>
              <a:buAutoNum type="arabicPeriod"/>
            </a:pPr>
            <a:r>
              <a:rPr lang="en-US" sz="1800" dirty="0" smtClean="0">
                <a:latin typeface="Calibri" panose="020F0502020204030204" pitchFamily="34" charset="0"/>
              </a:rPr>
              <a:t>fMRI Probe Optimization Study of Social Support </a:t>
            </a:r>
            <a:endParaRPr lang="en-US" sz="1800" dirty="0" smtClean="0">
              <a:solidFill>
                <a:schemeClr val="tx2">
                  <a:lumMod val="50000"/>
                </a:schemeClr>
              </a:solidFill>
              <a:latin typeface="Calibri" panose="020F0502020204030204" pitchFamily="34" charset="0"/>
            </a:endParaRPr>
          </a:p>
          <a:p>
            <a:pPr marL="342900" indent="-342900">
              <a:lnSpc>
                <a:spcPct val="120000"/>
              </a:lnSpc>
              <a:spcBef>
                <a:spcPts val="600"/>
              </a:spcBef>
              <a:spcAft>
                <a:spcPts val="600"/>
              </a:spcAft>
              <a:buClr>
                <a:srgbClr val="002060"/>
              </a:buClr>
              <a:buFont typeface="+mj-lt"/>
              <a:buAutoNum type="arabicPeriod"/>
            </a:pPr>
            <a:r>
              <a:rPr lang="en-US" sz="1800" dirty="0" smtClean="0">
                <a:latin typeface="Calibri" panose="020F0502020204030204" pitchFamily="34" charset="0"/>
              </a:rPr>
              <a:t>Stress and </a:t>
            </a:r>
            <a:r>
              <a:rPr lang="en-US" sz="1800" dirty="0" err="1" smtClean="0">
                <a:latin typeface="Calibri" panose="020F0502020204030204" pitchFamily="34" charset="0"/>
              </a:rPr>
              <a:t>Tumorigenesis</a:t>
            </a:r>
            <a:r>
              <a:rPr lang="en-US" sz="1800" dirty="0" smtClean="0">
                <a:latin typeface="Calibri" panose="020F0502020204030204" pitchFamily="34" charset="0"/>
              </a:rPr>
              <a:t> in Normal and p53 Knockout Models </a:t>
            </a:r>
            <a:endParaRPr lang="en-US" sz="1800" dirty="0" smtClean="0">
              <a:solidFill>
                <a:schemeClr val="tx2">
                  <a:lumMod val="50000"/>
                </a:schemeClr>
              </a:solidFill>
              <a:latin typeface="Calibri" panose="020F0502020204030204" pitchFamily="34" charset="0"/>
            </a:endParaRPr>
          </a:p>
          <a:p>
            <a:pPr marL="0" indent="0">
              <a:spcBef>
                <a:spcPts val="600"/>
              </a:spcBef>
              <a:spcAft>
                <a:spcPts val="600"/>
              </a:spcAft>
              <a:buNone/>
            </a:pPr>
            <a:endParaRPr lang="en-US" sz="1800" dirty="0" smtClean="0">
              <a:latin typeface="Calibri" panose="020F0502020204030204" pitchFamily="34" charset="0"/>
            </a:endParaRPr>
          </a:p>
          <a:p>
            <a:pPr marL="457200" indent="-457200">
              <a:buFont typeface="+mj-lt"/>
              <a:buAutoNum type="arabicPeriod" startAt="5"/>
            </a:pPr>
            <a:endParaRPr lang="en-US" sz="1800" dirty="0">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9" name="Title 2"/>
          <p:cNvSpPr>
            <a:spLocks noGrp="1"/>
          </p:cNvSpPr>
          <p:nvPr>
            <p:ph type="title"/>
          </p:nvPr>
        </p:nvSpPr>
        <p:spPr/>
        <p:txBody>
          <a:bodyPr/>
          <a:lstStyle/>
          <a:p>
            <a:r>
              <a:rPr lang="en-US" sz="2000" dirty="0">
                <a:latin typeface="Calibri" panose="020F0502020204030204" pitchFamily="34" charset="0"/>
              </a:rPr>
              <a:t/>
            </a:r>
            <a:br>
              <a:rPr lang="en-US" sz="2000" dirty="0">
                <a:latin typeface="Calibri" panose="020F0502020204030204" pitchFamily="34" charset="0"/>
              </a:rPr>
            </a:br>
            <a:r>
              <a:rPr lang="en-US" sz="2000" dirty="0" smtClean="0">
                <a:latin typeface="Calibri" panose="020F0502020204030204" pitchFamily="34" charset="0"/>
              </a:rPr>
              <a:t>Network Projects Supported by FFRDC/FNLCR</a:t>
            </a:r>
            <a:endParaRPr lang="en-US" sz="2000" dirty="0">
              <a:solidFill>
                <a:schemeClr val="tx2">
                  <a:lumMod val="50000"/>
                </a:schemeClr>
              </a:solidFill>
              <a:latin typeface="Calibri" panose="020F0502020204030204" pitchFamily="34" charset="0"/>
            </a:endParaRPr>
          </a:p>
        </p:txBody>
      </p:sp>
    </p:spTree>
    <p:extLst>
      <p:ext uri="{BB962C8B-B14F-4D97-AF65-F5344CB8AC3E}">
        <p14:creationId xmlns:p14="http://schemas.microsoft.com/office/powerpoint/2010/main" val="2721132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776" y="418338"/>
            <a:ext cx="8165592" cy="317395"/>
          </a:xfrm>
        </p:spPr>
        <p:txBody>
          <a:bodyPr/>
          <a:lstStyle/>
          <a:p>
            <a:r>
              <a:rPr lang="en-US" sz="2000" dirty="0" smtClean="0">
                <a:latin typeface="Calibri" panose="020F0502020204030204" pitchFamily="34" charset="0"/>
              </a:rPr>
              <a:t>Small-Scale </a:t>
            </a:r>
            <a:r>
              <a:rPr lang="en-US" sz="2000" dirty="0">
                <a:latin typeface="Calibri" panose="020F0502020204030204" pitchFamily="34" charset="0"/>
              </a:rPr>
              <a:t>Pilot Projects to Advance the Mission of </a:t>
            </a:r>
            <a:r>
              <a:rPr lang="en-US" sz="2000" dirty="0" smtClean="0">
                <a:latin typeface="Calibri" panose="020F0502020204030204" pitchFamily="34" charset="0"/>
              </a:rPr>
              <a:t>the NCI </a:t>
            </a:r>
            <a:r>
              <a:rPr lang="en-US" sz="2000" dirty="0">
                <a:latin typeface="Calibri" panose="020F0502020204030204" pitchFamily="34" charset="0"/>
              </a:rPr>
              <a:t>Network on Biobehavioral Pathways in Cancer </a:t>
            </a:r>
            <a:endParaRPr lang="en-US" sz="2000" dirty="0">
              <a:solidFill>
                <a:schemeClr val="tx2">
                  <a:lumMod val="50000"/>
                </a:schemeClr>
              </a:solidFill>
              <a:latin typeface="Calibri" panose="020F0502020204030204" pitchFamily="34" charset="0"/>
            </a:endParaRPr>
          </a:p>
        </p:txBody>
      </p:sp>
      <p:sp>
        <p:nvSpPr>
          <p:cNvPr id="5" name="Content Placeholder 4"/>
          <p:cNvSpPr>
            <a:spLocks noGrp="1"/>
          </p:cNvSpPr>
          <p:nvPr>
            <p:ph sz="quarter" idx="11"/>
          </p:nvPr>
        </p:nvSpPr>
        <p:spPr/>
        <p:txBody>
          <a:bodyPr/>
          <a:lstStyle/>
          <a:p>
            <a:pPr marL="342900" indent="-342900">
              <a:lnSpc>
                <a:spcPct val="120000"/>
              </a:lnSpc>
              <a:spcAft>
                <a:spcPts val="0"/>
              </a:spcAft>
              <a:buClr>
                <a:srgbClr val="002060"/>
              </a:buClr>
              <a:buFont typeface="+mj-lt"/>
              <a:buAutoNum type="arabicPeriod"/>
            </a:pPr>
            <a:r>
              <a:rPr lang="en-US" sz="1700" dirty="0" smtClean="0">
                <a:latin typeface="Calibri" panose="020F0502020204030204" pitchFamily="34" charset="0"/>
              </a:rPr>
              <a:t>Advance </a:t>
            </a:r>
            <a:r>
              <a:rPr lang="en-US" sz="1700" dirty="0">
                <a:latin typeface="Calibri" panose="020F0502020204030204" pitchFamily="34" charset="0"/>
              </a:rPr>
              <a:t>knowledge of the molecular </a:t>
            </a:r>
            <a:r>
              <a:rPr lang="en-US" sz="1700" dirty="0" smtClean="0">
                <a:latin typeface="Calibri" panose="020F0502020204030204" pitchFamily="34" charset="0"/>
              </a:rPr>
              <a:t>and </a:t>
            </a:r>
            <a:r>
              <a:rPr lang="en-US" sz="1700" dirty="0">
                <a:latin typeface="Calibri" panose="020F0502020204030204" pitchFamily="34" charset="0"/>
              </a:rPr>
              <a:t>signaling pathways linking psychological, behavioral, or social factors to cancer </a:t>
            </a:r>
            <a:r>
              <a:rPr lang="en-US" sz="1700" dirty="0" smtClean="0">
                <a:latin typeface="Calibri" panose="020F0502020204030204" pitchFamily="34" charset="0"/>
              </a:rPr>
              <a:t>biology</a:t>
            </a:r>
          </a:p>
          <a:p>
            <a:pPr marL="0" indent="0">
              <a:lnSpc>
                <a:spcPct val="120000"/>
              </a:lnSpc>
              <a:spcAft>
                <a:spcPts val="0"/>
              </a:spcAft>
              <a:buClr>
                <a:srgbClr val="002060"/>
              </a:buClr>
              <a:buNone/>
            </a:pPr>
            <a:endParaRPr lang="en-US" sz="1700" dirty="0" smtClean="0">
              <a:latin typeface="Calibri" panose="020F0502020204030204" pitchFamily="34" charset="0"/>
            </a:endParaRPr>
          </a:p>
          <a:p>
            <a:pPr marL="342900" indent="-342900">
              <a:lnSpc>
                <a:spcPct val="120000"/>
              </a:lnSpc>
              <a:spcAft>
                <a:spcPts val="0"/>
              </a:spcAft>
              <a:buClr>
                <a:srgbClr val="002060"/>
              </a:buClr>
              <a:buFont typeface="+mj-lt"/>
              <a:buAutoNum type="arabicPeriod" startAt="2"/>
            </a:pPr>
            <a:r>
              <a:rPr lang="en-US" sz="1700" dirty="0" smtClean="0">
                <a:latin typeface="Calibri" panose="020F0502020204030204" pitchFamily="34" charset="0"/>
              </a:rPr>
              <a:t>Use </a:t>
            </a:r>
            <a:r>
              <a:rPr lang="en-US" sz="1700" dirty="0">
                <a:latin typeface="Calibri" panose="020F0502020204030204" pitchFamily="34" charset="0"/>
              </a:rPr>
              <a:t>that knowledge to seed development of efficacious interventions to improve clinical outcomes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320" y="4460751"/>
            <a:ext cx="1931002" cy="553397"/>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32320" y="3822048"/>
            <a:ext cx="1844040" cy="5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graphicFrame>
        <p:nvGraphicFramePr>
          <p:cNvPr id="8" name="Table 7"/>
          <p:cNvGraphicFramePr>
            <a:graphicFrameLocks noGrp="1"/>
          </p:cNvGraphicFramePr>
          <p:nvPr>
            <p:extLst>
              <p:ext uri="{D42A27DB-BD31-4B8C-83A1-F6EECF244321}">
                <p14:modId xmlns:p14="http://schemas.microsoft.com/office/powerpoint/2010/main" val="4038650974"/>
              </p:ext>
            </p:extLst>
          </p:nvPr>
        </p:nvGraphicFramePr>
        <p:xfrm>
          <a:off x="883920" y="2893106"/>
          <a:ext cx="5516880" cy="1483360"/>
        </p:xfrm>
        <a:graphic>
          <a:graphicData uri="http://schemas.openxmlformats.org/drawingml/2006/table">
            <a:tbl>
              <a:tblPr firstRow="1" bandRow="1">
                <a:tableStyleId>{69012ECD-51FC-41F1-AA8D-1B2483CD663E}</a:tableStyleId>
              </a:tblPr>
              <a:tblGrid>
                <a:gridCol w="2758440">
                  <a:extLst>
                    <a:ext uri="{9D8B030D-6E8A-4147-A177-3AD203B41FA5}">
                      <a16:colId xmlns:a16="http://schemas.microsoft.com/office/drawing/2014/main" val="20000"/>
                    </a:ext>
                  </a:extLst>
                </a:gridCol>
                <a:gridCol w="2758440">
                  <a:extLst>
                    <a:ext uri="{9D8B030D-6E8A-4147-A177-3AD203B41FA5}">
                      <a16:colId xmlns:a16="http://schemas.microsoft.com/office/drawing/2014/main" val="20001"/>
                    </a:ext>
                  </a:extLst>
                </a:gridCol>
              </a:tblGrid>
              <a:tr h="370840">
                <a:tc>
                  <a:txBody>
                    <a:bodyPr/>
                    <a:lstStyle/>
                    <a:p>
                      <a:pPr algn="ctr"/>
                      <a:r>
                        <a:rPr lang="en-US" sz="1600" dirty="0" smtClean="0">
                          <a:latin typeface="Calibri" panose="020F0502020204030204" pitchFamily="34" charset="0"/>
                        </a:rPr>
                        <a:t>Principal Investigator</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Institution</a:t>
                      </a:r>
                      <a:endParaRPr lang="en-US" sz="16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algn="ctr"/>
                      <a:r>
                        <a:rPr lang="en-US" sz="1600" dirty="0" smtClean="0">
                          <a:latin typeface="Calibri" panose="020F0502020204030204" pitchFamily="34" charset="0"/>
                        </a:rPr>
                        <a:t>Nathan A. Berger</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Case Western University</a:t>
                      </a:r>
                      <a:endParaRPr lang="en-US" sz="160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r>
                        <a:rPr lang="en-US" sz="1600" dirty="0" smtClean="0">
                          <a:latin typeface="Calibri" panose="020F0502020204030204" pitchFamily="34" charset="0"/>
                        </a:rPr>
                        <a:t>Jennifer Knight</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Medical College of Wisconsin</a:t>
                      </a:r>
                      <a:endParaRPr lang="en-US" sz="16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US" sz="1600" dirty="0" smtClean="0">
                          <a:latin typeface="Calibri" panose="020F0502020204030204" pitchFamily="34" charset="0"/>
                        </a:rPr>
                        <a:t>Kelly</a:t>
                      </a:r>
                      <a:r>
                        <a:rPr lang="en-US" sz="1600" baseline="0" dirty="0" smtClean="0">
                          <a:latin typeface="Calibri" panose="020F0502020204030204" pitchFamily="34" charset="0"/>
                        </a:rPr>
                        <a:t> Madden</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University of Rochester</a:t>
                      </a:r>
                      <a:endParaRPr lang="en-US" sz="1600" dirty="0">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886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4571</TotalTime>
  <Words>2495</Words>
  <Application>Microsoft Office PowerPoint</Application>
  <PresentationFormat>On-screen Show (16:9)</PresentationFormat>
  <Paragraphs>289</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ＭＳ Ｐゴシック</vt:lpstr>
      <vt:lpstr>Arial</vt:lpstr>
      <vt:lpstr>Arial Narrow</vt:lpstr>
      <vt:lpstr>Calibri</vt:lpstr>
      <vt:lpstr>Sapient Centro Slab</vt:lpstr>
      <vt:lpstr>SapientCentroSlab-Light</vt:lpstr>
      <vt:lpstr>SapientSansBold</vt:lpstr>
      <vt:lpstr>SapientSansRegular</vt:lpstr>
      <vt:lpstr>Wingdings</vt:lpstr>
      <vt:lpstr>NCI PPT Template 16x9 RED</vt:lpstr>
      <vt:lpstr>Federally Funded Research and Development Center/Frederick National Laboratory for Cancer Research and the  Division of Cancer Control and Population Sciences</vt:lpstr>
      <vt:lpstr>DCCPS Mission and Vision</vt:lpstr>
      <vt:lpstr>DCCPS Organization</vt:lpstr>
      <vt:lpstr> DCCPS Extramural Research Initiatives Supported by FFRDC/FNLCR</vt:lpstr>
      <vt:lpstr> The National Cancer Institute Network on Biobehavioral Pathways in Cancer </vt:lpstr>
      <vt:lpstr>NCI Network on Biobehavioral Pathways in Cancer</vt:lpstr>
      <vt:lpstr> NCI Network on Biobehavioral Pathways in Cancer</vt:lpstr>
      <vt:lpstr> Network Projects Supported by FFRDC/FNLCR</vt:lpstr>
      <vt:lpstr>Small-Scale Pilot Projects to Advance the Mission of the NCI Network on Biobehavioral Pathways in Cancer </vt:lpstr>
      <vt:lpstr>  Perioperative Use of Beta-blocker and Cox2 Inhibitor</vt:lpstr>
      <vt:lpstr>fMRI Probe Optimization Study of Social Support</vt:lpstr>
      <vt:lpstr>Stress and Tumorigenesis in Normal and p53 Knockout Models</vt:lpstr>
      <vt:lpstr> Affective Science and Palliative Care Pilot Program </vt:lpstr>
      <vt:lpstr>Affective Science and Palliative Care Pilot Projects</vt:lpstr>
      <vt:lpstr>Systematic Review to Inform  Research and Treatment of Multi-morbidities </vt:lpstr>
      <vt:lpstr>Systematic Review to Inform Research and Treatment  of Multi-morbidities</vt:lpstr>
      <vt:lpstr>N of 1 Trial Design in Behavioral Oncology </vt:lpstr>
      <vt:lpstr>N of 1 Trial Design for Behavioral and Psychological Issues in  Cancer Survivorship</vt:lpstr>
      <vt:lpstr>Evidence Synthesis for the Clinically  Relevant Variant Consortium </vt:lpstr>
      <vt:lpstr>ClinGen – Clinical Genome Resource</vt:lpstr>
      <vt:lpstr>Evidence Synthesis for the Clinically Relevant Variant Consortium</vt:lpstr>
      <vt:lpstr> DCCPS Extramural Research Initiatives Supported by FFRDC/FNLCR </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Joyce Ogunlade</cp:lastModifiedBy>
  <cp:revision>352</cp:revision>
  <cp:lastPrinted>2015-09-11T14:32:12Z</cp:lastPrinted>
  <dcterms:created xsi:type="dcterms:W3CDTF">2013-05-02T18:01:03Z</dcterms:created>
  <dcterms:modified xsi:type="dcterms:W3CDTF">2017-06-21T14:08:00Z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