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31"/>
  </p:notesMasterIdLst>
  <p:handoutMasterIdLst>
    <p:handoutMasterId r:id="rId32"/>
  </p:handoutMasterIdLst>
  <p:sldIdLst>
    <p:sldId id="308" r:id="rId2"/>
    <p:sldId id="365" r:id="rId3"/>
    <p:sldId id="366" r:id="rId4"/>
    <p:sldId id="315" r:id="rId5"/>
    <p:sldId id="316" r:id="rId6"/>
    <p:sldId id="367" r:id="rId7"/>
    <p:sldId id="321" r:id="rId8"/>
    <p:sldId id="318" r:id="rId9"/>
    <p:sldId id="331" r:id="rId10"/>
    <p:sldId id="332" r:id="rId11"/>
    <p:sldId id="333" r:id="rId12"/>
    <p:sldId id="344" r:id="rId13"/>
    <p:sldId id="357" r:id="rId14"/>
    <p:sldId id="383" r:id="rId15"/>
    <p:sldId id="384" r:id="rId16"/>
    <p:sldId id="360" r:id="rId17"/>
    <p:sldId id="368" r:id="rId18"/>
    <p:sldId id="369" r:id="rId19"/>
    <p:sldId id="361" r:id="rId20"/>
    <p:sldId id="337" r:id="rId21"/>
    <p:sldId id="311" r:id="rId22"/>
    <p:sldId id="359" r:id="rId23"/>
    <p:sldId id="371" r:id="rId24"/>
    <p:sldId id="373" r:id="rId25"/>
    <p:sldId id="389" r:id="rId26"/>
    <p:sldId id="354" r:id="rId27"/>
    <p:sldId id="390" r:id="rId28"/>
    <p:sldId id="385" r:id="rId29"/>
    <p:sldId id="310" r:id="rId30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F7F7F"/>
    <a:srgbClr val="6C6C6C"/>
    <a:srgbClr val="E8E8E8"/>
    <a:srgbClr val="F2F2F2"/>
    <a:srgbClr val="4C4C4C"/>
    <a:srgbClr val="565656"/>
    <a:srgbClr val="2A5DA5"/>
    <a:srgbClr val="2A67A5"/>
    <a:srgbClr val="2A7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2254" autoAdjust="0"/>
    <p:restoredTop sz="89165" autoAdjust="0"/>
  </p:normalViewPr>
  <p:slideViewPr>
    <p:cSldViewPr snapToGrid="0" snapToObjects="1">
      <p:cViewPr>
        <p:scale>
          <a:sx n="100" d="100"/>
          <a:sy n="100" d="100"/>
        </p:scale>
        <p:origin x="-2106" y="-10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624" y="3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Microsoft PowerPoint]Sheet1'!$A$2:$A$12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'[Chart in Microsoft PowerPoint]Sheet1'!$B$2:$B$12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15</c:v>
                </c:pt>
                <c:pt idx="3">
                  <c:v>33</c:v>
                </c:pt>
                <c:pt idx="4">
                  <c:v>54</c:v>
                </c:pt>
                <c:pt idx="5">
                  <c:v>64</c:v>
                </c:pt>
                <c:pt idx="6">
                  <c:v>50</c:v>
                </c:pt>
                <c:pt idx="7">
                  <c:v>64</c:v>
                </c:pt>
                <c:pt idx="8">
                  <c:v>66</c:v>
                </c:pt>
                <c:pt idx="9">
                  <c:v>64</c:v>
                </c:pt>
                <c:pt idx="1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B-4AC7-B14D-7AE62D28CF3B}"/>
            </c:ext>
          </c:extLst>
        </c:ser>
        <c:ser>
          <c:idx val="2"/>
          <c:order val="1"/>
          <c:tx>
            <c:strRef>
              <c:f>'[Chart in Microsoft PowerPoint]Sheet1'!$C$1</c:f>
              <c:strCache>
                <c:ptCount val="1"/>
                <c:pt idx="0">
                  <c:v>High impact factor*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Microsoft PowerPoint]Sheet1'!$A$2:$A$12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'[Chart in Microsoft PowerPoint]Sheet1'!$C$2:$C$12</c:f>
              <c:numCache>
                <c:formatCode>General</c:formatCode>
                <c:ptCount val="11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6</c:v>
                </c:pt>
                <c:pt idx="5">
                  <c:v>17</c:v>
                </c:pt>
                <c:pt idx="6">
                  <c:v>15</c:v>
                </c:pt>
                <c:pt idx="7">
                  <c:v>24</c:v>
                </c:pt>
                <c:pt idx="8">
                  <c:v>23</c:v>
                </c:pt>
                <c:pt idx="9">
                  <c:v>31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B-4AC7-B14D-7AE62D28CF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99218944"/>
        <c:axId val="99220480"/>
      </c:barChart>
      <c:catAx>
        <c:axId val="992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9220480"/>
        <c:crosses val="autoZero"/>
        <c:auto val="1"/>
        <c:lblAlgn val="ctr"/>
        <c:lblOffset val="100"/>
        <c:noMultiLvlLbl val="0"/>
      </c:catAx>
      <c:valAx>
        <c:axId val="99220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99218944"/>
        <c:crosses val="autoZero"/>
        <c:crossBetween val="between"/>
      </c:valAx>
    </c:plotArea>
    <c:legend>
      <c:legendPos val="l"/>
      <c:legendEntry>
        <c:idx val="1"/>
        <c:delete val="1"/>
      </c:legendEntry>
      <c:layout>
        <c:manualLayout>
          <c:xMode val="edge"/>
          <c:yMode val="edge"/>
          <c:x val="1.9062236846545341E-2"/>
          <c:y val="3.3085664296328032E-2"/>
          <c:w val="0.33614169637823998"/>
          <c:h val="9.0303509358627507E-2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7B503-939B-4C41-A052-BDAE65E5486F}" type="doc">
      <dgm:prSet loTypeId="urn:microsoft.com/office/officeart/2011/layout/HexagonRadial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AA2523F-E201-4F41-A4C4-C31594D22849}">
      <dgm:prSet phldrT="[Text]" custT="1"/>
      <dgm:spPr>
        <a:xfrm>
          <a:off x="2754272" y="1720748"/>
          <a:ext cx="2187145" cy="1891969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i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DESL Sample Staging Pipeline</a:t>
          </a:r>
          <a:endParaRPr lang="en-US" sz="1500" b="1" i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3A2659E-ED4F-47FB-88E0-96E4ADBDDB40}" type="parTrans" cxnId="{945FE5F9-3D98-4FDD-8622-58622CEF8F1E}">
      <dgm:prSet/>
      <dgm:spPr/>
      <dgm:t>
        <a:bodyPr/>
        <a:lstStyle/>
        <a:p>
          <a:endParaRPr lang="en-US" sz="1500" b="1"/>
        </a:p>
      </dgm:t>
    </dgm:pt>
    <dgm:pt modelId="{477972B0-C8F6-41B6-BD8B-E3FF09778C6E}" type="sibTrans" cxnId="{945FE5F9-3D98-4FDD-8622-58622CEF8F1E}">
      <dgm:prSet/>
      <dgm:spPr/>
      <dgm:t>
        <a:bodyPr/>
        <a:lstStyle/>
        <a:p>
          <a:endParaRPr lang="en-US" sz="1500" b="1"/>
        </a:p>
      </dgm:t>
    </dgm:pt>
    <dgm:pt modelId="{B818D28C-91D8-41AE-B22A-71C090452965}">
      <dgm:prSet phldrT="[Text]" custT="1"/>
      <dgm:spPr>
        <a:xfrm>
          <a:off x="2955740" y="0"/>
          <a:ext cx="1792350" cy="155059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Sample Receipt</a:t>
          </a:r>
          <a:endParaRPr lang="en-US" sz="1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DA8CD34-9672-4838-B87A-90E449E23E3C}" type="parTrans" cxnId="{2F1DA914-B1EB-42EB-9B04-1BCF6F49667E}">
      <dgm:prSet/>
      <dgm:spPr/>
      <dgm:t>
        <a:bodyPr/>
        <a:lstStyle/>
        <a:p>
          <a:endParaRPr lang="en-US" sz="1500" b="1"/>
        </a:p>
      </dgm:t>
    </dgm:pt>
    <dgm:pt modelId="{4A022C9B-FC6E-40BD-B266-AC2F49C87507}" type="sibTrans" cxnId="{2F1DA914-B1EB-42EB-9B04-1BCF6F49667E}">
      <dgm:prSet/>
      <dgm:spPr/>
      <dgm:t>
        <a:bodyPr/>
        <a:lstStyle/>
        <a:p>
          <a:endParaRPr lang="en-US" sz="1500" b="1"/>
        </a:p>
      </dgm:t>
    </dgm:pt>
    <dgm:pt modelId="{63F7026F-00ED-4D0A-966B-0C892DBD0C2E}">
      <dgm:prSet phldrT="[Text]" custT="1"/>
      <dgm:spPr>
        <a:xfrm>
          <a:off x="4599533" y="953719"/>
          <a:ext cx="1792350" cy="1550593"/>
        </a:xfr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Volume </a:t>
          </a:r>
        </a:p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Check</a:t>
          </a:r>
          <a:endParaRPr lang="en-US" sz="1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1E3DF1F-5108-4FAD-BB69-ABF7B2531904}" type="parTrans" cxnId="{9A6DC3D6-7CE4-44DD-90F5-1B82A2205AB1}">
      <dgm:prSet/>
      <dgm:spPr/>
      <dgm:t>
        <a:bodyPr/>
        <a:lstStyle/>
        <a:p>
          <a:endParaRPr lang="en-US" sz="1500" b="1"/>
        </a:p>
      </dgm:t>
    </dgm:pt>
    <dgm:pt modelId="{970FC054-A498-477F-BD94-ACF29B66C95B}" type="sibTrans" cxnId="{9A6DC3D6-7CE4-44DD-90F5-1B82A2205AB1}">
      <dgm:prSet/>
      <dgm:spPr/>
      <dgm:t>
        <a:bodyPr/>
        <a:lstStyle/>
        <a:p>
          <a:endParaRPr lang="en-US" sz="1500" b="1"/>
        </a:p>
      </dgm:t>
    </dgm:pt>
    <dgm:pt modelId="{EF60F306-FE67-42A2-8972-B715BE94D30B}">
      <dgm:prSet phldrT="[Text]" custT="1"/>
      <dgm:spPr>
        <a:xfrm>
          <a:off x="4599533" y="2828620"/>
          <a:ext cx="1792350" cy="1550593"/>
        </a:xfr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LabChip DS</a:t>
          </a:r>
        </a:p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(OD Quant.)</a:t>
          </a:r>
        </a:p>
      </dgm:t>
    </dgm:pt>
    <dgm:pt modelId="{EBB6B99B-8AB1-440D-813B-B392C09A778A}" type="parTrans" cxnId="{FCB9F684-0377-4E9A-B87A-53D4D4E40B62}">
      <dgm:prSet/>
      <dgm:spPr/>
      <dgm:t>
        <a:bodyPr/>
        <a:lstStyle/>
        <a:p>
          <a:endParaRPr lang="en-US" sz="1500" b="1"/>
        </a:p>
      </dgm:t>
    </dgm:pt>
    <dgm:pt modelId="{48D9F7EF-2379-418E-80CE-AE7D6DCF7ABD}" type="sibTrans" cxnId="{FCB9F684-0377-4E9A-B87A-53D4D4E40B62}">
      <dgm:prSet/>
      <dgm:spPr/>
      <dgm:t>
        <a:bodyPr/>
        <a:lstStyle/>
        <a:p>
          <a:endParaRPr lang="en-US" sz="1500" b="1"/>
        </a:p>
      </dgm:t>
    </dgm:pt>
    <dgm:pt modelId="{7A843A3C-6BCA-44F2-AD11-4062B1DDB634}">
      <dgm:prSet phldrT="[Text]" custT="1"/>
      <dgm:spPr>
        <a:xfrm>
          <a:off x="2955740" y="3783406"/>
          <a:ext cx="1792350" cy="1550593"/>
        </a:xfr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dsDNA Fluorescent Quant.</a:t>
          </a:r>
          <a:endParaRPr lang="en-US" sz="1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BE830A0-C06B-456C-AE45-5CE9B4D0D319}" type="parTrans" cxnId="{E771A7E3-747A-404A-A681-AB3D495B0871}">
      <dgm:prSet/>
      <dgm:spPr/>
      <dgm:t>
        <a:bodyPr/>
        <a:lstStyle/>
        <a:p>
          <a:endParaRPr lang="en-US" sz="1500" b="1"/>
        </a:p>
      </dgm:t>
    </dgm:pt>
    <dgm:pt modelId="{62E3C727-866F-4CA2-B173-466DBE95AD5E}" type="sibTrans" cxnId="{E771A7E3-747A-404A-A681-AB3D495B0871}">
      <dgm:prSet/>
      <dgm:spPr/>
      <dgm:t>
        <a:bodyPr/>
        <a:lstStyle/>
        <a:p>
          <a:endParaRPr lang="en-US" sz="1500" b="1"/>
        </a:p>
      </dgm:t>
    </dgm:pt>
    <dgm:pt modelId="{797AE5C9-618A-4CB0-8892-A937D181D564}">
      <dgm:prSet phldrT="[Text]" custT="1"/>
      <dgm:spPr>
        <a:xfrm>
          <a:off x="1304315" y="2829686"/>
          <a:ext cx="1792350" cy="1550593"/>
        </a:xfr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Staging (normalization &amp; REMPing)</a:t>
          </a:r>
          <a:endParaRPr lang="en-US" sz="1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94B3656-9BD1-4B68-9311-B120EC475B5E}" type="parTrans" cxnId="{9FBDD25E-6673-4F96-9348-9201D9770682}">
      <dgm:prSet/>
      <dgm:spPr/>
      <dgm:t>
        <a:bodyPr/>
        <a:lstStyle/>
        <a:p>
          <a:endParaRPr lang="en-US" sz="1500" b="1"/>
        </a:p>
      </dgm:t>
    </dgm:pt>
    <dgm:pt modelId="{F842B0FF-9177-449A-AAA4-69118CA5C589}" type="sibTrans" cxnId="{9FBDD25E-6673-4F96-9348-9201D9770682}">
      <dgm:prSet/>
      <dgm:spPr/>
      <dgm:t>
        <a:bodyPr/>
        <a:lstStyle/>
        <a:p>
          <a:endParaRPr lang="en-US" sz="1500" b="1"/>
        </a:p>
      </dgm:t>
    </dgm:pt>
    <dgm:pt modelId="{2A8AF531-CC20-4146-B884-56512898543B}">
      <dgm:prSet phldrT="[Text]" custT="1"/>
      <dgm:spPr>
        <a:xfrm>
          <a:off x="1304315" y="951585"/>
          <a:ext cx="1792350" cy="1550593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5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DNA Profiling</a:t>
          </a:r>
          <a:endParaRPr lang="en-US" sz="1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E1FE488-A619-4FCC-A8AA-B1B1EDEDD7AC}" type="parTrans" cxnId="{C2840071-0AD2-4D3B-928D-091503DFB4FD}">
      <dgm:prSet/>
      <dgm:spPr/>
      <dgm:t>
        <a:bodyPr/>
        <a:lstStyle/>
        <a:p>
          <a:endParaRPr lang="en-US" sz="1500" b="1"/>
        </a:p>
      </dgm:t>
    </dgm:pt>
    <dgm:pt modelId="{866F31B7-B1CE-455A-B158-7D34BF82690E}" type="sibTrans" cxnId="{C2840071-0AD2-4D3B-928D-091503DFB4FD}">
      <dgm:prSet/>
      <dgm:spPr/>
      <dgm:t>
        <a:bodyPr/>
        <a:lstStyle/>
        <a:p>
          <a:endParaRPr lang="en-US" sz="1500" b="1"/>
        </a:p>
      </dgm:t>
    </dgm:pt>
    <dgm:pt modelId="{095E44CF-9E68-414C-AB5C-2533C36C97D0}" type="pres">
      <dgm:prSet presAssocID="{1F67B503-939B-4C41-A052-BDAE65E5486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D57BC76-5F49-4DE1-9314-84B0BB323859}" type="pres">
      <dgm:prSet presAssocID="{9AA2523F-E201-4F41-A4C4-C31594D22849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CA255826-7762-40CF-8AEE-AFCFC81DC3CF}" type="pres">
      <dgm:prSet presAssocID="{B818D28C-91D8-41AE-B22A-71C090452965}" presName="Accent1" presStyleCnt="0"/>
      <dgm:spPr/>
    </dgm:pt>
    <dgm:pt modelId="{967FC0BD-0697-4132-B3C4-6CEA20F1E712}" type="pres">
      <dgm:prSet presAssocID="{B818D28C-91D8-41AE-B22A-71C090452965}" presName="Accent" presStyleLbl="bgShp" presStyleIdx="0" presStyleCnt="6"/>
      <dgm:spPr/>
    </dgm:pt>
    <dgm:pt modelId="{63067CF9-D729-4FD4-A324-07B67D38C1F4}" type="pres">
      <dgm:prSet presAssocID="{B818D28C-91D8-41AE-B22A-71C09045296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1B620-06F1-4AE3-B47D-CAE455D358C8}" type="pres">
      <dgm:prSet presAssocID="{63F7026F-00ED-4D0A-966B-0C892DBD0C2E}" presName="Accent2" presStyleCnt="0"/>
      <dgm:spPr/>
    </dgm:pt>
    <dgm:pt modelId="{BE562B3E-322B-4F83-ADE6-79B476AF1A36}" type="pres">
      <dgm:prSet presAssocID="{63F7026F-00ED-4D0A-966B-0C892DBD0C2E}" presName="Accent" presStyleLbl="bgShp" presStyleIdx="1" presStyleCnt="6"/>
      <dgm:spPr>
        <a:xfrm>
          <a:off x="4123846" y="815568"/>
          <a:ext cx="825203" cy="71102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6956D01B-E5FE-4263-9917-5311D8FB2DDE}" type="pres">
      <dgm:prSet presAssocID="{63F7026F-00ED-4D0A-966B-0C892DBD0C2E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79BD2-9657-4521-9F4E-A867BBD925BA}" type="pres">
      <dgm:prSet presAssocID="{EF60F306-FE67-42A2-8972-B715BE94D30B}" presName="Accent3" presStyleCnt="0"/>
      <dgm:spPr/>
    </dgm:pt>
    <dgm:pt modelId="{2C0FF18D-620C-4148-9EE9-91080BC0C4EE}" type="pres">
      <dgm:prSet presAssocID="{EF60F306-FE67-42A2-8972-B715BE94D30B}" presName="Accent" presStyleLbl="bgShp" presStyleIdx="2" presStyleCnt="6"/>
      <dgm:spPr>
        <a:xfrm>
          <a:off x="5086923" y="2144801"/>
          <a:ext cx="825203" cy="71102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9EC34D8D-D666-49E4-91FD-35CFCBCC30CB}" type="pres">
      <dgm:prSet presAssocID="{EF60F306-FE67-42A2-8972-B715BE94D30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A7183-4549-426A-82AB-21084444E900}" type="pres">
      <dgm:prSet presAssocID="{7A843A3C-6BCA-44F2-AD11-4062B1DDB634}" presName="Accent4" presStyleCnt="0"/>
      <dgm:spPr/>
    </dgm:pt>
    <dgm:pt modelId="{932ACDC5-A6A5-4F01-B655-F6599EAA80B9}" type="pres">
      <dgm:prSet presAssocID="{7A843A3C-6BCA-44F2-AD11-4062B1DDB634}" presName="Accent" presStyleLbl="bgShp" presStyleIdx="3" presStyleCnt="6"/>
      <dgm:spPr>
        <a:xfrm>
          <a:off x="4417907" y="3645255"/>
          <a:ext cx="825203" cy="71102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95379C31-F75A-42B5-AD57-DFFAA7E3C88C}" type="pres">
      <dgm:prSet presAssocID="{7A843A3C-6BCA-44F2-AD11-4062B1DDB63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A7AD4-4BBE-4230-A017-BC315850CB9E}" type="pres">
      <dgm:prSet presAssocID="{797AE5C9-618A-4CB0-8892-A937D181D564}" presName="Accent5" presStyleCnt="0"/>
      <dgm:spPr/>
    </dgm:pt>
    <dgm:pt modelId="{68195472-F58F-4BD7-AC86-DE30C3264B93}" type="pres">
      <dgm:prSet presAssocID="{797AE5C9-618A-4CB0-8892-A937D181D564}" presName="Accent" presStyleLbl="bgShp" presStyleIdx="4" presStyleCnt="6"/>
      <dgm:spPr>
        <a:xfrm>
          <a:off x="2758342" y="3801008"/>
          <a:ext cx="825203" cy="71102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C9BEDA6A-9195-4B71-989A-F740800206E9}" type="pres">
      <dgm:prSet presAssocID="{797AE5C9-618A-4CB0-8892-A937D181D56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60509-602C-4840-85A0-2F849BD99F20}" type="pres">
      <dgm:prSet presAssocID="{2A8AF531-CC20-4146-B884-56512898543B}" presName="Accent6" presStyleCnt="0"/>
      <dgm:spPr/>
    </dgm:pt>
    <dgm:pt modelId="{93DC7C51-6C5E-4B3C-8769-BA3D43997A32}" type="pres">
      <dgm:prSet presAssocID="{2A8AF531-CC20-4146-B884-56512898543B}" presName="Accent" presStyleLbl="bgShp" presStyleIdx="5" presStyleCnt="6"/>
      <dgm:spPr>
        <a:xfrm>
          <a:off x="1779494" y="2472309"/>
          <a:ext cx="825203" cy="71102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A01E3C8D-2AEB-4DE4-8D6D-DD489C0CEF0E}" type="pres">
      <dgm:prSet presAssocID="{2A8AF531-CC20-4146-B884-56512898543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8843C0-967A-410F-B7D3-39DD3D440E36}" type="presOf" srcId="{63F7026F-00ED-4D0A-966B-0C892DBD0C2E}" destId="{6956D01B-E5FE-4263-9917-5311D8FB2DDE}" srcOrd="0" destOrd="0" presId="urn:microsoft.com/office/officeart/2011/layout/HexagonRadial"/>
    <dgm:cxn modelId="{2B81CC15-0145-4FC9-AD41-F6F4E171E881}" type="presOf" srcId="{2A8AF531-CC20-4146-B884-56512898543B}" destId="{A01E3C8D-2AEB-4DE4-8D6D-DD489C0CEF0E}" srcOrd="0" destOrd="0" presId="urn:microsoft.com/office/officeart/2011/layout/HexagonRadial"/>
    <dgm:cxn modelId="{E771A7E3-747A-404A-A681-AB3D495B0871}" srcId="{9AA2523F-E201-4F41-A4C4-C31594D22849}" destId="{7A843A3C-6BCA-44F2-AD11-4062B1DDB634}" srcOrd="3" destOrd="0" parTransId="{BBE830A0-C06B-456C-AE45-5CE9B4D0D319}" sibTransId="{62E3C727-866F-4CA2-B173-466DBE95AD5E}"/>
    <dgm:cxn modelId="{829BC3A8-CAB4-4C31-88F1-B837ABD07409}" type="presOf" srcId="{EF60F306-FE67-42A2-8972-B715BE94D30B}" destId="{9EC34D8D-D666-49E4-91FD-35CFCBCC30CB}" srcOrd="0" destOrd="0" presId="urn:microsoft.com/office/officeart/2011/layout/HexagonRadial"/>
    <dgm:cxn modelId="{0989D14B-43B2-4CF2-91FF-81B26F2E57F6}" type="presOf" srcId="{9AA2523F-E201-4F41-A4C4-C31594D22849}" destId="{2D57BC76-5F49-4DE1-9314-84B0BB323859}" srcOrd="0" destOrd="0" presId="urn:microsoft.com/office/officeart/2011/layout/HexagonRadial"/>
    <dgm:cxn modelId="{450F4C04-7E1E-4652-B2CB-54DE08B0A6FE}" type="presOf" srcId="{1F67B503-939B-4C41-A052-BDAE65E5486F}" destId="{095E44CF-9E68-414C-AB5C-2533C36C97D0}" srcOrd="0" destOrd="0" presId="urn:microsoft.com/office/officeart/2011/layout/HexagonRadial"/>
    <dgm:cxn modelId="{6B514F32-4E3F-436F-AA4F-AC47D26AADDF}" type="presOf" srcId="{B818D28C-91D8-41AE-B22A-71C090452965}" destId="{63067CF9-D729-4FD4-A324-07B67D38C1F4}" srcOrd="0" destOrd="0" presId="urn:microsoft.com/office/officeart/2011/layout/HexagonRadial"/>
    <dgm:cxn modelId="{6F93ECBA-BC45-4604-81F2-1CFABB02F77A}" type="presOf" srcId="{797AE5C9-618A-4CB0-8892-A937D181D564}" destId="{C9BEDA6A-9195-4B71-989A-F740800206E9}" srcOrd="0" destOrd="0" presId="urn:microsoft.com/office/officeart/2011/layout/HexagonRadial"/>
    <dgm:cxn modelId="{9A6DC3D6-7CE4-44DD-90F5-1B82A2205AB1}" srcId="{9AA2523F-E201-4F41-A4C4-C31594D22849}" destId="{63F7026F-00ED-4D0A-966B-0C892DBD0C2E}" srcOrd="1" destOrd="0" parTransId="{11E3DF1F-5108-4FAD-BB69-ABF7B2531904}" sibTransId="{970FC054-A498-477F-BD94-ACF29B66C95B}"/>
    <dgm:cxn modelId="{9FBDD25E-6673-4F96-9348-9201D9770682}" srcId="{9AA2523F-E201-4F41-A4C4-C31594D22849}" destId="{797AE5C9-618A-4CB0-8892-A937D181D564}" srcOrd="4" destOrd="0" parTransId="{394B3656-9BD1-4B68-9311-B120EC475B5E}" sibTransId="{F842B0FF-9177-449A-AAA4-69118CA5C589}"/>
    <dgm:cxn modelId="{945FE5F9-3D98-4FDD-8622-58622CEF8F1E}" srcId="{1F67B503-939B-4C41-A052-BDAE65E5486F}" destId="{9AA2523F-E201-4F41-A4C4-C31594D22849}" srcOrd="0" destOrd="0" parTransId="{03A2659E-ED4F-47FB-88E0-96E4ADBDDB40}" sibTransId="{477972B0-C8F6-41B6-BD8B-E3FF09778C6E}"/>
    <dgm:cxn modelId="{2F1DA914-B1EB-42EB-9B04-1BCF6F49667E}" srcId="{9AA2523F-E201-4F41-A4C4-C31594D22849}" destId="{B818D28C-91D8-41AE-B22A-71C090452965}" srcOrd="0" destOrd="0" parTransId="{8DA8CD34-9672-4838-B87A-90E449E23E3C}" sibTransId="{4A022C9B-FC6E-40BD-B266-AC2F49C87507}"/>
    <dgm:cxn modelId="{143AA16C-E1A2-4C8D-B8AA-CA4476B43850}" type="presOf" srcId="{7A843A3C-6BCA-44F2-AD11-4062B1DDB634}" destId="{95379C31-F75A-42B5-AD57-DFFAA7E3C88C}" srcOrd="0" destOrd="0" presId="urn:microsoft.com/office/officeart/2011/layout/HexagonRadial"/>
    <dgm:cxn modelId="{C2840071-0AD2-4D3B-928D-091503DFB4FD}" srcId="{9AA2523F-E201-4F41-A4C4-C31594D22849}" destId="{2A8AF531-CC20-4146-B884-56512898543B}" srcOrd="5" destOrd="0" parTransId="{BE1FE488-A619-4FCC-A8AA-B1B1EDEDD7AC}" sibTransId="{866F31B7-B1CE-455A-B158-7D34BF82690E}"/>
    <dgm:cxn modelId="{FCB9F684-0377-4E9A-B87A-53D4D4E40B62}" srcId="{9AA2523F-E201-4F41-A4C4-C31594D22849}" destId="{EF60F306-FE67-42A2-8972-B715BE94D30B}" srcOrd="2" destOrd="0" parTransId="{EBB6B99B-8AB1-440D-813B-B392C09A778A}" sibTransId="{48D9F7EF-2379-418E-80CE-AE7D6DCF7ABD}"/>
    <dgm:cxn modelId="{E097D0E2-2AF8-4EAF-8B44-D6FE85EFDC80}" type="presParOf" srcId="{095E44CF-9E68-414C-AB5C-2533C36C97D0}" destId="{2D57BC76-5F49-4DE1-9314-84B0BB323859}" srcOrd="0" destOrd="0" presId="urn:microsoft.com/office/officeart/2011/layout/HexagonRadial"/>
    <dgm:cxn modelId="{2F2295E1-0ABC-405E-9A88-D4D195F8973A}" type="presParOf" srcId="{095E44CF-9E68-414C-AB5C-2533C36C97D0}" destId="{CA255826-7762-40CF-8AEE-AFCFC81DC3CF}" srcOrd="1" destOrd="0" presId="urn:microsoft.com/office/officeart/2011/layout/HexagonRadial"/>
    <dgm:cxn modelId="{EC937960-CB95-4036-A120-521A5DA8BE7D}" type="presParOf" srcId="{CA255826-7762-40CF-8AEE-AFCFC81DC3CF}" destId="{967FC0BD-0697-4132-B3C4-6CEA20F1E712}" srcOrd="0" destOrd="0" presId="urn:microsoft.com/office/officeart/2011/layout/HexagonRadial"/>
    <dgm:cxn modelId="{FDADEFE3-0768-423D-9683-095C9B9EF28E}" type="presParOf" srcId="{095E44CF-9E68-414C-AB5C-2533C36C97D0}" destId="{63067CF9-D729-4FD4-A324-07B67D38C1F4}" srcOrd="2" destOrd="0" presId="urn:microsoft.com/office/officeart/2011/layout/HexagonRadial"/>
    <dgm:cxn modelId="{466AC02A-25FE-4369-B882-B5B35B44C840}" type="presParOf" srcId="{095E44CF-9E68-414C-AB5C-2533C36C97D0}" destId="{B0E1B620-06F1-4AE3-B47D-CAE455D358C8}" srcOrd="3" destOrd="0" presId="urn:microsoft.com/office/officeart/2011/layout/HexagonRadial"/>
    <dgm:cxn modelId="{043235B5-FB3E-445F-8673-9D81BAFBB225}" type="presParOf" srcId="{B0E1B620-06F1-4AE3-B47D-CAE455D358C8}" destId="{BE562B3E-322B-4F83-ADE6-79B476AF1A36}" srcOrd="0" destOrd="0" presId="urn:microsoft.com/office/officeart/2011/layout/HexagonRadial"/>
    <dgm:cxn modelId="{BD963EE7-747B-4058-9AEE-6AA2D9248869}" type="presParOf" srcId="{095E44CF-9E68-414C-AB5C-2533C36C97D0}" destId="{6956D01B-E5FE-4263-9917-5311D8FB2DDE}" srcOrd="4" destOrd="0" presId="urn:microsoft.com/office/officeart/2011/layout/HexagonRadial"/>
    <dgm:cxn modelId="{D416A355-27F4-44C4-BFCA-57000F693C02}" type="presParOf" srcId="{095E44CF-9E68-414C-AB5C-2533C36C97D0}" destId="{B5779BD2-9657-4521-9F4E-A867BBD925BA}" srcOrd="5" destOrd="0" presId="urn:microsoft.com/office/officeart/2011/layout/HexagonRadial"/>
    <dgm:cxn modelId="{A764A956-1C51-4E77-AF90-9A8A9162BD4D}" type="presParOf" srcId="{B5779BD2-9657-4521-9F4E-A867BBD925BA}" destId="{2C0FF18D-620C-4148-9EE9-91080BC0C4EE}" srcOrd="0" destOrd="0" presId="urn:microsoft.com/office/officeart/2011/layout/HexagonRadial"/>
    <dgm:cxn modelId="{70467BFF-9BCF-479D-9661-807E470F2D1F}" type="presParOf" srcId="{095E44CF-9E68-414C-AB5C-2533C36C97D0}" destId="{9EC34D8D-D666-49E4-91FD-35CFCBCC30CB}" srcOrd="6" destOrd="0" presId="urn:microsoft.com/office/officeart/2011/layout/HexagonRadial"/>
    <dgm:cxn modelId="{E7DFC430-4C11-48E4-8E73-D70E28BD465C}" type="presParOf" srcId="{095E44CF-9E68-414C-AB5C-2533C36C97D0}" destId="{22FA7183-4549-426A-82AB-21084444E900}" srcOrd="7" destOrd="0" presId="urn:microsoft.com/office/officeart/2011/layout/HexagonRadial"/>
    <dgm:cxn modelId="{8C7A8F60-F5EF-4B44-BC0D-90753835F02C}" type="presParOf" srcId="{22FA7183-4549-426A-82AB-21084444E900}" destId="{932ACDC5-A6A5-4F01-B655-F6599EAA80B9}" srcOrd="0" destOrd="0" presId="urn:microsoft.com/office/officeart/2011/layout/HexagonRadial"/>
    <dgm:cxn modelId="{525535CC-6EDF-417A-B4F9-D6CDAEEF747C}" type="presParOf" srcId="{095E44CF-9E68-414C-AB5C-2533C36C97D0}" destId="{95379C31-F75A-42B5-AD57-DFFAA7E3C88C}" srcOrd="8" destOrd="0" presId="urn:microsoft.com/office/officeart/2011/layout/HexagonRadial"/>
    <dgm:cxn modelId="{E5C6E40E-4E7E-4377-AD1D-764655D32BA5}" type="presParOf" srcId="{095E44CF-9E68-414C-AB5C-2533C36C97D0}" destId="{12EA7AD4-4BBE-4230-A017-BC315850CB9E}" srcOrd="9" destOrd="0" presId="urn:microsoft.com/office/officeart/2011/layout/HexagonRadial"/>
    <dgm:cxn modelId="{E44F6415-6BF4-4FD7-A1C6-E05421FE446E}" type="presParOf" srcId="{12EA7AD4-4BBE-4230-A017-BC315850CB9E}" destId="{68195472-F58F-4BD7-AC86-DE30C3264B93}" srcOrd="0" destOrd="0" presId="urn:microsoft.com/office/officeart/2011/layout/HexagonRadial"/>
    <dgm:cxn modelId="{F53CA5DC-811B-4E30-9E25-BFC47F1E31DD}" type="presParOf" srcId="{095E44CF-9E68-414C-AB5C-2533C36C97D0}" destId="{C9BEDA6A-9195-4B71-989A-F740800206E9}" srcOrd="10" destOrd="0" presId="urn:microsoft.com/office/officeart/2011/layout/HexagonRadial"/>
    <dgm:cxn modelId="{65FFF489-F91D-44E7-A75A-29916DCF0B81}" type="presParOf" srcId="{095E44CF-9E68-414C-AB5C-2533C36C97D0}" destId="{13260509-602C-4840-85A0-2F849BD99F20}" srcOrd="11" destOrd="0" presId="urn:microsoft.com/office/officeart/2011/layout/HexagonRadial"/>
    <dgm:cxn modelId="{4EE8705A-9013-4716-B8DF-4B18867A20B7}" type="presParOf" srcId="{13260509-602C-4840-85A0-2F849BD99F20}" destId="{93DC7C51-6C5E-4B3C-8769-BA3D43997A32}" srcOrd="0" destOrd="0" presId="urn:microsoft.com/office/officeart/2011/layout/HexagonRadial"/>
    <dgm:cxn modelId="{2F035332-04A0-4EBC-B071-A1773FA377EF}" type="presParOf" srcId="{095E44CF-9E68-414C-AB5C-2533C36C97D0}" destId="{A01E3C8D-2AEB-4DE4-8D6D-DD489C0CEF0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BC76-5F49-4DE1-9314-84B0BB323859}">
      <dsp:nvSpPr>
        <dsp:cNvPr id="0" name=""/>
        <dsp:cNvSpPr/>
      </dsp:nvSpPr>
      <dsp:spPr>
        <a:xfrm>
          <a:off x="3027729" y="1290561"/>
          <a:ext cx="1640359" cy="141897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DESL Sample Staging Pipeline</a:t>
          </a:r>
          <a:endParaRPr lang="en-US" sz="1500" b="1" i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299559" y="1525705"/>
        <a:ext cx="1096699" cy="948689"/>
      </dsp:txXfrm>
    </dsp:sp>
    <dsp:sp modelId="{BE562B3E-322B-4F83-ADE6-79B476AF1A36}">
      <dsp:nvSpPr>
        <dsp:cNvPr id="0" name=""/>
        <dsp:cNvSpPr/>
      </dsp:nvSpPr>
      <dsp:spPr>
        <a:xfrm>
          <a:off x="4054909" y="611676"/>
          <a:ext cx="618902" cy="533266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3067CF9-D729-4FD4-A324-07B67D38C1F4}">
      <dsp:nvSpPr>
        <dsp:cNvPr id="0" name=""/>
        <dsp:cNvSpPr/>
      </dsp:nvSpPr>
      <dsp:spPr>
        <a:xfrm>
          <a:off x="3178830" y="0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Sample Receipt</a:t>
          </a:r>
          <a:endParaRPr lang="en-US" sz="1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1603" y="192725"/>
        <a:ext cx="898716" cy="777495"/>
      </dsp:txXfrm>
    </dsp:sp>
    <dsp:sp modelId="{2C0FF18D-620C-4148-9EE9-91080BC0C4EE}">
      <dsp:nvSpPr>
        <dsp:cNvPr id="0" name=""/>
        <dsp:cNvSpPr/>
      </dsp:nvSpPr>
      <dsp:spPr>
        <a:xfrm>
          <a:off x="4777217" y="1608601"/>
          <a:ext cx="618902" cy="533266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956D01B-E5FE-4263-9917-5311D8FB2DDE}">
      <dsp:nvSpPr>
        <dsp:cNvPr id="0" name=""/>
        <dsp:cNvSpPr/>
      </dsp:nvSpPr>
      <dsp:spPr>
        <a:xfrm>
          <a:off x="4411675" y="715289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Volume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Check</a:t>
          </a:r>
          <a:endParaRPr lang="en-US" sz="1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634448" y="908014"/>
        <a:ext cx="898716" cy="777495"/>
      </dsp:txXfrm>
    </dsp:sp>
    <dsp:sp modelId="{932ACDC5-A6A5-4F01-B655-F6599EAA80B9}">
      <dsp:nvSpPr>
        <dsp:cNvPr id="0" name=""/>
        <dsp:cNvSpPr/>
      </dsp:nvSpPr>
      <dsp:spPr>
        <a:xfrm>
          <a:off x="4275455" y="2733941"/>
          <a:ext cx="618902" cy="533266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EC34D8D-D666-49E4-91FD-35CFCBCC30CB}">
      <dsp:nvSpPr>
        <dsp:cNvPr id="0" name=""/>
        <dsp:cNvSpPr/>
      </dsp:nvSpPr>
      <dsp:spPr>
        <a:xfrm>
          <a:off x="4411675" y="2121465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LabChip DS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(OD Quant.)</a:t>
          </a:r>
        </a:p>
      </dsp:txBody>
      <dsp:txXfrm>
        <a:off x="4634448" y="2314190"/>
        <a:ext cx="898716" cy="777495"/>
      </dsp:txXfrm>
    </dsp:sp>
    <dsp:sp modelId="{68195472-F58F-4BD7-AC86-DE30C3264B93}">
      <dsp:nvSpPr>
        <dsp:cNvPr id="0" name=""/>
        <dsp:cNvSpPr/>
      </dsp:nvSpPr>
      <dsp:spPr>
        <a:xfrm>
          <a:off x="3030782" y="2850756"/>
          <a:ext cx="618902" cy="533266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5379C31-F75A-42B5-AD57-DFFAA7E3C88C}">
      <dsp:nvSpPr>
        <dsp:cNvPr id="0" name=""/>
        <dsp:cNvSpPr/>
      </dsp:nvSpPr>
      <dsp:spPr>
        <a:xfrm>
          <a:off x="3178830" y="2837554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dsDNA Fluorescent Quant.</a:t>
          </a:r>
          <a:endParaRPr lang="en-US" sz="1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1603" y="3030279"/>
        <a:ext cx="898716" cy="777495"/>
      </dsp:txXfrm>
    </dsp:sp>
    <dsp:sp modelId="{93DC7C51-6C5E-4B3C-8769-BA3D43997A32}">
      <dsp:nvSpPr>
        <dsp:cNvPr id="0" name=""/>
        <dsp:cNvSpPr/>
      </dsp:nvSpPr>
      <dsp:spPr>
        <a:xfrm>
          <a:off x="2296645" y="1854231"/>
          <a:ext cx="618902" cy="533266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rgbClr val="8064A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9BEDA6A-9195-4B71-989A-F740800206E9}">
      <dsp:nvSpPr>
        <dsp:cNvPr id="0" name=""/>
        <dsp:cNvSpPr/>
      </dsp:nvSpPr>
      <dsp:spPr>
        <a:xfrm>
          <a:off x="1940261" y="2122265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Staging (normalization &amp; REMPing)</a:t>
          </a:r>
          <a:endParaRPr lang="en-US" sz="1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63034" y="2314990"/>
        <a:ext cx="898716" cy="777495"/>
      </dsp:txXfrm>
    </dsp:sp>
    <dsp:sp modelId="{A01E3C8D-2AEB-4DE4-8D6D-DD489C0CEF0E}">
      <dsp:nvSpPr>
        <dsp:cNvPr id="0" name=""/>
        <dsp:cNvSpPr/>
      </dsp:nvSpPr>
      <dsp:spPr>
        <a:xfrm>
          <a:off x="1940261" y="713689"/>
          <a:ext cx="1344262" cy="116294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DNA Profiling</a:t>
          </a:r>
          <a:endParaRPr lang="en-US" sz="1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63034" y="906414"/>
        <a:ext cx="898716" cy="777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6/21/2017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NLCR_ACQ@mail.nih.gov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/>
              <a:t>For a more accessible version of this file or to request additional information about the images contained in this PowerPoint presentation, please contact: the FNCLR Acquisition Team @ </a:t>
            </a:r>
            <a:r>
              <a:rPr lang="en-US" u="sng">
                <a:hlinkClick r:id="rId3"/>
              </a:rPr>
              <a:t>FNLCR_ACQ@mail.nih.gov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3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The first is the Cancer Genomics</a:t>
            </a:r>
            <a:r>
              <a:rPr lang="en-US" altLang="en-US" baseline="0" dirty="0" smtClean="0"/>
              <a:t> Research laboratory</a:t>
            </a:r>
          </a:p>
          <a:p>
            <a:r>
              <a:rPr lang="en-US" altLang="en-US" dirty="0" smtClean="0"/>
              <a:t>CGR provides a range of services……………………</a:t>
            </a:r>
          </a:p>
          <a:p>
            <a:r>
              <a:rPr lang="en-US" altLang="en-US" dirty="0" smtClean="0"/>
              <a:t>Built a program from start to finish (including sample handling, preparation and pre-genetic analyses)</a:t>
            </a:r>
          </a:p>
          <a:p>
            <a:r>
              <a:rPr lang="en-US" altLang="en-US" dirty="0" smtClean="0"/>
              <a:t>CGR has produced</a:t>
            </a:r>
            <a:r>
              <a:rPr lang="en-US" altLang="en-US" baseline="0" dirty="0" smtClean="0"/>
              <a:t> over 700 reports</a:t>
            </a:r>
            <a:r>
              <a:rPr lang="en-US" altLang="en-US" dirty="0" smtClean="0"/>
              <a:t> with data as an indication of the breadth and depth of biological insights generated by the integrated programs within DCEG</a:t>
            </a:r>
          </a:p>
          <a:p>
            <a:r>
              <a:rPr lang="en-US" altLang="en-US" dirty="0" smtClean="0"/>
              <a:t>Development/technology is a strong suit- built to assess and decide when to move technologies into the pipeline and when to sunset technologies </a:t>
            </a:r>
          </a:p>
          <a:p>
            <a:r>
              <a:rPr lang="en-US" altLang="en-US" dirty="0" smtClean="0"/>
              <a:t>(multiple ABI, Sequenome, STRs for Linkage, various robots/capture assays)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57066" indent="-291179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64717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30604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96491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62377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3028264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94151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960038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B55111F-A92C-4D0C-A212-C03DC6871064}" type="slidenum">
              <a:rPr lang="en-US" altLang="en-US" sz="1000">
                <a:solidFill>
                  <a:schemeClr val="tx1"/>
                </a:solidFill>
              </a:rPr>
              <a:pPr/>
              <a:t>10</a:t>
            </a:fld>
            <a:endParaRPr lang="en-US" alt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scale of this work is large.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4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resource is not static-</a:t>
            </a:r>
            <a:r>
              <a:rPr lang="en-US" baseline="0" dirty="0" smtClean="0"/>
              <a:t> the</a:t>
            </a:r>
            <a:r>
              <a:rPr lang="en-US" dirty="0" smtClean="0"/>
              <a:t> laboratory has developed different capabilities over time as new technologies emerge</a:t>
            </a:r>
          </a:p>
          <a:p>
            <a:r>
              <a:rPr lang="en-US" dirty="0" smtClean="0"/>
              <a:t>and are</a:t>
            </a:r>
            <a:r>
              <a:rPr lang="en-US" baseline="0" dirty="0" smtClean="0"/>
              <a:t> developed to address questions in the population.</a:t>
            </a:r>
          </a:p>
          <a:p>
            <a:r>
              <a:rPr lang="en-US" baseline="0" dirty="0" smtClean="0"/>
              <a:t>As this diagram suggests, it is safe to assume that the new technologies will continue to emerge and find their</a:t>
            </a:r>
          </a:p>
          <a:p>
            <a:r>
              <a:rPr lang="en-US" baseline="0" dirty="0" smtClean="0"/>
              <a:t>Role in population studies. From our perspective, mechanistic and animal model work is important- but the gold </a:t>
            </a:r>
          </a:p>
          <a:p>
            <a:r>
              <a:rPr lang="en-US" baseline="0" dirty="0" smtClean="0"/>
              <a:t>Standard is demonstration of effects in large human population studies…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one example of how the </a:t>
            </a:r>
            <a:r>
              <a:rPr lang="en-US" baseline="0" dirty="0" smtClean="0"/>
              <a:t>bioinformatics, genomics, epidemiological data and data management capabilities of this group have come together-</a:t>
            </a:r>
          </a:p>
          <a:p>
            <a:r>
              <a:rPr lang="en-US" baseline="0" dirty="0" smtClean="0"/>
              <a:t>A DCEG TGS or Total Genome Set including data from diverse studies has been created and will be used to conduct large scale</a:t>
            </a:r>
          </a:p>
          <a:p>
            <a:r>
              <a:rPr lang="en-US" baseline="0" dirty="0" smtClean="0"/>
              <a:t>Metanalyses across different cancers and populations.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3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DESL is</a:t>
            </a:r>
          </a:p>
          <a:p>
            <a:r>
              <a:rPr lang="en-US" dirty="0" smtClean="0"/>
              <a:t>This group receives, processes samples- extracts, quantitates and QCs DNA for genetic analyses.</a:t>
            </a:r>
          </a:p>
          <a:p>
            <a:r>
              <a:rPr lang="en-US" dirty="0" smtClean="0"/>
              <a:t>This complex set of</a:t>
            </a:r>
            <a:r>
              <a:rPr lang="en-US" baseline="0" dirty="0" smtClean="0"/>
              <a:t> operations involves aliquotting, tracking, plating and coordination with other contractors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05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graphic depicts</a:t>
            </a:r>
            <a:r>
              <a:rPr lang="en-US" baseline="0" dirty="0" smtClean="0"/>
              <a:t> the coordination involved in some of these operations-</a:t>
            </a:r>
          </a:p>
          <a:p>
            <a:r>
              <a:rPr lang="en-US" baseline="0" dirty="0" smtClean="0"/>
              <a:t>Sample receipt, various quality checks, DNA quantity and quality determinations</a:t>
            </a:r>
          </a:p>
          <a:p>
            <a:r>
              <a:rPr lang="en-US" baseline="0" dirty="0" smtClean="0"/>
              <a:t>Are performed and data is organized, stored, and distributed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3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area</a:t>
            </a:r>
            <a:r>
              <a:rPr lang="en-US" baseline="0" dirty="0" smtClean="0"/>
              <a:t> of support has been the HPV Immunology Lab…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33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as a quick example, this has</a:t>
            </a:r>
            <a:r>
              <a:rPr lang="en-US" baseline="0" dirty="0" smtClean="0"/>
              <a:t> made important studies possible such as:</a:t>
            </a:r>
          </a:p>
          <a:p>
            <a:r>
              <a:rPr lang="en-US" baseline="0" dirty="0" smtClean="0"/>
              <a:t>an evaluation of antibody response parameters after 1 , 2 or 3 doses of vaccine over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3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MIP studies in large epidemiological cohorts have demonstrated association of key </a:t>
            </a:r>
          </a:p>
          <a:p>
            <a:r>
              <a:rPr lang="en-US" dirty="0" smtClean="0"/>
              <a:t>Inflammatory markers (such as CRP) in various cancers and followed with replication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75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hormone laboratory has developed</a:t>
            </a:r>
            <a:r>
              <a:rPr lang="en-US" baseline="0" dirty="0" smtClean="0"/>
              <a:t> assays for key hormones</a:t>
            </a:r>
          </a:p>
          <a:p>
            <a:r>
              <a:rPr lang="en-US" baseline="0" dirty="0" smtClean="0"/>
              <a:t>Of great interest in studies of breast, prostate, endometrial and other</a:t>
            </a:r>
          </a:p>
          <a:p>
            <a:r>
              <a:rPr lang="en-US" baseline="0" dirty="0" smtClean="0"/>
              <a:t>Cancer with known or suspected hormonal dependencies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8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4850"/>
            <a:ext cx="6172200" cy="3471863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The Division of Cancer Epidemiology and Genetics conducts…</a:t>
            </a:r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To conduct large scale studies, DCEG studies involve biospecimen collections that include DNA or other analytes.</a:t>
            </a:r>
          </a:p>
          <a:p>
            <a:r>
              <a:rPr lang="en-US" altLang="en-US" dirty="0" smtClean="0"/>
              <a:t>As new technologies emerge- they are validated and used to query carefully selected groups from defined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populations to address important questions</a:t>
            </a:r>
            <a:r>
              <a:rPr lang="en-US" altLang="en-US" baseline="0" dirty="0" smtClean="0"/>
              <a:t>.</a:t>
            </a:r>
          </a:p>
          <a:p>
            <a:r>
              <a:rPr lang="en-US" altLang="en-US" baseline="0" dirty="0" smtClean="0"/>
              <a:t>Over 2/3’s of DCEGs 15 million biospecimens are housed in the FNL central repository in Ferederick Maryland</a:t>
            </a:r>
            <a:endParaRPr lang="en-US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  <a:lvl2pPr marL="757066" indent="-291179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2pPr>
            <a:lvl3pPr marL="1164717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3pPr>
            <a:lvl4pPr marL="1630604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4pPr>
            <a:lvl5pPr marL="2096491" indent="-232943" defTabSz="970598"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5pPr>
            <a:lvl6pPr marL="2562377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6pPr>
            <a:lvl7pPr marL="3028264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7pPr>
            <a:lvl8pPr marL="3494151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8pPr>
            <a:lvl9pPr marL="3960038" indent="-232943" defTabSz="9705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3A00762-3798-4BF4-A0F3-4B7AFCB485E5}" type="slidenum">
              <a:rPr lang="en-US" altLang="en-US" sz="1000">
                <a:solidFill>
                  <a:schemeClr val="tx1"/>
                </a:solidFill>
              </a:rPr>
              <a:pPr/>
              <a:t>20</a:t>
            </a:fld>
            <a:endParaRPr lang="en-US" alt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="1" i="1" dirty="0" smtClean="0"/>
              <a:t>*****PLACE</a:t>
            </a:r>
            <a:r>
              <a:rPr lang="en-US" b="1" i="1" baseline="0" dirty="0" smtClean="0"/>
              <a:t> SPEAKER NOTES HERE: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03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mentioned the types of resources DCEG has benefited from in the past-</a:t>
            </a:r>
          </a:p>
          <a:p>
            <a:r>
              <a:rPr lang="en-US" dirty="0" smtClean="0"/>
              <a:t>I want to also highlight the high quality and number of scientific</a:t>
            </a:r>
          </a:p>
          <a:p>
            <a:r>
              <a:rPr lang="en-US" dirty="0" smtClean="0"/>
              <a:t>Publications that have emerged from this contract and the associated collaborative work.</a:t>
            </a:r>
          </a:p>
          <a:p>
            <a:r>
              <a:rPr lang="en-US" dirty="0" smtClean="0"/>
              <a:t>As I mentioned, DCEG  s</a:t>
            </a:r>
            <a:r>
              <a:rPr lang="en-US" baseline="0" dirty="0" smtClean="0"/>
              <a:t>tudies are critically dependent on laboratory support.</a:t>
            </a:r>
          </a:p>
          <a:p>
            <a:r>
              <a:rPr lang="en-US" baseline="0" dirty="0" smtClean="0"/>
              <a:t>This slide shows CGR publications, including a significant proportion in high impact journals…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58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Studies</a:t>
            </a:r>
            <a:r>
              <a:rPr lang="en-US" baseline="0" dirty="0" smtClean="0"/>
              <a:t> that have resulted in high impact publications often involve CGR personnel in integral roles and in 2 of the examples above- CGR are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authors. </a:t>
            </a:r>
          </a:p>
          <a:p>
            <a:r>
              <a:rPr lang="en-US" baseline="0" dirty="0" smtClean="0"/>
              <a:t>This is not surprising at all given the increasing emphasis on multidisciplinary team science and the close working relationships in these complex projects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77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different technologies emerge</a:t>
            </a:r>
            <a:r>
              <a:rPr lang="en-US" baseline="0" dirty="0" smtClean="0"/>
              <a:t>- they must be piloted, scaled up to production, and eventually sun </a:t>
            </a:r>
            <a:r>
              <a:rPr lang="en-US" baseline="0" dirty="0" err="1" smtClean="0"/>
              <a:t>setted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 slide shows a few examples of that ongoing process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29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publications involving METHODS development that accompanies this process</a:t>
            </a:r>
            <a:r>
              <a:rPr lang="en-US" baseline="0" dirty="0" smtClean="0"/>
              <a:t>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29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development of </a:t>
            </a:r>
            <a:r>
              <a:rPr lang="en-US" dirty="0" err="1" smtClean="0"/>
              <a:t>biostatistical</a:t>
            </a:r>
            <a:r>
              <a:rPr lang="en-US" dirty="0" smtClean="0"/>
              <a:t> and informatics expertise also involves close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31ED-88C3-461E-B415-26ACA3F0C7C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1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 again, there are many publications with</a:t>
            </a:r>
            <a:r>
              <a:rPr lang="en-US" baseline="0" dirty="0" smtClean="0"/>
              <a:t> the biostatistics branch as we together seeks to develop and apply novel statistical approaches to ‘big data’</a:t>
            </a:r>
          </a:p>
          <a:p>
            <a:r>
              <a:rPr lang="en-US" baseline="0" dirty="0" smtClean="0"/>
              <a:t>Many rich collaborations have emerged in the interface of statistics, bioinformatics, and laboratory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31ED-88C3-461E-B415-26ACA3F0C7C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1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7059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defTabSz="97059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defTabSz="9705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defTabSz="9705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defTabSz="9705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defTabSz="9705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defTabSz="9705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defTabSz="9705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defTabSz="9705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B9BE3-4D17-406D-A29D-914239DE5E3D}" type="slidenum">
              <a:rPr lang="en-US" altLang="en-US" sz="1000">
                <a:latin typeface="Times New Roman" pitchFamily="18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en-US" sz="100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</a:p>
          <a:p>
            <a:r>
              <a:rPr lang="en-US" dirty="0" smtClean="0"/>
              <a:t>I’ve tried to emphasize</a:t>
            </a:r>
            <a:r>
              <a:rPr lang="en-US" baseline="0" dirty="0" smtClean="0"/>
              <a:t> the large scope and scale of the contract resource</a:t>
            </a:r>
          </a:p>
          <a:p>
            <a:r>
              <a:rPr lang="en-US" baseline="0" dirty="0" smtClean="0"/>
              <a:t>AND </a:t>
            </a:r>
          </a:p>
          <a:p>
            <a:r>
              <a:rPr lang="en-US" baseline="0" dirty="0" smtClean="0"/>
              <a:t>the how our strong working relationship over time has resulted in </a:t>
            </a:r>
          </a:p>
          <a:p>
            <a:r>
              <a:rPr lang="en-US" baseline="0" dirty="0" smtClean="0"/>
              <a:t>a highly productive scientific output.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4850"/>
            <a:ext cx="6172200" cy="3471863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We are an Intramural Division- along with CCR.</a:t>
            </a:r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4850"/>
            <a:ext cx="6172200" cy="3471863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The Branches show the breath and range of DCEG studies</a:t>
            </a:r>
          </a:p>
          <a:p>
            <a:r>
              <a:rPr lang="en-US" dirty="0" smtClean="0">
                <a:latin typeface="Times New Roman" charset="0"/>
                <a:ea typeface="MS PGothic" charset="0"/>
              </a:rPr>
              <a:t>Which include an environmental program (6</a:t>
            </a:r>
            <a:r>
              <a:rPr lang="en-US" baseline="0" dirty="0" smtClean="0">
                <a:latin typeface="Times New Roman" charset="0"/>
                <a:ea typeface="MS PGothic" charset="0"/>
              </a:rPr>
              <a:t> B)</a:t>
            </a:r>
          </a:p>
          <a:p>
            <a:r>
              <a:rPr lang="en-US" baseline="0" dirty="0" smtClean="0">
                <a:latin typeface="Times New Roman" charset="0"/>
                <a:ea typeface="MS PGothic" charset="0"/>
              </a:rPr>
              <a:t>and a Genetics program with 3 units (2 Branches and a lab).</a:t>
            </a:r>
          </a:p>
          <a:p>
            <a:r>
              <a:rPr lang="en-US" baseline="0" dirty="0" smtClean="0">
                <a:latin typeface="Times New Roman" charset="0"/>
                <a:ea typeface="MS PGothic" charset="0"/>
              </a:rPr>
              <a:t>I am BC of GEB and Allan Hildesheim is from the Environmental side- IIB.</a:t>
            </a:r>
          </a:p>
          <a:p>
            <a:r>
              <a:rPr lang="en-US" baseline="0" dirty="0" smtClean="0">
                <a:latin typeface="Times New Roman" charset="0"/>
                <a:ea typeface="MS PGothic" charset="0"/>
              </a:rPr>
              <a:t>The LTC……………………</a:t>
            </a:r>
          </a:p>
          <a:p>
            <a:r>
              <a:rPr lang="en-US" baseline="0" dirty="0" smtClean="0">
                <a:latin typeface="Times New Roman" charset="0"/>
                <a:ea typeface="MS PGothic" charset="0"/>
              </a:rPr>
              <a:t>The Cancer Genomics Lab…………</a:t>
            </a:r>
            <a:endParaRPr lang="en-US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DCEG</a:t>
            </a:r>
            <a:r>
              <a:rPr lang="en-US" baseline="0" dirty="0" smtClean="0"/>
              <a:t> scientists encompass a range of disciplines from…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3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key feature of DCEG is that we are widely collaborative- since we engage scientists of widely different disciplines,</a:t>
            </a:r>
          </a:p>
          <a:p>
            <a:r>
              <a:rPr lang="en-US" baseline="0" dirty="0" smtClean="0"/>
              <a:t>To conduct a range of studies in human populations…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3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settings around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3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work with a central goal of identifying G and E causes of cancer….</a:t>
            </a:r>
          </a:p>
          <a:p>
            <a:r>
              <a:rPr lang="en-US" dirty="0" smtClean="0"/>
              <a:t>Has important public health implications such as….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89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major trend in epidemiology has been the INTEGRATION of GENETICS</a:t>
            </a:r>
          </a:p>
          <a:p>
            <a:r>
              <a:rPr lang="en-US" baseline="0" dirty="0" smtClean="0"/>
              <a:t>and BIOMAKERS into population studies, often referred to as MOLECULAR or INTEGRATIVE Epidemiology</a:t>
            </a:r>
          </a:p>
          <a:p>
            <a:r>
              <a:rPr lang="en-US" baseline="0" dirty="0" smtClean="0"/>
              <a:t>Since a large and increasing proportion of DCEG studies incorporate biomarkers</a:t>
            </a:r>
          </a:p>
          <a:p>
            <a:r>
              <a:rPr lang="en-US" baseline="0" dirty="0" smtClean="0"/>
              <a:t>we necessarily work hand-in-hand with laboratory-based scientists to conduct these studies.</a:t>
            </a:r>
          </a:p>
          <a:p>
            <a:r>
              <a:rPr lang="en-US" baseline="0" dirty="0" smtClean="0"/>
              <a:t>This slide shows 5 major contract-supported entities that have been intimate partners in DCEG studies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4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66486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234440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 </a:t>
            </a:r>
            <a:endParaRPr lang="en-US" dirty="0"/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3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 smtClean="0"/>
              <a:pPr>
                <a:defRPr/>
              </a:pPr>
              <a:t>June 21,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1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4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776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721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</a:rPr>
              <a:t>www.cancer.gov                 www.cancer.gov/espanol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994026" y="2148840"/>
            <a:ext cx="3163776" cy="813435"/>
            <a:chOff x="2333626" y="1990725"/>
            <a:chExt cx="4519680" cy="1162050"/>
          </a:xfrm>
        </p:grpSpPr>
        <p:pic>
          <p:nvPicPr>
            <p:cNvPr id="10" name="Picture 9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1" name="Picture 10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45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28D7C-E571-4E18-BAB4-2CD6A27D74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05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24F2-2376-4179-8EAE-EDB2A8A5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6/21/2017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67AB-A4A9-44BC-BDE7-523584BBFA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50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347BF-DAD3-4917-8D69-07E5FA502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2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 smtClean="0"/>
              <a:t>Agenda Item 1</a:t>
            </a:r>
          </a:p>
          <a:p>
            <a:pPr lvl="1"/>
            <a:r>
              <a:rPr lang="en-US" dirty="0" smtClean="0"/>
              <a:t>Agenda Item 1a</a:t>
            </a:r>
          </a:p>
          <a:p>
            <a:pPr lvl="1"/>
            <a:r>
              <a:rPr lang="en-US" dirty="0" smtClean="0"/>
              <a:t>Agenda Item 1b</a:t>
            </a:r>
          </a:p>
          <a:p>
            <a:r>
              <a:rPr lang="en-US" dirty="0" smtClean="0"/>
              <a:t>Agenda Item 2</a:t>
            </a:r>
          </a:p>
          <a:p>
            <a:pPr lvl="1"/>
            <a:r>
              <a:rPr lang="en-US" dirty="0" smtClean="0"/>
              <a:t>Agenda Item 2a</a:t>
            </a:r>
          </a:p>
          <a:p>
            <a:pPr lvl="1"/>
            <a:r>
              <a:rPr lang="en-US" dirty="0" smtClean="0"/>
              <a:t>Agenda Item 2b</a:t>
            </a:r>
          </a:p>
          <a:p>
            <a:r>
              <a:rPr lang="en-US" dirty="0" smtClean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 userDrawn="1"/>
        </p:nvSpPr>
        <p:spPr>
          <a:xfrm>
            <a:off x="1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entagon 20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416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 smtClean="0"/>
              <a:t>Vision Quote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fugit </a:t>
            </a:r>
            <a:r>
              <a:rPr lang="en-US" dirty="0" err="1" smtClean="0"/>
              <a:t>liberavisse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nec</a:t>
            </a:r>
            <a:r>
              <a:rPr lang="en-US" dirty="0" smtClean="0"/>
              <a:t> at. </a:t>
            </a:r>
            <a:r>
              <a:rPr lang="en-US" dirty="0" err="1" smtClean="0"/>
              <a:t>Essent</a:t>
            </a:r>
            <a:r>
              <a:rPr lang="en-US" dirty="0" smtClean="0"/>
              <a:t> </a:t>
            </a:r>
            <a:r>
              <a:rPr lang="en-US" dirty="0" err="1" smtClean="0"/>
              <a:t>elaboraret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eam</a:t>
            </a:r>
            <a:r>
              <a:rPr lang="en-US" dirty="0" smtClean="0"/>
              <a:t> id. Quo ex </a:t>
            </a:r>
            <a:r>
              <a:rPr lang="en-US" dirty="0" err="1" smtClean="0"/>
              <a:t>laboramus</a:t>
            </a:r>
            <a:r>
              <a:rPr lang="en-US" dirty="0" smtClean="0"/>
              <a:t> </a:t>
            </a:r>
            <a:r>
              <a:rPr lang="en-US" dirty="0" err="1" smtClean="0"/>
              <a:t>accommodare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his </a:t>
            </a:r>
            <a:r>
              <a:rPr lang="en-US" dirty="0" err="1" smtClean="0"/>
              <a:t>falli</a:t>
            </a:r>
            <a:r>
              <a:rPr lang="en-US" dirty="0" smtClean="0"/>
              <a:t> </a:t>
            </a:r>
            <a:r>
              <a:rPr lang="en-US" dirty="0" err="1" smtClean="0"/>
              <a:t>deleniti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. </a:t>
            </a:r>
            <a:r>
              <a:rPr lang="en-US" dirty="0" err="1" smtClean="0"/>
              <a:t>Illud</a:t>
            </a:r>
            <a:r>
              <a:rPr lang="en-US" dirty="0" smtClean="0"/>
              <a:t> postulant </a:t>
            </a:r>
            <a:br>
              <a:rPr lang="en-US" dirty="0" smtClean="0"/>
            </a:br>
            <a:r>
              <a:rPr lang="en-US" dirty="0" err="1" smtClean="0"/>
              <a:t>adversarium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8767E79B-3863-C648-ACD5-D5A69BA31F7C}" type="datetime4">
              <a:rPr lang="en-US" smtClean="0"/>
              <a:pPr>
                <a:defRPr/>
              </a:pPr>
              <a:t>June 21,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55" r:id="rId2"/>
    <p:sldLayoutId id="2147483821" r:id="rId3"/>
    <p:sldLayoutId id="2147483822" r:id="rId4"/>
    <p:sldLayoutId id="2147483823" r:id="rId5"/>
    <p:sldLayoutId id="2147483770" r:id="rId6"/>
    <p:sldLayoutId id="2147483810" r:id="rId7"/>
    <p:sldLayoutId id="2147483771" r:id="rId8"/>
    <p:sldLayoutId id="2147483812" r:id="rId9"/>
    <p:sldLayoutId id="2147483772" r:id="rId10"/>
    <p:sldLayoutId id="2147483813" r:id="rId11"/>
    <p:sldLayoutId id="2147483773" r:id="rId12"/>
    <p:sldLayoutId id="2147483814" r:id="rId13"/>
    <p:sldLayoutId id="2147483763" r:id="rId14"/>
    <p:sldLayoutId id="2147483807" r:id="rId15"/>
    <p:sldLayoutId id="2147483824" r:id="rId16"/>
    <p:sldLayoutId id="2147483827" r:id="rId17"/>
    <p:sldLayoutId id="2147483833" r:id="rId18"/>
    <p:sldLayoutId id="2147483834" r:id="rId19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5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21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NCI’s Division of Cancer Epidemiology and Genetics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Neil E Caporaso, Chief, Genetic Epidemiology Branch   </a:t>
            </a:r>
            <a:endParaRPr lang="en-US" dirty="0"/>
          </a:p>
          <a:p>
            <a:pPr algn="l"/>
            <a:r>
              <a:rPr lang="en-US" dirty="0" smtClean="0"/>
              <a:t>Allan Hildesheim, Chief, Immunoepidemioloy and Infectious Disease Branch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1, 2015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790574" y="1572374"/>
            <a:ext cx="1766359" cy="2736056"/>
            <a:chOff x="685799" y="2513541"/>
            <a:chExt cx="1871439" cy="4284345"/>
          </a:xfrm>
        </p:grpSpPr>
        <p:sp>
          <p:nvSpPr>
            <p:cNvPr id="7" name="Freeform 6"/>
            <p:cNvSpPr/>
            <p:nvPr/>
          </p:nvSpPr>
          <p:spPr>
            <a:xfrm>
              <a:off x="685799" y="2513541"/>
              <a:ext cx="1871439" cy="4284345"/>
            </a:xfrm>
            <a:custGeom>
              <a:avLst/>
              <a:gdLst>
                <a:gd name="connsiteX0" fmla="*/ 0 w 1871439"/>
                <a:gd name="connsiteY0" fmla="*/ 187144 h 4284345"/>
                <a:gd name="connsiteX1" fmla="*/ 54813 w 1871439"/>
                <a:gd name="connsiteY1" fmla="*/ 54813 h 4284345"/>
                <a:gd name="connsiteX2" fmla="*/ 187144 w 1871439"/>
                <a:gd name="connsiteY2" fmla="*/ 0 h 4284345"/>
                <a:gd name="connsiteX3" fmla="*/ 1684295 w 1871439"/>
                <a:gd name="connsiteY3" fmla="*/ 0 h 4284345"/>
                <a:gd name="connsiteX4" fmla="*/ 1816626 w 1871439"/>
                <a:gd name="connsiteY4" fmla="*/ 54813 h 4284345"/>
                <a:gd name="connsiteX5" fmla="*/ 1871439 w 1871439"/>
                <a:gd name="connsiteY5" fmla="*/ 187144 h 4284345"/>
                <a:gd name="connsiteX6" fmla="*/ 1871439 w 1871439"/>
                <a:gd name="connsiteY6" fmla="*/ 4097201 h 4284345"/>
                <a:gd name="connsiteX7" fmla="*/ 1816626 w 1871439"/>
                <a:gd name="connsiteY7" fmla="*/ 4229532 h 4284345"/>
                <a:gd name="connsiteX8" fmla="*/ 1684295 w 1871439"/>
                <a:gd name="connsiteY8" fmla="*/ 4284345 h 4284345"/>
                <a:gd name="connsiteX9" fmla="*/ 187144 w 1871439"/>
                <a:gd name="connsiteY9" fmla="*/ 4284345 h 4284345"/>
                <a:gd name="connsiteX10" fmla="*/ 54813 w 1871439"/>
                <a:gd name="connsiteY10" fmla="*/ 4229532 h 4284345"/>
                <a:gd name="connsiteX11" fmla="*/ 0 w 1871439"/>
                <a:gd name="connsiteY11" fmla="*/ 4097201 h 4284345"/>
                <a:gd name="connsiteX12" fmla="*/ 0 w 1871439"/>
                <a:gd name="connsiteY12" fmla="*/ 187144 h 42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1439" h="4284345">
                  <a:moveTo>
                    <a:pt x="0" y="187144"/>
                  </a:moveTo>
                  <a:cubicBezTo>
                    <a:pt x="0" y="137510"/>
                    <a:pt x="19717" y="89910"/>
                    <a:pt x="54813" y="54813"/>
                  </a:cubicBezTo>
                  <a:cubicBezTo>
                    <a:pt x="89909" y="19717"/>
                    <a:pt x="137510" y="0"/>
                    <a:pt x="187144" y="0"/>
                  </a:cubicBezTo>
                  <a:lnTo>
                    <a:pt x="1684295" y="0"/>
                  </a:lnTo>
                  <a:cubicBezTo>
                    <a:pt x="1733929" y="0"/>
                    <a:pt x="1781529" y="19717"/>
                    <a:pt x="1816626" y="54813"/>
                  </a:cubicBezTo>
                  <a:cubicBezTo>
                    <a:pt x="1851722" y="89909"/>
                    <a:pt x="1871439" y="137510"/>
                    <a:pt x="1871439" y="187144"/>
                  </a:cubicBezTo>
                  <a:lnTo>
                    <a:pt x="1871439" y="4097201"/>
                  </a:lnTo>
                  <a:cubicBezTo>
                    <a:pt x="1871439" y="4146835"/>
                    <a:pt x="1851722" y="4194436"/>
                    <a:pt x="1816626" y="4229532"/>
                  </a:cubicBezTo>
                  <a:cubicBezTo>
                    <a:pt x="1781530" y="4264628"/>
                    <a:pt x="1733929" y="4284345"/>
                    <a:pt x="1684295" y="4284345"/>
                  </a:cubicBezTo>
                  <a:lnTo>
                    <a:pt x="187144" y="4284345"/>
                  </a:lnTo>
                  <a:cubicBezTo>
                    <a:pt x="137510" y="4284345"/>
                    <a:pt x="89909" y="4264628"/>
                    <a:pt x="54813" y="4229532"/>
                  </a:cubicBezTo>
                  <a:cubicBezTo>
                    <a:pt x="19717" y="4194436"/>
                    <a:pt x="0" y="4146835"/>
                    <a:pt x="0" y="4097201"/>
                  </a:cubicBezTo>
                  <a:lnTo>
                    <a:pt x="0" y="187144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06680" tIns="106680" rIns="106680" bIns="3105722" spcCol="1270" anchor="ctr"/>
            <a:lstStyle/>
            <a:p>
              <a:pPr algn="ctr" defTabSz="10371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b="1" dirty="0" smtClean="0">
                  <a:solidFill>
                    <a:schemeClr val="tx1"/>
                  </a:solidFill>
                  <a:cs typeface="Calibri" pitchFamily="34" charset="0"/>
                </a:rPr>
                <a:t>Core Services</a:t>
              </a:r>
            </a:p>
            <a:p>
              <a:pPr algn="ctr" defTabSz="103712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300" b="1" dirty="0">
                <a:solidFill>
                  <a:schemeClr val="tx1"/>
                </a:solidFill>
                <a:cs typeface="Calibri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875300" y="3782862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Genotyping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875300" y="4503021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Sequencing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875300" y="5223180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Computing Support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75300" y="5943339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Data Analysis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590065" y="1562100"/>
            <a:ext cx="2093890" cy="2764632"/>
            <a:chOff x="2861056" y="2865862"/>
            <a:chExt cx="2094374" cy="3915937"/>
          </a:xfrm>
        </p:grpSpPr>
        <p:sp>
          <p:nvSpPr>
            <p:cNvPr id="13" name="Freeform 12"/>
            <p:cNvSpPr/>
            <p:nvPr/>
          </p:nvSpPr>
          <p:spPr>
            <a:xfrm>
              <a:off x="2861056" y="2865862"/>
              <a:ext cx="2094374" cy="3915937"/>
            </a:xfrm>
            <a:custGeom>
              <a:avLst/>
              <a:gdLst>
                <a:gd name="connsiteX0" fmla="*/ 0 w 2255477"/>
                <a:gd name="connsiteY0" fmla="*/ 225548 h 4284345"/>
                <a:gd name="connsiteX1" fmla="*/ 66062 w 2255477"/>
                <a:gd name="connsiteY1" fmla="*/ 66062 h 4284345"/>
                <a:gd name="connsiteX2" fmla="*/ 225549 w 2255477"/>
                <a:gd name="connsiteY2" fmla="*/ 1 h 4284345"/>
                <a:gd name="connsiteX3" fmla="*/ 2029929 w 2255477"/>
                <a:gd name="connsiteY3" fmla="*/ 0 h 4284345"/>
                <a:gd name="connsiteX4" fmla="*/ 2189415 w 2255477"/>
                <a:gd name="connsiteY4" fmla="*/ 66062 h 4284345"/>
                <a:gd name="connsiteX5" fmla="*/ 2255476 w 2255477"/>
                <a:gd name="connsiteY5" fmla="*/ 225549 h 4284345"/>
                <a:gd name="connsiteX6" fmla="*/ 2255477 w 2255477"/>
                <a:gd name="connsiteY6" fmla="*/ 4058797 h 4284345"/>
                <a:gd name="connsiteX7" fmla="*/ 2189415 w 2255477"/>
                <a:gd name="connsiteY7" fmla="*/ 4218284 h 4284345"/>
                <a:gd name="connsiteX8" fmla="*/ 2029928 w 2255477"/>
                <a:gd name="connsiteY8" fmla="*/ 4284345 h 4284345"/>
                <a:gd name="connsiteX9" fmla="*/ 225548 w 2255477"/>
                <a:gd name="connsiteY9" fmla="*/ 4284345 h 4284345"/>
                <a:gd name="connsiteX10" fmla="*/ 66061 w 2255477"/>
                <a:gd name="connsiteY10" fmla="*/ 4218283 h 4284345"/>
                <a:gd name="connsiteX11" fmla="*/ 0 w 2255477"/>
                <a:gd name="connsiteY11" fmla="*/ 4058796 h 4284345"/>
                <a:gd name="connsiteX12" fmla="*/ 0 w 2255477"/>
                <a:gd name="connsiteY12" fmla="*/ 225548 h 42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5477" h="4284345">
                  <a:moveTo>
                    <a:pt x="0" y="225548"/>
                  </a:moveTo>
                  <a:cubicBezTo>
                    <a:pt x="0" y="165729"/>
                    <a:pt x="23763" y="108360"/>
                    <a:pt x="66062" y="66062"/>
                  </a:cubicBezTo>
                  <a:cubicBezTo>
                    <a:pt x="108361" y="23764"/>
                    <a:pt x="165730" y="1"/>
                    <a:pt x="225549" y="1"/>
                  </a:cubicBezTo>
                  <a:lnTo>
                    <a:pt x="2029929" y="0"/>
                  </a:lnTo>
                  <a:cubicBezTo>
                    <a:pt x="2089748" y="0"/>
                    <a:pt x="2147117" y="23763"/>
                    <a:pt x="2189415" y="66062"/>
                  </a:cubicBezTo>
                  <a:cubicBezTo>
                    <a:pt x="2231713" y="108361"/>
                    <a:pt x="2255476" y="165730"/>
                    <a:pt x="2255476" y="225549"/>
                  </a:cubicBezTo>
                  <a:cubicBezTo>
                    <a:pt x="2255476" y="1503298"/>
                    <a:pt x="2255477" y="2781048"/>
                    <a:pt x="2255477" y="4058797"/>
                  </a:cubicBezTo>
                  <a:cubicBezTo>
                    <a:pt x="2255477" y="4118616"/>
                    <a:pt x="2231714" y="4175985"/>
                    <a:pt x="2189415" y="4218284"/>
                  </a:cubicBezTo>
                  <a:cubicBezTo>
                    <a:pt x="2147117" y="4260582"/>
                    <a:pt x="2089747" y="4284345"/>
                    <a:pt x="2029928" y="4284345"/>
                  </a:cubicBezTo>
                  <a:lnTo>
                    <a:pt x="225548" y="4284345"/>
                  </a:lnTo>
                  <a:cubicBezTo>
                    <a:pt x="165729" y="4284345"/>
                    <a:pt x="108360" y="4260582"/>
                    <a:pt x="66061" y="4218283"/>
                  </a:cubicBezTo>
                  <a:cubicBezTo>
                    <a:pt x="23763" y="4175984"/>
                    <a:pt x="0" y="4118615"/>
                    <a:pt x="0" y="4058796"/>
                  </a:cubicBezTo>
                  <a:lnTo>
                    <a:pt x="0" y="225548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106680" rIns="0" bIns="3105722" spcCol="1270" anchor="ctr"/>
            <a:lstStyle/>
            <a:p>
              <a:pPr algn="ctr" defTabSz="1037125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sz="2300" b="1" dirty="0" smtClean="0">
                  <a:solidFill>
                    <a:schemeClr val="tx2"/>
                  </a:solidFill>
                  <a:cs typeface="Calibri" pitchFamily="34" charset="0"/>
                </a:rPr>
                <a:t>+</a:t>
              </a:r>
              <a:endParaRPr lang="en-US" sz="2300" b="1" dirty="0">
                <a:solidFill>
                  <a:schemeClr val="tx2"/>
                </a:solidFill>
                <a:cs typeface="Calibri" pitchFamily="34" charset="0"/>
              </a:endParaRPr>
            </a:p>
            <a:p>
              <a:pPr algn="ctr" defTabSz="10371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300" b="1" dirty="0" smtClean="0">
                  <a:solidFill>
                    <a:schemeClr val="tx1"/>
                  </a:solidFill>
                  <a:cs typeface="Calibri" pitchFamily="34" charset="0"/>
                </a:rPr>
                <a:t>Collaboration</a:t>
              </a:r>
            </a:p>
            <a:p>
              <a:pPr algn="ctr" defTabSz="103712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solidFill>
                  <a:schemeClr val="tx1"/>
                </a:solidFill>
                <a:cs typeface="Calibri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05319" y="3783568"/>
              <a:ext cx="1844745" cy="495638"/>
            </a:xfrm>
            <a:custGeom>
              <a:avLst/>
              <a:gdLst>
                <a:gd name="connsiteX0" fmla="*/ 0 w 1844745"/>
                <a:gd name="connsiteY0" fmla="*/ 49564 h 495638"/>
                <a:gd name="connsiteX1" fmla="*/ 14517 w 1844745"/>
                <a:gd name="connsiteY1" fmla="*/ 14517 h 495638"/>
                <a:gd name="connsiteX2" fmla="*/ 49564 w 1844745"/>
                <a:gd name="connsiteY2" fmla="*/ 0 h 495638"/>
                <a:gd name="connsiteX3" fmla="*/ 1795181 w 1844745"/>
                <a:gd name="connsiteY3" fmla="*/ 0 h 495638"/>
                <a:gd name="connsiteX4" fmla="*/ 1830228 w 1844745"/>
                <a:gd name="connsiteY4" fmla="*/ 14517 h 495638"/>
                <a:gd name="connsiteX5" fmla="*/ 1844745 w 1844745"/>
                <a:gd name="connsiteY5" fmla="*/ 49564 h 495638"/>
                <a:gd name="connsiteX6" fmla="*/ 1844745 w 1844745"/>
                <a:gd name="connsiteY6" fmla="*/ 446074 h 495638"/>
                <a:gd name="connsiteX7" fmla="*/ 1830228 w 1844745"/>
                <a:gd name="connsiteY7" fmla="*/ 481121 h 495638"/>
                <a:gd name="connsiteX8" fmla="*/ 1795181 w 1844745"/>
                <a:gd name="connsiteY8" fmla="*/ 495638 h 495638"/>
                <a:gd name="connsiteX9" fmla="*/ 49564 w 1844745"/>
                <a:gd name="connsiteY9" fmla="*/ 495638 h 495638"/>
                <a:gd name="connsiteX10" fmla="*/ 14517 w 1844745"/>
                <a:gd name="connsiteY10" fmla="*/ 481121 h 495638"/>
                <a:gd name="connsiteX11" fmla="*/ 0 w 1844745"/>
                <a:gd name="connsiteY11" fmla="*/ 446074 h 495638"/>
                <a:gd name="connsiteX12" fmla="*/ 0 w 1844745"/>
                <a:gd name="connsiteY12" fmla="*/ 49564 h 49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745" h="495638">
                  <a:moveTo>
                    <a:pt x="0" y="49564"/>
                  </a:moveTo>
                  <a:cubicBezTo>
                    <a:pt x="0" y="36419"/>
                    <a:pt x="5222" y="23812"/>
                    <a:pt x="14517" y="14517"/>
                  </a:cubicBezTo>
                  <a:cubicBezTo>
                    <a:pt x="23812" y="5222"/>
                    <a:pt x="36419" y="0"/>
                    <a:pt x="49564" y="0"/>
                  </a:cubicBezTo>
                  <a:lnTo>
                    <a:pt x="1795181" y="0"/>
                  </a:lnTo>
                  <a:cubicBezTo>
                    <a:pt x="1808326" y="0"/>
                    <a:pt x="1820933" y="5222"/>
                    <a:pt x="1830228" y="14517"/>
                  </a:cubicBezTo>
                  <a:cubicBezTo>
                    <a:pt x="1839523" y="23812"/>
                    <a:pt x="1844745" y="36419"/>
                    <a:pt x="1844745" y="49564"/>
                  </a:cubicBezTo>
                  <a:lnTo>
                    <a:pt x="1844745" y="446074"/>
                  </a:lnTo>
                  <a:cubicBezTo>
                    <a:pt x="1844745" y="459219"/>
                    <a:pt x="1839523" y="471826"/>
                    <a:pt x="1830228" y="481121"/>
                  </a:cubicBezTo>
                  <a:cubicBezTo>
                    <a:pt x="1820933" y="490416"/>
                    <a:pt x="1808326" y="495638"/>
                    <a:pt x="1795181" y="495638"/>
                  </a:cubicBezTo>
                  <a:lnTo>
                    <a:pt x="49564" y="495638"/>
                  </a:lnTo>
                  <a:cubicBezTo>
                    <a:pt x="36419" y="495638"/>
                    <a:pt x="23812" y="490416"/>
                    <a:pt x="14517" y="481121"/>
                  </a:cubicBezTo>
                  <a:cubicBezTo>
                    <a:pt x="5222" y="471826"/>
                    <a:pt x="0" y="459219"/>
                    <a:pt x="0" y="446074"/>
                  </a:cubicBezTo>
                  <a:lnTo>
                    <a:pt x="0" y="4956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5157" tIns="44997" rIns="55157" bIns="44997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GWAS &amp; Follow up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05319" y="4355459"/>
              <a:ext cx="1844745" cy="495638"/>
            </a:xfrm>
            <a:custGeom>
              <a:avLst/>
              <a:gdLst>
                <a:gd name="connsiteX0" fmla="*/ 0 w 1844745"/>
                <a:gd name="connsiteY0" fmla="*/ 49564 h 495638"/>
                <a:gd name="connsiteX1" fmla="*/ 14517 w 1844745"/>
                <a:gd name="connsiteY1" fmla="*/ 14517 h 495638"/>
                <a:gd name="connsiteX2" fmla="*/ 49564 w 1844745"/>
                <a:gd name="connsiteY2" fmla="*/ 0 h 495638"/>
                <a:gd name="connsiteX3" fmla="*/ 1795181 w 1844745"/>
                <a:gd name="connsiteY3" fmla="*/ 0 h 495638"/>
                <a:gd name="connsiteX4" fmla="*/ 1830228 w 1844745"/>
                <a:gd name="connsiteY4" fmla="*/ 14517 h 495638"/>
                <a:gd name="connsiteX5" fmla="*/ 1844745 w 1844745"/>
                <a:gd name="connsiteY5" fmla="*/ 49564 h 495638"/>
                <a:gd name="connsiteX6" fmla="*/ 1844745 w 1844745"/>
                <a:gd name="connsiteY6" fmla="*/ 446074 h 495638"/>
                <a:gd name="connsiteX7" fmla="*/ 1830228 w 1844745"/>
                <a:gd name="connsiteY7" fmla="*/ 481121 h 495638"/>
                <a:gd name="connsiteX8" fmla="*/ 1795181 w 1844745"/>
                <a:gd name="connsiteY8" fmla="*/ 495638 h 495638"/>
                <a:gd name="connsiteX9" fmla="*/ 49564 w 1844745"/>
                <a:gd name="connsiteY9" fmla="*/ 495638 h 495638"/>
                <a:gd name="connsiteX10" fmla="*/ 14517 w 1844745"/>
                <a:gd name="connsiteY10" fmla="*/ 481121 h 495638"/>
                <a:gd name="connsiteX11" fmla="*/ 0 w 1844745"/>
                <a:gd name="connsiteY11" fmla="*/ 446074 h 495638"/>
                <a:gd name="connsiteX12" fmla="*/ 0 w 1844745"/>
                <a:gd name="connsiteY12" fmla="*/ 49564 h 49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745" h="495638">
                  <a:moveTo>
                    <a:pt x="0" y="49564"/>
                  </a:moveTo>
                  <a:cubicBezTo>
                    <a:pt x="0" y="36419"/>
                    <a:pt x="5222" y="23812"/>
                    <a:pt x="14517" y="14517"/>
                  </a:cubicBezTo>
                  <a:cubicBezTo>
                    <a:pt x="23812" y="5222"/>
                    <a:pt x="36419" y="0"/>
                    <a:pt x="49564" y="0"/>
                  </a:cubicBezTo>
                  <a:lnTo>
                    <a:pt x="1795181" y="0"/>
                  </a:lnTo>
                  <a:cubicBezTo>
                    <a:pt x="1808326" y="0"/>
                    <a:pt x="1820933" y="5222"/>
                    <a:pt x="1830228" y="14517"/>
                  </a:cubicBezTo>
                  <a:cubicBezTo>
                    <a:pt x="1839523" y="23812"/>
                    <a:pt x="1844745" y="36419"/>
                    <a:pt x="1844745" y="49564"/>
                  </a:cubicBezTo>
                  <a:lnTo>
                    <a:pt x="1844745" y="446074"/>
                  </a:lnTo>
                  <a:cubicBezTo>
                    <a:pt x="1844745" y="459219"/>
                    <a:pt x="1839523" y="471826"/>
                    <a:pt x="1830228" y="481121"/>
                  </a:cubicBezTo>
                  <a:cubicBezTo>
                    <a:pt x="1820933" y="490416"/>
                    <a:pt x="1808326" y="495638"/>
                    <a:pt x="1795181" y="495638"/>
                  </a:cubicBezTo>
                  <a:lnTo>
                    <a:pt x="49564" y="495638"/>
                  </a:lnTo>
                  <a:cubicBezTo>
                    <a:pt x="36419" y="495638"/>
                    <a:pt x="23812" y="490416"/>
                    <a:pt x="14517" y="481121"/>
                  </a:cubicBezTo>
                  <a:cubicBezTo>
                    <a:pt x="5222" y="471826"/>
                    <a:pt x="0" y="459219"/>
                    <a:pt x="0" y="446074"/>
                  </a:cubicBezTo>
                  <a:lnTo>
                    <a:pt x="0" y="4956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5157" tIns="44997" rIns="55157" bIns="44997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Candidate Gene Studies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05319" y="4927350"/>
              <a:ext cx="1844745" cy="495638"/>
            </a:xfrm>
            <a:custGeom>
              <a:avLst/>
              <a:gdLst>
                <a:gd name="connsiteX0" fmla="*/ 0 w 1844745"/>
                <a:gd name="connsiteY0" fmla="*/ 49564 h 495638"/>
                <a:gd name="connsiteX1" fmla="*/ 14517 w 1844745"/>
                <a:gd name="connsiteY1" fmla="*/ 14517 h 495638"/>
                <a:gd name="connsiteX2" fmla="*/ 49564 w 1844745"/>
                <a:gd name="connsiteY2" fmla="*/ 0 h 495638"/>
                <a:gd name="connsiteX3" fmla="*/ 1795181 w 1844745"/>
                <a:gd name="connsiteY3" fmla="*/ 0 h 495638"/>
                <a:gd name="connsiteX4" fmla="*/ 1830228 w 1844745"/>
                <a:gd name="connsiteY4" fmla="*/ 14517 h 495638"/>
                <a:gd name="connsiteX5" fmla="*/ 1844745 w 1844745"/>
                <a:gd name="connsiteY5" fmla="*/ 49564 h 495638"/>
                <a:gd name="connsiteX6" fmla="*/ 1844745 w 1844745"/>
                <a:gd name="connsiteY6" fmla="*/ 446074 h 495638"/>
                <a:gd name="connsiteX7" fmla="*/ 1830228 w 1844745"/>
                <a:gd name="connsiteY7" fmla="*/ 481121 h 495638"/>
                <a:gd name="connsiteX8" fmla="*/ 1795181 w 1844745"/>
                <a:gd name="connsiteY8" fmla="*/ 495638 h 495638"/>
                <a:gd name="connsiteX9" fmla="*/ 49564 w 1844745"/>
                <a:gd name="connsiteY9" fmla="*/ 495638 h 495638"/>
                <a:gd name="connsiteX10" fmla="*/ 14517 w 1844745"/>
                <a:gd name="connsiteY10" fmla="*/ 481121 h 495638"/>
                <a:gd name="connsiteX11" fmla="*/ 0 w 1844745"/>
                <a:gd name="connsiteY11" fmla="*/ 446074 h 495638"/>
                <a:gd name="connsiteX12" fmla="*/ 0 w 1844745"/>
                <a:gd name="connsiteY12" fmla="*/ 49564 h 49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745" h="495638">
                  <a:moveTo>
                    <a:pt x="0" y="49564"/>
                  </a:moveTo>
                  <a:cubicBezTo>
                    <a:pt x="0" y="36419"/>
                    <a:pt x="5222" y="23812"/>
                    <a:pt x="14517" y="14517"/>
                  </a:cubicBezTo>
                  <a:cubicBezTo>
                    <a:pt x="23812" y="5222"/>
                    <a:pt x="36419" y="0"/>
                    <a:pt x="49564" y="0"/>
                  </a:cubicBezTo>
                  <a:lnTo>
                    <a:pt x="1795181" y="0"/>
                  </a:lnTo>
                  <a:cubicBezTo>
                    <a:pt x="1808326" y="0"/>
                    <a:pt x="1820933" y="5222"/>
                    <a:pt x="1830228" y="14517"/>
                  </a:cubicBezTo>
                  <a:cubicBezTo>
                    <a:pt x="1839523" y="23812"/>
                    <a:pt x="1844745" y="36419"/>
                    <a:pt x="1844745" y="49564"/>
                  </a:cubicBezTo>
                  <a:lnTo>
                    <a:pt x="1844745" y="446074"/>
                  </a:lnTo>
                  <a:cubicBezTo>
                    <a:pt x="1844745" y="459219"/>
                    <a:pt x="1839523" y="471826"/>
                    <a:pt x="1830228" y="481121"/>
                  </a:cubicBezTo>
                  <a:cubicBezTo>
                    <a:pt x="1820933" y="490416"/>
                    <a:pt x="1808326" y="495638"/>
                    <a:pt x="1795181" y="495638"/>
                  </a:cubicBezTo>
                  <a:lnTo>
                    <a:pt x="49564" y="495638"/>
                  </a:lnTo>
                  <a:cubicBezTo>
                    <a:pt x="36419" y="495638"/>
                    <a:pt x="23812" y="490416"/>
                    <a:pt x="14517" y="481121"/>
                  </a:cubicBezTo>
                  <a:cubicBezTo>
                    <a:pt x="5222" y="471826"/>
                    <a:pt x="0" y="459219"/>
                    <a:pt x="0" y="446074"/>
                  </a:cubicBezTo>
                  <a:lnTo>
                    <a:pt x="0" y="4956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0077" tIns="41187" rIns="50077" bIns="41187" spcCol="1270" anchor="ctr"/>
            <a:lstStyle/>
            <a:p>
              <a:pPr algn="ctr" defTabSz="51856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cs typeface="Calibri" pitchFamily="34" charset="0"/>
                </a:rPr>
                <a:t>Regional/ Exome/ Genome Sequencing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05319" y="5499241"/>
              <a:ext cx="1844745" cy="495638"/>
            </a:xfrm>
            <a:custGeom>
              <a:avLst/>
              <a:gdLst>
                <a:gd name="connsiteX0" fmla="*/ 0 w 1844745"/>
                <a:gd name="connsiteY0" fmla="*/ 49564 h 495638"/>
                <a:gd name="connsiteX1" fmla="*/ 14517 w 1844745"/>
                <a:gd name="connsiteY1" fmla="*/ 14517 h 495638"/>
                <a:gd name="connsiteX2" fmla="*/ 49564 w 1844745"/>
                <a:gd name="connsiteY2" fmla="*/ 0 h 495638"/>
                <a:gd name="connsiteX3" fmla="*/ 1795181 w 1844745"/>
                <a:gd name="connsiteY3" fmla="*/ 0 h 495638"/>
                <a:gd name="connsiteX4" fmla="*/ 1830228 w 1844745"/>
                <a:gd name="connsiteY4" fmla="*/ 14517 h 495638"/>
                <a:gd name="connsiteX5" fmla="*/ 1844745 w 1844745"/>
                <a:gd name="connsiteY5" fmla="*/ 49564 h 495638"/>
                <a:gd name="connsiteX6" fmla="*/ 1844745 w 1844745"/>
                <a:gd name="connsiteY6" fmla="*/ 446074 h 495638"/>
                <a:gd name="connsiteX7" fmla="*/ 1830228 w 1844745"/>
                <a:gd name="connsiteY7" fmla="*/ 481121 h 495638"/>
                <a:gd name="connsiteX8" fmla="*/ 1795181 w 1844745"/>
                <a:gd name="connsiteY8" fmla="*/ 495638 h 495638"/>
                <a:gd name="connsiteX9" fmla="*/ 49564 w 1844745"/>
                <a:gd name="connsiteY9" fmla="*/ 495638 h 495638"/>
                <a:gd name="connsiteX10" fmla="*/ 14517 w 1844745"/>
                <a:gd name="connsiteY10" fmla="*/ 481121 h 495638"/>
                <a:gd name="connsiteX11" fmla="*/ 0 w 1844745"/>
                <a:gd name="connsiteY11" fmla="*/ 446074 h 495638"/>
                <a:gd name="connsiteX12" fmla="*/ 0 w 1844745"/>
                <a:gd name="connsiteY12" fmla="*/ 49564 h 49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745" h="495638">
                  <a:moveTo>
                    <a:pt x="0" y="49564"/>
                  </a:moveTo>
                  <a:cubicBezTo>
                    <a:pt x="0" y="36419"/>
                    <a:pt x="5222" y="23812"/>
                    <a:pt x="14517" y="14517"/>
                  </a:cubicBezTo>
                  <a:cubicBezTo>
                    <a:pt x="23812" y="5222"/>
                    <a:pt x="36419" y="0"/>
                    <a:pt x="49564" y="0"/>
                  </a:cubicBezTo>
                  <a:lnTo>
                    <a:pt x="1795181" y="0"/>
                  </a:lnTo>
                  <a:cubicBezTo>
                    <a:pt x="1808326" y="0"/>
                    <a:pt x="1820933" y="5222"/>
                    <a:pt x="1830228" y="14517"/>
                  </a:cubicBezTo>
                  <a:cubicBezTo>
                    <a:pt x="1839523" y="23812"/>
                    <a:pt x="1844745" y="36419"/>
                    <a:pt x="1844745" y="49564"/>
                  </a:cubicBezTo>
                  <a:lnTo>
                    <a:pt x="1844745" y="446074"/>
                  </a:lnTo>
                  <a:cubicBezTo>
                    <a:pt x="1844745" y="459219"/>
                    <a:pt x="1839523" y="471826"/>
                    <a:pt x="1830228" y="481121"/>
                  </a:cubicBezTo>
                  <a:cubicBezTo>
                    <a:pt x="1820933" y="490416"/>
                    <a:pt x="1808326" y="495638"/>
                    <a:pt x="1795181" y="495638"/>
                  </a:cubicBezTo>
                  <a:lnTo>
                    <a:pt x="49564" y="495638"/>
                  </a:lnTo>
                  <a:cubicBezTo>
                    <a:pt x="36419" y="495638"/>
                    <a:pt x="23812" y="490416"/>
                    <a:pt x="14517" y="481121"/>
                  </a:cubicBezTo>
                  <a:cubicBezTo>
                    <a:pt x="5222" y="471826"/>
                    <a:pt x="0" y="459219"/>
                    <a:pt x="0" y="446074"/>
                  </a:cubicBezTo>
                  <a:lnTo>
                    <a:pt x="0" y="4956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5157" tIns="44997" rIns="55157" bIns="44997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Data Sharing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1056" y="6071132"/>
              <a:ext cx="1933271" cy="495638"/>
            </a:xfrm>
            <a:custGeom>
              <a:avLst/>
              <a:gdLst>
                <a:gd name="connsiteX0" fmla="*/ 0 w 1933271"/>
                <a:gd name="connsiteY0" fmla="*/ 49564 h 495638"/>
                <a:gd name="connsiteX1" fmla="*/ 14517 w 1933271"/>
                <a:gd name="connsiteY1" fmla="*/ 14517 h 495638"/>
                <a:gd name="connsiteX2" fmla="*/ 49564 w 1933271"/>
                <a:gd name="connsiteY2" fmla="*/ 0 h 495638"/>
                <a:gd name="connsiteX3" fmla="*/ 1883707 w 1933271"/>
                <a:gd name="connsiteY3" fmla="*/ 0 h 495638"/>
                <a:gd name="connsiteX4" fmla="*/ 1918754 w 1933271"/>
                <a:gd name="connsiteY4" fmla="*/ 14517 h 495638"/>
                <a:gd name="connsiteX5" fmla="*/ 1933271 w 1933271"/>
                <a:gd name="connsiteY5" fmla="*/ 49564 h 495638"/>
                <a:gd name="connsiteX6" fmla="*/ 1933271 w 1933271"/>
                <a:gd name="connsiteY6" fmla="*/ 446074 h 495638"/>
                <a:gd name="connsiteX7" fmla="*/ 1918754 w 1933271"/>
                <a:gd name="connsiteY7" fmla="*/ 481121 h 495638"/>
                <a:gd name="connsiteX8" fmla="*/ 1883707 w 1933271"/>
                <a:gd name="connsiteY8" fmla="*/ 495638 h 495638"/>
                <a:gd name="connsiteX9" fmla="*/ 49564 w 1933271"/>
                <a:gd name="connsiteY9" fmla="*/ 495638 h 495638"/>
                <a:gd name="connsiteX10" fmla="*/ 14517 w 1933271"/>
                <a:gd name="connsiteY10" fmla="*/ 481121 h 495638"/>
                <a:gd name="connsiteX11" fmla="*/ 0 w 1933271"/>
                <a:gd name="connsiteY11" fmla="*/ 446074 h 495638"/>
                <a:gd name="connsiteX12" fmla="*/ 0 w 1933271"/>
                <a:gd name="connsiteY12" fmla="*/ 49564 h 49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3271" h="495638">
                  <a:moveTo>
                    <a:pt x="0" y="49564"/>
                  </a:moveTo>
                  <a:cubicBezTo>
                    <a:pt x="0" y="36419"/>
                    <a:pt x="5222" y="23812"/>
                    <a:pt x="14517" y="14517"/>
                  </a:cubicBezTo>
                  <a:cubicBezTo>
                    <a:pt x="23812" y="5222"/>
                    <a:pt x="36419" y="0"/>
                    <a:pt x="49564" y="0"/>
                  </a:cubicBezTo>
                  <a:lnTo>
                    <a:pt x="1883707" y="0"/>
                  </a:lnTo>
                  <a:cubicBezTo>
                    <a:pt x="1896852" y="0"/>
                    <a:pt x="1909459" y="5222"/>
                    <a:pt x="1918754" y="14517"/>
                  </a:cubicBezTo>
                  <a:cubicBezTo>
                    <a:pt x="1928049" y="23812"/>
                    <a:pt x="1933271" y="36419"/>
                    <a:pt x="1933271" y="49564"/>
                  </a:cubicBezTo>
                  <a:lnTo>
                    <a:pt x="1933271" y="446074"/>
                  </a:lnTo>
                  <a:cubicBezTo>
                    <a:pt x="1933271" y="459219"/>
                    <a:pt x="1928049" y="471826"/>
                    <a:pt x="1918754" y="481121"/>
                  </a:cubicBezTo>
                  <a:cubicBezTo>
                    <a:pt x="1909459" y="490416"/>
                    <a:pt x="1896852" y="495638"/>
                    <a:pt x="1883707" y="495638"/>
                  </a:cubicBezTo>
                  <a:lnTo>
                    <a:pt x="49564" y="495638"/>
                  </a:lnTo>
                  <a:cubicBezTo>
                    <a:pt x="36419" y="495638"/>
                    <a:pt x="23812" y="490416"/>
                    <a:pt x="14517" y="481121"/>
                  </a:cubicBezTo>
                  <a:cubicBezTo>
                    <a:pt x="5222" y="471826"/>
                    <a:pt x="0" y="459219"/>
                    <a:pt x="0" y="446074"/>
                  </a:cubicBezTo>
                  <a:lnTo>
                    <a:pt x="0" y="4956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5157" tIns="44997" rIns="55157" bIns="44997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&gt; 600 Publications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467474" y="1576387"/>
            <a:ext cx="1997781" cy="2736057"/>
            <a:chOff x="5095788" y="2750091"/>
            <a:chExt cx="1912255" cy="4031707"/>
          </a:xfrm>
        </p:grpSpPr>
        <p:sp>
          <p:nvSpPr>
            <p:cNvPr id="20" name="Freeform 19"/>
            <p:cNvSpPr/>
            <p:nvPr/>
          </p:nvSpPr>
          <p:spPr>
            <a:xfrm>
              <a:off x="5095788" y="2750091"/>
              <a:ext cx="1912255" cy="4031707"/>
            </a:xfrm>
            <a:custGeom>
              <a:avLst/>
              <a:gdLst>
                <a:gd name="connsiteX0" fmla="*/ 0 w 1912255"/>
                <a:gd name="connsiteY0" fmla="*/ 191226 h 4284345"/>
                <a:gd name="connsiteX1" fmla="*/ 56009 w 1912255"/>
                <a:gd name="connsiteY1" fmla="*/ 56009 h 4284345"/>
                <a:gd name="connsiteX2" fmla="*/ 191226 w 1912255"/>
                <a:gd name="connsiteY2" fmla="*/ 0 h 4284345"/>
                <a:gd name="connsiteX3" fmla="*/ 1721029 w 1912255"/>
                <a:gd name="connsiteY3" fmla="*/ 0 h 4284345"/>
                <a:gd name="connsiteX4" fmla="*/ 1856246 w 1912255"/>
                <a:gd name="connsiteY4" fmla="*/ 56009 h 4284345"/>
                <a:gd name="connsiteX5" fmla="*/ 1912255 w 1912255"/>
                <a:gd name="connsiteY5" fmla="*/ 191226 h 4284345"/>
                <a:gd name="connsiteX6" fmla="*/ 1912255 w 1912255"/>
                <a:gd name="connsiteY6" fmla="*/ 4093119 h 4284345"/>
                <a:gd name="connsiteX7" fmla="*/ 1856246 w 1912255"/>
                <a:gd name="connsiteY7" fmla="*/ 4228336 h 4284345"/>
                <a:gd name="connsiteX8" fmla="*/ 1721029 w 1912255"/>
                <a:gd name="connsiteY8" fmla="*/ 4284345 h 4284345"/>
                <a:gd name="connsiteX9" fmla="*/ 191226 w 1912255"/>
                <a:gd name="connsiteY9" fmla="*/ 4284345 h 4284345"/>
                <a:gd name="connsiteX10" fmla="*/ 56009 w 1912255"/>
                <a:gd name="connsiteY10" fmla="*/ 4228336 h 4284345"/>
                <a:gd name="connsiteX11" fmla="*/ 0 w 1912255"/>
                <a:gd name="connsiteY11" fmla="*/ 4093119 h 4284345"/>
                <a:gd name="connsiteX12" fmla="*/ 0 w 1912255"/>
                <a:gd name="connsiteY12" fmla="*/ 191226 h 42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2255" h="4284345">
                  <a:moveTo>
                    <a:pt x="0" y="191226"/>
                  </a:moveTo>
                  <a:cubicBezTo>
                    <a:pt x="0" y="140510"/>
                    <a:pt x="20147" y="91871"/>
                    <a:pt x="56009" y="56009"/>
                  </a:cubicBezTo>
                  <a:cubicBezTo>
                    <a:pt x="91871" y="20147"/>
                    <a:pt x="140510" y="0"/>
                    <a:pt x="191226" y="0"/>
                  </a:cubicBezTo>
                  <a:lnTo>
                    <a:pt x="1721029" y="0"/>
                  </a:lnTo>
                  <a:cubicBezTo>
                    <a:pt x="1771745" y="0"/>
                    <a:pt x="1820384" y="20147"/>
                    <a:pt x="1856246" y="56009"/>
                  </a:cubicBezTo>
                  <a:cubicBezTo>
                    <a:pt x="1892108" y="91871"/>
                    <a:pt x="1912255" y="140510"/>
                    <a:pt x="1912255" y="191226"/>
                  </a:cubicBezTo>
                  <a:lnTo>
                    <a:pt x="1912255" y="4093119"/>
                  </a:lnTo>
                  <a:cubicBezTo>
                    <a:pt x="1912255" y="4143835"/>
                    <a:pt x="1892108" y="4192474"/>
                    <a:pt x="1856246" y="4228336"/>
                  </a:cubicBezTo>
                  <a:cubicBezTo>
                    <a:pt x="1820384" y="4264198"/>
                    <a:pt x="1771745" y="4284345"/>
                    <a:pt x="1721029" y="4284345"/>
                  </a:cubicBezTo>
                  <a:lnTo>
                    <a:pt x="191226" y="4284345"/>
                  </a:lnTo>
                  <a:cubicBezTo>
                    <a:pt x="140510" y="4284345"/>
                    <a:pt x="91871" y="4264198"/>
                    <a:pt x="56009" y="4228336"/>
                  </a:cubicBezTo>
                  <a:cubicBezTo>
                    <a:pt x="20147" y="4192474"/>
                    <a:pt x="0" y="4143835"/>
                    <a:pt x="0" y="4093119"/>
                  </a:cubicBezTo>
                  <a:lnTo>
                    <a:pt x="0" y="191226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10490" tIns="110490" rIns="110490" bIns="3109532" spcCol="1270" anchor="ctr"/>
            <a:lstStyle/>
            <a:p>
              <a:pPr algn="ctr" defTabSz="1074165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2"/>
                  </a:solidFill>
                  <a:cs typeface="Calibri" pitchFamily="34" charset="0"/>
                </a:rPr>
                <a:t>+</a:t>
              </a:r>
            </a:p>
            <a:p>
              <a:pPr algn="ctr" defTabSz="107416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 smtClean="0">
                  <a:solidFill>
                    <a:schemeClr val="tx1"/>
                  </a:solidFill>
                  <a:cs typeface="Calibri" pitchFamily="34" charset="0"/>
                </a:rPr>
                <a:t>Innovation</a:t>
              </a:r>
            </a:p>
            <a:p>
              <a:pPr algn="ctr" defTabSz="107416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400" b="1" dirty="0">
                <a:solidFill>
                  <a:schemeClr val="tx1"/>
                </a:solidFill>
                <a:cs typeface="Calibri" pitchFamily="34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03340" y="3782862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solidFill>
                    <a:schemeClr val="bg1"/>
                  </a:solidFill>
                  <a:cs typeface="Calibri" pitchFamily="34" charset="0"/>
                </a:rPr>
                <a:t>Biotechnology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303340" y="4503021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64000" tIns="52570" rIns="64000" bIns="52570" spcCol="1270" anchor="ctr"/>
            <a:lstStyle/>
            <a:p>
              <a:pPr algn="ctr" defTabSz="66672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>
                  <a:cs typeface="Calibri" pitchFamily="34" charset="0"/>
                </a:rPr>
                <a:t>Genomics</a:t>
              </a:r>
              <a:endParaRPr lang="en-US" sz="1300" b="1" dirty="0">
                <a:cs typeface="Calibri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303340" y="5223180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Computational Methods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03340" y="5943339"/>
              <a:ext cx="1497151" cy="624137"/>
            </a:xfrm>
            <a:custGeom>
              <a:avLst/>
              <a:gdLst>
                <a:gd name="connsiteX0" fmla="*/ 0 w 1497151"/>
                <a:gd name="connsiteY0" fmla="*/ 62414 h 624137"/>
                <a:gd name="connsiteX1" fmla="*/ 18281 w 1497151"/>
                <a:gd name="connsiteY1" fmla="*/ 18281 h 624137"/>
                <a:gd name="connsiteX2" fmla="*/ 62414 w 1497151"/>
                <a:gd name="connsiteY2" fmla="*/ 0 h 624137"/>
                <a:gd name="connsiteX3" fmla="*/ 1434737 w 1497151"/>
                <a:gd name="connsiteY3" fmla="*/ 0 h 624137"/>
                <a:gd name="connsiteX4" fmla="*/ 1478870 w 1497151"/>
                <a:gd name="connsiteY4" fmla="*/ 18281 h 624137"/>
                <a:gd name="connsiteX5" fmla="*/ 1497151 w 1497151"/>
                <a:gd name="connsiteY5" fmla="*/ 62414 h 624137"/>
                <a:gd name="connsiteX6" fmla="*/ 1497151 w 1497151"/>
                <a:gd name="connsiteY6" fmla="*/ 561723 h 624137"/>
                <a:gd name="connsiteX7" fmla="*/ 1478870 w 1497151"/>
                <a:gd name="connsiteY7" fmla="*/ 605856 h 624137"/>
                <a:gd name="connsiteX8" fmla="*/ 1434737 w 1497151"/>
                <a:gd name="connsiteY8" fmla="*/ 624137 h 624137"/>
                <a:gd name="connsiteX9" fmla="*/ 62414 w 1497151"/>
                <a:gd name="connsiteY9" fmla="*/ 624137 h 624137"/>
                <a:gd name="connsiteX10" fmla="*/ 18281 w 1497151"/>
                <a:gd name="connsiteY10" fmla="*/ 605856 h 624137"/>
                <a:gd name="connsiteX11" fmla="*/ 0 w 1497151"/>
                <a:gd name="connsiteY11" fmla="*/ 561723 h 624137"/>
                <a:gd name="connsiteX12" fmla="*/ 0 w 1497151"/>
                <a:gd name="connsiteY12" fmla="*/ 62414 h 6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7151" h="624137">
                  <a:moveTo>
                    <a:pt x="0" y="62414"/>
                  </a:moveTo>
                  <a:cubicBezTo>
                    <a:pt x="0" y="45861"/>
                    <a:pt x="6576" y="29986"/>
                    <a:pt x="18281" y="18281"/>
                  </a:cubicBezTo>
                  <a:cubicBezTo>
                    <a:pt x="29986" y="6576"/>
                    <a:pt x="45861" y="0"/>
                    <a:pt x="62414" y="0"/>
                  </a:cubicBezTo>
                  <a:lnTo>
                    <a:pt x="1434737" y="0"/>
                  </a:lnTo>
                  <a:cubicBezTo>
                    <a:pt x="1451290" y="0"/>
                    <a:pt x="1467165" y="6576"/>
                    <a:pt x="1478870" y="18281"/>
                  </a:cubicBezTo>
                  <a:cubicBezTo>
                    <a:pt x="1490575" y="29986"/>
                    <a:pt x="1497151" y="45861"/>
                    <a:pt x="1497151" y="62414"/>
                  </a:cubicBezTo>
                  <a:lnTo>
                    <a:pt x="1497151" y="561723"/>
                  </a:lnTo>
                  <a:cubicBezTo>
                    <a:pt x="1497151" y="578276"/>
                    <a:pt x="1490575" y="594151"/>
                    <a:pt x="1478870" y="605856"/>
                  </a:cubicBezTo>
                  <a:cubicBezTo>
                    <a:pt x="1467165" y="617561"/>
                    <a:pt x="1451290" y="624137"/>
                    <a:pt x="1434737" y="624137"/>
                  </a:cubicBezTo>
                  <a:lnTo>
                    <a:pt x="62414" y="624137"/>
                  </a:lnTo>
                  <a:cubicBezTo>
                    <a:pt x="45861" y="624137"/>
                    <a:pt x="29986" y="617561"/>
                    <a:pt x="18281" y="605856"/>
                  </a:cubicBezTo>
                  <a:cubicBezTo>
                    <a:pt x="6576" y="594151"/>
                    <a:pt x="0" y="578276"/>
                    <a:pt x="0" y="561723"/>
                  </a:cubicBezTo>
                  <a:lnTo>
                    <a:pt x="0" y="62414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58920" tIns="48760" rIns="58920" bIns="48760" spcCol="1270" anchor="ctr"/>
            <a:lstStyle/>
            <a:p>
              <a:pPr algn="ctr" defTabSz="5926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>
                  <a:cs typeface="Calibri" pitchFamily="34" charset="0"/>
                </a:rPr>
                <a:t>Statistical Methods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0836" y="2697956"/>
            <a:ext cx="42479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197" tIns="38098" rIns="76197" bIns="3809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700" b="1" dirty="0">
                <a:solidFill>
                  <a:schemeClr val="tx2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67400" y="2697956"/>
            <a:ext cx="42479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197" tIns="38098" rIns="76197" bIns="3809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700" b="1" dirty="0">
                <a:solidFill>
                  <a:schemeClr val="tx2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5127" name="Title 3"/>
          <p:cNvSpPr txBox="1">
            <a:spLocks/>
          </p:cNvSpPr>
          <p:nvPr/>
        </p:nvSpPr>
        <p:spPr bwMode="auto">
          <a:xfrm>
            <a:off x="486834" y="214313"/>
            <a:ext cx="8229600" cy="6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Cancer Genomics Research Laboratory (CGR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8" name="Rectangle 25"/>
          <p:cNvSpPr>
            <a:spLocks noChangeArrowheads="1"/>
          </p:cNvSpPr>
          <p:nvPr/>
        </p:nvSpPr>
        <p:spPr bwMode="auto">
          <a:xfrm>
            <a:off x="685800" y="4454129"/>
            <a:ext cx="803063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000000"/>
                </a:solidFill>
                <a:latin typeface="Arial" charset="0"/>
                <a:cs typeface="Arial" charset="0"/>
              </a:rPr>
              <a:t>CGR conducts scientific research in support of DCEG investigators via genomic and analytical resources across a variety of applications.</a:t>
            </a:r>
            <a:endParaRPr lang="en-US" altLang="en-US" sz="17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51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 txBox="1">
            <a:spLocks/>
          </p:cNvSpPr>
          <p:nvPr/>
        </p:nvSpPr>
        <p:spPr bwMode="auto">
          <a:xfrm>
            <a:off x="486834" y="275206"/>
            <a:ext cx="8229600" cy="6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Cancer Genomics Research Laboratory (CGR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47" name="Content Placeholder 2"/>
          <p:cNvSpPr txBox="1">
            <a:spLocks/>
          </p:cNvSpPr>
          <p:nvPr/>
        </p:nvSpPr>
        <p:spPr bwMode="auto">
          <a:xfrm>
            <a:off x="379590" y="1534717"/>
            <a:ext cx="8153400" cy="357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Aft>
                <a:spcPts val="500"/>
              </a:spcAft>
              <a:buNone/>
            </a:pP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05764"/>
              </p:ext>
            </p:extLst>
          </p:nvPr>
        </p:nvGraphicFramePr>
        <p:xfrm>
          <a:off x="379590" y="1534716"/>
          <a:ext cx="8500533" cy="2953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9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9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1280" marR="81280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FY12 Count</a:t>
                      </a:r>
                      <a:endParaRPr lang="en-US" sz="1800" i="0" dirty="0"/>
                    </a:p>
                  </a:txBody>
                  <a:tcPr marL="81280" marR="81280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FY13 Count</a:t>
                      </a:r>
                      <a:endParaRPr lang="en-US" sz="1800" i="0" dirty="0"/>
                    </a:p>
                  </a:txBody>
                  <a:tcPr marL="81280" marR="81280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/>
                        <a:t>FY14 Count</a:t>
                      </a:r>
                      <a:endParaRPr lang="en-US" sz="1800" i="0" dirty="0"/>
                    </a:p>
                  </a:txBody>
                  <a:tcPr marL="81280" marR="81280" marT="34294" marB="342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Samples Extracted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1,979*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2,910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6,185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Samples Staged/Handled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26,994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26,091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37,204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TaqMan Assays Developed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218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307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34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Single-plex Genotypes Generated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736,456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646,644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180,365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34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Multi-plex Genotypes Generated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20,931,817,536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32,669,408,992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32,256,365,288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Samples Sequenced (Exome)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637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1,019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3,037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Projects Completed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287</a:t>
                      </a:r>
                    </a:p>
                  </a:txBody>
                  <a:tcPr marL="8467" marR="8467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8467" marR="8467" marT="714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195" name="Rectangle 4"/>
          <p:cNvSpPr>
            <a:spLocks noChangeArrowheads="1"/>
          </p:cNvSpPr>
          <p:nvPr/>
        </p:nvSpPr>
        <p:spPr bwMode="auto">
          <a:xfrm>
            <a:off x="6310489" y="4401741"/>
            <a:ext cx="2881489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  <a:buNone/>
            </a:pPr>
            <a:r>
              <a:rPr lang="en-US" altLang="en-US" sz="1300" dirty="0">
                <a:solidFill>
                  <a:schemeClr val="bg1"/>
                </a:solidFill>
                <a:latin typeface="Arial" charset="0"/>
                <a:cs typeface="Arial" charset="0"/>
              </a:rPr>
              <a:t>*Data not tracked most of FY12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304800" y="1600200"/>
            <a:ext cx="8382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lIns="91440" tIns="45720" rIns="91440" bIns="45720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02476" y="1143001"/>
            <a:ext cx="8965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2001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2002	2004	2006	2008	2010	2012	2014 &amp; beyond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3560" y="2617826"/>
            <a:ext cx="1438214" cy="553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Candidate SNP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Functional Data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457202" y="1714500"/>
            <a:ext cx="485775" cy="914400"/>
          </a:xfrm>
          <a:prstGeom prst="upArrow">
            <a:avLst>
              <a:gd name="adj1" fmla="val 50000"/>
              <a:gd name="adj2" fmla="val 62745"/>
            </a:avLst>
          </a:prstGeom>
          <a:solidFill>
            <a:schemeClr val="accent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91440" tIns="45720" rIns="91440" bIns="45720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32747" y="1828800"/>
            <a:ext cx="1947969" cy="2897148"/>
            <a:chOff x="4232746" y="2438400"/>
            <a:chExt cx="1947969" cy="3862863"/>
          </a:xfrm>
          <a:solidFill>
            <a:schemeClr val="accent1"/>
          </a:solidFill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4232746" y="5562599"/>
              <a:ext cx="1947969" cy="738664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Regional Sequencing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GWAS &amp; Linkage</a:t>
              </a:r>
            </a:p>
          </p:txBody>
        </p:sp>
        <p:sp>
          <p:nvSpPr>
            <p:cNvPr id="31" name="AutoShape 11"/>
            <p:cNvSpPr>
              <a:spLocks noChangeArrowheads="1"/>
            </p:cNvSpPr>
            <p:nvPr/>
          </p:nvSpPr>
          <p:spPr bwMode="auto">
            <a:xfrm>
              <a:off x="4721771" y="2438400"/>
              <a:ext cx="485775" cy="3124200"/>
            </a:xfrm>
            <a:prstGeom prst="upArrow">
              <a:avLst>
                <a:gd name="adj1" fmla="val 50000"/>
                <a:gd name="adj2" fmla="val 160784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05177" y="1828800"/>
            <a:ext cx="1416594" cy="2176285"/>
            <a:chOff x="3305177" y="2438400"/>
            <a:chExt cx="1416594" cy="2901713"/>
          </a:xfrm>
          <a:solidFill>
            <a:schemeClr val="accent1"/>
          </a:solidFill>
        </p:grpSpPr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3305177" y="3657601"/>
              <a:ext cx="1416594" cy="1682512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squar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Genome-wide 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association  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studies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1" kern="0" dirty="0" smtClean="0">
                  <a:solidFill>
                    <a:schemeClr val="bg1"/>
                  </a:solidFill>
                </a:rPr>
                <a:t>Population-based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2"/>
            <p:cNvSpPr>
              <a:spLocks noChangeArrowheads="1"/>
            </p:cNvSpPr>
            <p:nvPr/>
          </p:nvSpPr>
          <p:spPr bwMode="auto">
            <a:xfrm>
              <a:off x="3694386" y="2438400"/>
              <a:ext cx="485775" cy="1219200"/>
            </a:xfrm>
            <a:prstGeom prst="upArrow">
              <a:avLst>
                <a:gd name="adj1" fmla="val 50000"/>
                <a:gd name="adj2" fmla="val 62745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9082" y="1771650"/>
            <a:ext cx="1779654" cy="2255342"/>
            <a:chOff x="729082" y="2362200"/>
            <a:chExt cx="1779654" cy="3007122"/>
          </a:xfrm>
          <a:solidFill>
            <a:schemeClr val="accent1"/>
          </a:solidFill>
        </p:grpSpPr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729082" y="4343401"/>
              <a:ext cx="1779654" cy="1025921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Candidate Genes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Biological Plausibility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Genetic Markers</a:t>
              </a:r>
            </a:p>
          </p:txBody>
        </p:sp>
        <p:sp>
          <p:nvSpPr>
            <p:cNvPr id="33" name="AutoShape 13"/>
            <p:cNvSpPr>
              <a:spLocks noChangeArrowheads="1"/>
            </p:cNvSpPr>
            <p:nvPr/>
          </p:nvSpPr>
          <p:spPr bwMode="auto">
            <a:xfrm>
              <a:off x="1676401" y="2362200"/>
              <a:ext cx="485775" cy="1981200"/>
            </a:xfrm>
            <a:prstGeom prst="upArrow">
              <a:avLst>
                <a:gd name="adj1" fmla="val 50000"/>
                <a:gd name="adj2" fmla="val 101961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45379" y="1828800"/>
            <a:ext cx="1838965" cy="2782848"/>
            <a:chOff x="2045378" y="2438400"/>
            <a:chExt cx="1838965" cy="3710463"/>
          </a:xfrm>
          <a:solidFill>
            <a:schemeClr val="accent1"/>
          </a:solidFill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2045378" y="5410199"/>
              <a:ext cx="1838965" cy="738664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Candidate Pathway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Biological Plausibility</a:t>
              </a:r>
            </a:p>
          </p:txBody>
        </p:sp>
        <p:sp>
          <p:nvSpPr>
            <p:cNvPr id="34" name="AutoShape 14"/>
            <p:cNvSpPr>
              <a:spLocks noChangeArrowheads="1"/>
            </p:cNvSpPr>
            <p:nvPr/>
          </p:nvSpPr>
          <p:spPr bwMode="auto">
            <a:xfrm>
              <a:off x="2819401" y="2438400"/>
              <a:ext cx="485775" cy="2971800"/>
            </a:xfrm>
            <a:prstGeom prst="upArrow">
              <a:avLst>
                <a:gd name="adj1" fmla="val 50000"/>
                <a:gd name="adj2" fmla="val 152941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59462" y="1828800"/>
            <a:ext cx="1164101" cy="2114668"/>
            <a:chOff x="5259462" y="2438400"/>
            <a:chExt cx="1164101" cy="2819557"/>
          </a:xfrm>
          <a:solidFill>
            <a:schemeClr val="accent1"/>
          </a:solidFill>
        </p:grpSpPr>
        <p:sp>
          <p:nvSpPr>
            <p:cNvPr id="35" name="AutoShape 11"/>
            <p:cNvSpPr>
              <a:spLocks noChangeArrowheads="1"/>
            </p:cNvSpPr>
            <p:nvPr/>
          </p:nvSpPr>
          <p:spPr bwMode="auto">
            <a:xfrm>
              <a:off x="5334001" y="2438400"/>
              <a:ext cx="485775" cy="1752600"/>
            </a:xfrm>
            <a:prstGeom prst="upArrow">
              <a:avLst>
                <a:gd name="adj1" fmla="val 50000"/>
                <a:gd name="adj2" fmla="val 160783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5259462" y="4190999"/>
              <a:ext cx="1164101" cy="1066958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Exome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Sequencing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1" kern="0" dirty="0" smtClean="0">
                  <a:solidFill>
                    <a:schemeClr val="bg1"/>
                  </a:solidFill>
                </a:rPr>
                <a:t>Families</a:t>
              </a:r>
              <a:endPara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68118" y="1828800"/>
            <a:ext cx="1515158" cy="1213425"/>
            <a:chOff x="5868117" y="2438400"/>
            <a:chExt cx="1515158" cy="1617900"/>
          </a:xfrm>
          <a:solidFill>
            <a:schemeClr val="accent1"/>
          </a:solidFill>
        </p:grpSpPr>
        <p:sp>
          <p:nvSpPr>
            <p:cNvPr id="37" name="AutoShape 12"/>
            <p:cNvSpPr>
              <a:spLocks noChangeArrowheads="1"/>
            </p:cNvSpPr>
            <p:nvPr/>
          </p:nvSpPr>
          <p:spPr bwMode="auto">
            <a:xfrm>
              <a:off x="6382746" y="2438400"/>
              <a:ext cx="485775" cy="838200"/>
            </a:xfrm>
            <a:prstGeom prst="upArrow">
              <a:avLst>
                <a:gd name="adj1" fmla="val 50000"/>
                <a:gd name="adj2" fmla="val 62749"/>
              </a:avLst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5868117" y="3276600"/>
              <a:ext cx="1515158" cy="779700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Whole Genome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Sequencing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962777" y="2343150"/>
            <a:ext cx="1800225" cy="2463613"/>
            <a:chOff x="6962776" y="3124200"/>
            <a:chExt cx="1800225" cy="3284817"/>
          </a:xfrm>
          <a:solidFill>
            <a:schemeClr val="accent1"/>
          </a:solidFill>
        </p:grpSpPr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6962776" y="4016375"/>
              <a:ext cx="1686680" cy="779700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Population-based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Sequencing</a:t>
              </a:r>
            </a:p>
          </p:txBody>
        </p:sp>
        <p:sp>
          <p:nvSpPr>
            <p:cNvPr id="40" name="Bent Arrow 39"/>
            <p:cNvSpPr/>
            <p:nvPr/>
          </p:nvSpPr>
          <p:spPr>
            <a:xfrm>
              <a:off x="7924800" y="3124200"/>
              <a:ext cx="814388" cy="868363"/>
            </a:xfrm>
            <a:prstGeom prst="bentArrow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40" tIns="45720" rIns="91440" bIns="4572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Bent Arrow 40"/>
            <p:cNvSpPr/>
            <p:nvPr/>
          </p:nvSpPr>
          <p:spPr>
            <a:xfrm flipV="1">
              <a:off x="7948614" y="4795838"/>
              <a:ext cx="814387" cy="868363"/>
            </a:xfrm>
            <a:prstGeom prst="bentArrow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40" tIns="45720" rIns="91440" bIns="4572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76476" y="5629317"/>
              <a:ext cx="1606530" cy="779700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lIns="91440" tIns="45720" rIns="91440" bIns="4572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Basic Functional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follow-up</a:t>
              </a:r>
            </a:p>
          </p:txBody>
        </p:sp>
      </p:grpSp>
      <p:sp>
        <p:nvSpPr>
          <p:cNvPr id="50" name="Title 3"/>
          <p:cNvSpPr txBox="1">
            <a:spLocks/>
          </p:cNvSpPr>
          <p:nvPr/>
        </p:nvSpPr>
        <p:spPr bwMode="auto">
          <a:xfrm>
            <a:off x="486834" y="214313"/>
            <a:ext cx="8229600" cy="6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Milestones</a:t>
            </a:r>
            <a:endParaRPr lang="en-US" alt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2466"/>
            <a:ext cx="8229600" cy="6512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DCEG Total GWAS Set (TGS)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197" y="4493016"/>
            <a:ext cx="9098803" cy="8001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Master database of over 135,000 Illumina whole-genome SNP array results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80" y="850185"/>
            <a:ext cx="4895850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4558406" y="1697325"/>
            <a:ext cx="9525" cy="370223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67930" y="3178189"/>
            <a:ext cx="0" cy="379476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53731" y="2645020"/>
            <a:ext cx="591881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14049" y="2629191"/>
            <a:ext cx="573972" cy="1583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7330" y="1892163"/>
            <a:ext cx="421382" cy="350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1330" y="1949595"/>
            <a:ext cx="448340" cy="350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80521" y="3018955"/>
            <a:ext cx="470062" cy="325918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72335" y="2986165"/>
            <a:ext cx="437434" cy="384048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DESL  </a:t>
            </a:r>
            <a:r>
              <a:rPr lang="en-US" altLang="en-US" dirty="0" smtClean="0">
                <a:solidFill>
                  <a:srgbClr val="000000"/>
                </a:solidFill>
              </a:rPr>
              <a:t>(DNA </a:t>
            </a:r>
            <a:r>
              <a:rPr lang="en-US" altLang="en-US" dirty="0">
                <a:solidFill>
                  <a:srgbClr val="000000"/>
                </a:solidFill>
              </a:rPr>
              <a:t>Extraction and Staging </a:t>
            </a:r>
            <a:r>
              <a:rPr lang="en-US" altLang="en-US" dirty="0" smtClean="0">
                <a:solidFill>
                  <a:srgbClr val="000000"/>
                </a:solidFill>
              </a:rPr>
              <a:t>Laboratory)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199" y="990378"/>
            <a:ext cx="8372475" cy="33944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Receipt and shipment of materials from/to collaborators around the world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DNA extraction from liquid biospecimens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Nucleic acid quantitation by absorbance, fluorescence, amplification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/>
              <a:t>Aliquoting tasks </a:t>
            </a:r>
            <a:r>
              <a:rPr lang="en-US" altLang="en-US" sz="2200" dirty="0"/>
              <a:t>for plasma and serum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Normalization and staging of DNA for future </a:t>
            </a:r>
            <a:r>
              <a:rPr lang="en-US" altLang="en-US" sz="2200" dirty="0" smtClean="0"/>
              <a:t>work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ea typeface="+mn-ea"/>
                <a:cs typeface="+mn-cs"/>
              </a:rPr>
              <a:t>Plating </a:t>
            </a:r>
            <a:r>
              <a:rPr lang="en-US" altLang="en-US" sz="2200" dirty="0">
                <a:ea typeface="+mn-ea"/>
                <a:cs typeface="+mn-cs"/>
              </a:rPr>
              <a:t>of samples for projects at CGR (run-ready) and </a:t>
            </a:r>
            <a:r>
              <a:rPr lang="en-US" altLang="en-US" sz="2200" dirty="0" smtClean="0">
                <a:ea typeface="+mn-ea"/>
                <a:cs typeface="+mn-cs"/>
              </a:rPr>
              <a:t>elsewhere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ea typeface="+mn-ea"/>
                <a:cs typeface="+mn-cs"/>
              </a:rPr>
              <a:t>Coordination </a:t>
            </a:r>
            <a:r>
              <a:rPr lang="en-US" altLang="en-US" sz="2200" dirty="0">
                <a:ea typeface="+mn-ea"/>
                <a:cs typeface="+mn-cs"/>
              </a:rPr>
              <a:t>with </a:t>
            </a:r>
            <a:r>
              <a:rPr lang="en-US" altLang="en-US" sz="2200" dirty="0" smtClean="0">
                <a:ea typeface="+mn-ea"/>
                <a:cs typeface="+mn-cs"/>
              </a:rPr>
              <a:t>the Biorepository and other DCEG Contractors</a:t>
            </a:r>
            <a:endParaRPr lang="en-US" altLang="en-US" sz="2200" dirty="0">
              <a:ea typeface="+mn-ea"/>
              <a:cs typeface="+mn-cs"/>
            </a:endParaRP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DESL Staging Pipeline Workflow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68497543"/>
              </p:ext>
            </p:extLst>
          </p:nvPr>
        </p:nvGraphicFramePr>
        <p:xfrm>
          <a:off x="685800" y="866775"/>
          <a:ext cx="7696200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own Arrow 2"/>
          <p:cNvSpPr/>
          <p:nvPr/>
        </p:nvSpPr>
        <p:spPr>
          <a:xfrm rot="2868987">
            <a:off x="5811044" y="704850"/>
            <a:ext cx="214313" cy="1143000"/>
          </a:xfrm>
          <a:prstGeom prst="downArrow">
            <a:avLst>
              <a:gd name="adj1" fmla="val 53774"/>
              <a:gd name="adj2" fmla="val 4622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7314" y="770335"/>
            <a:ext cx="1228725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74295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srgbClr val="000000"/>
                </a:solidFill>
                <a:latin typeface="+mn-lt"/>
              </a:rPr>
              <a:t>HPV Immunology Laboratory</a:t>
            </a:r>
            <a:br>
              <a:rPr lang="en-US" altLang="en-US" sz="3200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en-US" sz="3200" dirty="0" smtClean="0">
                <a:solidFill>
                  <a:srgbClr val="000000"/>
                </a:solidFill>
                <a:latin typeface="+mn-lt"/>
              </a:rPr>
              <a:t>Goals/Objectives</a:t>
            </a:r>
          </a:p>
        </p:txBody>
      </p:sp>
      <p:sp>
        <p:nvSpPr>
          <p:cNvPr id="2051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200151"/>
            <a:ext cx="4267200" cy="339447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Immune Responses to HPV Vaccination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Neutralization potential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Type-specific antibody levels and avidity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Cross-neutralizing/protective antibodies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Applied to specimens obtained from participants in large, community-based randomized trials</a:t>
            </a:r>
          </a:p>
        </p:txBody>
      </p:sp>
      <p:sp>
        <p:nvSpPr>
          <p:cNvPr id="2052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200151"/>
            <a:ext cx="4267200" cy="339447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Define Inflammation Markers Predictive of Cancer Risk</a:t>
            </a:r>
            <a:endParaRPr lang="en-US" altLang="en-US" sz="2000" dirty="0" smtClean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Luminex-based multiplex marker panels (&gt;70 markers)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Applied to specimens obtained from extensively annotated individuals from large population cohorts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572000" y="1143000"/>
            <a:ext cx="0" cy="382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2654"/>
            <a:ext cx="8229600" cy="346249"/>
          </a:xfrm>
        </p:spPr>
        <p:txBody>
          <a:bodyPr/>
          <a:lstStyle/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</a:rPr>
              <a:t>&lt;</a:t>
            </a:r>
            <a:r>
              <a:rPr lang="en-US" altLang="en-US" sz="2800" dirty="0" smtClean="0">
                <a:solidFill>
                  <a:srgbClr val="000000"/>
                </a:solidFill>
              </a:rPr>
              <a:t>3 Doses of HPV-16/18 Vaccine is Effective and Induces Durable Antibody Responses </a:t>
            </a:r>
            <a:r>
              <a:rPr lang="en-US" altLang="en-US" sz="2800" dirty="0">
                <a:solidFill>
                  <a:srgbClr val="000000"/>
                </a:solidFill>
              </a:rPr>
              <a:t/>
            </a:r>
            <a:br>
              <a:rPr lang="en-US" altLang="en-US" sz="2800" dirty="0">
                <a:solidFill>
                  <a:srgbClr val="000000"/>
                </a:solidFill>
              </a:rPr>
            </a:br>
            <a:r>
              <a:rPr lang="en-US" altLang="en-US" sz="2800" dirty="0" smtClean="0">
                <a:solidFill>
                  <a:schemeClr val="tx2"/>
                </a:solidFill>
              </a:rPr>
              <a:t>Costa Rica HPV-16/18 Vaccine Trial</a:t>
            </a:r>
            <a:endParaRPr lang="en-US" altLang="en-US" sz="32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7254119"/>
              </p:ext>
            </p:extLst>
          </p:nvPr>
        </p:nvGraphicFramePr>
        <p:xfrm>
          <a:off x="355600" y="1777738"/>
          <a:ext cx="4292600" cy="25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r:id="rId4" imgW="4291956" imgH="3785944" progId="Excel.Chart.8">
                  <p:embed/>
                </p:oleObj>
              </mc:Choice>
              <mc:Fallback>
                <p:oleObj r:id="rId4" imgW="4291956" imgH="378594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" y="1777738"/>
                        <a:ext cx="4292600" cy="252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257956" y="4801371"/>
            <a:ext cx="18548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 dirty="0">
                <a:solidFill>
                  <a:srgbClr val="000000"/>
                </a:solidFill>
              </a:rPr>
              <a:t>Kreimer et al. JNCI 2011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8020" y="1803984"/>
            <a:ext cx="8588780" cy="3283911"/>
            <a:chOff x="-1609313" y="1816294"/>
            <a:chExt cx="10753312" cy="4807997"/>
          </a:xfrm>
        </p:grpSpPr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-1609313" y="6254888"/>
              <a:ext cx="3625923" cy="36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</a:rPr>
                <a:t>Safaeian (DCEG), … , and Pinto (FNL). CPR 2013</a:t>
              </a: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181" y="1816294"/>
              <a:ext cx="4829818" cy="3587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urved Right Arrow 14"/>
          <p:cNvSpPr/>
          <p:nvPr/>
        </p:nvSpPr>
        <p:spPr>
          <a:xfrm rot="16200000">
            <a:off x="4514850" y="2540064"/>
            <a:ext cx="628650" cy="3962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81000" y="5715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Summary of Multiplex Immune Panel (MIP) Studies within Large Epidemiological Cohorts</a:t>
            </a:r>
            <a:endParaRPr lang="en-US" altLang="en-US" sz="2800" dirty="0"/>
          </a:p>
        </p:txBody>
      </p:sp>
      <p:graphicFrame>
        <p:nvGraphicFramePr>
          <p:cNvPr id="11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42098"/>
              </p:ext>
            </p:extLst>
          </p:nvPr>
        </p:nvGraphicFramePr>
        <p:xfrm>
          <a:off x="1295401" y="1374809"/>
          <a:ext cx="6583364" cy="291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0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Cancer Site</a:t>
                      </a:r>
                      <a:endParaRPr lang="en-US" sz="1400" dirty="0"/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Study Size</a:t>
                      </a:r>
                      <a:endParaRPr lang="en-US" sz="1400" dirty="0"/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Discovery </a:t>
                      </a:r>
                      <a:r>
                        <a:rPr lang="en-US" sz="1400" baseline="0" dirty="0" smtClean="0"/>
                        <a:t>(N)</a:t>
                      </a:r>
                      <a:endParaRPr lang="en-US" sz="1400" dirty="0"/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Replication (N)</a:t>
                      </a:r>
                      <a:endParaRPr lang="en-US" sz="1400" dirty="0"/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9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Lung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~2,250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b="1" i="1" u="none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89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NHL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~1,200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Ovary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~300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9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Gallbladder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~250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Colon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~1,100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Endometrium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~600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u="none" baseline="0" dirty="0" smtClean="0">
                          <a:solidFill>
                            <a:srgbClr val="000000"/>
                          </a:solidFill>
                        </a:rPr>
                        <a:t>√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Stomach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~1,000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Cervix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~400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6" marR="91436" marT="34285" marB="3428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295400" y="4289458"/>
            <a:ext cx="541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</a:rPr>
              <a:t>√ </a:t>
            </a:r>
            <a:r>
              <a:rPr lang="en-US" altLang="en-US" sz="1800" b="0" dirty="0">
                <a:solidFill>
                  <a:srgbClr val="000000"/>
                </a:solidFill>
              </a:rPr>
              <a:t>= Completed; O = Ongoing; P = Planned</a:t>
            </a:r>
            <a:endParaRPr lang="en-US" altLang="en-US" sz="1800" i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908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 txBox="1">
            <a:spLocks/>
          </p:cNvSpPr>
          <p:nvPr/>
        </p:nvSpPr>
        <p:spPr bwMode="auto">
          <a:xfrm>
            <a:off x="487363" y="196454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Hormone </a:t>
            </a:r>
            <a:r>
              <a:rPr lang="en-US" altLang="en-US" sz="3000" dirty="0" smtClean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Unit </a:t>
            </a:r>
            <a:endParaRPr lang="en-US" altLang="en-US" sz="3000" dirty="0">
              <a:solidFill>
                <a:srgbClr val="000000"/>
              </a:solidFill>
              <a:ea typeface="MS PGothic" pitchFamily="34" charset="-128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chemeClr val="tx2"/>
                </a:solidFill>
                <a:ea typeface="MS PGothic" pitchFamily="34" charset="-128"/>
                <a:cs typeface="Arial" charset="0"/>
              </a:rPr>
              <a:t>A unit of the Laboratory </a:t>
            </a:r>
            <a:r>
              <a:rPr lang="en-US" altLang="en-US" sz="2000" i="1" dirty="0">
                <a:solidFill>
                  <a:schemeClr val="tx2"/>
                </a:solidFill>
                <a:ea typeface="MS PGothic" pitchFamily="34" charset="-128"/>
                <a:cs typeface="Arial" charset="0"/>
              </a:rPr>
              <a:t>of Proteomics and Applied Technologies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68338" y="1210866"/>
            <a:ext cx="8153400" cy="37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15 estrogen metabolite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panel</a:t>
            </a:r>
          </a:p>
          <a:p>
            <a:pPr lvl="1" eaLnBrk="1" hangingPunct="1"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Optimized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for urine, serum and </a:t>
            </a: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plasma</a:t>
            </a: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Recently developed serum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assays</a:t>
            </a: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lvl="1" eaLnBrk="1" hangingPunct="1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11 androgen metabolite panel</a:t>
            </a:r>
          </a:p>
          <a:p>
            <a:pPr lvl="1" eaLnBrk="1" hangingPunct="1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7 progesterone metabolites and precursors</a:t>
            </a:r>
          </a:p>
          <a:p>
            <a:pPr eaLnBrk="1" hangingPunct="1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Extensive methodologic investment</a:t>
            </a:r>
          </a:p>
          <a:p>
            <a:pPr eaLnBrk="1" hangingPunct="1"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Emphasis on technology transfer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190499" y="303625"/>
            <a:ext cx="6372226" cy="7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r>
              <a:rPr lang="en-US" sz="3600" spc="-80" dirty="0">
                <a:solidFill>
                  <a:srgbClr val="000000"/>
                </a:solidFill>
              </a:rPr>
              <a:t>DCEG: Mission and Purpose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256000"/>
            <a:ext cx="2825750" cy="78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077182"/>
            <a:ext cx="2825750" cy="78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4077083"/>
            <a:ext cx="2825750" cy="78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6" y="3345871"/>
            <a:ext cx="2825749" cy="11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42874" y="1170798"/>
            <a:ext cx="8848726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</a:rPr>
              <a:t>Identify environmental and genetic causes of cancer in populations</a:t>
            </a:r>
          </a:p>
          <a:p>
            <a:pPr marL="342900" indent="-34290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</a:rPr>
              <a:t>High impact, high quality, value-added research</a:t>
            </a:r>
          </a:p>
          <a:p>
            <a:pPr marL="342900" indent="-34290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</a:rPr>
              <a:t>National and international in scope</a:t>
            </a:r>
          </a:p>
          <a:p>
            <a:pPr marL="342900" indent="-34290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+mn-lt"/>
              </a:rPr>
              <a:t>Strategic partners in molecular epidemiology in NCI and beyond</a:t>
            </a:r>
          </a:p>
        </p:txBody>
      </p:sp>
    </p:spTree>
    <p:extLst>
      <p:ext uri="{BB962C8B-B14F-4D97-AF65-F5344CB8AC3E}">
        <p14:creationId xmlns:p14="http://schemas.microsoft.com/office/powerpoint/2010/main" val="4248203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 txBox="1">
            <a:spLocks/>
          </p:cNvSpPr>
          <p:nvPr/>
        </p:nvSpPr>
        <p:spPr bwMode="auto">
          <a:xfrm>
            <a:off x="486834" y="2381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3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DCEG Biorepository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is part of the Central Repository at FNLCR</a:t>
            </a:r>
            <a:endParaRPr lang="en-US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9588" y="875109"/>
            <a:ext cx="8573911" cy="382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Aft>
                <a:spcPts val="500"/>
              </a:spcAft>
              <a:buNone/>
            </a:pPr>
            <a:endParaRPr lang="en-US" altLang="en-US" sz="23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&gt; </a:t>
            </a:r>
            <a:r>
              <a:rPr lang="en-US" altLang="en-US" sz="2300" dirty="0">
                <a:solidFill>
                  <a:srgbClr val="000000"/>
                </a:solidFill>
                <a:latin typeface="Arial" charset="0"/>
                <a:cs typeface="Arial" charset="0"/>
              </a:rPr>
              <a:t>10.3 million </a:t>
            </a: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biospecimens (of ~15M total inventory at the CR)</a:t>
            </a:r>
            <a:endParaRPr lang="en-US" altLang="en-US" sz="23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Most </a:t>
            </a:r>
            <a:r>
              <a:rPr lang="en-US" altLang="en-US" sz="2300" dirty="0">
                <a:solidFill>
                  <a:srgbClr val="000000"/>
                </a:solidFill>
                <a:latin typeface="Arial" charset="0"/>
                <a:cs typeface="Arial" charset="0"/>
              </a:rPr>
              <a:t>stored at </a:t>
            </a: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central repository in Frederick, </a:t>
            </a:r>
            <a:r>
              <a:rPr lang="en-US" altLang="en-US" sz="2300" dirty="0">
                <a:solidFill>
                  <a:srgbClr val="000000"/>
                </a:solidFill>
                <a:latin typeface="Arial" charset="0"/>
                <a:cs typeface="Arial" charset="0"/>
              </a:rPr>
              <a:t>MD </a:t>
            </a: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Over </a:t>
            </a:r>
            <a:r>
              <a:rPr lang="en-US" altLang="en-US" sz="2300" dirty="0">
                <a:solidFill>
                  <a:srgbClr val="000000"/>
                </a:solidFill>
                <a:latin typeface="Arial" charset="0"/>
                <a:cs typeface="Arial" charset="0"/>
              </a:rPr>
              <a:t>100 different material </a:t>
            </a:r>
            <a:r>
              <a:rPr lang="en-US" altLang="en-US" sz="2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types from population studies</a:t>
            </a:r>
            <a:endParaRPr lang="en-US" altLang="en-US" sz="23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</a:pPr>
            <a:endParaRPr lang="en-US" altLang="en-US" sz="23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endParaRPr lang="en-US" altLang="en-US" sz="23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endParaRPr lang="en-US" altLang="en-US" sz="23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5306" y="3355936"/>
            <a:ext cx="5271839" cy="1675844"/>
          </a:xfrm>
          <a:prstGeom prst="rect">
            <a:avLst/>
          </a:prstGeom>
        </p:spPr>
        <p:txBody>
          <a:bodyPr lIns="76197" tIns="38098" rIns="76197" bIns="38098" numCol="2">
            <a:spAutoFit/>
          </a:bodyPr>
          <a:lstStyle/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Serum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Plasma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DNA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Whole blood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RBC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Buffy CT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Buccal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Urine</a:t>
            </a:r>
          </a:p>
          <a:p>
            <a:pPr marL="666723" lvl="1" indent="-285739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Tissue</a:t>
            </a:r>
            <a:endParaRPr lang="en-US" altLang="en-US" sz="17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Scientific Work</a:t>
            </a:r>
          </a:p>
        </p:txBody>
      </p:sp>
    </p:spTree>
    <p:extLst>
      <p:ext uri="{BB962C8B-B14F-4D97-AF65-F5344CB8AC3E}">
        <p14:creationId xmlns:p14="http://schemas.microsoft.com/office/powerpoint/2010/main" val="41455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cs typeface="Calibri" pitchFamily="34" charset="0"/>
              </a:rPr>
              <a:t>CGR Co-authored Publications Per Year</a:t>
            </a:r>
            <a:endParaRPr lang="en-US" sz="2800" dirty="0">
              <a:solidFill>
                <a:srgbClr val="000000"/>
              </a:solidFill>
              <a:cs typeface="Calibri" pitchFamily="34" charset="0"/>
            </a:endParaRP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322343"/>
              </p:ext>
            </p:extLst>
          </p:nvPr>
        </p:nvGraphicFramePr>
        <p:xfrm>
          <a:off x="520263" y="1096873"/>
          <a:ext cx="7882758" cy="333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57200" y="4430152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n-lt"/>
              </a:rPr>
              <a:t>*</a:t>
            </a:r>
            <a:r>
              <a:rPr lang="en-US" sz="1400" i="1" dirty="0"/>
              <a:t> </a:t>
            </a:r>
            <a:r>
              <a:rPr lang="en-US" sz="1400" i="1" dirty="0">
                <a:latin typeface="+mn-lt"/>
              </a:rPr>
              <a:t>Nature Genetics, </a:t>
            </a:r>
            <a:r>
              <a:rPr lang="en-US" sz="1400" i="1" dirty="0" smtClean="0">
                <a:latin typeface="+mn-lt"/>
              </a:rPr>
              <a:t>Science, Nature, JAMA, Blood, JNCI, PLoS genetics, NEJM, HMG, PNAS, AJHG </a:t>
            </a:r>
            <a:endParaRPr lang="en-U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1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High Impact Studies of Cancer Etiology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8188" y="1073067"/>
            <a:ext cx="2432674" cy="999648"/>
            <a:chOff x="2941280" y="2941331"/>
            <a:chExt cx="2923389" cy="1201296"/>
          </a:xfrm>
        </p:grpSpPr>
        <p:pic>
          <p:nvPicPr>
            <p:cNvPr id="12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8" t="27444" r="58214" b="64023"/>
            <a:stretch>
              <a:fillRect/>
            </a:stretch>
          </p:blipFill>
          <p:spPr bwMode="auto">
            <a:xfrm>
              <a:off x="2941280" y="2941331"/>
              <a:ext cx="2088541" cy="33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280" y="3316967"/>
              <a:ext cx="2923389" cy="8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8973" y="2444227"/>
            <a:ext cx="2973008" cy="2432222"/>
            <a:chOff x="1154755" y="2081259"/>
            <a:chExt cx="3980451" cy="3191791"/>
          </a:xfrm>
        </p:grpSpPr>
        <p:pic>
          <p:nvPicPr>
            <p:cNvPr id="15" name="Content Placeholder 8" descr="Screen Shot 2015-03-20 at 11.59.41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5" t="40540" r="3550" b="6822"/>
            <a:stretch/>
          </p:blipFill>
          <p:spPr bwMode="auto">
            <a:xfrm>
              <a:off x="1154755" y="2779792"/>
              <a:ext cx="3980451" cy="249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1154755" y="2081259"/>
              <a:ext cx="3980451" cy="803639"/>
              <a:chOff x="1154755" y="1993798"/>
              <a:chExt cx="3980451" cy="803639"/>
            </a:xfrm>
          </p:grpSpPr>
          <p:pic>
            <p:nvPicPr>
              <p:cNvPr id="17" name="Picture 9" descr="http://wamu.org/g/podcasts/npr_drs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533"/>
              <a:stretch/>
            </p:blipFill>
            <p:spPr bwMode="auto">
              <a:xfrm>
                <a:off x="1154755" y="1993801"/>
                <a:ext cx="833071" cy="803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Content Placeholder 8" descr="Screen Shot 2015-03-20 at 11.59.41 AM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65" t="11805" r="3550" b="66781"/>
              <a:stretch/>
            </p:blipFill>
            <p:spPr bwMode="auto">
              <a:xfrm>
                <a:off x="1987826" y="1993798"/>
                <a:ext cx="3147380" cy="793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5835381" y="3981920"/>
            <a:ext cx="3146346" cy="1009378"/>
            <a:chOff x="1315447" y="3718294"/>
            <a:chExt cx="3769906" cy="1209422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447" y="4050783"/>
              <a:ext cx="3769906" cy="87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7" t="48642" r="24020" b="38631"/>
            <a:stretch/>
          </p:blipFill>
          <p:spPr bwMode="auto">
            <a:xfrm>
              <a:off x="1337920" y="3718294"/>
              <a:ext cx="2514681" cy="3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781256" y="1071980"/>
            <a:ext cx="3133062" cy="1271038"/>
            <a:chOff x="0" y="2318248"/>
            <a:chExt cx="3802906" cy="154278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32" b="1"/>
            <a:stretch/>
          </p:blipFill>
          <p:spPr bwMode="auto">
            <a:xfrm>
              <a:off x="0" y="2732546"/>
              <a:ext cx="3802906" cy="112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0" t="23982" r="68945" b="70105"/>
            <a:stretch>
              <a:fillRect/>
            </a:stretch>
          </p:blipFill>
          <p:spPr bwMode="auto">
            <a:xfrm>
              <a:off x="0" y="2318248"/>
              <a:ext cx="3200400" cy="389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3111554" y="2740485"/>
            <a:ext cx="2719874" cy="1394022"/>
            <a:chOff x="4755827" y="1732976"/>
            <a:chExt cx="3279331" cy="1680761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827" y="2143258"/>
              <a:ext cx="3279331" cy="127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0" t="23982" r="68945" b="70105"/>
            <a:stretch>
              <a:fillRect/>
            </a:stretch>
          </p:blipFill>
          <p:spPr bwMode="auto">
            <a:xfrm>
              <a:off x="4755827" y="1732976"/>
              <a:ext cx="3200400" cy="389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5907690" y="1059236"/>
            <a:ext cx="3156798" cy="2123482"/>
            <a:chOff x="2423781" y="602313"/>
            <a:chExt cx="3736934" cy="2513721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781" y="1033881"/>
              <a:ext cx="3736934" cy="2082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0" t="23982" r="68945" b="70105"/>
            <a:stretch>
              <a:fillRect/>
            </a:stretch>
          </p:blipFill>
          <p:spPr bwMode="auto">
            <a:xfrm>
              <a:off x="2423781" y="602313"/>
              <a:ext cx="3200400" cy="389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8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cs typeface="Calibri" pitchFamily="34" charset="0"/>
              </a:rPr>
              <a:t>Innovation:  Research </a:t>
            </a:r>
            <a:r>
              <a:rPr lang="en-US" sz="3200" dirty="0">
                <a:solidFill>
                  <a:srgbClr val="000000"/>
                </a:solidFill>
                <a:cs typeface="Calibri" pitchFamily="34" charset="0"/>
              </a:rPr>
              <a:t>&amp; </a:t>
            </a:r>
            <a:r>
              <a:rPr lang="en-US" sz="3200" dirty="0" smtClean="0">
                <a:solidFill>
                  <a:srgbClr val="000000"/>
                </a:solidFill>
                <a:cs typeface="Calibri" pitchFamily="34" charset="0"/>
              </a:rPr>
              <a:t>Development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6700" y="948077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alpha val="44000"/>
                  <a:lumMod val="55000"/>
                  <a:lumOff val="45000"/>
                </a:srgbClr>
              </a:gs>
              <a:gs pos="100000">
                <a:srgbClr val="4F81BD">
                  <a:tint val="23500"/>
                  <a:satMod val="160000"/>
                  <a:alpha val="51000"/>
                  <a:lumMod val="0"/>
                  <a:lumOff val="10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9351" y="947912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alpha val="44000"/>
                  <a:lumMod val="55000"/>
                  <a:lumOff val="45000"/>
                </a:srgbClr>
              </a:gs>
              <a:gs pos="100000">
                <a:srgbClr val="4F81BD">
                  <a:tint val="23500"/>
                  <a:satMod val="160000"/>
                  <a:alpha val="51000"/>
                  <a:lumMod val="0"/>
                  <a:lumOff val="10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050" y="948077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alpha val="44000"/>
                  <a:lumMod val="55000"/>
                  <a:lumOff val="45000"/>
                </a:srgbClr>
              </a:gs>
              <a:gs pos="100000">
                <a:srgbClr val="4F81BD">
                  <a:tint val="23500"/>
                  <a:satMod val="160000"/>
                  <a:alpha val="51000"/>
                  <a:lumMod val="0"/>
                  <a:lumOff val="10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0375" y="947913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lumMod val="98000"/>
                  <a:lumOff val="2000"/>
                  <a:alpha val="44000"/>
                </a:srgbClr>
              </a:gs>
              <a:gs pos="100000">
                <a:srgbClr val="4F81BD">
                  <a:tint val="23500"/>
                  <a:satMod val="160000"/>
                  <a:alpha val="51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5676" y="947912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lumMod val="98000"/>
                  <a:lumOff val="2000"/>
                  <a:alpha val="44000"/>
                </a:srgbClr>
              </a:gs>
              <a:gs pos="100000">
                <a:srgbClr val="4F81BD">
                  <a:tint val="23500"/>
                  <a:satMod val="160000"/>
                  <a:alpha val="51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3026" y="947913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lumMod val="98000"/>
                  <a:lumOff val="2000"/>
                  <a:alpha val="44000"/>
                </a:srgbClr>
              </a:gs>
              <a:gs pos="100000">
                <a:srgbClr val="4F81BD">
                  <a:tint val="23500"/>
                  <a:satMod val="160000"/>
                  <a:alpha val="51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725" y="948077"/>
            <a:ext cx="1106325" cy="3860397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  <a:lumMod val="98000"/>
                  <a:lumOff val="2000"/>
                  <a:alpha val="44000"/>
                </a:srgbClr>
              </a:gs>
              <a:gs pos="100000">
                <a:srgbClr val="4F81BD">
                  <a:tint val="23500"/>
                  <a:satMod val="160000"/>
                  <a:alpha val="51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1094" y="967099"/>
            <a:ext cx="7317395" cy="348167"/>
            <a:chOff x="76200" y="1018363"/>
            <a:chExt cx="7817857" cy="562729"/>
          </a:xfrm>
        </p:grpSpPr>
        <p:sp>
          <p:nvSpPr>
            <p:cNvPr id="12" name="TextBox 11"/>
            <p:cNvSpPr txBox="1"/>
            <p:nvPr/>
          </p:nvSpPr>
          <p:spPr>
            <a:xfrm>
              <a:off x="1327782" y="1018363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2008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79690" y="1018363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2009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6205" y="1026548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2012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3671" y="1033900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2011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7738" y="1033900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2010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" y="1026548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2007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08257" y="1033900"/>
              <a:ext cx="685800" cy="5471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2013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Pentagon 18"/>
          <p:cNvSpPr/>
          <p:nvPr/>
        </p:nvSpPr>
        <p:spPr>
          <a:xfrm>
            <a:off x="1004383" y="1279085"/>
            <a:ext cx="788134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508307" y="1539375"/>
            <a:ext cx="6226383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 Sequencing: 454 and PGM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1792518" y="1806545"/>
            <a:ext cx="1473467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 Deletion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2621909" y="2081843"/>
            <a:ext cx="3511017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Arrays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2618505" y="2350666"/>
            <a:ext cx="5116185" cy="235730"/>
          </a:xfrm>
          <a:prstGeom prst="homePlate">
            <a:avLst/>
          </a:prstGeom>
          <a:solidFill>
            <a:srgbClr val="4BACC6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Arrays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3265984" y="2633542"/>
            <a:ext cx="4476840" cy="235730"/>
          </a:xfrm>
          <a:prstGeom prst="homePlate">
            <a:avLst/>
          </a:prstGeom>
          <a:solidFill>
            <a:srgbClr val="4BACC6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Exome Sequencing: Illumina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5134862" y="3205349"/>
            <a:ext cx="2592681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PGM Variant Follow-up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5134861" y="3480076"/>
            <a:ext cx="2592680" cy="235730"/>
          </a:xfrm>
          <a:prstGeom prst="homePlate">
            <a:avLst/>
          </a:prstGeom>
          <a:solidFill>
            <a:srgbClr val="C0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Exome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Sequencing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706656" y="4323403"/>
            <a:ext cx="2020885" cy="235730"/>
          </a:xfrm>
          <a:prstGeom prst="homePlate">
            <a:avLst/>
          </a:prstGeom>
          <a:solidFill>
            <a:srgbClr val="EEECE1">
              <a:lumMod val="75000"/>
            </a:srgbClr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Telomere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6142058" y="4604002"/>
            <a:ext cx="1585483" cy="235730"/>
          </a:xfrm>
          <a:prstGeom prst="homePlate">
            <a:avLst/>
          </a:prstGeom>
          <a:solidFill>
            <a:srgbClr val="EEECE1">
              <a:lumMod val="75000"/>
            </a:srgbClr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Whole Gen Seq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6149206" y="4884132"/>
            <a:ext cx="1585483" cy="235730"/>
          </a:xfrm>
          <a:prstGeom prst="homePlate">
            <a:avLst/>
          </a:prstGeom>
          <a:solidFill>
            <a:srgbClr val="EEECE1">
              <a:lumMod val="75000"/>
            </a:srgbClr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RNA-Seq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4551691" y="2913634"/>
            <a:ext cx="3162471" cy="235730"/>
          </a:xfrm>
          <a:prstGeom prst="homePlate">
            <a:avLst/>
          </a:prstGeom>
          <a:solidFill>
            <a:srgbClr val="EEECE1">
              <a:lumMod val="75000"/>
            </a:srgbClr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Methylation Seq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4495800" y="3748261"/>
            <a:ext cx="2592680" cy="235730"/>
          </a:xfrm>
          <a:prstGeom prst="homePlate">
            <a:avLst/>
          </a:prstGeom>
          <a:solidFill>
            <a:srgbClr val="EEECE1">
              <a:lumMod val="75000"/>
            </a:srgbClr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WGA, FFPE Infinium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5029200" y="4026882"/>
            <a:ext cx="1219200" cy="235730"/>
          </a:xfrm>
          <a:prstGeom prst="homePlate">
            <a:avLst/>
          </a:prstGeom>
          <a:solidFill>
            <a:srgbClr val="CC0000"/>
          </a:solidFill>
          <a:ln w="3175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2.5M/5.0M beta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4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19200" y="155092"/>
            <a:ext cx="3957249" cy="1106033"/>
            <a:chOff x="264715" y="240626"/>
            <a:chExt cx="3957249" cy="110603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9" t="40506" r="32029" b="52283"/>
            <a:stretch/>
          </p:blipFill>
          <p:spPr bwMode="auto">
            <a:xfrm>
              <a:off x="273182" y="996258"/>
              <a:ext cx="3604552" cy="35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0" name="Group 149"/>
            <p:cNvGrpSpPr/>
            <p:nvPr/>
          </p:nvGrpSpPr>
          <p:grpSpPr>
            <a:xfrm>
              <a:off x="264715" y="240626"/>
              <a:ext cx="3957249" cy="1084153"/>
              <a:chOff x="166292" y="770018"/>
              <a:chExt cx="3957249" cy="834442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166292" y="773953"/>
                <a:ext cx="3957249" cy="614956"/>
                <a:chOff x="4544373" y="1499510"/>
                <a:chExt cx="3957249" cy="614956"/>
              </a:xfrm>
            </p:grpSpPr>
            <p:pic>
              <p:nvPicPr>
                <p:cNvPr id="15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366" t="33942" r="22880" b="58477"/>
                <a:stretch/>
              </p:blipFill>
              <p:spPr bwMode="auto">
                <a:xfrm>
                  <a:off x="4544373" y="1828799"/>
                  <a:ext cx="3957249" cy="2856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80" t="23982" r="68945" b="70105"/>
                <a:stretch>
                  <a:fillRect/>
                </a:stretch>
              </p:blipFill>
              <p:spPr bwMode="auto">
                <a:xfrm>
                  <a:off x="4565564" y="1499510"/>
                  <a:ext cx="2654409" cy="3226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2" name="Rectangle 151"/>
              <p:cNvSpPr/>
              <p:nvPr/>
            </p:nvSpPr>
            <p:spPr>
              <a:xfrm>
                <a:off x="176231" y="770018"/>
                <a:ext cx="3709969" cy="834442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19200" y="1478838"/>
            <a:ext cx="4007878" cy="775530"/>
            <a:chOff x="115663" y="1663564"/>
            <a:chExt cx="4007878" cy="775530"/>
          </a:xfrm>
        </p:grpSpPr>
        <p:pic>
          <p:nvPicPr>
            <p:cNvPr id="15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63" y="1663564"/>
              <a:ext cx="4007878" cy="775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8" name="Rectangle 157"/>
            <p:cNvSpPr/>
            <p:nvPr/>
          </p:nvSpPr>
          <p:spPr>
            <a:xfrm>
              <a:off x="115663" y="1663564"/>
              <a:ext cx="4007878" cy="7755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119200" y="2499899"/>
            <a:ext cx="4138476" cy="1169906"/>
            <a:chOff x="91850" y="2642441"/>
            <a:chExt cx="4138476" cy="965104"/>
          </a:xfrm>
        </p:grpSpPr>
        <p:pic>
          <p:nvPicPr>
            <p:cNvPr id="16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04" y="2645408"/>
              <a:ext cx="4127822" cy="96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" name="Rectangle 162"/>
            <p:cNvSpPr/>
            <p:nvPr/>
          </p:nvSpPr>
          <p:spPr>
            <a:xfrm>
              <a:off x="91850" y="2642441"/>
              <a:ext cx="4138476" cy="965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29853" y="3894675"/>
            <a:ext cx="3794350" cy="1024559"/>
            <a:chOff x="91850" y="3775625"/>
            <a:chExt cx="3794350" cy="1024559"/>
          </a:xfrm>
        </p:grpSpPr>
        <p:pic>
          <p:nvPicPr>
            <p:cNvPr id="16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27" y="3775625"/>
              <a:ext cx="3774473" cy="102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8" name="Rectangle 167"/>
            <p:cNvSpPr/>
            <p:nvPr/>
          </p:nvSpPr>
          <p:spPr>
            <a:xfrm>
              <a:off x="91850" y="3789400"/>
              <a:ext cx="3794350" cy="101078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15853" y="155092"/>
            <a:ext cx="4191068" cy="928917"/>
            <a:chOff x="4592171" y="181951"/>
            <a:chExt cx="4191068" cy="928917"/>
          </a:xfrm>
        </p:grpSpPr>
        <p:pic>
          <p:nvPicPr>
            <p:cNvPr id="17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21068" r="30409" b="61566"/>
            <a:stretch/>
          </p:blipFill>
          <p:spPr bwMode="auto">
            <a:xfrm>
              <a:off x="4592171" y="427658"/>
              <a:ext cx="4191067" cy="65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75" t="12999" r="50187" b="82948"/>
            <a:stretch/>
          </p:blipFill>
          <p:spPr bwMode="auto">
            <a:xfrm>
              <a:off x="4655781" y="186199"/>
              <a:ext cx="1945993" cy="21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4655781" y="181951"/>
              <a:ext cx="4127458" cy="92891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15853" y="1168587"/>
            <a:ext cx="4346480" cy="945809"/>
            <a:chOff x="4740157" y="1930231"/>
            <a:chExt cx="4346480" cy="945809"/>
          </a:xfrm>
        </p:grpSpPr>
        <p:pic>
          <p:nvPicPr>
            <p:cNvPr id="66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0" t="21724" r="24642" b="58627"/>
            <a:stretch/>
          </p:blipFill>
          <p:spPr bwMode="auto">
            <a:xfrm>
              <a:off x="4740157" y="2168737"/>
              <a:ext cx="4346480" cy="707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75" t="12999" r="50187" b="82948"/>
            <a:stretch/>
          </p:blipFill>
          <p:spPr bwMode="auto">
            <a:xfrm>
              <a:off x="4800229" y="1930980"/>
              <a:ext cx="1945993" cy="21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71"/>
            <p:cNvSpPr/>
            <p:nvPr/>
          </p:nvSpPr>
          <p:spPr>
            <a:xfrm>
              <a:off x="4800229" y="1930231"/>
              <a:ext cx="3683813" cy="94580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57034" y="2195880"/>
            <a:ext cx="3408220" cy="899922"/>
            <a:chOff x="5047015" y="3363321"/>
            <a:chExt cx="3408220" cy="899922"/>
          </a:xfrm>
        </p:grpSpPr>
        <p:pic>
          <p:nvPicPr>
            <p:cNvPr id="67" name="Picture 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" t="36878" r="3723"/>
            <a:stretch/>
          </p:blipFill>
          <p:spPr bwMode="auto">
            <a:xfrm>
              <a:off x="5047015" y="3645725"/>
              <a:ext cx="3408220" cy="572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7" t="51816" r="65916" b="43653"/>
            <a:stretch/>
          </p:blipFill>
          <p:spPr bwMode="auto">
            <a:xfrm>
              <a:off x="5070684" y="3366144"/>
              <a:ext cx="1560286" cy="27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5070684" y="3363321"/>
              <a:ext cx="3384551" cy="8999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70837" y="3181773"/>
            <a:ext cx="3618335" cy="899922"/>
            <a:chOff x="5100453" y="3662523"/>
            <a:chExt cx="3618335" cy="899922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" t="33814" r="3027"/>
            <a:stretch/>
          </p:blipFill>
          <p:spPr bwMode="auto">
            <a:xfrm>
              <a:off x="5100453" y="3901043"/>
              <a:ext cx="3618335" cy="62826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7" t="51816" r="65916" b="43653"/>
            <a:stretch/>
          </p:blipFill>
          <p:spPr bwMode="auto">
            <a:xfrm>
              <a:off x="5119110" y="3665346"/>
              <a:ext cx="1560286" cy="27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Rectangle 77"/>
            <p:cNvSpPr/>
            <p:nvPr/>
          </p:nvSpPr>
          <p:spPr>
            <a:xfrm>
              <a:off x="5119110" y="3662523"/>
              <a:ext cx="3581864" cy="89992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89494" y="4162657"/>
            <a:ext cx="3962182" cy="850718"/>
            <a:chOff x="4221963" y="4536005"/>
            <a:chExt cx="3962182" cy="850718"/>
          </a:xfrm>
        </p:grpSpPr>
        <p:pic>
          <p:nvPicPr>
            <p:cNvPr id="69" name="Picture 10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08" r="2431"/>
            <a:stretch/>
          </p:blipFill>
          <p:spPr bwMode="auto">
            <a:xfrm>
              <a:off x="4221964" y="4760536"/>
              <a:ext cx="3962181" cy="626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8" t="45070" r="64694" b="51103"/>
            <a:stretch/>
          </p:blipFill>
          <p:spPr bwMode="auto">
            <a:xfrm>
              <a:off x="4221964" y="4538833"/>
              <a:ext cx="1763853" cy="22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ctangle 80"/>
            <p:cNvSpPr/>
            <p:nvPr/>
          </p:nvSpPr>
          <p:spPr>
            <a:xfrm>
              <a:off x="4221963" y="4536005"/>
              <a:ext cx="3962181" cy="85071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52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4" y="277381"/>
            <a:ext cx="8372475" cy="764381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Bioinformatic Innovation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4" y="1413236"/>
            <a:ext cx="8366125" cy="335875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Analytical and Bioinformatic Expertise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Close collaboration from inception to publication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Studies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Methodology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Software development &amp; dissemination (open-source)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Systematic data sharing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Integrative analysis across studies &amp; data types</a:t>
            </a:r>
          </a:p>
        </p:txBody>
      </p:sp>
    </p:spTree>
    <p:extLst>
      <p:ext uri="{BB962C8B-B14F-4D97-AF65-F5344CB8AC3E}">
        <p14:creationId xmlns:p14="http://schemas.microsoft.com/office/powerpoint/2010/main" val="26899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85459" y="120808"/>
            <a:ext cx="4482892" cy="849908"/>
            <a:chOff x="68872" y="66661"/>
            <a:chExt cx="3376844" cy="849908"/>
          </a:xfrm>
        </p:grpSpPr>
        <p:grpSp>
          <p:nvGrpSpPr>
            <p:cNvPr id="51" name="Group 50"/>
            <p:cNvGrpSpPr/>
            <p:nvPr/>
          </p:nvGrpSpPr>
          <p:grpSpPr>
            <a:xfrm>
              <a:off x="77534" y="76186"/>
              <a:ext cx="3368181" cy="840383"/>
              <a:chOff x="293194" y="679701"/>
              <a:chExt cx="3368181" cy="840383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293194" y="999460"/>
                <a:ext cx="3368181" cy="520624"/>
                <a:chOff x="293194" y="999460"/>
                <a:chExt cx="3368181" cy="520624"/>
              </a:xfrm>
            </p:grpSpPr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2" t="57385"/>
                <a:stretch/>
              </p:blipFill>
              <p:spPr bwMode="auto">
                <a:xfrm>
                  <a:off x="293194" y="999460"/>
                  <a:ext cx="3292007" cy="5206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3051775" y="1329081"/>
                  <a:ext cx="6096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2518375" y="1329081"/>
                  <a:ext cx="5334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80" t="23982" r="68945" b="70105"/>
              <a:stretch>
                <a:fillRect/>
              </a:stretch>
            </p:blipFill>
            <p:spPr bwMode="auto">
              <a:xfrm>
                <a:off x="293599" y="679701"/>
                <a:ext cx="2654409" cy="3226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Rectangle 51"/>
            <p:cNvSpPr/>
            <p:nvPr/>
          </p:nvSpPr>
          <p:spPr>
            <a:xfrm>
              <a:off x="68872" y="66661"/>
              <a:ext cx="3376844" cy="84617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5458" y="1175431"/>
            <a:ext cx="4305567" cy="858220"/>
            <a:chOff x="77533" y="1121766"/>
            <a:chExt cx="3383490" cy="858220"/>
          </a:xfrm>
        </p:grpSpPr>
        <p:grpSp>
          <p:nvGrpSpPr>
            <p:cNvPr id="60" name="Group 59"/>
            <p:cNvGrpSpPr/>
            <p:nvPr/>
          </p:nvGrpSpPr>
          <p:grpSpPr>
            <a:xfrm>
              <a:off x="81425" y="1121766"/>
              <a:ext cx="3379598" cy="858220"/>
              <a:chOff x="81425" y="1428155"/>
              <a:chExt cx="3379598" cy="858220"/>
            </a:xfrm>
          </p:grpSpPr>
          <p:pic>
            <p:nvPicPr>
              <p:cNvPr id="66" name="Picture 6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t="30534" r="3855" b="2244"/>
              <a:stretch/>
            </p:blipFill>
            <p:spPr bwMode="auto">
              <a:xfrm>
                <a:off x="88910" y="1777301"/>
                <a:ext cx="3372113" cy="50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2694778" y="2099158"/>
                <a:ext cx="630936" cy="11430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56544" y="2099158"/>
                <a:ext cx="685800" cy="11430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5" name="Picture 4" descr="http://cnsgenomics.com/images/journals/banner_ajhg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45"/>
              <a:stretch/>
            </p:blipFill>
            <p:spPr bwMode="auto">
              <a:xfrm>
                <a:off x="81425" y="1428155"/>
                <a:ext cx="1496993" cy="343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Rectangle 60"/>
            <p:cNvSpPr/>
            <p:nvPr/>
          </p:nvSpPr>
          <p:spPr>
            <a:xfrm>
              <a:off x="77533" y="1121766"/>
              <a:ext cx="3383490" cy="85011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5458" y="2267519"/>
            <a:ext cx="3857893" cy="1459631"/>
            <a:chOff x="77534" y="2242364"/>
            <a:chExt cx="2739605" cy="1459631"/>
          </a:xfrm>
        </p:grpSpPr>
        <p:grpSp>
          <p:nvGrpSpPr>
            <p:cNvPr id="69" name="Group 68"/>
            <p:cNvGrpSpPr/>
            <p:nvPr/>
          </p:nvGrpSpPr>
          <p:grpSpPr>
            <a:xfrm>
              <a:off x="85114" y="2242365"/>
              <a:ext cx="2732024" cy="1459630"/>
              <a:chOff x="366695" y="2768869"/>
              <a:chExt cx="2732024" cy="1459630"/>
            </a:xfrm>
          </p:grpSpPr>
          <p:pic>
            <p:nvPicPr>
              <p:cNvPr id="71" name="Picture 9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7" t="29790" r="2373"/>
              <a:stretch/>
            </p:blipFill>
            <p:spPr bwMode="auto">
              <a:xfrm>
                <a:off x="372832" y="3045125"/>
                <a:ext cx="2725887" cy="1183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3" name="Rectangle 72"/>
              <p:cNvSpPr/>
              <p:nvPr/>
            </p:nvSpPr>
            <p:spPr>
              <a:xfrm>
                <a:off x="1518163" y="3914628"/>
                <a:ext cx="829732" cy="11430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47695" y="4086078"/>
                <a:ext cx="1024466" cy="11430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5" name="Picture 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08" t="27444" r="58214" b="64023"/>
              <a:stretch>
                <a:fillRect/>
              </a:stretch>
            </p:blipFill>
            <p:spPr bwMode="auto">
              <a:xfrm>
                <a:off x="366695" y="2768869"/>
                <a:ext cx="1496836" cy="276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70" name="Rectangle 69"/>
            <p:cNvSpPr/>
            <p:nvPr/>
          </p:nvSpPr>
          <p:spPr>
            <a:xfrm>
              <a:off x="77534" y="2242364"/>
              <a:ext cx="2739605" cy="14596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4984" y="3925987"/>
            <a:ext cx="4615236" cy="1052410"/>
            <a:chOff x="85862" y="3923534"/>
            <a:chExt cx="4035710" cy="1052410"/>
          </a:xfrm>
        </p:grpSpPr>
        <p:grpSp>
          <p:nvGrpSpPr>
            <p:cNvPr id="77" name="Group 76"/>
            <p:cNvGrpSpPr/>
            <p:nvPr/>
          </p:nvGrpSpPr>
          <p:grpSpPr>
            <a:xfrm>
              <a:off x="85862" y="3923534"/>
              <a:ext cx="4035710" cy="1052410"/>
              <a:chOff x="85862" y="3923534"/>
              <a:chExt cx="4035710" cy="105241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90399" y="4288635"/>
                <a:ext cx="4031173" cy="687309"/>
                <a:chOff x="-15362" y="4294065"/>
                <a:chExt cx="4031173" cy="687309"/>
              </a:xfrm>
            </p:grpSpPr>
            <p:pic>
              <p:nvPicPr>
                <p:cNvPr id="8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880" t="19918" r="23338" b="65021"/>
                <a:stretch/>
              </p:blipFill>
              <p:spPr bwMode="auto">
                <a:xfrm>
                  <a:off x="-15362" y="4294065"/>
                  <a:ext cx="4031173" cy="66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2594488" y="4794821"/>
                  <a:ext cx="7620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3688" y="4851975"/>
                  <a:ext cx="969433" cy="129399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1908688" y="4680524"/>
                  <a:ext cx="7620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80" name="Picture 4" descr="http://cnsgenomics.com/images/journals/banner_ajhg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45"/>
              <a:stretch/>
            </p:blipFill>
            <p:spPr bwMode="auto">
              <a:xfrm>
                <a:off x="85862" y="3923534"/>
                <a:ext cx="1496993" cy="343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Rectangle 77"/>
            <p:cNvSpPr/>
            <p:nvPr/>
          </p:nvSpPr>
          <p:spPr>
            <a:xfrm>
              <a:off x="88910" y="3926912"/>
              <a:ext cx="4032662" cy="10292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66368" y="129457"/>
            <a:ext cx="4014405" cy="940447"/>
            <a:chOff x="77629" y="164710"/>
            <a:chExt cx="4281654" cy="1003055"/>
          </a:xfrm>
        </p:grpSpPr>
        <p:grpSp>
          <p:nvGrpSpPr>
            <p:cNvPr id="88" name="Group 87"/>
            <p:cNvGrpSpPr/>
            <p:nvPr/>
          </p:nvGrpSpPr>
          <p:grpSpPr>
            <a:xfrm>
              <a:off x="77629" y="166087"/>
              <a:ext cx="4281654" cy="1001678"/>
              <a:chOff x="163894" y="524199"/>
              <a:chExt cx="4281654" cy="1001678"/>
            </a:xfrm>
          </p:grpSpPr>
          <p:pic>
            <p:nvPicPr>
              <p:cNvPr id="90" name="Picture 1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" t="35689" r="10171"/>
              <a:stretch/>
            </p:blipFill>
            <p:spPr bwMode="auto">
              <a:xfrm>
                <a:off x="163894" y="940279"/>
                <a:ext cx="4281654" cy="585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176560" y="524199"/>
                <a:ext cx="3200068" cy="866067"/>
                <a:chOff x="176560" y="524199"/>
                <a:chExt cx="3200068" cy="866067"/>
              </a:xfrm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1154494" y="1301112"/>
                  <a:ext cx="762000" cy="89154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94" name="Picture 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60" t="19482" r="65685" b="74986"/>
                <a:stretch>
                  <a:fillRect/>
                </a:stretch>
              </p:blipFill>
              <p:spPr bwMode="auto">
                <a:xfrm>
                  <a:off x="176560" y="524199"/>
                  <a:ext cx="3200068" cy="405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</p:pic>
          </p:grpSp>
        </p:grpSp>
        <p:sp>
          <p:nvSpPr>
            <p:cNvPr id="89" name="Rectangle 88"/>
            <p:cNvSpPr/>
            <p:nvPr/>
          </p:nvSpPr>
          <p:spPr>
            <a:xfrm>
              <a:off x="88667" y="164710"/>
              <a:ext cx="4258741" cy="100305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878243" y="4091235"/>
            <a:ext cx="3877460" cy="873656"/>
            <a:chOff x="4435483" y="3682106"/>
            <a:chExt cx="4258741" cy="959565"/>
          </a:xfrm>
        </p:grpSpPr>
        <p:grpSp>
          <p:nvGrpSpPr>
            <p:cNvPr id="142" name="Group 141"/>
            <p:cNvGrpSpPr/>
            <p:nvPr/>
          </p:nvGrpSpPr>
          <p:grpSpPr>
            <a:xfrm>
              <a:off x="4435483" y="3685182"/>
              <a:ext cx="4114800" cy="917641"/>
              <a:chOff x="4435483" y="3685182"/>
              <a:chExt cx="4114800" cy="917641"/>
            </a:xfrm>
          </p:grpSpPr>
          <p:pic>
            <p:nvPicPr>
              <p:cNvPr id="144" name="Picture 14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8"/>
              <a:stretch/>
            </p:blipFill>
            <p:spPr bwMode="auto">
              <a:xfrm>
                <a:off x="4435483" y="3986946"/>
                <a:ext cx="4114800" cy="615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" name="Rectangle 145"/>
              <p:cNvSpPr/>
              <p:nvPr/>
            </p:nvSpPr>
            <p:spPr>
              <a:xfrm>
                <a:off x="5426083" y="4386996"/>
                <a:ext cx="3048000" cy="11430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7" name="Picture 2" descr="http://onlinelibrary.wiley.com/store/10.1002/%28ISSN%291098-2272/asset/olbannerleft.jpg?v=1&amp;s=7594b96a41be6d121ac42d260a9e61edb86678af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5483" y="3685182"/>
                <a:ext cx="1725045" cy="331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3" name="Rectangle 142"/>
            <p:cNvSpPr/>
            <p:nvPr/>
          </p:nvSpPr>
          <p:spPr>
            <a:xfrm>
              <a:off x="4435483" y="3682106"/>
              <a:ext cx="4258741" cy="9595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888884" y="1207496"/>
            <a:ext cx="4003271" cy="877473"/>
            <a:chOff x="77629" y="1501489"/>
            <a:chExt cx="4255103" cy="932672"/>
          </a:xfrm>
        </p:grpSpPr>
        <p:grpSp>
          <p:nvGrpSpPr>
            <p:cNvPr id="149" name="Group 148"/>
            <p:cNvGrpSpPr/>
            <p:nvPr/>
          </p:nvGrpSpPr>
          <p:grpSpPr>
            <a:xfrm>
              <a:off x="77629" y="1507526"/>
              <a:ext cx="4243005" cy="874344"/>
              <a:chOff x="109351" y="1616659"/>
              <a:chExt cx="4243005" cy="874344"/>
            </a:xfrm>
          </p:grpSpPr>
          <p:pic>
            <p:nvPicPr>
              <p:cNvPr id="151" name="Picture 7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73"/>
              <a:stretch/>
            </p:blipFill>
            <p:spPr bwMode="auto">
              <a:xfrm>
                <a:off x="109351" y="1616659"/>
                <a:ext cx="4243005" cy="874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" name="Rectangle 152"/>
              <p:cNvSpPr/>
              <p:nvPr/>
            </p:nvSpPr>
            <p:spPr>
              <a:xfrm>
                <a:off x="3514156" y="2122622"/>
                <a:ext cx="609600" cy="5715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89956" y="2195774"/>
                <a:ext cx="685800" cy="5715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79782" y="1501489"/>
              <a:ext cx="4252950" cy="93267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862335" y="2287121"/>
            <a:ext cx="4253090" cy="851317"/>
            <a:chOff x="80015" y="2715160"/>
            <a:chExt cx="4102134" cy="896984"/>
          </a:xfrm>
        </p:grpSpPr>
        <p:grpSp>
          <p:nvGrpSpPr>
            <p:cNvPr id="156" name="Group 155"/>
            <p:cNvGrpSpPr/>
            <p:nvPr/>
          </p:nvGrpSpPr>
          <p:grpSpPr>
            <a:xfrm>
              <a:off x="80015" y="2717007"/>
              <a:ext cx="4102134" cy="895137"/>
              <a:chOff x="372718" y="2985516"/>
              <a:chExt cx="4102134" cy="895137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372718" y="3337728"/>
                <a:ext cx="4102134" cy="542925"/>
                <a:chOff x="1148006" y="2810833"/>
                <a:chExt cx="4102134" cy="542925"/>
              </a:xfrm>
            </p:grpSpPr>
            <p:pic>
              <p:nvPicPr>
                <p:cNvPr id="16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27" t="50000" r="3204"/>
                <a:stretch/>
              </p:blipFill>
              <p:spPr bwMode="auto">
                <a:xfrm>
                  <a:off x="1148006" y="2810833"/>
                  <a:ext cx="4102134" cy="542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2" name="Rectangle 161"/>
                <p:cNvSpPr/>
                <p:nvPr/>
              </p:nvSpPr>
              <p:spPr>
                <a:xfrm>
                  <a:off x="2055181" y="3039432"/>
                  <a:ext cx="21336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59" name="Picture 2" descr="http://onlinelibrary.wiley.com/store/10.1002/%28ISSN%291098-2272/asset/olbannerleft.jpg?v=1&amp;s=7594b96a41be6d121ac42d260a9e61edb86678af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258" y="2985516"/>
                <a:ext cx="1725045" cy="331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7" name="Rectangle 156"/>
            <p:cNvSpPr/>
            <p:nvPr/>
          </p:nvSpPr>
          <p:spPr>
            <a:xfrm>
              <a:off x="98172" y="2715160"/>
              <a:ext cx="4083977" cy="8969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4876717" y="3289601"/>
            <a:ext cx="3145454" cy="669927"/>
            <a:chOff x="86082" y="3848380"/>
            <a:chExt cx="3145454" cy="669927"/>
          </a:xfrm>
        </p:grpSpPr>
        <p:grpSp>
          <p:nvGrpSpPr>
            <p:cNvPr id="164" name="Group 163"/>
            <p:cNvGrpSpPr/>
            <p:nvPr/>
          </p:nvGrpSpPr>
          <p:grpSpPr>
            <a:xfrm>
              <a:off x="88646" y="3852710"/>
              <a:ext cx="3142889" cy="665597"/>
              <a:chOff x="254022" y="3949990"/>
              <a:chExt cx="3142889" cy="665597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263547" y="4239137"/>
                <a:ext cx="3133364" cy="376450"/>
                <a:chOff x="2172061" y="4575206"/>
                <a:chExt cx="3133364" cy="376450"/>
              </a:xfrm>
            </p:grpSpPr>
            <p:pic>
              <p:nvPicPr>
                <p:cNvPr id="168" name="Picture 11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7135" r="28371"/>
                <a:stretch/>
              </p:blipFill>
              <p:spPr bwMode="auto">
                <a:xfrm>
                  <a:off x="2172061" y="4681784"/>
                  <a:ext cx="3133364" cy="259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9" name="Rectangle 168"/>
                <p:cNvSpPr/>
                <p:nvPr/>
              </p:nvSpPr>
              <p:spPr>
                <a:xfrm>
                  <a:off x="3041305" y="4837356"/>
                  <a:ext cx="762000" cy="114300"/>
                </a:xfrm>
                <a:prstGeom prst="rect">
                  <a:avLst/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70" name="Picture 11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28425" b="33228"/>
                <a:stretch/>
              </p:blipFill>
              <p:spPr bwMode="auto">
                <a:xfrm>
                  <a:off x="2174432" y="4575206"/>
                  <a:ext cx="3130993" cy="1903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67" name="Picture 3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3" t="14443" r="54319" b="76875"/>
              <a:stretch/>
            </p:blipFill>
            <p:spPr bwMode="auto">
              <a:xfrm>
                <a:off x="254022" y="3949990"/>
                <a:ext cx="1782572" cy="2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5" name="Rectangle 164"/>
            <p:cNvSpPr/>
            <p:nvPr/>
          </p:nvSpPr>
          <p:spPr>
            <a:xfrm>
              <a:off x="86082" y="3848380"/>
              <a:ext cx="3145454" cy="6595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1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 txBox="1">
            <a:spLocks/>
          </p:cNvSpPr>
          <p:nvPr/>
        </p:nvSpPr>
        <p:spPr bwMode="auto">
          <a:xfrm>
            <a:off x="487363" y="158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+mj-lt"/>
                <a:ea typeface="MS PGothic" pitchFamily="34" charset="-128"/>
              </a:rPr>
              <a:t>High Impact Studies of Cancer Etiology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+mj-lt"/>
                <a:ea typeface="MS PGothic" pitchFamily="34" charset="-128"/>
              </a:rPr>
              <a:t>2015</a:t>
            </a:r>
            <a:endParaRPr lang="en-US" altLang="en-US" sz="2400" dirty="0">
              <a:solidFill>
                <a:srgbClr val="000000"/>
              </a:solidFill>
              <a:latin typeface="+mj-lt"/>
              <a:ea typeface="MS PGothic" pitchFamily="34" charset="-128"/>
            </a:endParaRPr>
          </a:p>
        </p:txBody>
      </p:sp>
      <p:grpSp>
        <p:nvGrpSpPr>
          <p:cNvPr id="2052" name="Group 66"/>
          <p:cNvGrpSpPr>
            <a:grpSpLocks/>
          </p:cNvGrpSpPr>
          <p:nvPr/>
        </p:nvGrpSpPr>
        <p:grpSpPr bwMode="auto">
          <a:xfrm>
            <a:off x="6146801" y="2644652"/>
            <a:ext cx="2868612" cy="846138"/>
            <a:chOff x="-3463601" y="2351802"/>
            <a:chExt cx="3227387" cy="1127202"/>
          </a:xfrm>
        </p:grpSpPr>
        <p:grpSp>
          <p:nvGrpSpPr>
            <p:cNvPr id="2118" name="Group 42"/>
            <p:cNvGrpSpPr>
              <a:grpSpLocks/>
            </p:cNvGrpSpPr>
            <p:nvPr/>
          </p:nvGrpSpPr>
          <p:grpSpPr bwMode="auto">
            <a:xfrm>
              <a:off x="-3463601" y="2351802"/>
              <a:ext cx="3227387" cy="1127202"/>
              <a:chOff x="769602" y="5517057"/>
              <a:chExt cx="3227698" cy="1127916"/>
            </a:xfrm>
          </p:grpSpPr>
          <p:sp>
            <p:nvSpPr>
              <p:cNvPr id="2120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6864"/>
                <a:ext cx="3227698" cy="738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Germline </a:t>
                </a:r>
                <a:r>
                  <a:rPr lang="en-US" altLang="en-US" sz="1000" i="1" dirty="0">
                    <a:latin typeface="Arial" charset="0"/>
                    <a:ea typeface="MS PGothic" pitchFamily="34" charset="-128"/>
                  </a:rPr>
                  <a:t>TP53</a:t>
                </a: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 variants and susceptibility to osteosarcoma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92822" y="5517057"/>
                <a:ext cx="3204478" cy="88455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119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0" t="19482" r="65685" b="74986"/>
            <a:stretch>
              <a:fillRect/>
            </a:stretch>
          </p:blipFill>
          <p:spPr bwMode="auto">
            <a:xfrm>
              <a:off x="-3436281" y="2355535"/>
              <a:ext cx="3200067" cy="40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2053" name="Group 10"/>
          <p:cNvGrpSpPr>
            <a:grpSpLocks/>
          </p:cNvGrpSpPr>
          <p:nvPr/>
        </p:nvGrpSpPr>
        <p:grpSpPr bwMode="auto">
          <a:xfrm>
            <a:off x="110030" y="3398863"/>
            <a:ext cx="2870178" cy="893762"/>
            <a:chOff x="231414" y="3676898"/>
            <a:chExt cx="3227389" cy="1192868"/>
          </a:xfrm>
        </p:grpSpPr>
        <p:grpSp>
          <p:nvGrpSpPr>
            <p:cNvPr id="2114" name="Group 42"/>
            <p:cNvGrpSpPr>
              <a:grpSpLocks/>
            </p:cNvGrpSpPr>
            <p:nvPr/>
          </p:nvGrpSpPr>
          <p:grpSpPr bwMode="auto">
            <a:xfrm>
              <a:off x="231414" y="3676898"/>
              <a:ext cx="3227389" cy="1192868"/>
              <a:chOff x="694621" y="5542699"/>
              <a:chExt cx="3227699" cy="1124086"/>
            </a:xfrm>
          </p:grpSpPr>
          <p:sp>
            <p:nvSpPr>
              <p:cNvPr id="2116" name="TextBox 38"/>
              <p:cNvSpPr txBox="1">
                <a:spLocks noChangeArrowheads="1"/>
              </p:cNvSpPr>
              <p:nvPr/>
            </p:nvSpPr>
            <p:spPr bwMode="auto">
              <a:xfrm>
                <a:off x="694621" y="5776333"/>
                <a:ext cx="3227699" cy="890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Efficacy of fewer than three doses of an HPV-16/18 AS04-adjuvanted vaccine: Combined analysis of data from the Costa Rica Vaccine and PATRICIA trials </a:t>
                </a: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9589" y="5542699"/>
                <a:ext cx="3202731" cy="10761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115" name="Picture 2" descr="The Lancet Oncolog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72" y="3707606"/>
              <a:ext cx="2281232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12" name="TextBox 38"/>
          <p:cNvSpPr txBox="1">
            <a:spLocks noChangeArrowheads="1"/>
          </p:cNvSpPr>
          <p:nvPr/>
        </p:nvSpPr>
        <p:spPr bwMode="auto">
          <a:xfrm>
            <a:off x="115888" y="4476503"/>
            <a:ext cx="28686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latin typeface="Arial" charset="0"/>
              <a:ea typeface="MS PGothic" pitchFamily="34" charset="-128"/>
            </a:endParaRPr>
          </a:p>
        </p:txBody>
      </p:sp>
      <p:grpSp>
        <p:nvGrpSpPr>
          <p:cNvPr id="2055" name="Group 66"/>
          <p:cNvGrpSpPr>
            <a:grpSpLocks/>
          </p:cNvGrpSpPr>
          <p:nvPr/>
        </p:nvGrpSpPr>
        <p:grpSpPr bwMode="auto">
          <a:xfrm>
            <a:off x="111596" y="914328"/>
            <a:ext cx="2868612" cy="846137"/>
            <a:chOff x="-3463601" y="2351802"/>
            <a:chExt cx="3227387" cy="1126963"/>
          </a:xfrm>
        </p:grpSpPr>
        <p:grpSp>
          <p:nvGrpSpPr>
            <p:cNvPr id="2106" name="Group 42"/>
            <p:cNvGrpSpPr>
              <a:grpSpLocks/>
            </p:cNvGrpSpPr>
            <p:nvPr/>
          </p:nvGrpSpPr>
          <p:grpSpPr bwMode="auto">
            <a:xfrm>
              <a:off x="-3463601" y="2351802"/>
              <a:ext cx="3227387" cy="1126963"/>
              <a:chOff x="769602" y="5517057"/>
              <a:chExt cx="3227698" cy="1127677"/>
            </a:xfrm>
          </p:grpSpPr>
          <p:sp>
            <p:nvSpPr>
              <p:cNvPr id="2108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6864"/>
                <a:ext cx="3227698" cy="737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Prediction of breast cancer risk based on profiling with common genetic variants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92822" y="5517057"/>
                <a:ext cx="3204478" cy="88225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10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0" t="19482" r="65685" b="74986"/>
            <a:stretch>
              <a:fillRect/>
            </a:stretch>
          </p:blipFill>
          <p:spPr bwMode="auto">
            <a:xfrm>
              <a:off x="-3436281" y="2355535"/>
              <a:ext cx="3200067" cy="405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2056" name="Group 12"/>
          <p:cNvGrpSpPr>
            <a:grpSpLocks/>
          </p:cNvGrpSpPr>
          <p:nvPr/>
        </p:nvGrpSpPr>
        <p:grpSpPr bwMode="auto">
          <a:xfrm>
            <a:off x="114300" y="1708564"/>
            <a:ext cx="2870200" cy="923925"/>
            <a:chOff x="4013532" y="2334008"/>
            <a:chExt cx="3227388" cy="1231794"/>
          </a:xfrm>
        </p:grpSpPr>
        <p:grpSp>
          <p:nvGrpSpPr>
            <p:cNvPr id="2102" name="Group 42"/>
            <p:cNvGrpSpPr>
              <a:grpSpLocks/>
            </p:cNvGrpSpPr>
            <p:nvPr/>
          </p:nvGrpSpPr>
          <p:grpSpPr bwMode="auto">
            <a:xfrm>
              <a:off x="4013532" y="2334008"/>
              <a:ext cx="3227388" cy="1231794"/>
              <a:chOff x="769602" y="5517055"/>
              <a:chExt cx="3227698" cy="1230875"/>
            </a:xfrm>
          </p:grpSpPr>
          <p:sp>
            <p:nvSpPr>
              <p:cNvPr id="2104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6009879"/>
                <a:ext cx="3227698" cy="738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Two susceptibility loci identified for prostate cancer aggressiveness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92811" y="5517055"/>
                <a:ext cx="3204489" cy="97920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10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" t="22549" r="81662" b="70010"/>
            <a:stretch>
              <a:fillRect/>
            </a:stretch>
          </p:blipFill>
          <p:spPr bwMode="auto">
            <a:xfrm>
              <a:off x="4052512" y="2338592"/>
              <a:ext cx="1664715" cy="49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2057" name="Group 62"/>
          <p:cNvGrpSpPr>
            <a:grpSpLocks/>
          </p:cNvGrpSpPr>
          <p:nvPr/>
        </p:nvGrpSpPr>
        <p:grpSpPr bwMode="auto">
          <a:xfrm>
            <a:off x="3143251" y="3603476"/>
            <a:ext cx="2868612" cy="720725"/>
            <a:chOff x="768350" y="3819526"/>
            <a:chExt cx="3227388" cy="960866"/>
          </a:xfrm>
        </p:grpSpPr>
        <p:pic>
          <p:nvPicPr>
            <p:cNvPr id="2098" name="Picture 48" descr="http://www.wilkes.edu/Images/IT%20Services/Luminis-RSS/Library%20RSS/JAMA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30" y="3844926"/>
              <a:ext cx="1507015" cy="409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99" name="Group 42"/>
            <p:cNvGrpSpPr>
              <a:grpSpLocks/>
            </p:cNvGrpSpPr>
            <p:nvPr/>
          </p:nvGrpSpPr>
          <p:grpSpPr bwMode="auto">
            <a:xfrm>
              <a:off x="768350" y="3819526"/>
              <a:ext cx="3227388" cy="960866"/>
              <a:chOff x="769602" y="5517045"/>
              <a:chExt cx="3227698" cy="960791"/>
            </a:xfrm>
          </p:grpSpPr>
          <p:sp>
            <p:nvSpPr>
              <p:cNvPr id="2100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44960"/>
                <a:ext cx="3227698" cy="532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Association of aflatoxin with gallbladder cancer in Chile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92822" y="5517045"/>
                <a:ext cx="3204478" cy="88883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grpSp>
        <p:nvGrpSpPr>
          <p:cNvPr id="2058" name="Group 50"/>
          <p:cNvGrpSpPr>
            <a:grpSpLocks/>
          </p:cNvGrpSpPr>
          <p:nvPr/>
        </p:nvGrpSpPr>
        <p:grpSpPr bwMode="auto">
          <a:xfrm>
            <a:off x="3138393" y="2519845"/>
            <a:ext cx="2868613" cy="962025"/>
            <a:chOff x="6578601" y="1146180"/>
            <a:chExt cx="3227388" cy="1284219"/>
          </a:xfrm>
        </p:grpSpPr>
        <p:grpSp>
          <p:nvGrpSpPr>
            <p:cNvPr id="2094" name="Group 42"/>
            <p:cNvGrpSpPr>
              <a:grpSpLocks/>
            </p:cNvGrpSpPr>
            <p:nvPr/>
          </p:nvGrpSpPr>
          <p:grpSpPr bwMode="auto">
            <a:xfrm>
              <a:off x="6578601" y="1146180"/>
              <a:ext cx="3227388" cy="1284219"/>
              <a:chOff x="769602" y="5517055"/>
              <a:chExt cx="3227699" cy="1282958"/>
            </a:xfrm>
          </p:grpSpPr>
          <p:sp>
            <p:nvSpPr>
              <p:cNvPr id="2096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856617"/>
                <a:ext cx="3227698" cy="943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Association between regular aspirin use and circulating markers of inflammation: A study within the Prostate, Lung, Colorectal, and Ovarian Cancer Screening Trial</a:t>
                </a: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792823" y="5517055"/>
                <a:ext cx="3204478" cy="121944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95" name="Picture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 t="29004" r="55927" b="63908"/>
            <a:stretch>
              <a:fillRect/>
            </a:stretch>
          </p:blipFill>
          <p:spPr bwMode="auto">
            <a:xfrm>
              <a:off x="6624373" y="1170608"/>
              <a:ext cx="2240695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2059" name="Group 13"/>
          <p:cNvGrpSpPr>
            <a:grpSpLocks/>
          </p:cNvGrpSpPr>
          <p:nvPr/>
        </p:nvGrpSpPr>
        <p:grpSpPr bwMode="auto">
          <a:xfrm>
            <a:off x="3163888" y="1727300"/>
            <a:ext cx="2884635" cy="845663"/>
            <a:chOff x="6778032" y="2260469"/>
            <a:chExt cx="3245414" cy="1125789"/>
          </a:xfrm>
        </p:grpSpPr>
        <p:grpSp>
          <p:nvGrpSpPr>
            <p:cNvPr id="2090" name="Group 42"/>
            <p:cNvGrpSpPr>
              <a:grpSpLocks/>
            </p:cNvGrpSpPr>
            <p:nvPr/>
          </p:nvGrpSpPr>
          <p:grpSpPr bwMode="auto">
            <a:xfrm>
              <a:off x="6778032" y="2260469"/>
              <a:ext cx="3245414" cy="1125789"/>
              <a:chOff x="792823" y="5517054"/>
              <a:chExt cx="3245726" cy="1124946"/>
            </a:xfrm>
          </p:grpSpPr>
          <p:sp>
            <p:nvSpPr>
              <p:cNvPr id="2092" name="TextBox 38"/>
              <p:cNvSpPr txBox="1">
                <a:spLocks noChangeArrowheads="1"/>
              </p:cNvSpPr>
              <p:nvPr/>
            </p:nvSpPr>
            <p:spPr bwMode="auto">
              <a:xfrm>
                <a:off x="810851" y="5904128"/>
                <a:ext cx="3227698" cy="737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Characterization of large structural genetic mosaicism in human autosomes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92823" y="5517054"/>
                <a:ext cx="3204477" cy="88271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91" name="Picture 5" descr="The American Journal of Human Genetic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71"/>
            <a:stretch>
              <a:fillRect/>
            </a:stretch>
          </p:blipFill>
          <p:spPr bwMode="auto">
            <a:xfrm>
              <a:off x="6845213" y="2260487"/>
              <a:ext cx="2709158" cy="38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0" name="Group 87"/>
          <p:cNvGrpSpPr>
            <a:grpSpLocks/>
          </p:cNvGrpSpPr>
          <p:nvPr/>
        </p:nvGrpSpPr>
        <p:grpSpPr bwMode="auto">
          <a:xfrm>
            <a:off x="6165849" y="1953069"/>
            <a:ext cx="2910463" cy="632431"/>
            <a:chOff x="7049481" y="4346919"/>
            <a:chExt cx="3272661" cy="840834"/>
          </a:xfrm>
        </p:grpSpPr>
        <p:grpSp>
          <p:nvGrpSpPr>
            <p:cNvPr id="2086" name="Group 42"/>
            <p:cNvGrpSpPr>
              <a:grpSpLocks/>
            </p:cNvGrpSpPr>
            <p:nvPr/>
          </p:nvGrpSpPr>
          <p:grpSpPr bwMode="auto">
            <a:xfrm>
              <a:off x="7049481" y="4346919"/>
              <a:ext cx="3272661" cy="840834"/>
              <a:chOff x="792810" y="5517055"/>
              <a:chExt cx="3272975" cy="841172"/>
            </a:xfrm>
          </p:grpSpPr>
          <p:sp>
            <p:nvSpPr>
              <p:cNvPr id="2088" name="TextBox 38"/>
              <p:cNvSpPr txBox="1">
                <a:spLocks noChangeArrowheads="1"/>
              </p:cNvSpPr>
              <p:nvPr/>
            </p:nvSpPr>
            <p:spPr bwMode="auto">
              <a:xfrm>
                <a:off x="838088" y="5824819"/>
                <a:ext cx="3227697" cy="53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Prediagnostic sex steroid hormones in relation to male breast cancer risk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792810" y="5517055"/>
                <a:ext cx="3204490" cy="78969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87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" t="2171" r="51665" b="94124"/>
            <a:stretch>
              <a:fillRect/>
            </a:stretch>
          </p:blipFill>
          <p:spPr bwMode="auto">
            <a:xfrm>
              <a:off x="7060721" y="4357563"/>
              <a:ext cx="3192942" cy="3258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Group 14"/>
          <p:cNvGrpSpPr>
            <a:grpSpLocks/>
          </p:cNvGrpSpPr>
          <p:nvPr/>
        </p:nvGrpSpPr>
        <p:grpSpPr bwMode="auto">
          <a:xfrm>
            <a:off x="6143625" y="3416476"/>
            <a:ext cx="2870200" cy="928687"/>
            <a:chOff x="6871092" y="989271"/>
            <a:chExt cx="3227387" cy="1238295"/>
          </a:xfrm>
        </p:grpSpPr>
        <p:grpSp>
          <p:nvGrpSpPr>
            <p:cNvPr id="2082" name="Group 42"/>
            <p:cNvGrpSpPr>
              <a:grpSpLocks/>
            </p:cNvGrpSpPr>
            <p:nvPr/>
          </p:nvGrpSpPr>
          <p:grpSpPr bwMode="auto">
            <a:xfrm>
              <a:off x="6871092" y="989271"/>
              <a:ext cx="3227387" cy="1238295"/>
              <a:chOff x="769602" y="5517055"/>
              <a:chExt cx="3227698" cy="1236945"/>
            </a:xfrm>
          </p:grpSpPr>
          <p:sp>
            <p:nvSpPr>
              <p:cNvPr id="2084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810603"/>
                <a:ext cx="3227698" cy="943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Incidence of solid tumours among pesticide applicators exposed to the organophosphate insecticide diazinon in the Agricultural Health Study: An updated analysis</a:t>
                </a: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92811" y="5517055"/>
                <a:ext cx="3204489" cy="12200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83" name="Picture 7" descr="Occupational and Environmental Medic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235" y="990944"/>
              <a:ext cx="2090407" cy="35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3" name="Group 66"/>
          <p:cNvGrpSpPr>
            <a:grpSpLocks/>
          </p:cNvGrpSpPr>
          <p:nvPr/>
        </p:nvGrpSpPr>
        <p:grpSpPr bwMode="auto">
          <a:xfrm>
            <a:off x="111596" y="2584864"/>
            <a:ext cx="2868613" cy="846137"/>
            <a:chOff x="-3463601" y="2351802"/>
            <a:chExt cx="3227387" cy="1127056"/>
          </a:xfrm>
        </p:grpSpPr>
        <p:grpSp>
          <p:nvGrpSpPr>
            <p:cNvPr id="2074" name="Group 42"/>
            <p:cNvGrpSpPr>
              <a:grpSpLocks/>
            </p:cNvGrpSpPr>
            <p:nvPr/>
          </p:nvGrpSpPr>
          <p:grpSpPr bwMode="auto">
            <a:xfrm>
              <a:off x="-3463601" y="2351802"/>
              <a:ext cx="3227387" cy="1127056"/>
              <a:chOff x="769602" y="5517057"/>
              <a:chExt cx="3227698" cy="1127770"/>
            </a:xfrm>
          </p:grpSpPr>
          <p:sp>
            <p:nvSpPr>
              <p:cNvPr id="2076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6864"/>
                <a:ext cx="3227698" cy="73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Identification of novel genetic markers of breast cancer survival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92823" y="5517057"/>
                <a:ext cx="3204477" cy="88444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7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0" t="19482" r="65685" b="74986"/>
            <a:stretch>
              <a:fillRect/>
            </a:stretch>
          </p:blipFill>
          <p:spPr bwMode="auto">
            <a:xfrm>
              <a:off x="-3436281" y="2355535"/>
              <a:ext cx="3200067" cy="40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2064" name="Group 145"/>
          <p:cNvGrpSpPr>
            <a:grpSpLocks/>
          </p:cNvGrpSpPr>
          <p:nvPr/>
        </p:nvGrpSpPr>
        <p:grpSpPr bwMode="auto">
          <a:xfrm>
            <a:off x="3138394" y="903348"/>
            <a:ext cx="2868613" cy="693159"/>
            <a:chOff x="6871092" y="989270"/>
            <a:chExt cx="3227387" cy="923678"/>
          </a:xfrm>
        </p:grpSpPr>
        <p:grpSp>
          <p:nvGrpSpPr>
            <p:cNvPr id="2070" name="Group 42"/>
            <p:cNvGrpSpPr>
              <a:grpSpLocks/>
            </p:cNvGrpSpPr>
            <p:nvPr/>
          </p:nvGrpSpPr>
          <p:grpSpPr bwMode="auto">
            <a:xfrm>
              <a:off x="6871092" y="989270"/>
              <a:ext cx="3227387" cy="923678"/>
              <a:chOff x="769602" y="5517055"/>
              <a:chExt cx="3227698" cy="922671"/>
            </a:xfrm>
          </p:grpSpPr>
          <p:sp>
            <p:nvSpPr>
              <p:cNvPr id="2072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6864"/>
                <a:ext cx="3227698" cy="532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Occupational exposure to diesel engine exhaust and alterations in lymphocyte subsets</a:t>
                </a: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92823" y="5517055"/>
                <a:ext cx="3204477" cy="92267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2071" name="Picture 7" descr="Occupational and Environmental Medic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228" y="990952"/>
              <a:ext cx="2090407" cy="35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59"/>
          <p:cNvGrpSpPr>
            <a:grpSpLocks/>
          </p:cNvGrpSpPr>
          <p:nvPr/>
        </p:nvGrpSpPr>
        <p:grpSpPr bwMode="auto">
          <a:xfrm>
            <a:off x="122709" y="4393406"/>
            <a:ext cx="2870200" cy="722312"/>
            <a:chOff x="7002462" y="4579599"/>
            <a:chExt cx="3228996" cy="961947"/>
          </a:xfrm>
        </p:grpSpPr>
        <p:grpSp>
          <p:nvGrpSpPr>
            <p:cNvPr id="70" name="Group 42"/>
            <p:cNvGrpSpPr>
              <a:grpSpLocks/>
            </p:cNvGrpSpPr>
            <p:nvPr/>
          </p:nvGrpSpPr>
          <p:grpSpPr bwMode="auto">
            <a:xfrm>
              <a:off x="7002462" y="4579599"/>
              <a:ext cx="3227409" cy="961947"/>
              <a:chOff x="769602" y="5517044"/>
              <a:chExt cx="3227720" cy="961916"/>
            </a:xfrm>
          </p:grpSpPr>
          <p:sp>
            <p:nvSpPr>
              <p:cNvPr id="72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44957"/>
                <a:ext cx="3227697" cy="534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Identification of six new susceptibility loci for invasive epithelial ovarian cancer.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92821" y="5517044"/>
                <a:ext cx="3204302" cy="89003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71" name="Picture 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0" t="23982" r="68945" b="70105"/>
            <a:stretch>
              <a:fillRect/>
            </a:stretch>
          </p:blipFill>
          <p:spPr bwMode="auto">
            <a:xfrm>
              <a:off x="7031037" y="4599068"/>
              <a:ext cx="3200421" cy="389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38"/>
          <p:cNvGrpSpPr>
            <a:grpSpLocks/>
          </p:cNvGrpSpPr>
          <p:nvPr/>
        </p:nvGrpSpPr>
        <p:grpSpPr bwMode="auto">
          <a:xfrm>
            <a:off x="3143251" y="4364639"/>
            <a:ext cx="2868613" cy="693136"/>
            <a:chOff x="4521533" y="2496401"/>
            <a:chExt cx="3227387" cy="923606"/>
          </a:xfrm>
        </p:grpSpPr>
        <p:grpSp>
          <p:nvGrpSpPr>
            <p:cNvPr id="75" name="Group 42"/>
            <p:cNvGrpSpPr>
              <a:grpSpLocks/>
            </p:cNvGrpSpPr>
            <p:nvPr/>
          </p:nvGrpSpPr>
          <p:grpSpPr bwMode="auto">
            <a:xfrm>
              <a:off x="4521533" y="2496401"/>
              <a:ext cx="3227387" cy="923606"/>
              <a:chOff x="769602" y="5517062"/>
              <a:chExt cx="3227698" cy="922701"/>
            </a:xfrm>
          </p:grpSpPr>
          <p:sp>
            <p:nvSpPr>
              <p:cNvPr id="77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6865"/>
                <a:ext cx="3227698" cy="532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Mortality and cancer in relation to ABO blood group phenotypes in the </a:t>
                </a:r>
                <a:r>
                  <a:rPr lang="en-US" altLang="en-US" sz="1000" dirty="0" err="1">
                    <a:latin typeface="Arial" charset="0"/>
                    <a:ea typeface="MS PGothic" pitchFamily="34" charset="-128"/>
                  </a:rPr>
                  <a:t>Golestan</a:t>
                </a:r>
                <a:r>
                  <a:rPr lang="en-US" altLang="en-US" sz="1000" dirty="0">
                    <a:latin typeface="Arial" charset="0"/>
                    <a:ea typeface="MS PGothic" pitchFamily="34" charset="-128"/>
                  </a:rPr>
                  <a:t> Cohort Study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92825" y="5517062"/>
                <a:ext cx="3204475" cy="92270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76" name="Picture 3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0" t="28297" r="68182" b="64430"/>
            <a:stretch>
              <a:fillRect/>
            </a:stretch>
          </p:blipFill>
          <p:spPr bwMode="auto">
            <a:xfrm>
              <a:off x="4570747" y="2515008"/>
              <a:ext cx="98001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79" name="Group 62"/>
          <p:cNvGrpSpPr>
            <a:grpSpLocks/>
          </p:cNvGrpSpPr>
          <p:nvPr/>
        </p:nvGrpSpPr>
        <p:grpSpPr bwMode="auto">
          <a:xfrm>
            <a:off x="6145213" y="904610"/>
            <a:ext cx="2868612" cy="996950"/>
            <a:chOff x="768350" y="3819526"/>
            <a:chExt cx="3227388" cy="1329713"/>
          </a:xfrm>
        </p:grpSpPr>
        <p:pic>
          <p:nvPicPr>
            <p:cNvPr id="80" name="Picture 48" descr="http://www.wilkes.edu/Images/IT%20Services/Luminis-RSS/Library%20RSS/JAMA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30" y="3832217"/>
              <a:ext cx="1507015" cy="409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" name="Group 42"/>
            <p:cNvGrpSpPr>
              <a:grpSpLocks/>
            </p:cNvGrpSpPr>
            <p:nvPr/>
          </p:nvGrpSpPr>
          <p:grpSpPr bwMode="auto">
            <a:xfrm>
              <a:off x="768350" y="3819526"/>
              <a:ext cx="3227388" cy="1329713"/>
              <a:chOff x="769602" y="5517044"/>
              <a:chExt cx="3227698" cy="1329609"/>
            </a:xfrm>
          </p:grpSpPr>
          <p:sp>
            <p:nvSpPr>
              <p:cNvPr id="82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902805"/>
                <a:ext cx="3227698" cy="94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>
                    <a:latin typeface="Arial" charset="0"/>
                    <a:ea typeface="MS PGothic" pitchFamily="34" charset="-128"/>
                  </a:rPr>
                  <a:t>Association between donor leukocyte telomere length and survival after unrelated allogeneic hematopoietic cell transplantation for severe aplastic anemia.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92822" y="5517044"/>
                <a:ext cx="3204478" cy="12597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grpSp>
        <p:nvGrpSpPr>
          <p:cNvPr id="84" name="Group 87"/>
          <p:cNvGrpSpPr>
            <a:grpSpLocks/>
          </p:cNvGrpSpPr>
          <p:nvPr/>
        </p:nvGrpSpPr>
        <p:grpSpPr bwMode="auto">
          <a:xfrm>
            <a:off x="6143625" y="4458325"/>
            <a:ext cx="2868612" cy="644525"/>
            <a:chOff x="232488" y="2242167"/>
            <a:chExt cx="3227387" cy="859185"/>
          </a:xfrm>
        </p:grpSpPr>
        <p:grpSp>
          <p:nvGrpSpPr>
            <p:cNvPr id="85" name="Group 42"/>
            <p:cNvGrpSpPr>
              <a:grpSpLocks/>
            </p:cNvGrpSpPr>
            <p:nvPr/>
          </p:nvGrpSpPr>
          <p:grpSpPr bwMode="auto">
            <a:xfrm>
              <a:off x="232488" y="2242167"/>
              <a:ext cx="3227387" cy="859185"/>
              <a:chOff x="769602" y="5517057"/>
              <a:chExt cx="3227698" cy="859731"/>
            </a:xfrm>
          </p:grpSpPr>
          <p:sp>
            <p:nvSpPr>
              <p:cNvPr id="87" name="TextBox 38"/>
              <p:cNvSpPr txBox="1">
                <a:spLocks noChangeArrowheads="1"/>
              </p:cNvSpPr>
              <p:nvPr/>
            </p:nvSpPr>
            <p:spPr bwMode="auto">
              <a:xfrm>
                <a:off x="769602" y="5843025"/>
                <a:ext cx="3227698" cy="53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7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3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7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>
                    <a:latin typeface="Arial" charset="0"/>
                    <a:ea typeface="MS PGothic" pitchFamily="34" charset="-128"/>
                  </a:rPr>
                  <a:t>Multiple biopsies and detection of cervical cancer precursors at colposcopy</a:t>
                </a: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92822" y="5517057"/>
                <a:ext cx="3204478" cy="78773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" t="2171" r="51665" b="94124"/>
            <a:stretch>
              <a:fillRect/>
            </a:stretch>
          </p:blipFill>
          <p:spPr bwMode="auto">
            <a:xfrm>
              <a:off x="266934" y="2252797"/>
              <a:ext cx="3192941" cy="3257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3325990" y="3564417"/>
            <a:ext cx="3197028" cy="725696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57 Branches/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Laboratories/Programs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Line 3"/>
          <p:cNvSpPr>
            <a:spLocks noChangeShapeType="1"/>
          </p:cNvSpPr>
          <p:nvPr/>
        </p:nvSpPr>
        <p:spPr bwMode="auto">
          <a:xfrm flipV="1">
            <a:off x="4576763" y="1100138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2204687" y="533401"/>
            <a:ext cx="5075588" cy="570735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n-lt"/>
                <a:ea typeface="+mn-ea"/>
              </a:rPr>
              <a:t>National Cancer Institute</a:t>
            </a:r>
          </a:p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1775087" y="1571626"/>
            <a:ext cx="2212714" cy="82207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Intramural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Divisions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5211892" y="1581152"/>
            <a:ext cx="2506533" cy="79569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Extramural Divisions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Line 7"/>
          <p:cNvSpPr>
            <a:spLocks noChangeShapeType="1"/>
          </p:cNvSpPr>
          <p:nvPr/>
        </p:nvSpPr>
        <p:spPr bwMode="auto">
          <a:xfrm>
            <a:off x="3278189" y="1341835"/>
            <a:ext cx="27130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V="1">
            <a:off x="3275013" y="1337072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V="1">
            <a:off x="5978525" y="135136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V="1">
            <a:off x="2757488" y="2402681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>
            <a:off x="1458914" y="2644379"/>
            <a:ext cx="27130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 flipV="1">
            <a:off x="1455738" y="2639616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flipV="1">
            <a:off x="4159250" y="2653904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11175" y="2867025"/>
            <a:ext cx="1803410" cy="462238"/>
          </a:xfrm>
          <a:prstGeom prst="rect">
            <a:avLst/>
          </a:prstGeom>
          <a:solidFill>
            <a:schemeClr val="accent1">
              <a:alpha val="65000"/>
            </a:scheme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DCEG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3325814" y="2897982"/>
            <a:ext cx="1656293" cy="43128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n-lt"/>
                <a:ea typeface="+mn-ea"/>
              </a:rPr>
              <a:t>CCR</a:t>
            </a:r>
          </a:p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V="1">
            <a:off x="4240213" y="3335910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527628" y="3577575"/>
            <a:ext cx="1804889" cy="725696"/>
          </a:xfrm>
          <a:prstGeom prst="rect">
            <a:avLst/>
          </a:prstGeom>
          <a:solidFill>
            <a:schemeClr val="accent1">
              <a:alpha val="65000"/>
            </a:scheme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Branches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</a:rPr>
              <a:t>/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+mn-lt"/>
                <a:ea typeface="+mn-ea"/>
              </a:rPr>
              <a:t>Laboratory</a:t>
            </a:r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  <a:p>
            <a:pPr algn="ctr"/>
            <a:endParaRPr lang="en-US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 flipV="1">
            <a:off x="1188641" y="3349068"/>
            <a:ext cx="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6197" tIns="38098" rIns="76197" bIns="38098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7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Freeform 22"/>
          <p:cNvSpPr>
            <a:spLocks/>
          </p:cNvSpPr>
          <p:nvPr/>
        </p:nvSpPr>
        <p:spPr bwMode="auto">
          <a:xfrm>
            <a:off x="133564" y="3224414"/>
            <a:ext cx="1930553" cy="67223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2" name="Rectangle 23"/>
          <p:cNvSpPr>
            <a:spLocks noChangeArrowheads="1"/>
          </p:cNvSpPr>
          <p:nvPr/>
        </p:nvSpPr>
        <p:spPr bwMode="auto">
          <a:xfrm>
            <a:off x="1106691" y="1483596"/>
            <a:ext cx="2161460" cy="74750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4" name="Freeform 25"/>
          <p:cNvSpPr>
            <a:spLocks/>
          </p:cNvSpPr>
          <p:nvPr/>
        </p:nvSpPr>
        <p:spPr bwMode="auto">
          <a:xfrm>
            <a:off x="350437" y="4034207"/>
            <a:ext cx="1737360" cy="790185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5" name="Freeform 26"/>
          <p:cNvSpPr>
            <a:spLocks/>
          </p:cNvSpPr>
          <p:nvPr/>
        </p:nvSpPr>
        <p:spPr bwMode="auto">
          <a:xfrm>
            <a:off x="2243911" y="2355682"/>
            <a:ext cx="1737360" cy="767873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7" name="Freeform 28"/>
          <p:cNvSpPr>
            <a:spLocks/>
          </p:cNvSpPr>
          <p:nvPr/>
        </p:nvSpPr>
        <p:spPr bwMode="auto">
          <a:xfrm>
            <a:off x="2224644" y="4034207"/>
            <a:ext cx="1737360" cy="67223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8" name="Freeform 29"/>
          <p:cNvSpPr>
            <a:spLocks/>
          </p:cNvSpPr>
          <p:nvPr/>
        </p:nvSpPr>
        <p:spPr bwMode="auto">
          <a:xfrm>
            <a:off x="4980201" y="2669736"/>
            <a:ext cx="1737360" cy="67223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9" name="Freeform 30"/>
          <p:cNvSpPr>
            <a:spLocks/>
          </p:cNvSpPr>
          <p:nvPr/>
        </p:nvSpPr>
        <p:spPr bwMode="auto">
          <a:xfrm>
            <a:off x="7063341" y="2669736"/>
            <a:ext cx="1737360" cy="65900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807" name="Rectangle 23"/>
          <p:cNvSpPr>
            <a:spLocks noChangeArrowheads="1"/>
          </p:cNvSpPr>
          <p:nvPr/>
        </p:nvSpPr>
        <p:spPr bwMode="auto">
          <a:xfrm>
            <a:off x="5758140" y="1499169"/>
            <a:ext cx="2161460" cy="74750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83" name="Freeform 24"/>
          <p:cNvSpPr>
            <a:spLocks/>
          </p:cNvSpPr>
          <p:nvPr/>
        </p:nvSpPr>
        <p:spPr bwMode="auto">
          <a:xfrm>
            <a:off x="347305" y="2355681"/>
            <a:ext cx="1737360" cy="67223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2771" name="Freeform 5"/>
          <p:cNvSpPr>
            <a:spLocks/>
          </p:cNvSpPr>
          <p:nvPr/>
        </p:nvSpPr>
        <p:spPr bwMode="auto">
          <a:xfrm>
            <a:off x="3095710" y="360947"/>
            <a:ext cx="2943390" cy="874781"/>
          </a:xfrm>
          <a:custGeom>
            <a:avLst/>
            <a:gdLst>
              <a:gd name="T0" fmla="*/ 0 w 1760"/>
              <a:gd name="T1" fmla="*/ 2147483647 h 637"/>
              <a:gd name="T2" fmla="*/ 2147483647 w 1760"/>
              <a:gd name="T3" fmla="*/ 2147483647 h 637"/>
              <a:gd name="T4" fmla="*/ 2147483647 w 1760"/>
              <a:gd name="T5" fmla="*/ 0 h 637"/>
              <a:gd name="T6" fmla="*/ 0 w 1760"/>
              <a:gd name="T7" fmla="*/ 0 h 637"/>
              <a:gd name="T8" fmla="*/ 0 w 1760"/>
              <a:gd name="T9" fmla="*/ 2147483647 h 6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0"/>
              <a:gd name="T16" fmla="*/ 0 h 637"/>
              <a:gd name="T17" fmla="*/ 1760 w 1760"/>
              <a:gd name="T18" fmla="*/ 637 h 6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0" h="637">
                <a:moveTo>
                  <a:pt x="0" y="636"/>
                </a:moveTo>
                <a:lnTo>
                  <a:pt x="1759" y="636"/>
                </a:lnTo>
                <a:lnTo>
                  <a:pt x="1759" y="0"/>
                </a:lnTo>
                <a:lnTo>
                  <a:pt x="0" y="0"/>
                </a:lnTo>
                <a:lnTo>
                  <a:pt x="0" y="636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061" name="Rectangle 8"/>
          <p:cNvSpPr>
            <a:spLocks noChangeArrowheads="1"/>
          </p:cNvSpPr>
          <p:nvPr/>
        </p:nvSpPr>
        <p:spPr bwMode="auto">
          <a:xfrm>
            <a:off x="5774493" y="1630346"/>
            <a:ext cx="2174838" cy="5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Human Genetics 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Program</a:t>
            </a:r>
          </a:p>
        </p:txBody>
      </p:sp>
      <p:sp>
        <p:nvSpPr>
          <p:cNvPr id="2062" name="Rectangle 9"/>
          <p:cNvSpPr>
            <a:spLocks noChangeArrowheads="1"/>
          </p:cNvSpPr>
          <p:nvPr/>
        </p:nvSpPr>
        <p:spPr bwMode="auto">
          <a:xfrm>
            <a:off x="1143855" y="1577901"/>
            <a:ext cx="2069292" cy="71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 and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Biostatistics 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Program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2063" name="Rectangle 10"/>
          <p:cNvSpPr>
            <a:spLocks noChangeArrowheads="1"/>
          </p:cNvSpPr>
          <p:nvPr/>
        </p:nvSpPr>
        <p:spPr bwMode="auto">
          <a:xfrm>
            <a:off x="350437" y="2545008"/>
            <a:ext cx="1734228" cy="40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Biostatistics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4" name="Rectangle 12"/>
          <p:cNvSpPr>
            <a:spLocks noChangeArrowheads="1"/>
          </p:cNvSpPr>
          <p:nvPr/>
        </p:nvSpPr>
        <p:spPr bwMode="auto">
          <a:xfrm>
            <a:off x="2224645" y="4115533"/>
            <a:ext cx="1737360" cy="5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Radiation 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</a:t>
            </a:r>
          </a:p>
        </p:txBody>
      </p:sp>
      <p:sp>
        <p:nvSpPr>
          <p:cNvPr id="2065" name="Rectangle 13"/>
          <p:cNvSpPr>
            <a:spLocks noChangeArrowheads="1"/>
          </p:cNvSpPr>
          <p:nvPr/>
        </p:nvSpPr>
        <p:spPr bwMode="auto">
          <a:xfrm>
            <a:off x="2234990" y="2401103"/>
            <a:ext cx="1727014" cy="5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Hormonal and Reproductive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</a:t>
            </a:r>
          </a:p>
        </p:txBody>
      </p:sp>
      <p:sp>
        <p:nvSpPr>
          <p:cNvPr id="2066" name="Rectangle 14"/>
          <p:cNvSpPr>
            <a:spLocks noChangeArrowheads="1"/>
          </p:cNvSpPr>
          <p:nvPr/>
        </p:nvSpPr>
        <p:spPr bwMode="auto">
          <a:xfrm>
            <a:off x="350437" y="4080925"/>
            <a:ext cx="1713680" cy="71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Occupational and Environmental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7" name="Rectangle 15"/>
          <p:cNvSpPr>
            <a:spLocks noChangeArrowheads="1"/>
          </p:cNvSpPr>
          <p:nvPr/>
        </p:nvSpPr>
        <p:spPr bwMode="auto">
          <a:xfrm>
            <a:off x="133564" y="3277407"/>
            <a:ext cx="1930554" cy="5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Infections and Immunoepidemiology</a:t>
            </a:r>
          </a:p>
        </p:txBody>
      </p:sp>
      <p:sp>
        <p:nvSpPr>
          <p:cNvPr id="2068" name="Rectangle 16"/>
          <p:cNvSpPr>
            <a:spLocks noChangeArrowheads="1"/>
          </p:cNvSpPr>
          <p:nvPr/>
        </p:nvSpPr>
        <p:spPr bwMode="auto">
          <a:xfrm>
            <a:off x="7072260" y="2742285"/>
            <a:ext cx="1728441" cy="5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Clinical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Genetics</a:t>
            </a:r>
          </a:p>
        </p:txBody>
      </p:sp>
      <p:sp>
        <p:nvSpPr>
          <p:cNvPr id="2069" name="Rectangle 17"/>
          <p:cNvSpPr>
            <a:spLocks noChangeArrowheads="1"/>
          </p:cNvSpPr>
          <p:nvPr/>
        </p:nvSpPr>
        <p:spPr bwMode="auto">
          <a:xfrm>
            <a:off x="4932049" y="2718834"/>
            <a:ext cx="1759651" cy="55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Genetic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86" name="Freeform 27"/>
          <p:cNvSpPr>
            <a:spLocks/>
          </p:cNvSpPr>
          <p:nvPr/>
        </p:nvSpPr>
        <p:spPr bwMode="auto">
          <a:xfrm>
            <a:off x="2246884" y="3224414"/>
            <a:ext cx="1737360" cy="672232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071" name="Line 32"/>
          <p:cNvSpPr>
            <a:spLocks noChangeShapeType="1"/>
          </p:cNvSpPr>
          <p:nvPr/>
        </p:nvSpPr>
        <p:spPr bwMode="auto">
          <a:xfrm>
            <a:off x="4601596" y="1235728"/>
            <a:ext cx="2973" cy="13496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2" name="Line 33"/>
          <p:cNvSpPr>
            <a:spLocks noChangeShapeType="1"/>
          </p:cNvSpPr>
          <p:nvPr/>
        </p:nvSpPr>
        <p:spPr bwMode="auto">
          <a:xfrm>
            <a:off x="2136878" y="1365503"/>
            <a:ext cx="476145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3" name="Line 34"/>
          <p:cNvSpPr>
            <a:spLocks noChangeShapeType="1"/>
          </p:cNvSpPr>
          <p:nvPr/>
        </p:nvSpPr>
        <p:spPr bwMode="auto">
          <a:xfrm>
            <a:off x="2074442" y="2837145"/>
            <a:ext cx="17392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4" name="Line 35"/>
          <p:cNvSpPr>
            <a:spLocks noChangeShapeType="1"/>
          </p:cNvSpPr>
          <p:nvPr/>
        </p:nvSpPr>
        <p:spPr bwMode="auto">
          <a:xfrm>
            <a:off x="2074442" y="3570912"/>
            <a:ext cx="17392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5" name="Line 36"/>
          <p:cNvSpPr>
            <a:spLocks noChangeShapeType="1"/>
          </p:cNvSpPr>
          <p:nvPr/>
        </p:nvSpPr>
        <p:spPr bwMode="auto">
          <a:xfrm>
            <a:off x="2074442" y="4295054"/>
            <a:ext cx="16798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6" name="Freeform 37"/>
          <p:cNvSpPr>
            <a:spLocks/>
          </p:cNvSpPr>
          <p:nvPr/>
        </p:nvSpPr>
        <p:spPr bwMode="auto">
          <a:xfrm flipH="1">
            <a:off x="6855223" y="2255756"/>
            <a:ext cx="46084" cy="1637753"/>
          </a:xfrm>
          <a:custGeom>
            <a:avLst/>
            <a:gdLst>
              <a:gd name="T0" fmla="*/ 0 w 1"/>
              <a:gd name="T1" fmla="*/ 0 h 288"/>
              <a:gd name="T2" fmla="*/ 0 w 1"/>
              <a:gd name="T3" fmla="*/ 2147483647 h 288"/>
              <a:gd name="T4" fmla="*/ 0 60000 65536"/>
              <a:gd name="T5" fmla="*/ 0 60000 65536"/>
              <a:gd name="T6" fmla="*/ 0 w 1"/>
              <a:gd name="T7" fmla="*/ 0 h 288"/>
              <a:gd name="T8" fmla="*/ 1 w 1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88">
                <a:moveTo>
                  <a:pt x="0" y="0"/>
                </a:moveTo>
                <a:lnTo>
                  <a:pt x="0" y="28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7" name="Line 38"/>
          <p:cNvSpPr>
            <a:spLocks noChangeShapeType="1"/>
          </p:cNvSpPr>
          <p:nvPr/>
        </p:nvSpPr>
        <p:spPr bwMode="auto">
          <a:xfrm>
            <a:off x="6730351" y="2979896"/>
            <a:ext cx="3359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78" name="Line 39"/>
          <p:cNvSpPr>
            <a:spLocks noChangeShapeType="1"/>
          </p:cNvSpPr>
          <p:nvPr/>
        </p:nvSpPr>
        <p:spPr bwMode="auto">
          <a:xfrm flipH="1">
            <a:off x="2154717" y="2236289"/>
            <a:ext cx="4460" cy="205876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32798" name="Freeform 40"/>
          <p:cNvSpPr>
            <a:spLocks/>
          </p:cNvSpPr>
          <p:nvPr/>
        </p:nvSpPr>
        <p:spPr bwMode="auto">
          <a:xfrm>
            <a:off x="6039100" y="3886014"/>
            <a:ext cx="1737360" cy="968618"/>
          </a:xfrm>
          <a:custGeom>
            <a:avLst/>
            <a:gdLst>
              <a:gd name="T0" fmla="*/ 0 w 1290"/>
              <a:gd name="T1" fmla="*/ 2147483647 h 496"/>
              <a:gd name="T2" fmla="*/ 2147483647 w 1290"/>
              <a:gd name="T3" fmla="*/ 2147483647 h 496"/>
              <a:gd name="T4" fmla="*/ 2147483647 w 1290"/>
              <a:gd name="T5" fmla="*/ 0 h 496"/>
              <a:gd name="T6" fmla="*/ 0 w 1290"/>
              <a:gd name="T7" fmla="*/ 0 h 496"/>
              <a:gd name="T8" fmla="*/ 0 w 1290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0"/>
              <a:gd name="T16" fmla="*/ 0 h 496"/>
              <a:gd name="T17" fmla="*/ 1290 w 1290"/>
              <a:gd name="T18" fmla="*/ 496 h 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0" h="496">
                <a:moveTo>
                  <a:pt x="0" y="495"/>
                </a:moveTo>
                <a:lnTo>
                  <a:pt x="1289" y="495"/>
                </a:lnTo>
                <a:lnTo>
                  <a:pt x="1289" y="0"/>
                </a:lnTo>
                <a:lnTo>
                  <a:pt x="0" y="0"/>
                </a:lnTo>
                <a:lnTo>
                  <a:pt x="0" y="495"/>
                </a:lnTo>
              </a:path>
            </a:pathLst>
          </a:custGeom>
          <a:solidFill>
            <a:schemeClr val="bg1"/>
          </a:solidFill>
          <a:ln w="19050" cap="rnd">
            <a:solidFill>
              <a:srgbClr val="00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pPr>
              <a:defRPr/>
            </a:pPr>
            <a:endParaRPr lang="en-US" sz="1500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080" name="Rectangle 41"/>
          <p:cNvSpPr>
            <a:spLocks noChangeArrowheads="1"/>
          </p:cNvSpPr>
          <p:nvPr/>
        </p:nvSpPr>
        <p:spPr bwMode="auto">
          <a:xfrm>
            <a:off x="6028712" y="3956015"/>
            <a:ext cx="1758135" cy="5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Laboratory 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of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Translational Genomics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83" name="Line 44"/>
          <p:cNvSpPr>
            <a:spLocks noChangeShapeType="1"/>
          </p:cNvSpPr>
          <p:nvPr/>
        </p:nvSpPr>
        <p:spPr bwMode="auto">
          <a:xfrm>
            <a:off x="6736297" y="3897401"/>
            <a:ext cx="3359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84" name="Line 49"/>
          <p:cNvSpPr>
            <a:spLocks noChangeShapeType="1"/>
          </p:cNvSpPr>
          <p:nvPr/>
        </p:nvSpPr>
        <p:spPr bwMode="auto">
          <a:xfrm flipH="1">
            <a:off x="6893872" y="1365502"/>
            <a:ext cx="0" cy="12717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85" name="Line 51"/>
          <p:cNvSpPr>
            <a:spLocks noChangeShapeType="1"/>
          </p:cNvSpPr>
          <p:nvPr/>
        </p:nvSpPr>
        <p:spPr bwMode="auto">
          <a:xfrm>
            <a:off x="2136878" y="1357715"/>
            <a:ext cx="0" cy="12717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6197" tIns="38098" rIns="76197" bIns="38098" anchor="ctr"/>
          <a:lstStyle/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086" name="Rectangle 3"/>
          <p:cNvSpPr>
            <a:spLocks noChangeArrowheads="1"/>
          </p:cNvSpPr>
          <p:nvPr/>
        </p:nvSpPr>
        <p:spPr bwMode="auto">
          <a:xfrm>
            <a:off x="3163816" y="480768"/>
            <a:ext cx="2814059" cy="62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Office of the Director</a:t>
            </a:r>
          </a:p>
          <a:p>
            <a:pPr algn="ctr"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1500" i="1" dirty="0">
                <a:solidFill>
                  <a:srgbClr val="000000"/>
                </a:solidFill>
                <a:latin typeface="Arial" charset="0"/>
              </a:rPr>
              <a:t>Stephen J. Chanock, M.D.</a:t>
            </a:r>
          </a:p>
          <a:p>
            <a:pPr algn="ctr">
              <a:tabLst>
                <a:tab pos="0" algn="l"/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  <a:tab pos="7238710" algn="l"/>
                <a:tab pos="7619695" algn="l"/>
              </a:tabLst>
            </a:pP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Director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87" name="Rectangle 11"/>
          <p:cNvSpPr>
            <a:spLocks noChangeArrowheads="1"/>
          </p:cNvSpPr>
          <p:nvPr/>
        </p:nvSpPr>
        <p:spPr bwMode="auto">
          <a:xfrm>
            <a:off x="2248370" y="3316658"/>
            <a:ext cx="1713634" cy="5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Nutritional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Epidemiology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2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2570"/>
            <a:ext cx="8229600" cy="3394472"/>
          </a:xfrm>
        </p:spPr>
        <p:txBody>
          <a:bodyPr numCol="2"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Epidemiologists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Physicians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Oncologists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Geneticists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Biostatisticians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Health physicists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Toxicologists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Industrial hygienists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Genetic counselors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Clinical nurses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Post-bac, pre-doc, post-doc fellows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382303" y="299025"/>
            <a:ext cx="6372226" cy="7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r>
              <a:rPr lang="en-US" sz="3200" spc="-80" dirty="0" smtClean="0">
                <a:solidFill>
                  <a:srgbClr val="000000"/>
                </a:solidFill>
              </a:rPr>
              <a:t>Multi-disciplinary Research Teams</a:t>
            </a:r>
            <a:endParaRPr lang="en-US" sz="3200" spc="-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82303" y="299025"/>
            <a:ext cx="6372226" cy="7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pPr algn="ctr"/>
            <a:r>
              <a:rPr lang="en-US" sz="3200" spc="-80" dirty="0" smtClean="0">
                <a:solidFill>
                  <a:srgbClr val="000000"/>
                </a:solidFill>
              </a:rPr>
              <a:t>DCEG Collaborate Across NCI </a:t>
            </a:r>
            <a:endParaRPr lang="en-US" sz="3200" spc="-8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12077" y="947738"/>
            <a:ext cx="1665312" cy="148318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Division of Cancer Control and Population Sciences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7014" y="2170850"/>
            <a:ext cx="1411112" cy="96134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>
                <a:solidFill>
                  <a:srgbClr val="000000"/>
                </a:solidFill>
              </a:rPr>
              <a:t>Center for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Cancer Research</a:t>
            </a:r>
          </a:p>
        </p:txBody>
      </p:sp>
      <p:sp>
        <p:nvSpPr>
          <p:cNvPr id="7" name="Oval 6"/>
          <p:cNvSpPr/>
          <p:nvPr/>
        </p:nvSpPr>
        <p:spPr>
          <a:xfrm>
            <a:off x="3828345" y="2562225"/>
            <a:ext cx="1550811" cy="11989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DCEG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048126" y="2906316"/>
            <a:ext cx="1773164" cy="254794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5" idx="2"/>
          </p:cNvCxnSpPr>
          <p:nvPr/>
        </p:nvCxnSpPr>
        <p:spPr>
          <a:xfrm flipH="1" flipV="1">
            <a:off x="2048126" y="1544242"/>
            <a:ext cx="2003176" cy="1190625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21390" y="1956198"/>
            <a:ext cx="47877" cy="621509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3"/>
          </p:cNvCxnSpPr>
          <p:nvPr/>
        </p:nvCxnSpPr>
        <p:spPr>
          <a:xfrm flipH="1">
            <a:off x="3041187" y="3561982"/>
            <a:ext cx="1005518" cy="704000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84612" y="2268995"/>
            <a:ext cx="1363134" cy="630177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8" idx="1"/>
            <a:endCxn id="7" idx="6"/>
          </p:cNvCxnSpPr>
          <p:nvPr/>
        </p:nvCxnSpPr>
        <p:spPr>
          <a:xfrm flipH="1" flipV="1">
            <a:off x="5379156" y="3161705"/>
            <a:ext cx="1232921" cy="68872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140172" y="3573728"/>
            <a:ext cx="741038" cy="446471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161142" y="928688"/>
            <a:ext cx="1773967" cy="61555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>
                <a:solidFill>
                  <a:srgbClr val="000000"/>
                </a:solidFill>
              </a:rPr>
              <a:t>Center for Global Health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85016" y="963217"/>
            <a:ext cx="2596444" cy="99298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>
                <a:solidFill>
                  <a:srgbClr val="000000"/>
                </a:solidFill>
              </a:rPr>
              <a:t>Center for Research on Cancer Health Disparities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81210" y="3909159"/>
            <a:ext cx="1533071" cy="97291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Division of Cancer Prevention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2077" y="2899172"/>
            <a:ext cx="1894908" cy="66281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Division of Cancer Biology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68038" y="3691250"/>
            <a:ext cx="1873149" cy="114946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Division of Cancer Treatment and Diagnosis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>
            <a:endCxn id="21" idx="0"/>
          </p:cNvCxnSpPr>
          <p:nvPr/>
        </p:nvCxnSpPr>
        <p:spPr>
          <a:xfrm flipH="1">
            <a:off x="4399936" y="3732559"/>
            <a:ext cx="60428" cy="575281"/>
          </a:xfrm>
          <a:prstGeom prst="line">
            <a:avLst/>
          </a:prstGeom>
          <a:ln w="53975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354543" y="4307840"/>
            <a:ext cx="2090785" cy="670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Center for Cancer Genomics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Content Placeholder 6" descr="Screen Shot 2014-10-06 at 5.08.59 P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5395" b="15395"/>
          <a:stretch>
            <a:fillRect/>
          </a:stretch>
        </p:blipFill>
        <p:spPr>
          <a:xfrm>
            <a:off x="-1933337" y="1"/>
            <a:ext cx="12609034" cy="520086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Collaborations </a:t>
            </a:r>
            <a:r>
              <a:rPr lang="en-US" dirty="0" smtClean="0">
                <a:solidFill>
                  <a:srgbClr val="000000"/>
                </a:solidFill>
              </a:rPr>
              <a:t>Around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World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453"/>
            <a:ext cx="8553236" cy="339447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</a:rPr>
              <a:t>Identify genetic and environmental causes of cancer in populations</a:t>
            </a:r>
          </a:p>
          <a:p>
            <a:pPr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</a:rPr>
              <a:t>Provide data used by regulatory agencies to set safety standards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Water, gasoline, workplace safety, safer farming</a:t>
            </a:r>
            <a:endParaRPr lang="en-US" dirty="0" smtClean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</a:rPr>
              <a:t>Inform clinical </a:t>
            </a:r>
            <a:r>
              <a:rPr lang="en-US" sz="2200" dirty="0">
                <a:ea typeface="ＭＳ Ｐゴシック" charset="0"/>
              </a:rPr>
              <a:t>practice </a:t>
            </a:r>
            <a:r>
              <a:rPr lang="en-US" sz="2200" dirty="0" smtClean="0">
                <a:ea typeface="ＭＳ Ｐゴシック" charset="0"/>
              </a:rPr>
              <a:t>guidelines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Cancer susceptibility syndromes, second cancers</a:t>
            </a:r>
          </a:p>
          <a:p>
            <a:pPr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</a:rPr>
              <a:t>Preventive interventions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Safer CT scans, benefits of physical activity, efficacy of HPV vaccine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</a:rPr>
              <a:t>Methods Development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0417" y="299025"/>
            <a:ext cx="8337479" cy="7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pPr algn="ctr"/>
            <a:r>
              <a:rPr lang="en-US" sz="3200" spc="-80" dirty="0" smtClean="0">
                <a:solidFill>
                  <a:srgbClr val="000000"/>
                </a:solidFill>
              </a:rPr>
              <a:t>DCEG Research Directly Improves Public Health</a:t>
            </a:r>
            <a:endParaRPr lang="en-US" sz="3200" spc="-8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 txBox="1">
            <a:spLocks/>
          </p:cNvSpPr>
          <p:nvPr/>
        </p:nvSpPr>
        <p:spPr bwMode="auto">
          <a:xfrm>
            <a:off x="379590" y="1150705"/>
            <a:ext cx="8153400" cy="38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Cancer Genomics Research Laboratory</a:t>
            </a:r>
          </a:p>
          <a:p>
            <a:pPr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DESL</a:t>
            </a:r>
            <a:endParaRPr lang="en-US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HPV Immunology Laboratory</a:t>
            </a:r>
          </a:p>
          <a:p>
            <a:pPr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Hormone Laboratory</a:t>
            </a:r>
          </a:p>
          <a:p>
            <a:pPr>
              <a:lnSpc>
                <a:spcPct val="120000"/>
              </a:lnSpc>
              <a:spcAft>
                <a:spcPts val="500"/>
              </a:spcAft>
              <a:buClr>
                <a:schemeClr val="tx2"/>
              </a:buClr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Biorepository </a:t>
            </a:r>
            <a:endParaRPr lang="en-US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en-US" alt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42390" y="4679157"/>
            <a:ext cx="1174044" cy="3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7" tIns="38098" rIns="76197" bIns="38098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Aft>
                <a:spcPts val="100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*Leidos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90417" y="299025"/>
            <a:ext cx="8337479" cy="7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pPr algn="ctr"/>
            <a:r>
              <a:rPr lang="en-US" sz="2800" spc="-80" dirty="0" smtClean="0">
                <a:solidFill>
                  <a:srgbClr val="000000"/>
                </a:solidFill>
              </a:rPr>
              <a:t>DCEG Core Resources </a:t>
            </a:r>
          </a:p>
          <a:p>
            <a:pPr algn="ctr"/>
            <a:r>
              <a:rPr lang="en-US" sz="2800" spc="-80" dirty="0" smtClean="0">
                <a:solidFill>
                  <a:srgbClr val="000000"/>
                </a:solidFill>
              </a:rPr>
              <a:t>(across the FNLCR Contract)</a:t>
            </a:r>
            <a:endParaRPr lang="en-US" sz="2800" spc="-8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I PPT Template 16x9 RED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2636</TotalTime>
  <Words>2115</Words>
  <Application>Microsoft Office PowerPoint</Application>
  <PresentationFormat>On-screen Show (16:9)</PresentationFormat>
  <Paragraphs>419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ＭＳ Ｐゴシック</vt:lpstr>
      <vt:lpstr>ＭＳ Ｐゴシック</vt:lpstr>
      <vt:lpstr>Arial</vt:lpstr>
      <vt:lpstr>Calibri</vt:lpstr>
      <vt:lpstr>Sapient Centro Slab</vt:lpstr>
      <vt:lpstr>SapientCentroSlab-Light</vt:lpstr>
      <vt:lpstr>SapientSansBold</vt:lpstr>
      <vt:lpstr>SapientSansRegular</vt:lpstr>
      <vt:lpstr>Times New Roman</vt:lpstr>
      <vt:lpstr>Wingdings</vt:lpstr>
      <vt:lpstr>NCI PPT Template 16x9 RED</vt:lpstr>
      <vt:lpstr>Microsoft Excel Chart</vt:lpstr>
      <vt:lpstr>NCI’s Division of Cancer Epidemiology and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Collaborations Around the World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DESL  (DNA Extraction and Staging Laboratory) </vt:lpstr>
      <vt:lpstr>DESL Staging Pipeline Workflow</vt:lpstr>
      <vt:lpstr>HPV Immunology Laboratory Goals/Objectives</vt:lpstr>
      <vt:lpstr>&lt;3 Doses of HPV-16/18 Vaccine is Effective and Induces Durable Antibody Responses  Costa Rica HPV-16/18 Vaccine Trial</vt:lpstr>
      <vt:lpstr>PowerPoint Presentation</vt:lpstr>
      <vt:lpstr>PowerPoint Presentation</vt:lpstr>
      <vt:lpstr>PowerPoint Presentation</vt:lpstr>
      <vt:lpstr>Overview of Scientific Work</vt:lpstr>
      <vt:lpstr>CGR Co-authored Publications Per Year</vt:lpstr>
      <vt:lpstr>High Impact Studies of Cancer Etiology</vt:lpstr>
      <vt:lpstr>Innovation:  Research &amp; Development</vt:lpstr>
      <vt:lpstr>PowerPoint Presentation</vt:lpstr>
      <vt:lpstr>Bioinformatic Innovation</vt:lpstr>
      <vt:lpstr>PowerPoint Presentation</vt:lpstr>
      <vt:lpstr>PowerPoint Presentation</vt:lpstr>
      <vt:lpstr>PowerPoint Presentation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Joyce Ogunlade</cp:lastModifiedBy>
  <cp:revision>234</cp:revision>
  <cp:lastPrinted>2015-09-30T12:24:20Z</cp:lastPrinted>
  <dcterms:created xsi:type="dcterms:W3CDTF">2013-05-02T18:01:03Z</dcterms:created>
  <dcterms:modified xsi:type="dcterms:W3CDTF">2017-06-21T14:04:05Z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</Properties>
</file>