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20"/>
  </p:notesMasterIdLst>
  <p:handoutMasterIdLst>
    <p:handoutMasterId r:id="rId21"/>
  </p:handoutMasterIdLst>
  <p:sldIdLst>
    <p:sldId id="308" r:id="rId2"/>
    <p:sldId id="309" r:id="rId3"/>
    <p:sldId id="306" r:id="rId4"/>
    <p:sldId id="311" r:id="rId5"/>
    <p:sldId id="323" r:id="rId6"/>
    <p:sldId id="345" r:id="rId7"/>
    <p:sldId id="334" r:id="rId8"/>
    <p:sldId id="335" r:id="rId9"/>
    <p:sldId id="346" r:id="rId10"/>
    <p:sldId id="336" r:id="rId11"/>
    <p:sldId id="337" r:id="rId12"/>
    <p:sldId id="338" r:id="rId13"/>
    <p:sldId id="340" r:id="rId14"/>
    <p:sldId id="339" r:id="rId15"/>
    <p:sldId id="341" r:id="rId16"/>
    <p:sldId id="342" r:id="rId17"/>
    <p:sldId id="343" r:id="rId18"/>
    <p:sldId id="310" r:id="rId1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6C6C6C"/>
    <a:srgbClr val="E8E8E8"/>
    <a:srgbClr val="F2F2F2"/>
    <a:srgbClr val="4C4C4C"/>
    <a:srgbClr val="565656"/>
    <a:srgbClr val="2A5DA5"/>
    <a:srgbClr val="2A67A5"/>
    <a:srgbClr val="2A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789" autoAdjust="0"/>
    <p:restoredTop sz="94654" autoAdjust="0"/>
  </p:normalViewPr>
  <p:slideViewPr>
    <p:cSldViewPr snapToGrid="0" snapToObjects="1">
      <p:cViewPr>
        <p:scale>
          <a:sx n="125" d="100"/>
          <a:sy n="125" d="100"/>
        </p:scale>
        <p:origin x="-122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648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ovandij\Documents\BDP%20produc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664763188385302"/>
          <c:y val="1.67270149625457E-3"/>
          <c:w val="0.63335236811614704"/>
          <c:h val="0.921228806253234"/>
        </c:manualLayout>
      </c:layout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3.6233832257454301E-2"/>
                  <c:y val="-0.1805826005325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6A-4581-AC7A-33167D5660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Sheet1!$A$1:$A$7</c:f>
              <c:strCache>
                <c:ptCount val="7"/>
                <c:pt idx="0">
                  <c:v>Monoclonal Antibodies</c:v>
                </c:pt>
                <c:pt idx="1">
                  <c:v>Recombinant Proteins</c:v>
                </c:pt>
                <c:pt idx="2">
                  <c:v>Plasmids and Oligonucleotides</c:v>
                </c:pt>
                <c:pt idx="3">
                  <c:v>Natural Products</c:v>
                </c:pt>
                <c:pt idx="4">
                  <c:v>Peptide Vaccines</c:v>
                </c:pt>
                <c:pt idx="5">
                  <c:v>Cellular Therapeutics</c:v>
                </c:pt>
                <c:pt idx="6">
                  <c:v>Viruses: Oncolytic, Vaccine, and Gene Therapy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35</c:v>
                </c:pt>
                <c:pt idx="1">
                  <c:v>14</c:v>
                </c:pt>
                <c:pt idx="2">
                  <c:v>7</c:v>
                </c:pt>
                <c:pt idx="3">
                  <c:v>2</c:v>
                </c:pt>
                <c:pt idx="4">
                  <c:v>15</c:v>
                </c:pt>
                <c:pt idx="5">
                  <c:v>10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6A-4581-AC7A-33167D566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3.1997465834012098E-2"/>
          <c:y val="4.4241431499894603E-2"/>
          <c:w val="0.306627769501785"/>
          <c:h val="0.94845929842711296"/>
        </c:manualLayout>
      </c:layout>
      <c:overlay val="0"/>
      <c:spPr>
        <a:noFill/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C395-96D9-3549-B668-03A5D401BEEB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59DD9-C07A-0F4A-BE38-5AFB42BB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NLCR_ACQ@mail.nih.gov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 more accessible version of this file or to request additional information about the images contained in this PowerPoint presentation, please contact: the FNCLR Acquisition Team @ </a:t>
            </a:r>
            <a:r>
              <a:rPr lang="en-US" u="sng">
                <a:hlinkClick r:id="rId3"/>
              </a:rPr>
              <a:t>FNLCR_ACQ@mail.nih.gov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3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6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3776472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234440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 </a:t>
            </a:r>
            <a:endParaRPr lang="en-US" dirty="0"/>
          </a:p>
        </p:txBody>
      </p:sp>
      <p:pic>
        <p:nvPicPr>
          <p:cNvPr id="2" name="Picture 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8274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5773"/>
            <a:ext cx="2286000" cy="356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1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2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74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776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721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1996889" y="4356100"/>
            <a:ext cx="5186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600" b="1" dirty="0" smtClean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94026" y="2148840"/>
            <a:ext cx="3163776" cy="813435"/>
            <a:chOff x="2333626" y="1990725"/>
            <a:chExt cx="4519680" cy="1162050"/>
          </a:xfrm>
        </p:grpSpPr>
        <p:pic>
          <p:nvPicPr>
            <p:cNvPr id="10" name="Picture 9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1" name="Picture 10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37160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 smtClean="0"/>
              <a:t>Agenda Item 1</a:t>
            </a:r>
          </a:p>
          <a:p>
            <a:pPr lvl="1"/>
            <a:r>
              <a:rPr lang="en-US" dirty="0" smtClean="0"/>
              <a:t>Agenda Item 1a</a:t>
            </a:r>
          </a:p>
          <a:p>
            <a:pPr lvl="1"/>
            <a:r>
              <a:rPr lang="en-US" dirty="0" smtClean="0"/>
              <a:t>Agenda Item 1b</a:t>
            </a:r>
          </a:p>
          <a:p>
            <a:r>
              <a:rPr lang="en-US" dirty="0" smtClean="0"/>
              <a:t>Agenda Item 2</a:t>
            </a:r>
          </a:p>
          <a:p>
            <a:pPr lvl="1"/>
            <a:r>
              <a:rPr lang="en-US" dirty="0" smtClean="0"/>
              <a:t>Agenda Item 2a</a:t>
            </a:r>
          </a:p>
          <a:p>
            <a:pPr lvl="1"/>
            <a:r>
              <a:rPr lang="en-US" dirty="0" smtClean="0"/>
              <a:t>Agenda Item 2b</a:t>
            </a:r>
          </a:p>
          <a:p>
            <a:r>
              <a:rPr lang="en-US" dirty="0" smtClean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9852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 userDrawn="1"/>
        </p:nvSpPr>
        <p:spPr>
          <a:xfrm>
            <a:off x="1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 userDrawn="1"/>
        </p:nvSpPr>
        <p:spPr>
          <a:xfrm>
            <a:off x="1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3228985" cy="5148072"/>
          </a:xfrm>
          <a:prstGeom prst="homePlate">
            <a:avLst>
              <a:gd name="adj" fmla="val 32357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1817370"/>
            <a:ext cx="4062728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3257550"/>
            <a:ext cx="4056420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416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71600"/>
            <a:ext cx="7772400" cy="24003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 smtClean="0"/>
              <a:t>Vision Quote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fugit </a:t>
            </a:r>
            <a:r>
              <a:rPr lang="en-US" dirty="0" err="1" smtClean="0"/>
              <a:t>liberavisse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nec</a:t>
            </a:r>
            <a:r>
              <a:rPr lang="en-US" dirty="0" smtClean="0"/>
              <a:t> at. </a:t>
            </a:r>
            <a:r>
              <a:rPr lang="en-US" dirty="0" err="1" smtClean="0"/>
              <a:t>Essent</a:t>
            </a:r>
            <a:r>
              <a:rPr lang="en-US" dirty="0" smtClean="0"/>
              <a:t> </a:t>
            </a:r>
            <a:r>
              <a:rPr lang="en-US" dirty="0" err="1" smtClean="0"/>
              <a:t>elaboraret</a:t>
            </a:r>
            <a:r>
              <a:rPr lang="en-US" dirty="0" smtClean="0"/>
              <a:t> </a:t>
            </a:r>
            <a:r>
              <a:rPr lang="en-US" dirty="0" err="1" smtClean="0"/>
              <a:t>conclusionemque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eam</a:t>
            </a:r>
            <a:r>
              <a:rPr lang="en-US" dirty="0" smtClean="0"/>
              <a:t> id. Quo ex </a:t>
            </a:r>
            <a:r>
              <a:rPr lang="en-US" dirty="0" err="1" smtClean="0"/>
              <a:t>laboramus</a:t>
            </a:r>
            <a:r>
              <a:rPr lang="en-US" dirty="0" smtClean="0"/>
              <a:t> </a:t>
            </a:r>
            <a:r>
              <a:rPr lang="en-US" dirty="0" err="1" smtClean="0"/>
              <a:t>accommodare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his </a:t>
            </a:r>
            <a:r>
              <a:rPr lang="en-US" dirty="0" err="1" smtClean="0"/>
              <a:t>falli</a:t>
            </a:r>
            <a:r>
              <a:rPr lang="en-US" dirty="0" smtClean="0"/>
              <a:t> </a:t>
            </a:r>
            <a:r>
              <a:rPr lang="en-US" dirty="0" err="1" smtClean="0"/>
              <a:t>deleniti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. </a:t>
            </a:r>
            <a:r>
              <a:rPr lang="en-US" dirty="0" err="1" smtClean="0"/>
              <a:t>Illud</a:t>
            </a:r>
            <a:r>
              <a:rPr lang="en-US" dirty="0" smtClean="0"/>
              <a:t> postulant </a:t>
            </a:r>
            <a:br>
              <a:rPr lang="en-US" dirty="0" smtClean="0"/>
            </a:br>
            <a:r>
              <a:rPr lang="en-US" dirty="0" err="1" smtClean="0"/>
              <a:t>adversarium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2654"/>
            <a:ext cx="8229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37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55" r:id="rId2"/>
    <p:sldLayoutId id="2147483821" r:id="rId3"/>
    <p:sldLayoutId id="2147483822" r:id="rId4"/>
    <p:sldLayoutId id="2147483823" r:id="rId5"/>
    <p:sldLayoutId id="2147483770" r:id="rId6"/>
    <p:sldLayoutId id="2147483810" r:id="rId7"/>
    <p:sldLayoutId id="2147483771" r:id="rId8"/>
    <p:sldLayoutId id="2147483812" r:id="rId9"/>
    <p:sldLayoutId id="2147483772" r:id="rId10"/>
    <p:sldLayoutId id="2147483813" r:id="rId11"/>
    <p:sldLayoutId id="2147483773" r:id="rId12"/>
    <p:sldLayoutId id="2147483814" r:id="rId13"/>
    <p:sldLayoutId id="2147483763" r:id="rId14"/>
    <p:sldLayoutId id="2147483807" r:id="rId15"/>
    <p:sldLayoutId id="2147483824" r:id="rId1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Division of Cancer Treatment and Diagnosis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</a:t>
            </a:r>
            <a:r>
              <a:rPr lang="en-US" dirty="0" smtClean="0"/>
              <a:t>Michael </a:t>
            </a:r>
            <a:r>
              <a:rPr lang="en-US" dirty="0" err="1" smtClean="0"/>
              <a:t>Difilippantonio</a:t>
            </a:r>
            <a:r>
              <a:rPr lang="en-US" dirty="0" smtClean="0"/>
              <a:t>, Ph.D.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60939" y="4315530"/>
            <a:ext cx="169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October 1, 2015</a:t>
            </a:r>
          </a:p>
        </p:txBody>
      </p:sp>
    </p:spTree>
    <p:extLst>
      <p:ext uri="{BB962C8B-B14F-4D97-AF65-F5344CB8AC3E}">
        <p14:creationId xmlns:p14="http://schemas.microsoft.com/office/powerpoint/2010/main" val="1593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51802"/>
            <a:ext cx="8165592" cy="317395"/>
          </a:xfrm>
        </p:spPr>
        <p:txBody>
          <a:bodyPr/>
          <a:lstStyle/>
          <a:p>
            <a:pPr lvl="0" algn="ctr"/>
            <a:r>
              <a:rPr lang="en-US" b="1" dirty="0"/>
              <a:t>NCI Experimental Therapeutics (</a:t>
            </a:r>
            <a:r>
              <a:rPr lang="en-US" b="1" dirty="0" err="1"/>
              <a:t>NExT</a:t>
            </a:r>
            <a:r>
              <a:rPr lang="en-US" b="1" dirty="0"/>
              <a:t>) Program: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Role </a:t>
            </a:r>
            <a:r>
              <a:rPr lang="en-US" b="1" u="sng" dirty="0"/>
              <a:t>of FNLCR in NCI </a:t>
            </a:r>
            <a:r>
              <a:rPr lang="en-US" b="1" u="sng" dirty="0" smtClean="0"/>
              <a:t>Pipeline</a:t>
            </a:r>
            <a:endParaRPr lang="en-US" b="1" u="sng" dirty="0"/>
          </a:p>
        </p:txBody>
      </p:sp>
      <p:sp>
        <p:nvSpPr>
          <p:cNvPr id="7" name="Oval 6"/>
          <p:cNvSpPr/>
          <p:nvPr/>
        </p:nvSpPr>
        <p:spPr bwMode="auto">
          <a:xfrm>
            <a:off x="2533811" y="4103669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9547" y="4300003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</a:rPr>
              <a:t>= Conducted at or by FNLCR</a:t>
            </a:r>
            <a:endParaRPr lang="en-US" dirty="0">
              <a:solidFill>
                <a:srgbClr val="30303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7741" y="1084943"/>
            <a:ext cx="8888017" cy="2891897"/>
            <a:chOff x="157741" y="903447"/>
            <a:chExt cx="8888017" cy="2891897"/>
          </a:xfrm>
        </p:grpSpPr>
        <p:grpSp>
          <p:nvGrpSpPr>
            <p:cNvPr id="35" name="Group 34"/>
            <p:cNvGrpSpPr/>
            <p:nvPr/>
          </p:nvGrpSpPr>
          <p:grpSpPr>
            <a:xfrm>
              <a:off x="157741" y="903447"/>
              <a:ext cx="8888017" cy="2891897"/>
              <a:chOff x="-94362" y="903447"/>
              <a:chExt cx="9195174" cy="2891897"/>
            </a:xfrm>
          </p:grpSpPr>
          <p:sp>
            <p:nvSpPr>
              <p:cNvPr id="18" name="AutoShape 1039"/>
              <p:cNvSpPr>
                <a:spLocks noChangeArrowheads="1"/>
              </p:cNvSpPr>
              <p:nvPr/>
            </p:nvSpPr>
            <p:spPr bwMode="auto">
              <a:xfrm>
                <a:off x="6928901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" name="AutoShape 1039"/>
              <p:cNvSpPr>
                <a:spLocks noChangeArrowheads="1"/>
              </p:cNvSpPr>
              <p:nvPr/>
            </p:nvSpPr>
            <p:spPr bwMode="auto">
              <a:xfrm>
                <a:off x="5757533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1" name="AutoShape 1039"/>
              <p:cNvSpPr>
                <a:spLocks noChangeArrowheads="1"/>
              </p:cNvSpPr>
              <p:nvPr/>
            </p:nvSpPr>
            <p:spPr bwMode="auto">
              <a:xfrm>
                <a:off x="4586165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2" name="AutoShape 1039"/>
              <p:cNvSpPr>
                <a:spLocks noChangeArrowheads="1"/>
              </p:cNvSpPr>
              <p:nvPr/>
            </p:nvSpPr>
            <p:spPr bwMode="auto">
              <a:xfrm>
                <a:off x="3414798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" name="AutoShape 1039"/>
              <p:cNvSpPr>
                <a:spLocks noChangeArrowheads="1"/>
              </p:cNvSpPr>
              <p:nvPr/>
            </p:nvSpPr>
            <p:spPr bwMode="auto">
              <a:xfrm>
                <a:off x="2243430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" name="AutoShape 1039"/>
              <p:cNvSpPr>
                <a:spLocks noChangeArrowheads="1"/>
              </p:cNvSpPr>
              <p:nvPr/>
            </p:nvSpPr>
            <p:spPr bwMode="auto">
              <a:xfrm>
                <a:off x="1072062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" name="AutoShape 1039"/>
              <p:cNvSpPr>
                <a:spLocks noChangeArrowheads="1"/>
              </p:cNvSpPr>
              <p:nvPr/>
            </p:nvSpPr>
            <p:spPr bwMode="auto">
              <a:xfrm>
                <a:off x="-94362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5" name="Text Box 1040"/>
            <p:cNvSpPr txBox="1">
              <a:spLocks noChangeArrowheads="1"/>
            </p:cNvSpPr>
            <p:nvPr/>
          </p:nvSpPr>
          <p:spPr bwMode="auto">
            <a:xfrm>
              <a:off x="606969" y="1488301"/>
              <a:ext cx="1295400" cy="211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HTS &amp; CBC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          </a:t>
              </a:r>
              <a:r>
                <a:rPr lang="en-US" altLang="en-US" sz="1200" dirty="0" err="1">
                  <a:solidFill>
                    <a:srgbClr val="2D2D8A"/>
                  </a:solidFill>
                  <a:latin typeface="Arial Narrow" pitchFamily="34" charset="0"/>
                </a:rPr>
                <a:t>Med.Chem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. &amp; Agent Comparison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26" name="Text Box 1040"/>
            <p:cNvSpPr txBox="1">
              <a:spLocks noChangeArrowheads="1"/>
            </p:cNvSpPr>
            <p:nvPr/>
          </p:nvSpPr>
          <p:spPr bwMode="auto">
            <a:xfrm>
              <a:off x="1875226" y="1577534"/>
              <a:ext cx="1143000" cy="174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125" tIns="42062" rIns="84125" bIns="42062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Natural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Products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    Combination Screening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Text Box 1040"/>
            <p:cNvSpPr txBox="1">
              <a:spLocks noChangeArrowheads="1"/>
            </p:cNvSpPr>
            <p:nvPr/>
          </p:nvSpPr>
          <p:spPr bwMode="auto">
            <a:xfrm>
              <a:off x="4157823" y="1532096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Drug Supply </a:t>
              </a: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Repository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 smtClean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Regulatory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Support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28" name="Text Box 1040"/>
            <p:cNvSpPr txBox="1">
              <a:spLocks noChangeArrowheads="1"/>
            </p:cNvSpPr>
            <p:nvPr/>
          </p:nvSpPr>
          <p:spPr bwMode="auto">
            <a:xfrm>
              <a:off x="3101893" y="1468549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Efficacy Testing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&amp; New Models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Biologics Development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29" name="Text Box 1040"/>
            <p:cNvSpPr txBox="1">
              <a:spLocks noChangeArrowheads="1"/>
            </p:cNvSpPr>
            <p:nvPr/>
          </p:nvSpPr>
          <p:spPr bwMode="auto">
            <a:xfrm>
              <a:off x="5306005" y="1511514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Proof of Mechanism PD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 smtClean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     Molecular </a:t>
              </a: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 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Toxicology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30" name="Text Box 1040"/>
            <p:cNvSpPr txBox="1">
              <a:spLocks noChangeArrowheads="1"/>
            </p:cNvSpPr>
            <p:nvPr/>
          </p:nvSpPr>
          <p:spPr bwMode="auto">
            <a:xfrm>
              <a:off x="6331876" y="1470262"/>
              <a:ext cx="1223963" cy="211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Imaging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Drugs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Molecular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Tumor                         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Characterization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6" name="Text Box 87"/>
            <p:cNvSpPr txBox="1">
              <a:spLocks noChangeArrowheads="1"/>
            </p:cNvSpPr>
            <p:nvPr/>
          </p:nvSpPr>
          <p:spPr bwMode="auto">
            <a:xfrm>
              <a:off x="7809983" y="2128597"/>
              <a:ext cx="106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Phase 0/1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Trials 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387689" y="2530062"/>
              <a:ext cx="1143001" cy="834609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66FF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322" y="1302875"/>
              <a:ext cx="774700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315" y="1443019"/>
              <a:ext cx="774700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570" y="1414022"/>
              <a:ext cx="919163" cy="919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976" y="2388573"/>
              <a:ext cx="879480" cy="879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494" y="1312599"/>
              <a:ext cx="1023659" cy="93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69" y="2487939"/>
              <a:ext cx="994983" cy="90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400" y="2434543"/>
              <a:ext cx="838199" cy="83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5" y="1241296"/>
              <a:ext cx="774700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350" y="2512006"/>
              <a:ext cx="1023875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3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51802"/>
            <a:ext cx="8165592" cy="317395"/>
          </a:xfrm>
        </p:spPr>
        <p:txBody>
          <a:bodyPr/>
          <a:lstStyle/>
          <a:p>
            <a:pPr lvl="0" algn="ctr"/>
            <a:r>
              <a:rPr lang="en-US" b="1" dirty="0"/>
              <a:t>NCI Experimental Therapeutics (</a:t>
            </a:r>
            <a:r>
              <a:rPr lang="en-US" b="1" dirty="0" err="1"/>
              <a:t>NExT</a:t>
            </a:r>
            <a:r>
              <a:rPr lang="en-US" b="1" dirty="0"/>
              <a:t>) Program: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Role </a:t>
            </a:r>
            <a:r>
              <a:rPr lang="en-US" b="1" u="sng" dirty="0"/>
              <a:t>of FNLCR in NCI </a:t>
            </a:r>
            <a:r>
              <a:rPr lang="en-US" b="1" u="sng" dirty="0" smtClean="0"/>
              <a:t>Pipeline</a:t>
            </a:r>
            <a:endParaRPr lang="en-US" b="1" u="sng" dirty="0"/>
          </a:p>
        </p:txBody>
      </p:sp>
      <p:sp>
        <p:nvSpPr>
          <p:cNvPr id="7" name="Oval 6"/>
          <p:cNvSpPr/>
          <p:nvPr/>
        </p:nvSpPr>
        <p:spPr bwMode="auto">
          <a:xfrm>
            <a:off x="2533811" y="4103669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9547" y="4300003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</a:rPr>
              <a:t>= Conducted at or by FNLCR</a:t>
            </a:r>
            <a:endParaRPr lang="en-US" dirty="0">
              <a:solidFill>
                <a:srgbClr val="30303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741" y="1084943"/>
            <a:ext cx="8888017" cy="2891897"/>
            <a:chOff x="157741" y="1084943"/>
            <a:chExt cx="8888017" cy="2891897"/>
          </a:xfrm>
        </p:grpSpPr>
        <p:grpSp>
          <p:nvGrpSpPr>
            <p:cNvPr id="35" name="Group 34"/>
            <p:cNvGrpSpPr/>
            <p:nvPr/>
          </p:nvGrpSpPr>
          <p:grpSpPr>
            <a:xfrm>
              <a:off x="157741" y="1084943"/>
              <a:ext cx="8888017" cy="2891897"/>
              <a:chOff x="-94362" y="903447"/>
              <a:chExt cx="9195174" cy="2891897"/>
            </a:xfrm>
          </p:grpSpPr>
          <p:sp>
            <p:nvSpPr>
              <p:cNvPr id="18" name="AutoShape 1039"/>
              <p:cNvSpPr>
                <a:spLocks noChangeArrowheads="1"/>
              </p:cNvSpPr>
              <p:nvPr/>
            </p:nvSpPr>
            <p:spPr bwMode="auto">
              <a:xfrm>
                <a:off x="6928901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" name="AutoShape 1039"/>
              <p:cNvSpPr>
                <a:spLocks noChangeArrowheads="1"/>
              </p:cNvSpPr>
              <p:nvPr/>
            </p:nvSpPr>
            <p:spPr bwMode="auto">
              <a:xfrm>
                <a:off x="5757533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1" name="AutoShape 1039"/>
              <p:cNvSpPr>
                <a:spLocks noChangeArrowheads="1"/>
              </p:cNvSpPr>
              <p:nvPr/>
            </p:nvSpPr>
            <p:spPr bwMode="auto">
              <a:xfrm>
                <a:off x="4586165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2" name="AutoShape 1039"/>
              <p:cNvSpPr>
                <a:spLocks noChangeArrowheads="1"/>
              </p:cNvSpPr>
              <p:nvPr/>
            </p:nvSpPr>
            <p:spPr bwMode="auto">
              <a:xfrm>
                <a:off x="3414798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" name="AutoShape 1039"/>
              <p:cNvSpPr>
                <a:spLocks noChangeArrowheads="1"/>
              </p:cNvSpPr>
              <p:nvPr/>
            </p:nvSpPr>
            <p:spPr bwMode="auto">
              <a:xfrm>
                <a:off x="2243430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" name="AutoShape 1039"/>
              <p:cNvSpPr>
                <a:spLocks noChangeArrowheads="1"/>
              </p:cNvSpPr>
              <p:nvPr/>
            </p:nvSpPr>
            <p:spPr bwMode="auto">
              <a:xfrm>
                <a:off x="1072062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" name="AutoShape 1039"/>
              <p:cNvSpPr>
                <a:spLocks noChangeArrowheads="1"/>
              </p:cNvSpPr>
              <p:nvPr/>
            </p:nvSpPr>
            <p:spPr bwMode="auto">
              <a:xfrm>
                <a:off x="-94362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5" name="Text Box 1040"/>
            <p:cNvSpPr txBox="1">
              <a:spLocks noChangeArrowheads="1"/>
            </p:cNvSpPr>
            <p:nvPr/>
          </p:nvSpPr>
          <p:spPr bwMode="auto">
            <a:xfrm>
              <a:off x="606969" y="1669797"/>
              <a:ext cx="1295400" cy="211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HTS &amp; CBC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          </a:t>
              </a:r>
              <a:r>
                <a:rPr lang="en-US" altLang="en-US" sz="1200" dirty="0" err="1">
                  <a:solidFill>
                    <a:srgbClr val="2D2D8A"/>
                  </a:solidFill>
                  <a:latin typeface="Arial Narrow" pitchFamily="34" charset="0"/>
                </a:rPr>
                <a:t>Med.Chem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. &amp; Agent Comparison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27" name="Text Box 1040"/>
            <p:cNvSpPr txBox="1">
              <a:spLocks noChangeArrowheads="1"/>
            </p:cNvSpPr>
            <p:nvPr/>
          </p:nvSpPr>
          <p:spPr bwMode="auto">
            <a:xfrm>
              <a:off x="4157823" y="1713592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Drug Supply </a:t>
              </a: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Repository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 smtClean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Regulatory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Support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28" name="Text Box 1040"/>
            <p:cNvSpPr txBox="1">
              <a:spLocks noChangeArrowheads="1"/>
            </p:cNvSpPr>
            <p:nvPr/>
          </p:nvSpPr>
          <p:spPr bwMode="auto">
            <a:xfrm>
              <a:off x="3101893" y="1650045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Efficacy Testing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&amp; New Models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Biologics Development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29" name="Text Box 1040"/>
            <p:cNvSpPr txBox="1">
              <a:spLocks noChangeArrowheads="1"/>
            </p:cNvSpPr>
            <p:nvPr/>
          </p:nvSpPr>
          <p:spPr bwMode="auto">
            <a:xfrm>
              <a:off x="5306005" y="1693010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Proof of Mechanism PD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 smtClean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     Molecular </a:t>
              </a: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 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Toxicology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30" name="Text Box 1040"/>
            <p:cNvSpPr txBox="1">
              <a:spLocks noChangeArrowheads="1"/>
            </p:cNvSpPr>
            <p:nvPr/>
          </p:nvSpPr>
          <p:spPr bwMode="auto">
            <a:xfrm>
              <a:off x="6331876" y="1651758"/>
              <a:ext cx="1223963" cy="211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Imaging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Drugs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Molecular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Tumor                         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Characterization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6" name="Text Box 87"/>
            <p:cNvSpPr txBox="1">
              <a:spLocks noChangeArrowheads="1"/>
            </p:cNvSpPr>
            <p:nvPr/>
          </p:nvSpPr>
          <p:spPr bwMode="auto">
            <a:xfrm>
              <a:off x="7809983" y="2310093"/>
              <a:ext cx="106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Phase 0/1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Trials 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387689" y="2711558"/>
              <a:ext cx="1143001" cy="834609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66FF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322" y="1484371"/>
              <a:ext cx="774700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570" y="1595518"/>
              <a:ext cx="919163" cy="919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976" y="2570069"/>
              <a:ext cx="879480" cy="879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494" y="1494095"/>
              <a:ext cx="1023659" cy="93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69" y="2669435"/>
              <a:ext cx="994983" cy="90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400" y="2616039"/>
              <a:ext cx="838199" cy="83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058276" y="1651758"/>
              <a:ext cx="753241" cy="755651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5" y="1422792"/>
              <a:ext cx="774700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350" y="2693502"/>
              <a:ext cx="1023875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 Box 1040"/>
            <p:cNvSpPr txBox="1">
              <a:spLocks noChangeArrowheads="1"/>
            </p:cNvSpPr>
            <p:nvPr/>
          </p:nvSpPr>
          <p:spPr bwMode="auto">
            <a:xfrm>
              <a:off x="1875226" y="1759030"/>
              <a:ext cx="1143000" cy="174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125" tIns="42062" rIns="84125" bIns="42062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Natural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Products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    Combination Screening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7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93776" y="416766"/>
            <a:ext cx="8165592" cy="317395"/>
          </a:xfrm>
        </p:spPr>
        <p:txBody>
          <a:bodyPr/>
          <a:lstStyle/>
          <a:p>
            <a:pPr algn="ctr" eaLnBrk="1" hangingPunct="1"/>
            <a:r>
              <a:rPr lang="en-US" altLang="zh-TW" sz="2400" b="1" dirty="0" err="1" smtClean="0">
                <a:ea typeface="新細明體" pitchFamily="18" charset="-120"/>
                <a:sym typeface="Symbol" pitchFamily="18" charset="2"/>
              </a:rPr>
              <a:t>Eribulin</a:t>
            </a:r>
            <a:r>
              <a:rPr lang="en-US" altLang="zh-TW" sz="2400" b="1" dirty="0" smtClean="0">
                <a:ea typeface="新細明體" pitchFamily="18" charset="-120"/>
                <a:sym typeface="Symbol" pitchFamily="18" charset="2"/>
              </a:rPr>
              <a:t>: </a:t>
            </a:r>
            <a:r>
              <a:rPr lang="en-US" altLang="zh-TW" sz="2400" b="1" dirty="0" err="1" smtClean="0">
                <a:ea typeface="新細明體" pitchFamily="18" charset="-120"/>
                <a:sym typeface="Symbol" pitchFamily="18" charset="2"/>
              </a:rPr>
              <a:t>Halichondrin</a:t>
            </a:r>
            <a:r>
              <a:rPr lang="en-US" altLang="zh-TW" sz="2400" b="1" dirty="0" smtClean="0">
                <a:ea typeface="新細明體" pitchFamily="18" charset="-120"/>
                <a:sym typeface="Symbol" pitchFamily="18" charset="2"/>
              </a:rPr>
              <a:t> B Analogue Improves Survival in </a:t>
            </a:r>
            <a:r>
              <a:rPr lang="en-US" altLang="zh-TW" sz="2400" b="1" u="sng" dirty="0" err="1" smtClean="0">
                <a:ea typeface="新細明體" pitchFamily="18" charset="-120"/>
                <a:sym typeface="Symbol" pitchFamily="18" charset="2"/>
              </a:rPr>
              <a:t>Taxane</a:t>
            </a:r>
            <a:r>
              <a:rPr lang="en-US" altLang="zh-TW" sz="2400" b="1" u="sng" dirty="0" smtClean="0">
                <a:ea typeface="新細明體" pitchFamily="18" charset="-120"/>
                <a:sym typeface="Symbol" pitchFamily="18" charset="2"/>
              </a:rPr>
              <a:t>-Resistant Metastatic Breast Cancer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48081"/>
              </p:ext>
            </p:extLst>
          </p:nvPr>
        </p:nvGraphicFramePr>
        <p:xfrm>
          <a:off x="5799350" y="1138351"/>
          <a:ext cx="3129181" cy="21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S ChemDraw Drawing" r:id="rId3" imgW="2752344" imgH="2964180" progId="ChemDraw.Document.6.0">
                  <p:embed/>
                </p:oleObj>
              </mc:Choice>
              <mc:Fallback>
                <p:oleObj name="CS ChemDraw Drawing" r:id="rId3" imgW="2752344" imgH="29641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350" y="1138351"/>
                        <a:ext cx="3129181" cy="2168331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tx1">
                            <a:lumMod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 descr="05"/>
          <p:cNvSpPr>
            <a:spLocks noGrp="1" noChangeAspect="1" noChangeArrowheads="1"/>
          </p:cNvSpPr>
          <p:nvPr isPhoto="1"/>
        </p:nvSpPr>
        <p:spPr bwMode="auto">
          <a:xfrm>
            <a:off x="66675" y="1173082"/>
            <a:ext cx="1914525" cy="2133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09757" y="883883"/>
            <a:ext cx="33570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b="1" u="sng" dirty="0" smtClean="0">
                <a:solidFill>
                  <a:schemeClr val="tx1">
                    <a:lumMod val="50000"/>
                  </a:schemeClr>
                </a:solidFill>
              </a:rPr>
              <a:t>Mechanism of Action</a:t>
            </a:r>
          </a:p>
          <a:p>
            <a:pPr algn="ctr"/>
            <a:endParaRPr lang="en-US" alt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altLang="en-US" sz="1600" dirty="0" smtClean="0">
                <a:solidFill>
                  <a:schemeClr val="tx1">
                    <a:lumMod val="50000"/>
                  </a:schemeClr>
                </a:solidFill>
              </a:rPr>
              <a:t>Unique </a:t>
            </a:r>
            <a:r>
              <a:rPr lang="en-US" altLang="en-US" sz="1600" dirty="0">
                <a:solidFill>
                  <a:schemeClr val="tx1">
                    <a:lumMod val="50000"/>
                  </a:schemeClr>
                </a:solidFill>
              </a:rPr>
              <a:t>binding to </a:t>
            </a:r>
            <a:r>
              <a:rPr lang="en-US" altLang="en-US" sz="1600" dirty="0" err="1">
                <a:solidFill>
                  <a:schemeClr val="tx1">
                    <a:lumMod val="50000"/>
                  </a:schemeClr>
                </a:solidFill>
              </a:rPr>
              <a:t>microtubular</a:t>
            </a:r>
            <a:r>
              <a:rPr lang="en-US" altLang="en-US" sz="1600" dirty="0">
                <a:solidFill>
                  <a:schemeClr val="tx1">
                    <a:lumMod val="50000"/>
                  </a:schemeClr>
                </a:solidFill>
              </a:rPr>
              <a:t> ends; abnormal spindles cannot pass the metaphase checkpoint. </a:t>
            </a:r>
            <a:r>
              <a:rPr lang="en-US" altLang="en-US" sz="1600" u="sng" dirty="0">
                <a:solidFill>
                  <a:schemeClr val="tx1">
                    <a:lumMod val="50000"/>
                  </a:schemeClr>
                </a:solidFill>
              </a:rPr>
              <a:t>Mol. </a:t>
            </a:r>
            <a:r>
              <a:rPr lang="en-US" altLang="en-US" sz="1600" u="sng" dirty="0" err="1">
                <a:solidFill>
                  <a:schemeClr val="tx1">
                    <a:lumMod val="50000"/>
                  </a:schemeClr>
                </a:solidFill>
              </a:rPr>
              <a:t>Pharmacol</a:t>
            </a:r>
            <a:r>
              <a:rPr lang="en-US" altLang="en-US" sz="1600" u="sng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en-US" altLang="en-US" sz="1600" dirty="0">
                <a:solidFill>
                  <a:schemeClr val="tx1">
                    <a:lumMod val="50000"/>
                  </a:schemeClr>
                </a:solidFill>
              </a:rPr>
              <a:t> 70: 1866, 2006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58" y="3373929"/>
            <a:ext cx="4114800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22207" y="836532"/>
            <a:ext cx="1458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 u="sng" dirty="0">
                <a:solidFill>
                  <a:schemeClr val="tx1">
                    <a:lumMod val="50000"/>
                  </a:schemeClr>
                </a:solidFill>
              </a:rPr>
              <a:t>Development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586357" y="837846"/>
            <a:ext cx="3540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 u="sng" dirty="0">
                <a:solidFill>
                  <a:schemeClr val="tx1">
                    <a:lumMod val="50000"/>
                  </a:schemeClr>
                </a:solidFill>
              </a:rPr>
              <a:t>Characterization of lead molecules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03731" y="3919478"/>
            <a:ext cx="2128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 u="sng" dirty="0"/>
              <a:t>Eisai: MBC OS 3 </a:t>
            </a:r>
            <a:r>
              <a:rPr lang="en-US" altLang="en-US" sz="1600" b="1" u="sng" dirty="0" err="1"/>
              <a:t>mo</a:t>
            </a:r>
            <a:endParaRPr lang="en-US" altLang="en-US" sz="1600" b="1" u="sng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24691" y="3256275"/>
            <a:ext cx="26862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 b="1" u="sng" dirty="0">
                <a:solidFill>
                  <a:schemeClr val="tx1">
                    <a:lumMod val="50000"/>
                  </a:schemeClr>
                </a:solidFill>
              </a:rPr>
              <a:t>NCI first-in-human trial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</a:rPr>
              <a:t>40 </a:t>
            </a:r>
            <a:r>
              <a:rPr lang="en-US" altLang="en-US" sz="1400" dirty="0" err="1">
                <a:solidFill>
                  <a:schemeClr val="tx1">
                    <a:lumMod val="50000"/>
                  </a:schemeClr>
                </a:solidFill>
              </a:rPr>
              <a:t>pts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</a:rPr>
              <a:t>; weekly X 3 q 4 </a:t>
            </a:r>
            <a:r>
              <a:rPr lang="en-US" altLang="en-US" sz="1400" dirty="0" err="1">
                <a:solidFill>
                  <a:schemeClr val="tx1">
                    <a:lumMod val="50000"/>
                  </a:schemeClr>
                </a:solidFill>
              </a:rPr>
              <a:t>wks</a:t>
            </a:r>
            <a:endParaRPr lang="en-US" alt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</a:rPr>
              <a:t>5 PR: 2 lung, breast, </a:t>
            </a:r>
          </a:p>
          <a:p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</a:rPr>
              <a:t>melanoma, bladder</a:t>
            </a:r>
          </a:p>
          <a:p>
            <a:endParaRPr lang="en-US" alt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en-US" sz="1400" b="1" u="sng" dirty="0">
                <a:solidFill>
                  <a:schemeClr val="tx1">
                    <a:lumMod val="50000"/>
                  </a:schemeClr>
                </a:solidFill>
              </a:rPr>
              <a:t>FDA Approved </a:t>
            </a:r>
            <a:r>
              <a:rPr lang="en-US" altLang="en-US" sz="1400" b="1" u="sng" dirty="0" smtClean="0">
                <a:solidFill>
                  <a:schemeClr val="tx1">
                    <a:lumMod val="50000"/>
                  </a:schemeClr>
                </a:solidFill>
              </a:rPr>
              <a:t>for Metastatic </a:t>
            </a:r>
            <a:r>
              <a:rPr lang="en-US" altLang="en-US" sz="1400" b="1" u="sng" dirty="0">
                <a:solidFill>
                  <a:schemeClr val="tx1">
                    <a:lumMod val="50000"/>
                  </a:schemeClr>
                </a:solidFill>
              </a:rPr>
              <a:t>Breast Cancer</a:t>
            </a:r>
            <a:r>
              <a:rPr lang="en-US" altLang="en-US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1400" b="1" dirty="0" smtClean="0">
                <a:solidFill>
                  <a:schemeClr val="tx1">
                    <a:lumMod val="50000"/>
                  </a:schemeClr>
                </a:solidFill>
              </a:rPr>
              <a:t>(11</a:t>
            </a:r>
            <a:r>
              <a:rPr lang="en-US" altLang="en-US" sz="1400" b="1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altLang="en-US" sz="1400" b="1" dirty="0" smtClean="0">
                <a:solidFill>
                  <a:schemeClr val="tx1">
                    <a:lumMod val="50000"/>
                  </a:schemeClr>
                </a:solidFill>
              </a:rPr>
              <a:t>2010)</a:t>
            </a:r>
            <a:endParaRPr lang="en-US" alt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51802"/>
            <a:ext cx="8165592" cy="317395"/>
          </a:xfrm>
        </p:spPr>
        <p:txBody>
          <a:bodyPr/>
          <a:lstStyle/>
          <a:p>
            <a:pPr lvl="0" algn="ctr"/>
            <a:r>
              <a:rPr lang="en-US" b="1" dirty="0"/>
              <a:t>NCI Experimental Therapeutics (</a:t>
            </a:r>
            <a:r>
              <a:rPr lang="en-US" b="1" dirty="0" err="1"/>
              <a:t>NExT</a:t>
            </a:r>
            <a:r>
              <a:rPr lang="en-US" b="1" dirty="0"/>
              <a:t>) Program: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Role </a:t>
            </a:r>
            <a:r>
              <a:rPr lang="en-US" b="1" u="sng" dirty="0"/>
              <a:t>of FNLCR in NCI </a:t>
            </a:r>
            <a:r>
              <a:rPr lang="en-US" b="1" u="sng" dirty="0" smtClean="0"/>
              <a:t>Pipeline</a:t>
            </a:r>
            <a:endParaRPr lang="en-US" b="1" u="sng" dirty="0"/>
          </a:p>
        </p:txBody>
      </p:sp>
      <p:sp>
        <p:nvSpPr>
          <p:cNvPr id="7" name="Oval 6"/>
          <p:cNvSpPr/>
          <p:nvPr/>
        </p:nvSpPr>
        <p:spPr bwMode="auto">
          <a:xfrm>
            <a:off x="2533811" y="4103669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9547" y="4300003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</a:rPr>
              <a:t>= Conducted at or by FNLCR</a:t>
            </a:r>
            <a:endParaRPr lang="en-US" dirty="0">
              <a:solidFill>
                <a:srgbClr val="30303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7741" y="1084943"/>
            <a:ext cx="8888017" cy="2891897"/>
            <a:chOff x="157741" y="1084943"/>
            <a:chExt cx="8888017" cy="2891897"/>
          </a:xfrm>
        </p:grpSpPr>
        <p:grpSp>
          <p:nvGrpSpPr>
            <p:cNvPr id="35" name="Group 34"/>
            <p:cNvGrpSpPr/>
            <p:nvPr/>
          </p:nvGrpSpPr>
          <p:grpSpPr>
            <a:xfrm>
              <a:off x="157741" y="1084943"/>
              <a:ext cx="8888017" cy="2891897"/>
              <a:chOff x="-94362" y="903447"/>
              <a:chExt cx="9195174" cy="2891897"/>
            </a:xfrm>
          </p:grpSpPr>
          <p:sp>
            <p:nvSpPr>
              <p:cNvPr id="18" name="AutoShape 1039"/>
              <p:cNvSpPr>
                <a:spLocks noChangeArrowheads="1"/>
              </p:cNvSpPr>
              <p:nvPr/>
            </p:nvSpPr>
            <p:spPr bwMode="auto">
              <a:xfrm>
                <a:off x="6928901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" name="AutoShape 1039"/>
              <p:cNvSpPr>
                <a:spLocks noChangeArrowheads="1"/>
              </p:cNvSpPr>
              <p:nvPr/>
            </p:nvSpPr>
            <p:spPr bwMode="auto">
              <a:xfrm>
                <a:off x="5757533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1" name="AutoShape 1039"/>
              <p:cNvSpPr>
                <a:spLocks noChangeArrowheads="1"/>
              </p:cNvSpPr>
              <p:nvPr/>
            </p:nvSpPr>
            <p:spPr bwMode="auto">
              <a:xfrm>
                <a:off x="4586165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2" name="AutoShape 1039"/>
              <p:cNvSpPr>
                <a:spLocks noChangeArrowheads="1"/>
              </p:cNvSpPr>
              <p:nvPr/>
            </p:nvSpPr>
            <p:spPr bwMode="auto">
              <a:xfrm>
                <a:off x="3414798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" name="AutoShape 1039"/>
              <p:cNvSpPr>
                <a:spLocks noChangeArrowheads="1"/>
              </p:cNvSpPr>
              <p:nvPr/>
            </p:nvSpPr>
            <p:spPr bwMode="auto">
              <a:xfrm>
                <a:off x="2243430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" name="AutoShape 1039"/>
              <p:cNvSpPr>
                <a:spLocks noChangeArrowheads="1"/>
              </p:cNvSpPr>
              <p:nvPr/>
            </p:nvSpPr>
            <p:spPr bwMode="auto">
              <a:xfrm>
                <a:off x="1072062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" name="AutoShape 1039"/>
              <p:cNvSpPr>
                <a:spLocks noChangeArrowheads="1"/>
              </p:cNvSpPr>
              <p:nvPr/>
            </p:nvSpPr>
            <p:spPr bwMode="auto">
              <a:xfrm>
                <a:off x="-94362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5" name="Text Box 1040"/>
            <p:cNvSpPr txBox="1">
              <a:spLocks noChangeArrowheads="1"/>
            </p:cNvSpPr>
            <p:nvPr/>
          </p:nvSpPr>
          <p:spPr bwMode="auto">
            <a:xfrm>
              <a:off x="606969" y="1669797"/>
              <a:ext cx="1295400" cy="211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HTS &amp; CBC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          </a:t>
              </a:r>
              <a:r>
                <a:rPr lang="en-US" altLang="en-US" sz="1200" dirty="0" err="1">
                  <a:solidFill>
                    <a:srgbClr val="2D2D8A"/>
                  </a:solidFill>
                  <a:latin typeface="Arial Narrow" pitchFamily="34" charset="0"/>
                </a:rPr>
                <a:t>Med.Chem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. &amp; Agent Comparison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27" name="Text Box 1040"/>
            <p:cNvSpPr txBox="1">
              <a:spLocks noChangeArrowheads="1"/>
            </p:cNvSpPr>
            <p:nvPr/>
          </p:nvSpPr>
          <p:spPr bwMode="auto">
            <a:xfrm>
              <a:off x="4157823" y="1713592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Drug Supply </a:t>
              </a: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Repository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 smtClean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Regulatory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Support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29" name="Text Box 1040"/>
            <p:cNvSpPr txBox="1">
              <a:spLocks noChangeArrowheads="1"/>
            </p:cNvSpPr>
            <p:nvPr/>
          </p:nvSpPr>
          <p:spPr bwMode="auto">
            <a:xfrm>
              <a:off x="5306005" y="1693010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Proof of Mechanism PD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 smtClean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     Molecular </a:t>
              </a: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 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Toxicology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30" name="Text Box 1040"/>
            <p:cNvSpPr txBox="1">
              <a:spLocks noChangeArrowheads="1"/>
            </p:cNvSpPr>
            <p:nvPr/>
          </p:nvSpPr>
          <p:spPr bwMode="auto">
            <a:xfrm>
              <a:off x="6331876" y="1651758"/>
              <a:ext cx="1223963" cy="211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Imaging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Drugs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Molecular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Tumor                         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Characterization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6" name="Text Box 87"/>
            <p:cNvSpPr txBox="1">
              <a:spLocks noChangeArrowheads="1"/>
            </p:cNvSpPr>
            <p:nvPr/>
          </p:nvSpPr>
          <p:spPr bwMode="auto">
            <a:xfrm>
              <a:off x="7809983" y="2310093"/>
              <a:ext cx="106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Phase 0/1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Trials 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387689" y="2711558"/>
              <a:ext cx="1143001" cy="834609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66FF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322" y="1484371"/>
              <a:ext cx="774700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570" y="1595518"/>
              <a:ext cx="919163" cy="919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494" y="1494095"/>
              <a:ext cx="1023659" cy="93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69" y="2669435"/>
              <a:ext cx="994983" cy="90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400" y="2616039"/>
              <a:ext cx="838199" cy="83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058276" y="1651758"/>
              <a:ext cx="753241" cy="755651"/>
            </a:xfrm>
            <a:prstGeom prst="ellipse">
              <a:avLst/>
            </a:prstGeom>
            <a:noFill/>
            <a:ln w="1905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5" y="1422792"/>
              <a:ext cx="774700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350" y="2693502"/>
              <a:ext cx="1023875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 Box 1040"/>
            <p:cNvSpPr txBox="1">
              <a:spLocks noChangeArrowheads="1"/>
            </p:cNvSpPr>
            <p:nvPr/>
          </p:nvSpPr>
          <p:spPr bwMode="auto">
            <a:xfrm>
              <a:off x="1875226" y="1759030"/>
              <a:ext cx="1143000" cy="174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125" tIns="42062" rIns="84125" bIns="42062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Natural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Products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    Combination Screening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06993" y="2616039"/>
              <a:ext cx="876222" cy="773895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1040"/>
            <p:cNvSpPr txBox="1">
              <a:spLocks noChangeArrowheads="1"/>
            </p:cNvSpPr>
            <p:nvPr/>
          </p:nvSpPr>
          <p:spPr bwMode="auto">
            <a:xfrm>
              <a:off x="3101893" y="1650045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Efficacy Testing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&amp; New Models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Biologics Development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9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224068"/>
            <a:ext cx="8165592" cy="317395"/>
          </a:xfrm>
        </p:spPr>
        <p:txBody>
          <a:bodyPr/>
          <a:lstStyle/>
          <a:p>
            <a:pPr algn="ctr"/>
            <a:r>
              <a:rPr lang="en-US" b="1" u="sng" dirty="0"/>
              <a:t>15 Years of BDP Products </a:t>
            </a:r>
            <a:r>
              <a:rPr lang="en-US" b="1" u="sng" dirty="0" smtClean="0"/>
              <a:t>from Extramural </a:t>
            </a:r>
            <a:r>
              <a:rPr lang="en-US" b="1" u="sng" dirty="0"/>
              <a:t>Research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26613"/>
              </p:ext>
            </p:extLst>
          </p:nvPr>
        </p:nvGraphicFramePr>
        <p:xfrm>
          <a:off x="0" y="711200"/>
          <a:ext cx="8839200" cy="326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1038" y="3736428"/>
            <a:ext cx="5438330" cy="12001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47 products into clinical trials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14 products in commercial development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1 product currently in FDA/EMA review for licensure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rPr>
              <a:t>1 product approved</a:t>
            </a:r>
          </a:p>
        </p:txBody>
      </p:sp>
    </p:spTree>
    <p:extLst>
      <p:ext uri="{BB962C8B-B14F-4D97-AF65-F5344CB8AC3E}">
        <p14:creationId xmlns:p14="http://schemas.microsoft.com/office/powerpoint/2010/main" val="29371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70069"/>
            <a:ext cx="8165592" cy="707887"/>
          </a:xfrm>
        </p:spPr>
        <p:txBody>
          <a:bodyPr/>
          <a:lstStyle/>
          <a:p>
            <a:pPr algn="ctr"/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>Ch14.18 Monoclonal Antibody Targeting GD2  Improves </a:t>
            </a:r>
            <a:r>
              <a:rPr lang="en-US" altLang="en-US" b="1" u="sng" dirty="0"/>
              <a:t>Survival in High Risk </a:t>
            </a:r>
            <a:r>
              <a:rPr lang="en-US" altLang="en-US" b="1" u="sng" dirty="0" err="1" smtClean="0"/>
              <a:t>Neuroblastoma</a:t>
            </a:r>
            <a:endParaRPr lang="en-US" b="1" u="sng" dirty="0"/>
          </a:p>
        </p:txBody>
      </p:sp>
      <p:pic>
        <p:nvPicPr>
          <p:cNvPr id="4" name="Picture 12" descr="figure3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14" y="2548759"/>
            <a:ext cx="3429597" cy="259474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18" descr="CDC and ADCC pathw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" y="460704"/>
            <a:ext cx="1839524" cy="21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66" y="460704"/>
            <a:ext cx="1248808" cy="21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17930" y="4869793"/>
            <a:ext cx="3231932" cy="273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2020" y="4163792"/>
            <a:ext cx="109395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P = 0.0137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8996" y="4816911"/>
            <a:ext cx="15301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Overall Survival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6286" y="880976"/>
            <a:ext cx="5752679" cy="186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3038">
              <a:lnSpc>
                <a:spcPct val="90000"/>
              </a:lnSpc>
              <a:buClr>
                <a:srgbClr val="DF011B"/>
              </a:buClr>
              <a:buFont typeface="Wingdings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Ch14.18, a monoclonal antibody </a:t>
            </a:r>
            <a:r>
              <a:rPr lang="en-US" altLang="en-US" sz="1600" b="1" u="sng" dirty="0">
                <a:solidFill>
                  <a:srgbClr val="000000"/>
                </a:solidFill>
                <a:latin typeface="+mn-lt"/>
                <a:cs typeface="Tahoma" pitchFamily="34" charset="0"/>
              </a:rPr>
              <a:t>discovered at Scripps Institute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, targets GD2 on most human melanomas,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  <a:cs typeface="Tahoma" pitchFamily="34" charset="0"/>
              </a:rPr>
              <a:t>neuroblastomas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, some sarcomas,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  <a:cs typeface="Tahoma" pitchFamily="34" charset="0"/>
              </a:rPr>
              <a:t>gliomas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, and small cell lung cancers</a:t>
            </a:r>
            <a:r>
              <a:rPr lang="en-US" altLang="en-US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.</a:t>
            </a:r>
          </a:p>
          <a:p>
            <a:pPr marL="174625" lvl="1" indent="-173038">
              <a:lnSpc>
                <a:spcPct val="90000"/>
              </a:lnSpc>
              <a:buClr>
                <a:srgbClr val="DF011B"/>
              </a:buClr>
            </a:pPr>
            <a:endParaRPr lang="en-US" altLang="en-US" sz="1600" dirty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pPr marL="174625" lvl="1" indent="-173038">
              <a:lnSpc>
                <a:spcPct val="90000"/>
              </a:lnSpc>
              <a:buClr>
                <a:srgbClr val="DF011B"/>
              </a:buClr>
              <a:buFont typeface="Wingdings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Ch14.18 kills by Complement and Antibody-Directed Cellular Cytotoxicity (ADCC) using NK and granulocyte cells boosted with IL-2 and GM-</a:t>
            </a:r>
            <a:r>
              <a:rPr lang="en-US" altLang="en-US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CSF.</a:t>
            </a:r>
            <a:endParaRPr lang="en-US" altLang="en-US" sz="1600" dirty="0">
              <a:solidFill>
                <a:srgbClr val="00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38" y="2780321"/>
            <a:ext cx="5745869" cy="209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lvl="1" indent="-174625" eaLnBrk="0" hangingPunct="0">
              <a:lnSpc>
                <a:spcPct val="90000"/>
              </a:lnSpc>
              <a:buClr>
                <a:srgbClr val="DF011B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FNLCR’s </a:t>
            </a:r>
            <a:r>
              <a:rPr lang="en-US" altLang="en-US" sz="1600" b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BDP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600" b="1" u="sng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manufactured Ch14.18 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for the Phase III trial of 1,000 patients in USA, Canada, and Australia.</a:t>
            </a:r>
          </a:p>
          <a:p>
            <a:pPr marL="174625" lvl="1" indent="-1746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F011B"/>
              </a:buClr>
              <a:buFont typeface="Wingdings" panose="05000000000000000000" pitchFamily="2" charset="2"/>
              <a:buChar char="§"/>
              <a:defRPr/>
            </a:pPr>
            <a:endParaRPr lang="en-US" altLang="en-US" sz="1600" dirty="0" smtClean="0">
              <a:solidFill>
                <a:srgbClr val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25" lvl="1" indent="-1746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F011B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 err="1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Childrens</a:t>
            </a:r>
            <a:r>
              <a:rPr lang="en-US" altLang="en-US" sz="16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Oncology Group pivotal Phase III clinical trial </a:t>
            </a:r>
            <a:r>
              <a:rPr lang="en-US" altLang="en-US" sz="1600" dirty="0" smtClean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showed </a:t>
            </a:r>
            <a:r>
              <a:rPr lang="en-US" altLang="en-US" sz="1600" b="1" u="sng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survival benefit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in high-risk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neuroblastoma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 Ch14.18 has </a:t>
            </a:r>
            <a:r>
              <a:rPr lang="en-US" altLang="en-US" sz="1600" b="1" u="sng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become the Standard of Treatment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4625" lvl="1" indent="-1746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F011B"/>
              </a:buClr>
              <a:defRPr/>
            </a:pPr>
            <a:endParaRPr lang="en-US" altLang="en-US" sz="16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174625" lvl="1" indent="-1746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F011B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Commercial </a:t>
            </a:r>
            <a:r>
              <a:rPr lang="en-US" alt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partner </a:t>
            </a:r>
            <a:r>
              <a:rPr lang="en-US" altLang="en-US" sz="16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took over manufacturing under CRADA and Ch14.18 was </a:t>
            </a:r>
            <a:r>
              <a:rPr lang="en-US" altLang="en-US" sz="1600" b="1" u="sng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approved by FDA March, </a:t>
            </a:r>
            <a:r>
              <a:rPr lang="en-US" altLang="en-US" sz="1600" b="1" u="sng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2015</a:t>
            </a:r>
            <a:r>
              <a:rPr lang="en-US" altLang="en-US" sz="16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. </a:t>
            </a:r>
            <a:endParaRPr lang="en-US" altLang="en-US" sz="16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49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105104"/>
            <a:ext cx="8165592" cy="664094"/>
          </a:xfrm>
        </p:spPr>
        <p:txBody>
          <a:bodyPr/>
          <a:lstStyle/>
          <a:p>
            <a:pPr lvl="0" algn="ctr"/>
            <a:r>
              <a:rPr lang="en-US" b="1" dirty="0"/>
              <a:t>NCI Experimental Therapeutics (</a:t>
            </a:r>
            <a:r>
              <a:rPr lang="en-US" b="1" dirty="0" err="1"/>
              <a:t>NExT</a:t>
            </a:r>
            <a:r>
              <a:rPr lang="en-US" b="1" dirty="0"/>
              <a:t>) Program: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Role </a:t>
            </a:r>
            <a:r>
              <a:rPr lang="en-US" b="1" u="sng" dirty="0"/>
              <a:t>of FNLCR in NCI </a:t>
            </a:r>
            <a:r>
              <a:rPr lang="en-US" b="1" u="sng" dirty="0" smtClean="0"/>
              <a:t>Pipeline</a:t>
            </a:r>
            <a:endParaRPr lang="en-US" b="1" u="sng" dirty="0"/>
          </a:p>
        </p:txBody>
      </p:sp>
      <p:sp>
        <p:nvSpPr>
          <p:cNvPr id="7" name="Oval 6"/>
          <p:cNvSpPr/>
          <p:nvPr/>
        </p:nvSpPr>
        <p:spPr bwMode="auto">
          <a:xfrm>
            <a:off x="2533811" y="4103669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66FF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9547" y="4300003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</a:rPr>
              <a:t>= Conducted at or by FNLCR</a:t>
            </a:r>
            <a:endParaRPr lang="en-US" dirty="0">
              <a:solidFill>
                <a:srgbClr val="30303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741" y="1084943"/>
            <a:ext cx="8888017" cy="2891897"/>
            <a:chOff x="157741" y="1084943"/>
            <a:chExt cx="8888017" cy="2891897"/>
          </a:xfrm>
        </p:grpSpPr>
        <p:grpSp>
          <p:nvGrpSpPr>
            <p:cNvPr id="35" name="Group 34"/>
            <p:cNvGrpSpPr/>
            <p:nvPr/>
          </p:nvGrpSpPr>
          <p:grpSpPr>
            <a:xfrm>
              <a:off x="157741" y="1084943"/>
              <a:ext cx="8888017" cy="2891897"/>
              <a:chOff x="-94362" y="903447"/>
              <a:chExt cx="9195174" cy="2891897"/>
            </a:xfrm>
          </p:grpSpPr>
          <p:sp>
            <p:nvSpPr>
              <p:cNvPr id="18" name="AutoShape 1039"/>
              <p:cNvSpPr>
                <a:spLocks noChangeArrowheads="1"/>
              </p:cNvSpPr>
              <p:nvPr/>
            </p:nvSpPr>
            <p:spPr bwMode="auto">
              <a:xfrm>
                <a:off x="6928901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" name="AutoShape 1039"/>
              <p:cNvSpPr>
                <a:spLocks noChangeArrowheads="1"/>
              </p:cNvSpPr>
              <p:nvPr/>
            </p:nvSpPr>
            <p:spPr bwMode="auto">
              <a:xfrm>
                <a:off x="5757533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1" name="AutoShape 1039"/>
              <p:cNvSpPr>
                <a:spLocks noChangeArrowheads="1"/>
              </p:cNvSpPr>
              <p:nvPr/>
            </p:nvSpPr>
            <p:spPr bwMode="auto">
              <a:xfrm>
                <a:off x="4586165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2" name="AutoShape 1039"/>
              <p:cNvSpPr>
                <a:spLocks noChangeArrowheads="1"/>
              </p:cNvSpPr>
              <p:nvPr/>
            </p:nvSpPr>
            <p:spPr bwMode="auto">
              <a:xfrm>
                <a:off x="3414798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" name="AutoShape 1039"/>
              <p:cNvSpPr>
                <a:spLocks noChangeArrowheads="1"/>
              </p:cNvSpPr>
              <p:nvPr/>
            </p:nvSpPr>
            <p:spPr bwMode="auto">
              <a:xfrm>
                <a:off x="2243430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" name="AutoShape 1039"/>
              <p:cNvSpPr>
                <a:spLocks noChangeArrowheads="1"/>
              </p:cNvSpPr>
              <p:nvPr/>
            </p:nvSpPr>
            <p:spPr bwMode="auto">
              <a:xfrm>
                <a:off x="1072062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3" name="AutoShape 1039"/>
              <p:cNvSpPr>
                <a:spLocks noChangeArrowheads="1"/>
              </p:cNvSpPr>
              <p:nvPr/>
            </p:nvSpPr>
            <p:spPr bwMode="auto">
              <a:xfrm>
                <a:off x="-94362" y="903447"/>
                <a:ext cx="2171911" cy="2891897"/>
              </a:xfrm>
              <a:prstGeom prst="chevron">
                <a:avLst>
                  <a:gd name="adj" fmla="val 46550"/>
                </a:avLst>
              </a:prstGeom>
              <a:solidFill>
                <a:srgbClr val="57CCE8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sz="19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5" name="Text Box 1040"/>
            <p:cNvSpPr txBox="1">
              <a:spLocks noChangeArrowheads="1"/>
            </p:cNvSpPr>
            <p:nvPr/>
          </p:nvSpPr>
          <p:spPr bwMode="auto">
            <a:xfrm>
              <a:off x="606969" y="1669797"/>
              <a:ext cx="1295400" cy="211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HTS &amp; CBC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          </a:t>
              </a:r>
              <a:r>
                <a:rPr lang="en-US" altLang="en-US" sz="1200" dirty="0" err="1">
                  <a:solidFill>
                    <a:srgbClr val="2D2D8A"/>
                  </a:solidFill>
                  <a:latin typeface="Arial Narrow" pitchFamily="34" charset="0"/>
                </a:rPr>
                <a:t>Med.Chem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. &amp; Agent Comparison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27" name="Text Box 1040"/>
            <p:cNvSpPr txBox="1">
              <a:spLocks noChangeArrowheads="1"/>
            </p:cNvSpPr>
            <p:nvPr/>
          </p:nvSpPr>
          <p:spPr bwMode="auto">
            <a:xfrm>
              <a:off x="4157823" y="1713592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Drug Supply </a:t>
              </a: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Repository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 smtClean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Regulatory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Support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29" name="Text Box 1040"/>
            <p:cNvSpPr txBox="1">
              <a:spLocks noChangeArrowheads="1"/>
            </p:cNvSpPr>
            <p:nvPr/>
          </p:nvSpPr>
          <p:spPr bwMode="auto">
            <a:xfrm>
              <a:off x="5306005" y="1693010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Proof of Mechanism PD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 smtClean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     Molecular </a:t>
              </a: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 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Toxicology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6" name="Text Box 87"/>
            <p:cNvSpPr txBox="1">
              <a:spLocks noChangeArrowheads="1"/>
            </p:cNvSpPr>
            <p:nvPr/>
          </p:nvSpPr>
          <p:spPr bwMode="auto">
            <a:xfrm>
              <a:off x="7809983" y="2310093"/>
              <a:ext cx="106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Phase 0/1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Trials 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387689" y="2711558"/>
              <a:ext cx="1143001" cy="834609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66FF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570" y="1595518"/>
              <a:ext cx="919163" cy="919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494" y="1494095"/>
              <a:ext cx="1023659" cy="93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69" y="2669435"/>
              <a:ext cx="994983" cy="90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400" y="2616039"/>
              <a:ext cx="838199" cy="838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058276" y="1651758"/>
              <a:ext cx="753241" cy="755651"/>
            </a:xfrm>
            <a:prstGeom prst="ellipse">
              <a:avLst/>
            </a:prstGeom>
            <a:noFill/>
            <a:ln w="1905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5" y="1422792"/>
              <a:ext cx="774700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350" y="2693502"/>
              <a:ext cx="1023875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 Box 1040"/>
            <p:cNvSpPr txBox="1">
              <a:spLocks noChangeArrowheads="1"/>
            </p:cNvSpPr>
            <p:nvPr/>
          </p:nvSpPr>
          <p:spPr bwMode="auto">
            <a:xfrm>
              <a:off x="1875226" y="1759030"/>
              <a:ext cx="1143000" cy="174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125" tIns="42062" rIns="84125" bIns="42062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Natural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Products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D2D8A"/>
                  </a:solidFill>
                  <a:ea typeface="ＭＳ Ｐゴシック" pitchFamily="34" charset="-128"/>
                </a:rPr>
                <a:t>    Combination Screening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2D2D8A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Text Box 1040"/>
            <p:cNvSpPr txBox="1">
              <a:spLocks noChangeArrowheads="1"/>
            </p:cNvSpPr>
            <p:nvPr/>
          </p:nvSpPr>
          <p:spPr bwMode="auto">
            <a:xfrm>
              <a:off x="3101893" y="1650045"/>
              <a:ext cx="1071563" cy="19319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Efficacy Testing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&amp; New Models</a:t>
              </a: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Biologics Development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06993" y="2616039"/>
              <a:ext cx="876222" cy="773895"/>
            </a:xfrm>
            <a:prstGeom prst="ellipse">
              <a:avLst/>
            </a:prstGeom>
            <a:noFill/>
            <a:ln w="1905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569777" y="1485785"/>
              <a:ext cx="753241" cy="755651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 Box 1040"/>
            <p:cNvSpPr txBox="1">
              <a:spLocks noChangeArrowheads="1"/>
            </p:cNvSpPr>
            <p:nvPr/>
          </p:nvSpPr>
          <p:spPr bwMode="auto">
            <a:xfrm>
              <a:off x="6331876" y="1651758"/>
              <a:ext cx="1223963" cy="211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25" tIns="42062" rIns="84125" bIns="42062">
              <a:spAutoFit/>
            </a:bodyPr>
            <a:lstStyle>
              <a:lvl1pPr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66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Imaging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Drugs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Molecular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2D2D8A"/>
                  </a:solidFill>
                  <a:latin typeface="Arial Narrow" pitchFamily="34" charset="0"/>
                </a:rPr>
                <a:t>Tumor                         </a:t>
              </a:r>
              <a:r>
                <a:rPr lang="en-US" altLang="en-US" sz="1200" dirty="0">
                  <a:solidFill>
                    <a:srgbClr val="2D2D8A"/>
                  </a:solidFill>
                  <a:latin typeface="Arial Narrow" pitchFamily="34" charset="0"/>
                </a:rPr>
                <a:t>Characterization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2D2D8A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6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99" y="311658"/>
            <a:ext cx="8819546" cy="317395"/>
          </a:xfrm>
        </p:spPr>
        <p:txBody>
          <a:bodyPr/>
          <a:lstStyle/>
          <a:p>
            <a:r>
              <a:rPr lang="en-US" altLang="en-US" b="1" u="sng" dirty="0">
                <a:solidFill>
                  <a:schemeClr val="tx1">
                    <a:lumMod val="50000"/>
                  </a:schemeClr>
                </a:solidFill>
                <a:ea typeface="ＭＳ Ｐゴシック" pitchFamily="34" charset="-128"/>
                <a:cs typeface="Arial" pitchFamily="34" charset="0"/>
              </a:rPr>
              <a:t>Molecular imaging agents for therapeutic drug development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9914" y="780219"/>
            <a:ext cx="7310152" cy="2066330"/>
          </a:xfrm>
        </p:spPr>
        <p:txBody>
          <a:bodyPr/>
          <a:lstStyle/>
          <a:p>
            <a:pPr>
              <a:spcAft>
                <a:spcPts val="1600"/>
              </a:spcAft>
              <a:buFont typeface="Arial"/>
              <a:buChar char="•"/>
              <a:defRPr/>
            </a:pPr>
            <a:r>
              <a:rPr lang="en-US" i="1" dirty="0">
                <a:cs typeface="Arial"/>
              </a:rPr>
              <a:t>Develop imaging assay in tandem with early drug development</a:t>
            </a:r>
          </a:p>
          <a:p>
            <a:pPr>
              <a:spcAft>
                <a:spcPts val="1600"/>
              </a:spcAft>
              <a:buFont typeface="Arial"/>
              <a:buChar char="•"/>
              <a:defRPr/>
            </a:pPr>
            <a:r>
              <a:rPr lang="en-US" i="1" dirty="0" smtClean="0">
                <a:cs typeface="Arial"/>
              </a:rPr>
              <a:t>Most </a:t>
            </a:r>
            <a:r>
              <a:rPr lang="en-US" i="1" dirty="0">
                <a:cs typeface="Arial"/>
              </a:rPr>
              <a:t>agents are short-lived PET or SPECT </a:t>
            </a:r>
            <a:r>
              <a:rPr lang="en-US" i="1" dirty="0" smtClean="0">
                <a:cs typeface="Arial"/>
              </a:rPr>
              <a:t>radiotracers –</a:t>
            </a:r>
            <a:r>
              <a:rPr lang="en-US" i="1" dirty="0">
                <a:cs typeface="Arial"/>
              </a:rPr>
              <a:t>unique issues including very limited support for imaging drug development in commercial sector (no ‘blockbuster’ market</a:t>
            </a:r>
            <a:r>
              <a:rPr lang="en-US" i="1" dirty="0" smtClean="0">
                <a:cs typeface="Arial"/>
              </a:rPr>
              <a:t>)</a:t>
            </a:r>
          </a:p>
          <a:p>
            <a:pPr>
              <a:spcAft>
                <a:spcPts val="1600"/>
              </a:spcAft>
              <a:buFont typeface="Arial"/>
              <a:buChar char="•"/>
              <a:defRPr/>
            </a:pPr>
            <a:r>
              <a:rPr lang="en-US" i="1" dirty="0">
                <a:cs typeface="Arial"/>
              </a:rPr>
              <a:t>Imaging for non-invasive in vivo PK/</a:t>
            </a:r>
            <a:r>
              <a:rPr lang="en-US" i="1" dirty="0" smtClean="0">
                <a:cs typeface="Arial"/>
              </a:rPr>
              <a:t>PD</a:t>
            </a:r>
            <a:endParaRPr lang="en-US" i="1" dirty="0">
              <a:cs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9" y="3344570"/>
            <a:ext cx="4571615" cy="1411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1">
                <a:lumMod val="50000"/>
              </a:schemeClr>
            </a:solidFill>
          </a:ln>
          <a:extLst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097517" y="2347308"/>
            <a:ext cx="3878274" cy="2679215"/>
            <a:chOff x="1219200" y="1143000"/>
            <a:chExt cx="6372201" cy="599122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143000"/>
              <a:ext cx="3054560" cy="5181600"/>
            </a:xfrm>
            <a:prstGeom prst="rect">
              <a:avLst/>
            </a:prstGeom>
            <a:noFill/>
            <a:ln w="9525">
              <a:solidFill>
                <a:srgbClr val="30303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143000"/>
              <a:ext cx="2943201" cy="5181600"/>
            </a:xfrm>
            <a:prstGeom prst="rect">
              <a:avLst/>
            </a:prstGeom>
            <a:noFill/>
            <a:ln w="9525">
              <a:solidFill>
                <a:srgbClr val="30303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53380" y="6453899"/>
              <a:ext cx="1399843" cy="586748"/>
            </a:xfrm>
            <a:prstGeom prst="rect">
              <a:avLst/>
            </a:prstGeom>
            <a:noFill/>
            <a:ln>
              <a:solidFill>
                <a:srgbClr val="303030"/>
              </a:solidFill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Baseline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4481" y="6101852"/>
              <a:ext cx="1176258" cy="1032368"/>
            </a:xfrm>
            <a:prstGeom prst="rect">
              <a:avLst/>
            </a:prstGeom>
            <a:noFill/>
            <a:ln>
              <a:solidFill>
                <a:srgbClr val="303030"/>
              </a:solidFill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Day 6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32986" y="3124529"/>
              <a:ext cx="1368250" cy="583394"/>
            </a:xfrm>
            <a:prstGeom prst="rect">
              <a:avLst/>
            </a:prstGeom>
            <a:noFill/>
            <a:ln>
              <a:solidFill>
                <a:srgbClr val="303030"/>
              </a:solidFill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SUV 8.6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15940" y="3074236"/>
              <a:ext cx="1375540" cy="586748"/>
            </a:xfrm>
            <a:prstGeom prst="rect">
              <a:avLst/>
            </a:prstGeom>
            <a:noFill/>
            <a:ln>
              <a:solidFill>
                <a:srgbClr val="303030"/>
              </a:solidFill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SUV 1.5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271907" y="2946097"/>
            <a:ext cx="4571615" cy="3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kern="1200" baseline="0">
                <a:solidFill>
                  <a:srgbClr val="123E57"/>
                </a:solidFill>
                <a:latin typeface="+mj-lt"/>
                <a:ea typeface="ＭＳ Ｐゴシック" charset="0"/>
                <a:cs typeface="SapientSans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9pPr>
          </a:lstStyle>
          <a:p>
            <a:r>
              <a:rPr lang="en-US" sz="1600" b="1" i="1" u="sng" baseline="30000" dirty="0" smtClean="0">
                <a:solidFill>
                  <a:srgbClr val="303030"/>
                </a:solidFill>
              </a:rPr>
              <a:t>18</a:t>
            </a:r>
            <a:r>
              <a:rPr lang="en-US" sz="1600" b="1" i="1" u="sng" dirty="0" smtClean="0">
                <a:solidFill>
                  <a:srgbClr val="303030"/>
                </a:solidFill>
              </a:rPr>
              <a:t>F-Estradiol for NCI Clinical Center Trial</a:t>
            </a:r>
            <a:endParaRPr lang="en-US" sz="1600" b="1" i="1" u="sng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3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Mission and Purpose</a:t>
            </a:r>
          </a:p>
        </p:txBody>
      </p:sp>
    </p:spTree>
    <p:extLst>
      <p:ext uri="{BB962C8B-B14F-4D97-AF65-F5344CB8AC3E}">
        <p14:creationId xmlns:p14="http://schemas.microsoft.com/office/powerpoint/2010/main" val="36379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587" y="311658"/>
            <a:ext cx="4904828" cy="317395"/>
          </a:xfrm>
        </p:spPr>
        <p:txBody>
          <a:bodyPr/>
          <a:lstStyle/>
          <a:p>
            <a:r>
              <a:rPr lang="en-US" b="1" u="sng" dirty="0">
                <a:solidFill>
                  <a:srgbClr val="303030"/>
                </a:solidFill>
              </a:rPr>
              <a:t>Overview of Mission and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458298" y="1023975"/>
            <a:ext cx="6227404" cy="1059933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To improve the lives of cancer patients by enabling the scientific transition from basic research to advanced clinical studies of cancer diagnostics and therapeutics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Scientific Work</a:t>
            </a:r>
          </a:p>
        </p:txBody>
      </p:sp>
    </p:spTree>
    <p:extLst>
      <p:ext uri="{BB962C8B-B14F-4D97-AF65-F5344CB8AC3E}">
        <p14:creationId xmlns:p14="http://schemas.microsoft.com/office/powerpoint/2010/main" val="41455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992" y="311658"/>
            <a:ext cx="4122017" cy="317395"/>
          </a:xfrm>
        </p:spPr>
        <p:txBody>
          <a:bodyPr/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Overview of Scientific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98576" y="888642"/>
            <a:ext cx="7946849" cy="1498294"/>
          </a:xfrm>
        </p:spPr>
        <p:txBody>
          <a:bodyPr/>
          <a:lstStyle/>
          <a:p>
            <a:pPr>
              <a:spcAft>
                <a:spcPts val="1800"/>
              </a:spcAft>
              <a:buFont typeface="Arial"/>
              <a:buChar char="•"/>
            </a:pPr>
            <a:endParaRPr lang="en-US" b="1" i="1" dirty="0" smtClean="0"/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b="1" i="1" dirty="0" smtClean="0"/>
              <a:t>Overview </a:t>
            </a:r>
            <a:r>
              <a:rPr lang="en-US" b="1" i="1" dirty="0"/>
              <a:t>of current and/or past programs </a:t>
            </a:r>
            <a:r>
              <a:rPr lang="en-US" b="1" i="1" dirty="0" smtClean="0"/>
              <a:t>/ activities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</a:rPr>
              <a:t>Specific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current and/or past high visibility projects / programs / activities executed through the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</a:rPr>
              <a:t>FNLCR</a:t>
            </a:r>
          </a:p>
        </p:txBody>
      </p:sp>
    </p:spTree>
    <p:extLst>
      <p:ext uri="{BB962C8B-B14F-4D97-AF65-F5344CB8AC3E}">
        <p14:creationId xmlns:p14="http://schemas.microsoft.com/office/powerpoint/2010/main" val="19121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992" y="311658"/>
            <a:ext cx="4122017" cy="317395"/>
          </a:xfrm>
        </p:spPr>
        <p:txBody>
          <a:bodyPr/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Overview of Scientific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98576" y="888642"/>
            <a:ext cx="7946849" cy="1498294"/>
          </a:xfrm>
        </p:spPr>
        <p:txBody>
          <a:bodyPr/>
          <a:lstStyle/>
          <a:p>
            <a:pPr>
              <a:spcAft>
                <a:spcPts val="1800"/>
              </a:spcAft>
            </a:pPr>
            <a:endParaRPr lang="en-US" b="1" i="1" dirty="0" smtClean="0"/>
          </a:p>
          <a:p>
            <a:pPr>
              <a:spcAft>
                <a:spcPts val="1800"/>
              </a:spcAft>
            </a:pPr>
            <a:r>
              <a:rPr lang="en-US" b="1" i="1" dirty="0" smtClean="0"/>
              <a:t>Overview </a:t>
            </a:r>
            <a:r>
              <a:rPr lang="en-US" b="1" i="1" dirty="0"/>
              <a:t>of current and/or past programs </a:t>
            </a:r>
            <a:r>
              <a:rPr lang="en-US" b="1" i="1" dirty="0" smtClean="0"/>
              <a:t>/ activities</a:t>
            </a:r>
          </a:p>
          <a:p>
            <a:pPr>
              <a:spcAft>
                <a:spcPts val="1800"/>
              </a:spcAft>
            </a:pP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Specific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current and/or past high visibility projects / programs / activities executed through the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FNLCR</a:t>
            </a:r>
          </a:p>
        </p:txBody>
      </p:sp>
    </p:spTree>
    <p:extLst>
      <p:ext uri="{BB962C8B-B14F-4D97-AF65-F5344CB8AC3E}">
        <p14:creationId xmlns:p14="http://schemas.microsoft.com/office/powerpoint/2010/main" val="12155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65" y="181658"/>
            <a:ext cx="8631214" cy="317395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Role of </a:t>
            </a:r>
            <a:r>
              <a:rPr lang="en-US" b="1" u="sng" dirty="0" smtClean="0">
                <a:solidFill>
                  <a:schemeClr val="tx1">
                    <a:lumMod val="50000"/>
                  </a:schemeClr>
                </a:solidFill>
              </a:rPr>
              <a:t>FNLCR in 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NCI Therapeutics Development Program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43" y="1755206"/>
            <a:ext cx="7315200" cy="15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687168" y="1187389"/>
            <a:ext cx="21030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00"/>
                </a:solidFill>
              </a:rPr>
              <a:t>Pharmacodynamics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06023" y="692164"/>
            <a:ext cx="21820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</a:rPr>
              <a:t>Natural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Products &amp;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00"/>
                </a:solidFill>
              </a:rPr>
              <a:t>Medicinal Chemistry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160065" y="569053"/>
            <a:ext cx="22521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00"/>
                </a:solidFill>
              </a:rPr>
              <a:t>Biopharmaceutical Development &amp; New Animal Models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366875" y="592163"/>
            <a:ext cx="286332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</a:rPr>
              <a:t>Small Animal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Imaging &amp; Imaging Drug Development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1640045" y="1276939"/>
            <a:ext cx="0" cy="5448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188243" y="1360378"/>
            <a:ext cx="0" cy="4614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4141894" y="1179941"/>
            <a:ext cx="425272" cy="641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4582635" y="1525943"/>
            <a:ext cx="401020" cy="295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1442" y="1437060"/>
            <a:ext cx="272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Genomic Characterization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5794869" y="1685206"/>
            <a:ext cx="136574" cy="1365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384130" y="3191053"/>
            <a:ext cx="5746074" cy="218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>
            <a:lvl1pPr eaLnBrk="0" hangingPunct="0">
              <a:spcBef>
                <a:spcPct val="20000"/>
              </a:spcBef>
              <a:buClr>
                <a:srgbClr val="DF011B"/>
              </a:buClr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F011B"/>
              </a:buClr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F011B"/>
              </a:buClr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F011B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09538" indent="-109538" algn="ctr" eaLnBrk="1" hangingPunct="1">
              <a:spcBef>
                <a:spcPct val="50000"/>
              </a:spcBef>
              <a:buClrTx/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High risk targets</a:t>
            </a:r>
          </a:p>
          <a:p>
            <a:pPr marL="109538" indent="-109538" algn="ctr" eaLnBrk="1" hangingPunct="1">
              <a:spcBef>
                <a:spcPct val="50000"/>
              </a:spcBef>
              <a:buClrTx/>
            </a:pPr>
            <a:r>
              <a:rPr lang="en-US" altLang="en-US" sz="1600" b="1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Investigational </a:t>
            </a: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imaging agents</a:t>
            </a:r>
          </a:p>
          <a:p>
            <a:pPr marL="109538" indent="-109538" algn="ctr">
              <a:spcBef>
                <a:spcPct val="50000"/>
              </a:spcBef>
              <a:buClrTx/>
            </a:pPr>
            <a:r>
              <a:rPr lang="en-US" altLang="en-US" sz="16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Investigational drugs, biologics, natural products</a:t>
            </a:r>
            <a:endParaRPr lang="en-US" altLang="en-US" sz="1600" b="1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109538" indent="-109538" algn="ctr">
              <a:spcBef>
                <a:spcPct val="50000"/>
              </a:spcBef>
              <a:buClrTx/>
            </a:pPr>
            <a:r>
              <a:rPr lang="en-US" altLang="en-US" sz="16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Unmet </a:t>
            </a:r>
            <a:r>
              <a:rPr lang="en-US" altLang="en-US" sz="16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medical needs (rare cancers, pediatric tumors)</a:t>
            </a:r>
          </a:p>
          <a:p>
            <a:pPr marL="109538" indent="-109538" algn="ctr" eaLnBrk="1" hangingPunct="1">
              <a:spcBef>
                <a:spcPct val="50000"/>
              </a:spcBef>
              <a:buClrTx/>
            </a:pPr>
            <a:r>
              <a:rPr lang="en-US" altLang="en-US" sz="1600" b="1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Academic </a:t>
            </a: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&amp; Biotech &amp; </a:t>
            </a:r>
            <a:r>
              <a:rPr lang="en-US" altLang="en-US" sz="1600" b="1" dirty="0" err="1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Pharma</a:t>
            </a: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projects</a:t>
            </a:r>
          </a:p>
          <a:p>
            <a:pPr algn="ctr">
              <a:spcBef>
                <a:spcPct val="50000"/>
              </a:spcBef>
              <a:buClrTx/>
              <a:buNone/>
            </a:pPr>
            <a:endParaRPr lang="en-US" altLang="en-US" sz="1600" b="1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rot="10800000">
            <a:off x="186713" y="3509829"/>
            <a:ext cx="453304" cy="1187448"/>
          </a:xfrm>
          <a:prstGeom prst="curvedLef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20" tIns="45710" rIns="91420" bIns="45710" anchor="ctr"/>
          <a:lstStyle>
            <a:lvl1pPr eaLnBrk="0" hangingPunct="0">
              <a:spcBef>
                <a:spcPct val="20000"/>
              </a:spcBef>
              <a:buClr>
                <a:srgbClr val="DF011B"/>
              </a:buClr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F011B"/>
              </a:buClr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F011B"/>
              </a:buClr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F011B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6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8542716" y="3509829"/>
            <a:ext cx="453304" cy="1187448"/>
          </a:xfrm>
          <a:prstGeom prst="curvedLef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0" rIns="91420" bIns="45710" anchor="ctr"/>
          <a:lstStyle>
            <a:lvl1pPr eaLnBrk="0" hangingPunct="0">
              <a:spcBef>
                <a:spcPct val="20000"/>
              </a:spcBef>
              <a:buClr>
                <a:srgbClr val="DF011B"/>
              </a:buClr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F011B"/>
              </a:buClr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F011B"/>
              </a:buClr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F011B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011B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6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8164" y="3888120"/>
            <a:ext cx="1321890" cy="43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Targets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753599" y="3888120"/>
            <a:ext cx="1979187" cy="43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Therapeutics</a:t>
            </a:r>
          </a:p>
        </p:txBody>
      </p:sp>
    </p:spTree>
    <p:extLst>
      <p:ext uri="{BB962C8B-B14F-4D97-AF65-F5344CB8AC3E}">
        <p14:creationId xmlns:p14="http://schemas.microsoft.com/office/powerpoint/2010/main" val="31403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10" y="461658"/>
            <a:ext cx="7987324" cy="317395"/>
          </a:xfrm>
        </p:spPr>
        <p:txBody>
          <a:bodyPr/>
          <a:lstStyle/>
          <a:p>
            <a:pPr algn="ctr"/>
            <a:r>
              <a:rPr lang="en-US" b="1" dirty="0"/>
              <a:t>Therapeutics Discovered / Developed by </a:t>
            </a:r>
            <a:r>
              <a:rPr lang="en-US" b="1" dirty="0" smtClean="0"/>
              <a:t>DCTD/NCI </a:t>
            </a:r>
            <a:r>
              <a:rPr lang="en-US" b="1" u="sng" dirty="0"/>
              <a:t>from Preclinical Stage Approved by FDA Past 15 Years</a:t>
            </a:r>
          </a:p>
        </p:txBody>
      </p:sp>
      <p:graphicFrame>
        <p:nvGraphicFramePr>
          <p:cNvPr id="5" name="Group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43170"/>
              </p:ext>
            </p:extLst>
          </p:nvPr>
        </p:nvGraphicFramePr>
        <p:xfrm>
          <a:off x="100005" y="862572"/>
          <a:ext cx="8880243" cy="3950465"/>
        </p:xfrm>
        <a:graphic>
          <a:graphicData uri="http://schemas.openxmlformats.org/drawingml/2006/table">
            <a:tbl>
              <a:tblPr/>
              <a:tblGrid>
                <a:gridCol w="480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0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0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Year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Agents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Role of NCI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Mechanism of Support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2015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Dinutuximab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 (ch14.18 ab)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Produced antibody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conducted pivotal trials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FNLCR biologics facility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NCI cooperative grant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2010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Sipuleucel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Provenge</a:t>
                      </a:r>
                      <a:r>
                        <a:rPr kumimoji="0" lang="en-US" altLang="en-US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®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Oversaw production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National Cooperative Drug Discovery Grant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2010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Eribulin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0E3D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Natural product discovery; screening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formulation of clinical product; 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animal efficacy testing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clinical candidate selection; first-in-human trial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FNLCR labs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Analytical, Formulation, PK, Toxicology contracts; RO1 grant; U01 grant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2009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Pralatrexate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RAID project; NCI produced GMP bulk drug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GMP quality bulk drug production contract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4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2009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Romidepsin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Depsipeptide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Developed safe human dosing schedule in large animals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PK and </a:t>
                      </a: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Tox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produced drug for clinical trials; conducted first-in-human trials in NIH CC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FNLCR animal facilities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Pharmacology, Toxicology, Drug Production contracts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2004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Cetuximab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Produced first lots for imaging and chimeric clones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Contracts; Cooperative Drug Discovery Grant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2004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5-Azacytidine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Pre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clinical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molecular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pharmacology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produced pre-clinical and clinical drug supply; conducted pivotal trial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FNLCR Labs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Contracts; U01 Grants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9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2003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Bortezomib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B0E3D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Extensive analog screening; 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MOA and PD studies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PK &amp; </a:t>
                      </a: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Tox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clinical formulation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0E3D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FNLCR Labs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; Formulation, PK, Toxicology contracts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2000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Temozolomide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Scale up synthesis and clinical formulation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DF011B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F011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Bulk drug and Formulation contracts</a:t>
                      </a:r>
                    </a:p>
                  </a:txBody>
                  <a:tcPr marL="91420" marR="91420"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9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992" y="311658"/>
            <a:ext cx="4122017" cy="317395"/>
          </a:xfrm>
        </p:spPr>
        <p:txBody>
          <a:bodyPr/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Overview of Scientific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98576" y="888642"/>
            <a:ext cx="7946849" cy="1498294"/>
          </a:xfrm>
        </p:spPr>
        <p:txBody>
          <a:bodyPr/>
          <a:lstStyle/>
          <a:p>
            <a:pPr>
              <a:spcAft>
                <a:spcPts val="1800"/>
              </a:spcAft>
            </a:pPr>
            <a:endParaRPr lang="en-US" b="1" i="1" dirty="0" smtClean="0">
              <a:solidFill>
                <a:srgbClr val="BFBFBF"/>
              </a:solidFill>
            </a:endParaRPr>
          </a:p>
          <a:p>
            <a:pPr>
              <a:spcAft>
                <a:spcPts val="1800"/>
              </a:spcAft>
            </a:pPr>
            <a:r>
              <a:rPr lang="en-US" b="1" i="1" dirty="0" smtClean="0">
                <a:solidFill>
                  <a:srgbClr val="BFBFBF"/>
                </a:solidFill>
              </a:rPr>
              <a:t>Overview </a:t>
            </a:r>
            <a:r>
              <a:rPr lang="en-US" b="1" i="1" dirty="0">
                <a:solidFill>
                  <a:srgbClr val="BFBFBF"/>
                </a:solidFill>
              </a:rPr>
              <a:t>of current and/or past programs </a:t>
            </a:r>
            <a:r>
              <a:rPr lang="en-US" b="1" i="1" dirty="0" smtClean="0">
                <a:solidFill>
                  <a:srgbClr val="BFBFBF"/>
                </a:solidFill>
              </a:rPr>
              <a:t>/ activities</a:t>
            </a:r>
          </a:p>
          <a:p>
            <a:pPr>
              <a:spcAft>
                <a:spcPts val="1800"/>
              </a:spcAft>
            </a:pP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</a:rPr>
              <a:t>Specific current /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past high visibility projects / programs / activities executed through the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</a:rPr>
              <a:t>FNLCR</a:t>
            </a:r>
          </a:p>
        </p:txBody>
      </p:sp>
    </p:spTree>
    <p:extLst>
      <p:ext uri="{BB962C8B-B14F-4D97-AF65-F5344CB8AC3E}">
        <p14:creationId xmlns:p14="http://schemas.microsoft.com/office/powerpoint/2010/main" val="18452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I PPT Template 16x9 RED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</TotalTime>
  <Words>1032</Words>
  <Application>Microsoft Office PowerPoint</Application>
  <PresentationFormat>On-screen Show (16:9)</PresentationFormat>
  <Paragraphs>314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新細明體</vt:lpstr>
      <vt:lpstr>Sapient Centro Slab</vt:lpstr>
      <vt:lpstr>SapientCentroSlab-Light</vt:lpstr>
      <vt:lpstr>SapientSansBold</vt:lpstr>
      <vt:lpstr>SapientSansRegular</vt:lpstr>
      <vt:lpstr>Symbol</vt:lpstr>
      <vt:lpstr>Tahoma</vt:lpstr>
      <vt:lpstr>Wingdings</vt:lpstr>
      <vt:lpstr>NCI PPT Template 16x9 RED</vt:lpstr>
      <vt:lpstr>CS ChemDraw Drawing</vt:lpstr>
      <vt:lpstr>Division of Cancer Treatment and Diagnosis</vt:lpstr>
      <vt:lpstr>Overview of Mission and Purpose</vt:lpstr>
      <vt:lpstr>Overview of Mission and Purpose</vt:lpstr>
      <vt:lpstr>Overview of Scientific Work</vt:lpstr>
      <vt:lpstr>Overview of Scientific Work</vt:lpstr>
      <vt:lpstr>Overview of Scientific Work</vt:lpstr>
      <vt:lpstr>Role of FNLCR in NCI Therapeutics Development Program</vt:lpstr>
      <vt:lpstr>Therapeutics Discovered / Developed by DCTD/NCI from Preclinical Stage Approved by FDA Past 15 Years</vt:lpstr>
      <vt:lpstr>Overview of Scientific Work</vt:lpstr>
      <vt:lpstr>NCI Experimental Therapeutics (NExT) Program:  Role of FNLCR in NCI Pipeline</vt:lpstr>
      <vt:lpstr>NCI Experimental Therapeutics (NExT) Program:  Role of FNLCR in NCI Pipeline</vt:lpstr>
      <vt:lpstr>Eribulin: Halichondrin B Analogue Improves Survival in Taxane-Resistant Metastatic Breast Cancer</vt:lpstr>
      <vt:lpstr>NCI Experimental Therapeutics (NExT) Program:  Role of FNLCR in NCI Pipeline</vt:lpstr>
      <vt:lpstr>15 Years of BDP Products from Extramural Research</vt:lpstr>
      <vt:lpstr>                   Ch14.18 Monoclonal Antibody Targeting GD2  Improves Survival in High Risk Neuroblastoma</vt:lpstr>
      <vt:lpstr>NCI Experimental Therapeutics (NExT) Program:  Role of FNLCR in NCI Pipeline</vt:lpstr>
      <vt:lpstr>Molecular imaging agents for therapeutic drug development</vt:lpstr>
      <vt:lpstr>PowerPoint Presentation</vt:lpstr>
    </vt:vector>
  </TitlesOfParts>
  <Company>Sapient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Sapient</dc:creator>
  <cp:lastModifiedBy>Joyce Ogunlade</cp:lastModifiedBy>
  <cp:revision>191</cp:revision>
  <dcterms:created xsi:type="dcterms:W3CDTF">2013-05-02T18:01:03Z</dcterms:created>
  <dcterms:modified xsi:type="dcterms:W3CDTF">2017-06-21T14:02:31Z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</Properties>
</file>