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18"/>
  </p:notesMasterIdLst>
  <p:handoutMasterIdLst>
    <p:handoutMasterId r:id="rId19"/>
  </p:handoutMasterIdLst>
  <p:sldIdLst>
    <p:sldId id="308" r:id="rId2"/>
    <p:sldId id="311" r:id="rId3"/>
    <p:sldId id="315" r:id="rId4"/>
    <p:sldId id="323" r:id="rId5"/>
    <p:sldId id="324" r:id="rId6"/>
    <p:sldId id="319" r:id="rId7"/>
    <p:sldId id="316" r:id="rId8"/>
    <p:sldId id="325" r:id="rId9"/>
    <p:sldId id="326" r:id="rId10"/>
    <p:sldId id="328" r:id="rId11"/>
    <p:sldId id="327" r:id="rId12"/>
    <p:sldId id="329" r:id="rId13"/>
    <p:sldId id="330" r:id="rId14"/>
    <p:sldId id="331" r:id="rId15"/>
    <p:sldId id="332" r:id="rId16"/>
    <p:sldId id="310" r:id="rId17"/>
  </p:sldIdLst>
  <p:sldSz cx="9144000" cy="5143500" type="screen16x9"/>
  <p:notesSz cx="6950075" cy="92360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2F2F2"/>
    <a:srgbClr val="7F7F7F"/>
    <a:srgbClr val="6C6C6C"/>
    <a:srgbClr val="E8E8E8"/>
    <a:srgbClr val="4C4C4C"/>
    <a:srgbClr val="565656"/>
    <a:srgbClr val="2A5DA5"/>
    <a:srgbClr val="2A67A5"/>
    <a:srgbClr val="2A7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789" autoAdjust="0"/>
    <p:restoredTop sz="94654" autoAdjust="0"/>
  </p:normalViewPr>
  <p:slideViewPr>
    <p:cSldViewPr snapToGrid="0" snapToObjects="1">
      <p:cViewPr>
        <p:scale>
          <a:sx n="80" d="100"/>
          <a:sy n="80" d="100"/>
        </p:scale>
        <p:origin x="-2514" y="-15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2632" y="4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499F3A4-7CE6-7D4B-82F4-AAB0A89D24A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093AD1B-1BAA-D548-ACF0-7463C0C7D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062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703C395-96D9-3549-B668-03A5D401BEEB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1459DD9-C07A-0F4A-BE38-5AFB42BB2A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53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NLCR_ACQ@mail.nih.gov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a more accessible version of this file or to request additional information about the images contained in this PowerPoint presentation, please contact: the FNCLR Acquisition Team @ </a:t>
            </a:r>
            <a:r>
              <a:rPr lang="en-US" u="sng">
                <a:hlinkClick r:id="rId3"/>
              </a:rPr>
              <a:t>FNLCR_ACQ@mail.nih.gov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35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6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93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56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016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72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40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3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458">
              <a:defRPr/>
            </a:pPr>
            <a:r>
              <a:rPr lang="en-US" b="1" i="1" dirty="0" smtClean="0"/>
              <a:t>*****PLACE</a:t>
            </a:r>
            <a:r>
              <a:rPr lang="en-US" b="1" i="1" baseline="0" dirty="0" smtClean="0"/>
              <a:t> SPEAKER NOTES HERE:</a:t>
            </a:r>
            <a:endParaRPr lang="en-US" b="1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0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37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14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90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0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58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49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9DD9-C07A-0F4A-BE38-5AFB42BB2A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0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66486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 flipV="1">
            <a:off x="0" y="3776472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1234440"/>
            <a:ext cx="7772400" cy="1370882"/>
          </a:xfrm>
        </p:spPr>
        <p:txBody>
          <a:bodyPr lIns="0" tIns="0" rIns="0" bIns="0" anchor="b">
            <a:noAutofit/>
          </a:bodyPr>
          <a:lstStyle>
            <a:lvl1pPr algn="r">
              <a:defRPr sz="28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74620"/>
            <a:ext cx="7772400" cy="514782"/>
          </a:xfrm>
        </p:spPr>
        <p:txBody>
          <a:bodyPr lIns="0" tIns="0" rIns="0" bIns="0" anchor="t">
            <a:noAutofit/>
          </a:bodyPr>
          <a:lstStyle>
            <a:lvl1pPr marL="0" indent="0" algn="r">
              <a:buNone/>
              <a:defRPr sz="1400" b="0" i="1" spc="1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 </a:t>
            </a:r>
            <a:endParaRPr lang="en-US" dirty="0"/>
          </a:p>
        </p:txBody>
      </p:sp>
      <p:pic>
        <p:nvPicPr>
          <p:cNvPr id="2" name="Picture 1" descr="NCI-Logo-Color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282743"/>
            <a:ext cx="3993515" cy="3810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295773"/>
            <a:ext cx="2286000" cy="3566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rgbClr val="000000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DEE2CC4A-D4A6-3847-844C-B33A6D47D47C}" type="datetime4">
              <a:rPr lang="en-US" smtClean="0"/>
              <a:pPr>
                <a:defRPr/>
              </a:pPr>
              <a:t>June 21, 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1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360045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320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Righ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550981" y="1069975"/>
            <a:ext cx="4108387" cy="360045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93776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74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1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1776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2" name="Picture 11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57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07219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1996889" y="4356100"/>
            <a:ext cx="51867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err="1" smtClean="0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                 </a:t>
            </a:r>
            <a:r>
              <a:rPr lang="en-US" sz="1600" b="1" dirty="0" err="1" smtClean="0">
                <a:solidFill>
                  <a:schemeClr val="bg1"/>
                </a:solidFill>
                <a:latin typeface="Arial" charset="0"/>
              </a:rPr>
              <a:t>www.cancer.gov</a:t>
            </a:r>
            <a:r>
              <a:rPr lang="en-US" sz="1600" b="1" dirty="0" smtClean="0">
                <a:solidFill>
                  <a:schemeClr val="bg1"/>
                </a:solidFill>
                <a:latin typeface="Arial" charset="0"/>
              </a:rPr>
              <a:t>/</a:t>
            </a:r>
            <a:r>
              <a:rPr lang="en-US" sz="1600" b="1" dirty="0" err="1" smtClean="0">
                <a:solidFill>
                  <a:schemeClr val="bg1"/>
                </a:solidFill>
                <a:latin typeface="Arial" charset="0"/>
              </a:rPr>
              <a:t>espanol</a:t>
            </a:r>
            <a:endParaRPr lang="en-US" sz="1600" b="1" dirty="0" smtClean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2994026" y="2148840"/>
            <a:ext cx="3163776" cy="813435"/>
            <a:chOff x="2333626" y="1990725"/>
            <a:chExt cx="4519680" cy="1162050"/>
          </a:xfrm>
        </p:grpSpPr>
        <p:pic>
          <p:nvPicPr>
            <p:cNvPr id="10" name="Picture 9" descr="NCI-Logo-Stack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805" y="2133600"/>
              <a:ext cx="3119501" cy="852170"/>
            </a:xfrm>
            <a:prstGeom prst="rect">
              <a:avLst/>
            </a:prstGeom>
          </p:spPr>
        </p:pic>
        <p:pic>
          <p:nvPicPr>
            <p:cNvPr id="11" name="Picture 10" descr="4_hhs_logo_white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3626" y="1990725"/>
              <a:ext cx="1162050" cy="1162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84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Sub-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>
            <a:spLocks noChangeAspect="1"/>
          </p:cNvSpPr>
          <p:nvPr userDrawn="1"/>
        </p:nvSpPr>
        <p:spPr>
          <a:xfrm>
            <a:off x="1177110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/>
          <p:cNvSpPr>
            <a:spLocks noChangeAspect="1"/>
          </p:cNvSpPr>
          <p:nvPr userDrawn="1"/>
        </p:nvSpPr>
        <p:spPr>
          <a:xfrm>
            <a:off x="10624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E8E8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1371600"/>
            <a:ext cx="3017520" cy="1371600"/>
          </a:xfrm>
        </p:spPr>
        <p:txBody>
          <a:bodyPr lIns="0" tIns="0" rIns="0" bIns="0" anchor="b">
            <a:noAutofit/>
          </a:bodyPr>
          <a:lstStyle>
            <a:lvl1pPr algn="r">
              <a:lnSpc>
                <a:spcPct val="90000"/>
              </a:lnSpc>
              <a:defRPr sz="240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9" name="Picture 8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34256" y="0"/>
            <a:ext cx="4297680" cy="5148072"/>
          </a:xfrm>
        </p:spPr>
        <p:txBody>
          <a:bodyPr anchor="ctr">
            <a:noAutofit/>
          </a:bodyPr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 i="1">
                <a:solidFill>
                  <a:srgbClr val="000000"/>
                </a:solidFill>
              </a:defRPr>
            </a:lvl1pPr>
            <a:lvl2pPr marL="6858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 lang="en-US" sz="1900" i="1" kern="1200" baseline="0" dirty="0" smtClean="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</a:lstStyle>
          <a:p>
            <a:r>
              <a:rPr lang="en-US" dirty="0" smtClean="0"/>
              <a:t>Agenda Item 1</a:t>
            </a:r>
          </a:p>
          <a:p>
            <a:pPr lvl="1"/>
            <a:r>
              <a:rPr lang="en-US" dirty="0" smtClean="0"/>
              <a:t>Agenda Item 1a</a:t>
            </a:r>
          </a:p>
          <a:p>
            <a:pPr lvl="1"/>
            <a:r>
              <a:rPr lang="en-US" dirty="0" smtClean="0"/>
              <a:t>Agenda Item 1b</a:t>
            </a:r>
          </a:p>
          <a:p>
            <a:r>
              <a:rPr lang="en-US" dirty="0" smtClean="0"/>
              <a:t>Agenda Item 2</a:t>
            </a:r>
          </a:p>
          <a:p>
            <a:pPr lvl="1"/>
            <a:r>
              <a:rPr lang="en-US" dirty="0" smtClean="0"/>
              <a:t>Agenda Item 2a</a:t>
            </a:r>
          </a:p>
          <a:p>
            <a:pPr lvl="1"/>
            <a:r>
              <a:rPr lang="en-US" dirty="0" smtClean="0"/>
              <a:t>Agenda Item 2b</a:t>
            </a:r>
          </a:p>
          <a:p>
            <a:r>
              <a:rPr lang="en-US" dirty="0" smtClean="0"/>
              <a:t>Agenda Item 3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Agenda Item 3a</a:t>
            </a:r>
          </a:p>
          <a:p>
            <a:pPr marL="6858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Tx/>
              <a:buFont typeface="Wingdings" charset="2"/>
              <a:buChar char="§"/>
              <a:tabLst/>
              <a:defRPr/>
            </a:pPr>
            <a:r>
              <a:rPr lang="en-US" dirty="0" smtClean="0"/>
              <a:t>Agenda Item 3b</a:t>
            </a:r>
          </a:p>
        </p:txBody>
      </p:sp>
    </p:spTree>
    <p:extLst>
      <p:ext uri="{BB962C8B-B14F-4D97-AF65-F5344CB8AC3E}">
        <p14:creationId xmlns:p14="http://schemas.microsoft.com/office/powerpoint/2010/main" val="98528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 userDrawn="1"/>
        </p:nvSpPr>
        <p:spPr>
          <a:xfrm>
            <a:off x="1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entagon 20"/>
          <p:cNvSpPr/>
          <p:nvPr userDrawn="1"/>
        </p:nvSpPr>
        <p:spPr>
          <a:xfrm>
            <a:off x="1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429000" y="1817370"/>
            <a:ext cx="5029199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chemeClr val="bg1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8999" y="3257550"/>
            <a:ext cx="5022892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rgbClr val="FFFFFF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0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ection Break 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ntagon 6"/>
          <p:cNvSpPr>
            <a:spLocks noChangeAspect="1"/>
          </p:cNvSpPr>
          <p:nvPr userDrawn="1"/>
        </p:nvSpPr>
        <p:spPr>
          <a:xfrm>
            <a:off x="1523357" y="0"/>
            <a:ext cx="2872114" cy="5148072"/>
          </a:xfrm>
          <a:prstGeom prst="homePlate">
            <a:avLst>
              <a:gd name="adj" fmla="val 36290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>
            <a:spLocks noChangeAspect="1"/>
          </p:cNvSpPr>
          <p:nvPr userDrawn="1"/>
        </p:nvSpPr>
        <p:spPr>
          <a:xfrm>
            <a:off x="0" y="0"/>
            <a:ext cx="3228985" cy="5148072"/>
          </a:xfrm>
          <a:prstGeom prst="homePlate">
            <a:avLst>
              <a:gd name="adj" fmla="val 32357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95471" y="1817370"/>
            <a:ext cx="4062728" cy="1371600"/>
          </a:xfrm>
        </p:spPr>
        <p:txBody>
          <a:bodyPr lIns="0" tIns="0" rIns="0" bIns="0" anchor="b">
            <a:noAutofit/>
          </a:bodyPr>
          <a:lstStyle>
            <a:lvl1pPr algn="r">
              <a:defRPr sz="2800" spc="-80">
                <a:solidFill>
                  <a:srgbClr val="BB0E3D"/>
                </a:solidFill>
                <a:latin typeface="+mj-lt"/>
                <a:cs typeface="SapientSansBold"/>
              </a:defRPr>
            </a:lvl1pPr>
          </a:lstStyle>
          <a:p>
            <a:pPr lvl="0"/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5471" y="3257550"/>
            <a:ext cx="4056420" cy="51435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 b="0" i="1" spc="100">
                <a:solidFill>
                  <a:schemeClr val="accent3"/>
                </a:solidFill>
                <a:latin typeface="+mn-lt"/>
                <a:cs typeface="SapientCentroSlab-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US" dirty="0"/>
          </a:p>
        </p:txBody>
      </p:sp>
      <p:pic>
        <p:nvPicPr>
          <p:cNvPr id="11" name="Picture 10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04161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 userDrawn="1"/>
        </p:nvSpPr>
        <p:spPr>
          <a:xfrm>
            <a:off x="0" y="0"/>
            <a:ext cx="8458198" cy="5143500"/>
          </a:xfrm>
          <a:prstGeom prst="homePlate">
            <a:avLst>
              <a:gd name="adj" fmla="val 20935"/>
            </a:avLst>
          </a:prstGeom>
          <a:solidFill>
            <a:srgbClr val="B1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 userDrawn="1"/>
        </p:nvSpPr>
        <p:spPr>
          <a:xfrm>
            <a:off x="0" y="0"/>
            <a:ext cx="7289798" cy="5143500"/>
          </a:xfrm>
          <a:prstGeom prst="homePlate">
            <a:avLst>
              <a:gd name="adj" fmla="val 20935"/>
            </a:avLst>
          </a:prstGeom>
          <a:solidFill>
            <a:srgbClr val="A70E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371600"/>
            <a:ext cx="7772400" cy="2400300"/>
          </a:xfrm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 i="1" baseline="0">
                <a:solidFill>
                  <a:srgbClr val="FFFFFF"/>
                </a:solidFill>
                <a:latin typeface="+mn-lt"/>
                <a:cs typeface="SapientCentroSlab-Light"/>
              </a:defRPr>
            </a:lvl1pPr>
          </a:lstStyle>
          <a:p>
            <a:pPr lvl="0"/>
            <a:r>
              <a:rPr lang="en-US" dirty="0" smtClean="0"/>
              <a:t>Vision Quote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fugit </a:t>
            </a:r>
            <a:r>
              <a:rPr lang="en-US" dirty="0" err="1" smtClean="0"/>
              <a:t>liberavisse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nec</a:t>
            </a:r>
            <a:r>
              <a:rPr lang="en-US" dirty="0" smtClean="0"/>
              <a:t> at. </a:t>
            </a:r>
            <a:r>
              <a:rPr lang="en-US" dirty="0" err="1" smtClean="0"/>
              <a:t>Essent</a:t>
            </a:r>
            <a:r>
              <a:rPr lang="en-US" dirty="0" smtClean="0"/>
              <a:t> </a:t>
            </a:r>
            <a:r>
              <a:rPr lang="en-US" dirty="0" err="1" smtClean="0"/>
              <a:t>elaboraret</a:t>
            </a:r>
            <a:r>
              <a:rPr lang="en-US" dirty="0" smtClean="0"/>
              <a:t> </a:t>
            </a:r>
            <a:r>
              <a:rPr lang="en-US" dirty="0" err="1" smtClean="0"/>
              <a:t>conclusionemque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eam</a:t>
            </a:r>
            <a:r>
              <a:rPr lang="en-US" dirty="0" smtClean="0"/>
              <a:t> id. Quo ex </a:t>
            </a:r>
            <a:r>
              <a:rPr lang="en-US" dirty="0" err="1" smtClean="0"/>
              <a:t>laboramus</a:t>
            </a:r>
            <a:r>
              <a:rPr lang="en-US" dirty="0" smtClean="0"/>
              <a:t> </a:t>
            </a:r>
            <a:r>
              <a:rPr lang="en-US" dirty="0" err="1" smtClean="0"/>
              <a:t>accommodare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his </a:t>
            </a:r>
            <a:r>
              <a:rPr lang="en-US" dirty="0" err="1" smtClean="0"/>
              <a:t>falli</a:t>
            </a:r>
            <a:r>
              <a:rPr lang="en-US" dirty="0" smtClean="0"/>
              <a:t> </a:t>
            </a:r>
            <a:r>
              <a:rPr lang="en-US" dirty="0" err="1" smtClean="0"/>
              <a:t>deleniti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. </a:t>
            </a:r>
            <a:r>
              <a:rPr lang="en-US" dirty="0" err="1" smtClean="0"/>
              <a:t>Illud</a:t>
            </a:r>
            <a:r>
              <a:rPr lang="en-US" dirty="0" smtClean="0"/>
              <a:t> postulant </a:t>
            </a:r>
            <a:br>
              <a:rPr lang="en-US" dirty="0" smtClean="0"/>
            </a:br>
            <a:r>
              <a:rPr lang="en-US" dirty="0" err="1" smtClean="0"/>
              <a:t>adversarium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his.”</a:t>
            </a:r>
          </a:p>
        </p:txBody>
      </p:sp>
      <p:sp>
        <p:nvSpPr>
          <p:cNvPr id="7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FFFFF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latin typeface="+mn-lt"/>
              <a:cs typeface="SapientSansRegular"/>
            </a:endParaRPr>
          </a:p>
        </p:txBody>
      </p:sp>
      <p:pic>
        <p:nvPicPr>
          <p:cNvPr id="8" name="Picture 7" descr="NCI-Logo-White-Knoc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864608"/>
            <a:ext cx="1916887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6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2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8165592" cy="360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8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pic>
        <p:nvPicPr>
          <p:cNvPr id="15" name="Picture 14" descr="NCI-Logo-Gray-Knock-NEW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64608"/>
            <a:ext cx="1916888" cy="18288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360045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9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Left —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93776" y="311658"/>
            <a:ext cx="8165592" cy="317395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24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8647113" y="4864608"/>
            <a:ext cx="307975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 fontAlgn="auto">
              <a:lnSpc>
                <a:spcPct val="101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rgbClr val="7F7F7F"/>
                </a:solidFill>
                <a:latin typeface="+mn-lt"/>
                <a:cs typeface="SapientSansRegular"/>
              </a:rPr>
              <a:t> </a:t>
            </a:r>
            <a:fld id="{4225D95B-3580-C74C-AC82-B8FCF626B418}" type="slidenum">
              <a:rPr lang="en-US" sz="1000" b="1" smtClean="0">
                <a:solidFill>
                  <a:srgbClr val="7F7F7F"/>
                </a:solidFill>
                <a:latin typeface="+mn-lt"/>
                <a:cs typeface="SapientSansRegular"/>
              </a:rPr>
              <a:pPr algn="r" fontAlgn="auto">
                <a:lnSpc>
                  <a:spcPct val="101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7F7F7F"/>
              </a:solidFill>
              <a:latin typeface="+mn-lt"/>
              <a:cs typeface="SapientSans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762055" y="1069975"/>
            <a:ext cx="3897313" cy="360045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1069975"/>
            <a:ext cx="4108387" cy="3600450"/>
          </a:xfrm>
        </p:spPr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6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2654"/>
            <a:ext cx="822960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378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fld id="{8767E79B-3863-C648-ACD5-D5A69BA31F7C}" type="datetime4">
              <a:rPr lang="en-US" smtClean="0"/>
              <a:pPr>
                <a:defRPr/>
              </a:pPr>
              <a:t>June 21, 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rgbClr val="6C6C6C"/>
                </a:solidFill>
                <a:latin typeface="+mn-lt"/>
                <a:ea typeface="+mn-ea"/>
                <a:cs typeface="SapientSans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b="0" i="0" smtClean="0">
                <a:solidFill>
                  <a:srgbClr val="6C6C6C"/>
                </a:solidFill>
                <a:latin typeface="+mn-lt"/>
                <a:ea typeface="+mn-ea"/>
                <a:cs typeface="Sapient Centro Slab"/>
              </a:defRPr>
            </a:lvl1pPr>
          </a:lstStyle>
          <a:p>
            <a:pPr>
              <a:defRPr/>
            </a:pPr>
            <a:fld id="{4F8F9822-CE00-0B4F-ADB5-DBA954363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755" r:id="rId2"/>
    <p:sldLayoutId id="2147483821" r:id="rId3"/>
    <p:sldLayoutId id="2147483822" r:id="rId4"/>
    <p:sldLayoutId id="2147483823" r:id="rId5"/>
    <p:sldLayoutId id="2147483770" r:id="rId6"/>
    <p:sldLayoutId id="2147483810" r:id="rId7"/>
    <p:sldLayoutId id="2147483771" r:id="rId8"/>
    <p:sldLayoutId id="2147483812" r:id="rId9"/>
    <p:sldLayoutId id="2147483772" r:id="rId10"/>
    <p:sldLayoutId id="2147483813" r:id="rId11"/>
    <p:sldLayoutId id="2147483773" r:id="rId12"/>
    <p:sldLayoutId id="2147483814" r:id="rId13"/>
    <p:sldLayoutId id="2147483763" r:id="rId14"/>
    <p:sldLayoutId id="2147483807" r:id="rId15"/>
    <p:sldLayoutId id="2147483824" r:id="rId16"/>
  </p:sldLayoutIdLs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0" kern="1200">
          <a:solidFill>
            <a:srgbClr val="123E57"/>
          </a:solidFill>
          <a:latin typeface="+mj-lt"/>
          <a:ea typeface="ＭＳ Ｐゴシック" charset="0"/>
          <a:cs typeface="SapientSans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SapientCentroSlab-Light" charset="0"/>
          <a:ea typeface="ＭＳ Ｐゴシック" charset="0"/>
        </a:defRPr>
      </a:lvl9pPr>
    </p:titleStyle>
    <p:bodyStyle>
      <a:lvl1pPr marL="2286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1pPr>
      <a:lvl2pPr marL="4572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9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2pPr>
      <a:lvl3pPr marL="6858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8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3pPr>
      <a:lvl4pPr marL="9144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7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4pPr>
      <a:lvl5pPr marL="1143000" indent="-228600" algn="l" defTabSz="457200" rtl="0" eaLnBrk="1" fontAlgn="base" hangingPunct="1">
        <a:spcBef>
          <a:spcPct val="0"/>
        </a:spcBef>
        <a:spcAft>
          <a:spcPts val="1000"/>
        </a:spcAft>
        <a:buClr>
          <a:schemeClr val="accent1"/>
        </a:buClr>
        <a:buFont typeface="Wingdings" charset="0"/>
        <a:buChar char="§"/>
        <a:defRPr sz="1600" kern="1200">
          <a:solidFill>
            <a:srgbClr val="000000"/>
          </a:solidFill>
          <a:latin typeface="+mn-lt"/>
          <a:ea typeface="ＭＳ Ｐゴシック" charset="0"/>
          <a:cs typeface="SapientCentroSlab-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" y="1053465"/>
            <a:ext cx="8162925" cy="1370882"/>
          </a:xfrm>
        </p:spPr>
        <p:txBody>
          <a:bodyPr/>
          <a:lstStyle/>
          <a:p>
            <a:r>
              <a:rPr lang="en-US" dirty="0"/>
              <a:t>NCI Office of the Director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Kristin Komschlies, </a:t>
            </a:r>
            <a:r>
              <a:rPr lang="en-US" dirty="0" smtClean="0"/>
              <a:t>Ph.D.  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October 1, 2015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3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242603" y="690117"/>
            <a:ext cx="6191355" cy="4170297"/>
            <a:chOff x="-65540" y="1270000"/>
            <a:chExt cx="8979126" cy="527843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3488554" y="1524001"/>
              <a:ext cx="3362189" cy="74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  <a:t>NCI at</a:t>
              </a:r>
              <a:r>
                <a:rPr kumimoji="0" lang="en-US" sz="2000" b="1" i="0" u="none" strike="noStrike" kern="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  <a:t> Frederick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  <a:t/>
              </a:r>
              <a:b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</a:b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4724400" y="5906463"/>
              <a:ext cx="512961" cy="30777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  <a:t>D.C.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560513" y="3355975"/>
              <a:ext cx="3359150" cy="3100388"/>
            </a:xfrm>
            <a:custGeom>
              <a:avLst/>
              <a:gdLst>
                <a:gd name="T0" fmla="*/ 2147483647 w 1054"/>
                <a:gd name="T1" fmla="*/ 2147483647 h 1003"/>
                <a:gd name="T2" fmla="*/ 2147483647 w 1054"/>
                <a:gd name="T3" fmla="*/ 2147483647 h 1003"/>
                <a:gd name="T4" fmla="*/ 2147483647 w 1054"/>
                <a:gd name="T5" fmla="*/ 2147483647 h 1003"/>
                <a:gd name="T6" fmla="*/ 2147483647 w 1054"/>
                <a:gd name="T7" fmla="*/ 2147483647 h 1003"/>
                <a:gd name="T8" fmla="*/ 2147483647 w 1054"/>
                <a:gd name="T9" fmla="*/ 2147483647 h 1003"/>
                <a:gd name="T10" fmla="*/ 2147483647 w 1054"/>
                <a:gd name="T11" fmla="*/ 2147483647 h 1003"/>
                <a:gd name="T12" fmla="*/ 2147483647 w 1054"/>
                <a:gd name="T13" fmla="*/ 2147483647 h 1003"/>
                <a:gd name="T14" fmla="*/ 2147483647 w 1054"/>
                <a:gd name="T15" fmla="*/ 2147483647 h 1003"/>
                <a:gd name="T16" fmla="*/ 2147483647 w 1054"/>
                <a:gd name="T17" fmla="*/ 2147483647 h 1003"/>
                <a:gd name="T18" fmla="*/ 2147483647 w 1054"/>
                <a:gd name="T19" fmla="*/ 2147483647 h 1003"/>
                <a:gd name="T20" fmla="*/ 2147483647 w 1054"/>
                <a:gd name="T21" fmla="*/ 2147483647 h 1003"/>
                <a:gd name="T22" fmla="*/ 2147483647 w 1054"/>
                <a:gd name="T23" fmla="*/ 2147483647 h 1003"/>
                <a:gd name="T24" fmla="*/ 2147483647 w 1054"/>
                <a:gd name="T25" fmla="*/ 2147483647 h 1003"/>
                <a:gd name="T26" fmla="*/ 2147483647 w 1054"/>
                <a:gd name="T27" fmla="*/ 2147483647 h 1003"/>
                <a:gd name="T28" fmla="*/ 2147483647 w 1054"/>
                <a:gd name="T29" fmla="*/ 2147483647 h 1003"/>
                <a:gd name="T30" fmla="*/ 2147483647 w 1054"/>
                <a:gd name="T31" fmla="*/ 2147483647 h 1003"/>
                <a:gd name="T32" fmla="*/ 2147483647 w 1054"/>
                <a:gd name="T33" fmla="*/ 2147483647 h 1003"/>
                <a:gd name="T34" fmla="*/ 2147483647 w 1054"/>
                <a:gd name="T35" fmla="*/ 2147483647 h 1003"/>
                <a:gd name="T36" fmla="*/ 2147483647 w 1054"/>
                <a:gd name="T37" fmla="*/ 2147483647 h 1003"/>
                <a:gd name="T38" fmla="*/ 2147483647 w 1054"/>
                <a:gd name="T39" fmla="*/ 2147483647 h 1003"/>
                <a:gd name="T40" fmla="*/ 2147483647 w 1054"/>
                <a:gd name="T41" fmla="*/ 2147483647 h 1003"/>
                <a:gd name="T42" fmla="*/ 2147483647 w 1054"/>
                <a:gd name="T43" fmla="*/ 2147483647 h 1003"/>
                <a:gd name="T44" fmla="*/ 2147483647 w 1054"/>
                <a:gd name="T45" fmla="*/ 2147483647 h 1003"/>
                <a:gd name="T46" fmla="*/ 2147483647 w 1054"/>
                <a:gd name="T47" fmla="*/ 2147483647 h 1003"/>
                <a:gd name="T48" fmla="*/ 2147483647 w 1054"/>
                <a:gd name="T49" fmla="*/ 2147483647 h 1003"/>
                <a:gd name="T50" fmla="*/ 2147483647 w 1054"/>
                <a:gd name="T51" fmla="*/ 2147483647 h 1003"/>
                <a:gd name="T52" fmla="*/ 2147483647 w 1054"/>
                <a:gd name="T53" fmla="*/ 2147483647 h 1003"/>
                <a:gd name="T54" fmla="*/ 2147483647 w 1054"/>
                <a:gd name="T55" fmla="*/ 2147483647 h 1003"/>
                <a:gd name="T56" fmla="*/ 2147483647 w 1054"/>
                <a:gd name="T57" fmla="*/ 2147483647 h 1003"/>
                <a:gd name="T58" fmla="*/ 2147483647 w 1054"/>
                <a:gd name="T59" fmla="*/ 2147483647 h 1003"/>
                <a:gd name="T60" fmla="*/ 2147483647 w 1054"/>
                <a:gd name="T61" fmla="*/ 2147483647 h 1003"/>
                <a:gd name="T62" fmla="*/ 2147483647 w 1054"/>
                <a:gd name="T63" fmla="*/ 2147483647 h 1003"/>
                <a:gd name="T64" fmla="*/ 2147483647 w 1054"/>
                <a:gd name="T65" fmla="*/ 2147483647 h 1003"/>
                <a:gd name="T66" fmla="*/ 2147483647 w 1054"/>
                <a:gd name="T67" fmla="*/ 2147483647 h 1003"/>
                <a:gd name="T68" fmla="*/ 2147483647 w 1054"/>
                <a:gd name="T69" fmla="*/ 2147483647 h 1003"/>
                <a:gd name="T70" fmla="*/ 2147483647 w 1054"/>
                <a:gd name="T71" fmla="*/ 2147483647 h 1003"/>
                <a:gd name="T72" fmla="*/ 2147483647 w 1054"/>
                <a:gd name="T73" fmla="*/ 2147483647 h 1003"/>
                <a:gd name="T74" fmla="*/ 2147483647 w 1054"/>
                <a:gd name="T75" fmla="*/ 2147483647 h 1003"/>
                <a:gd name="T76" fmla="*/ 2147483647 w 1054"/>
                <a:gd name="T77" fmla="*/ 2147483647 h 1003"/>
                <a:gd name="T78" fmla="*/ 2147483647 w 1054"/>
                <a:gd name="T79" fmla="*/ 2147483647 h 1003"/>
                <a:gd name="T80" fmla="*/ 2147483647 w 1054"/>
                <a:gd name="T81" fmla="*/ 2147483647 h 1003"/>
                <a:gd name="T82" fmla="*/ 2147483647 w 1054"/>
                <a:gd name="T83" fmla="*/ 2147483647 h 1003"/>
                <a:gd name="T84" fmla="*/ 2147483647 w 1054"/>
                <a:gd name="T85" fmla="*/ 2147483647 h 1003"/>
                <a:gd name="T86" fmla="*/ 2147483647 w 1054"/>
                <a:gd name="T87" fmla="*/ 2147483647 h 1003"/>
                <a:gd name="T88" fmla="*/ 2147483647 w 1054"/>
                <a:gd name="T89" fmla="*/ 2147483647 h 1003"/>
                <a:gd name="T90" fmla="*/ 2147483647 w 1054"/>
                <a:gd name="T91" fmla="*/ 2147483647 h 1003"/>
                <a:gd name="T92" fmla="*/ 2147483647 w 1054"/>
                <a:gd name="T93" fmla="*/ 2147483647 h 1003"/>
                <a:gd name="T94" fmla="*/ 2147483647 w 1054"/>
                <a:gd name="T95" fmla="*/ 2147483647 h 1003"/>
                <a:gd name="T96" fmla="*/ 2147483647 w 1054"/>
                <a:gd name="T97" fmla="*/ 2147483647 h 1003"/>
                <a:gd name="T98" fmla="*/ 2147483647 w 1054"/>
                <a:gd name="T99" fmla="*/ 2147483647 h 1003"/>
                <a:gd name="T100" fmla="*/ 2147483647 w 1054"/>
                <a:gd name="T101" fmla="*/ 2147483647 h 1003"/>
                <a:gd name="T102" fmla="*/ 2147483647 w 1054"/>
                <a:gd name="T103" fmla="*/ 2147483647 h 1003"/>
                <a:gd name="T104" fmla="*/ 2147483647 w 1054"/>
                <a:gd name="T105" fmla="*/ 2147483647 h 10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54"/>
                <a:gd name="T160" fmla="*/ 0 h 1003"/>
                <a:gd name="T161" fmla="*/ 1054 w 1054"/>
                <a:gd name="T162" fmla="*/ 1003 h 10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54" h="1003">
                  <a:moveTo>
                    <a:pt x="1034" y="1003"/>
                  </a:moveTo>
                  <a:cubicBezTo>
                    <a:pt x="1034" y="1002"/>
                    <a:pt x="1035" y="1002"/>
                    <a:pt x="1036" y="1002"/>
                  </a:cubicBezTo>
                  <a:cubicBezTo>
                    <a:pt x="1038" y="1002"/>
                    <a:pt x="1039" y="1003"/>
                    <a:pt x="1040" y="1003"/>
                  </a:cubicBezTo>
                  <a:cubicBezTo>
                    <a:pt x="1041" y="1003"/>
                    <a:pt x="1042" y="1002"/>
                    <a:pt x="1044" y="1002"/>
                  </a:cubicBezTo>
                  <a:cubicBezTo>
                    <a:pt x="1045" y="1002"/>
                    <a:pt x="1046" y="1003"/>
                    <a:pt x="1048" y="1003"/>
                  </a:cubicBezTo>
                  <a:cubicBezTo>
                    <a:pt x="1050" y="1003"/>
                    <a:pt x="1052" y="1003"/>
                    <a:pt x="1054" y="1003"/>
                  </a:cubicBezTo>
                  <a:cubicBezTo>
                    <a:pt x="1052" y="995"/>
                    <a:pt x="1050" y="983"/>
                    <a:pt x="1048" y="979"/>
                  </a:cubicBezTo>
                  <a:cubicBezTo>
                    <a:pt x="1042" y="965"/>
                    <a:pt x="1040" y="968"/>
                    <a:pt x="1026" y="965"/>
                  </a:cubicBezTo>
                  <a:cubicBezTo>
                    <a:pt x="1012" y="962"/>
                    <a:pt x="1001" y="954"/>
                    <a:pt x="982" y="940"/>
                  </a:cubicBezTo>
                  <a:cubicBezTo>
                    <a:pt x="962" y="926"/>
                    <a:pt x="968" y="921"/>
                    <a:pt x="946" y="885"/>
                  </a:cubicBezTo>
                  <a:cubicBezTo>
                    <a:pt x="924" y="849"/>
                    <a:pt x="885" y="827"/>
                    <a:pt x="871" y="813"/>
                  </a:cubicBezTo>
                  <a:cubicBezTo>
                    <a:pt x="858" y="800"/>
                    <a:pt x="871" y="800"/>
                    <a:pt x="838" y="797"/>
                  </a:cubicBezTo>
                  <a:cubicBezTo>
                    <a:pt x="805" y="794"/>
                    <a:pt x="769" y="783"/>
                    <a:pt x="750" y="766"/>
                  </a:cubicBezTo>
                  <a:cubicBezTo>
                    <a:pt x="731" y="750"/>
                    <a:pt x="714" y="692"/>
                    <a:pt x="703" y="667"/>
                  </a:cubicBezTo>
                  <a:cubicBezTo>
                    <a:pt x="692" y="642"/>
                    <a:pt x="662" y="637"/>
                    <a:pt x="637" y="618"/>
                  </a:cubicBezTo>
                  <a:cubicBezTo>
                    <a:pt x="612" y="598"/>
                    <a:pt x="601" y="595"/>
                    <a:pt x="585" y="584"/>
                  </a:cubicBezTo>
                  <a:cubicBezTo>
                    <a:pt x="568" y="573"/>
                    <a:pt x="529" y="590"/>
                    <a:pt x="516" y="579"/>
                  </a:cubicBezTo>
                  <a:cubicBezTo>
                    <a:pt x="502" y="568"/>
                    <a:pt x="496" y="573"/>
                    <a:pt x="477" y="573"/>
                  </a:cubicBezTo>
                  <a:cubicBezTo>
                    <a:pt x="458" y="573"/>
                    <a:pt x="436" y="568"/>
                    <a:pt x="411" y="557"/>
                  </a:cubicBezTo>
                  <a:cubicBezTo>
                    <a:pt x="386" y="546"/>
                    <a:pt x="391" y="557"/>
                    <a:pt x="369" y="538"/>
                  </a:cubicBezTo>
                  <a:cubicBezTo>
                    <a:pt x="347" y="518"/>
                    <a:pt x="320" y="499"/>
                    <a:pt x="298" y="480"/>
                  </a:cubicBezTo>
                  <a:cubicBezTo>
                    <a:pt x="276" y="460"/>
                    <a:pt x="262" y="441"/>
                    <a:pt x="254" y="411"/>
                  </a:cubicBezTo>
                  <a:cubicBezTo>
                    <a:pt x="245" y="380"/>
                    <a:pt x="262" y="361"/>
                    <a:pt x="276" y="336"/>
                  </a:cubicBezTo>
                  <a:cubicBezTo>
                    <a:pt x="289" y="311"/>
                    <a:pt x="284" y="306"/>
                    <a:pt x="270" y="278"/>
                  </a:cubicBezTo>
                  <a:cubicBezTo>
                    <a:pt x="256" y="251"/>
                    <a:pt x="220" y="234"/>
                    <a:pt x="204" y="220"/>
                  </a:cubicBezTo>
                  <a:cubicBezTo>
                    <a:pt x="187" y="206"/>
                    <a:pt x="151" y="198"/>
                    <a:pt x="124" y="193"/>
                  </a:cubicBezTo>
                  <a:cubicBezTo>
                    <a:pt x="96" y="187"/>
                    <a:pt x="52" y="187"/>
                    <a:pt x="36" y="173"/>
                  </a:cubicBezTo>
                  <a:cubicBezTo>
                    <a:pt x="19" y="160"/>
                    <a:pt x="27" y="132"/>
                    <a:pt x="25" y="93"/>
                  </a:cubicBezTo>
                  <a:cubicBezTo>
                    <a:pt x="22" y="55"/>
                    <a:pt x="71" y="33"/>
                    <a:pt x="85" y="24"/>
                  </a:cubicBezTo>
                  <a:cubicBezTo>
                    <a:pt x="99" y="16"/>
                    <a:pt x="118" y="0"/>
                    <a:pt x="113" y="2"/>
                  </a:cubicBezTo>
                  <a:cubicBezTo>
                    <a:pt x="107" y="5"/>
                    <a:pt x="80" y="13"/>
                    <a:pt x="60" y="24"/>
                  </a:cubicBezTo>
                  <a:cubicBezTo>
                    <a:pt x="41" y="35"/>
                    <a:pt x="16" y="60"/>
                    <a:pt x="8" y="110"/>
                  </a:cubicBezTo>
                  <a:cubicBezTo>
                    <a:pt x="0" y="160"/>
                    <a:pt x="19" y="182"/>
                    <a:pt x="44" y="195"/>
                  </a:cubicBezTo>
                  <a:cubicBezTo>
                    <a:pt x="69" y="209"/>
                    <a:pt x="107" y="212"/>
                    <a:pt x="132" y="215"/>
                  </a:cubicBezTo>
                  <a:cubicBezTo>
                    <a:pt x="157" y="218"/>
                    <a:pt x="193" y="245"/>
                    <a:pt x="218" y="256"/>
                  </a:cubicBezTo>
                  <a:cubicBezTo>
                    <a:pt x="242" y="267"/>
                    <a:pt x="256" y="292"/>
                    <a:pt x="265" y="314"/>
                  </a:cubicBezTo>
                  <a:cubicBezTo>
                    <a:pt x="273" y="336"/>
                    <a:pt x="251" y="350"/>
                    <a:pt x="240" y="361"/>
                  </a:cubicBezTo>
                  <a:cubicBezTo>
                    <a:pt x="229" y="372"/>
                    <a:pt x="226" y="422"/>
                    <a:pt x="231" y="446"/>
                  </a:cubicBezTo>
                  <a:cubicBezTo>
                    <a:pt x="289" y="502"/>
                    <a:pt x="289" y="502"/>
                    <a:pt x="289" y="502"/>
                  </a:cubicBezTo>
                  <a:cubicBezTo>
                    <a:pt x="306" y="518"/>
                    <a:pt x="356" y="579"/>
                    <a:pt x="372" y="584"/>
                  </a:cubicBezTo>
                  <a:cubicBezTo>
                    <a:pt x="389" y="590"/>
                    <a:pt x="422" y="593"/>
                    <a:pt x="438" y="590"/>
                  </a:cubicBezTo>
                  <a:cubicBezTo>
                    <a:pt x="455" y="587"/>
                    <a:pt x="458" y="609"/>
                    <a:pt x="482" y="612"/>
                  </a:cubicBezTo>
                  <a:cubicBezTo>
                    <a:pt x="507" y="615"/>
                    <a:pt x="554" y="606"/>
                    <a:pt x="587" y="618"/>
                  </a:cubicBezTo>
                  <a:cubicBezTo>
                    <a:pt x="620" y="629"/>
                    <a:pt x="659" y="675"/>
                    <a:pt x="681" y="695"/>
                  </a:cubicBezTo>
                  <a:cubicBezTo>
                    <a:pt x="703" y="714"/>
                    <a:pt x="717" y="778"/>
                    <a:pt x="745" y="802"/>
                  </a:cubicBezTo>
                  <a:cubicBezTo>
                    <a:pt x="772" y="827"/>
                    <a:pt x="841" y="830"/>
                    <a:pt x="871" y="841"/>
                  </a:cubicBezTo>
                  <a:cubicBezTo>
                    <a:pt x="902" y="852"/>
                    <a:pt x="957" y="962"/>
                    <a:pt x="971" y="973"/>
                  </a:cubicBezTo>
                  <a:cubicBezTo>
                    <a:pt x="985" y="984"/>
                    <a:pt x="980" y="972"/>
                    <a:pt x="1004" y="984"/>
                  </a:cubicBezTo>
                  <a:cubicBezTo>
                    <a:pt x="1013" y="989"/>
                    <a:pt x="1019" y="996"/>
                    <a:pt x="1025" y="1003"/>
                  </a:cubicBezTo>
                  <a:cubicBezTo>
                    <a:pt x="1026" y="1002"/>
                    <a:pt x="1027" y="1002"/>
                    <a:pt x="1027" y="1002"/>
                  </a:cubicBezTo>
                  <a:cubicBezTo>
                    <a:pt x="1028" y="1002"/>
                    <a:pt x="1029" y="1002"/>
                    <a:pt x="1029" y="1003"/>
                  </a:cubicBezTo>
                  <a:cubicBezTo>
                    <a:pt x="1030" y="1002"/>
                    <a:pt x="1030" y="1002"/>
                    <a:pt x="1031" y="1002"/>
                  </a:cubicBezTo>
                  <a:cubicBezTo>
                    <a:pt x="1032" y="1002"/>
                    <a:pt x="1033" y="1002"/>
                    <a:pt x="1034" y="1003"/>
                  </a:cubicBezTo>
                  <a:close/>
                </a:path>
              </a:pathLst>
            </a:custGeom>
            <a:solidFill>
              <a:srgbClr val="B8D3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7288213" y="3695700"/>
              <a:ext cx="796925" cy="820738"/>
            </a:xfrm>
            <a:custGeom>
              <a:avLst/>
              <a:gdLst>
                <a:gd name="T0" fmla="*/ 2147483647 w 250"/>
                <a:gd name="T1" fmla="*/ 2147483647 h 257"/>
                <a:gd name="T2" fmla="*/ 2147483647 w 250"/>
                <a:gd name="T3" fmla="*/ 2147483647 h 257"/>
                <a:gd name="T4" fmla="*/ 2147483647 w 250"/>
                <a:gd name="T5" fmla="*/ 2147483647 h 257"/>
                <a:gd name="T6" fmla="*/ 2147483647 w 250"/>
                <a:gd name="T7" fmla="*/ 2147483647 h 257"/>
                <a:gd name="T8" fmla="*/ 2147483647 w 250"/>
                <a:gd name="T9" fmla="*/ 2147483647 h 257"/>
                <a:gd name="T10" fmla="*/ 2147483647 w 250"/>
                <a:gd name="T11" fmla="*/ 2147483647 h 257"/>
                <a:gd name="T12" fmla="*/ 2147483647 w 250"/>
                <a:gd name="T13" fmla="*/ 2147483647 h 257"/>
                <a:gd name="T14" fmla="*/ 2147483647 w 250"/>
                <a:gd name="T15" fmla="*/ 0 h 257"/>
                <a:gd name="T16" fmla="*/ 2147483647 w 250"/>
                <a:gd name="T17" fmla="*/ 2147483647 h 257"/>
                <a:gd name="T18" fmla="*/ 2147483647 w 250"/>
                <a:gd name="T19" fmla="*/ 2147483647 h 257"/>
                <a:gd name="T20" fmla="*/ 2147483647 w 250"/>
                <a:gd name="T21" fmla="*/ 2147483647 h 257"/>
                <a:gd name="T22" fmla="*/ 2147483647 w 250"/>
                <a:gd name="T23" fmla="*/ 2147483647 h 257"/>
                <a:gd name="T24" fmla="*/ 2147483647 w 250"/>
                <a:gd name="T25" fmla="*/ 2147483647 h 257"/>
                <a:gd name="T26" fmla="*/ 2147483647 w 250"/>
                <a:gd name="T27" fmla="*/ 2147483647 h 257"/>
                <a:gd name="T28" fmla="*/ 0 w 250"/>
                <a:gd name="T29" fmla="*/ 2147483647 h 257"/>
                <a:gd name="T30" fmla="*/ 2147483647 w 250"/>
                <a:gd name="T31" fmla="*/ 2147483647 h 257"/>
                <a:gd name="T32" fmla="*/ 2147483647 w 250"/>
                <a:gd name="T33" fmla="*/ 2147483647 h 257"/>
                <a:gd name="T34" fmla="*/ 2147483647 w 250"/>
                <a:gd name="T35" fmla="*/ 2147483647 h 257"/>
                <a:gd name="T36" fmla="*/ 2147483647 w 250"/>
                <a:gd name="T37" fmla="*/ 2147483647 h 257"/>
                <a:gd name="T38" fmla="*/ 2147483647 w 250"/>
                <a:gd name="T39" fmla="*/ 2147483647 h 257"/>
                <a:gd name="T40" fmla="*/ 2147483647 w 250"/>
                <a:gd name="T41" fmla="*/ 2147483647 h 257"/>
                <a:gd name="T42" fmla="*/ 2147483647 w 250"/>
                <a:gd name="T43" fmla="*/ 2147483647 h 257"/>
                <a:gd name="T44" fmla="*/ 2147483647 w 250"/>
                <a:gd name="T45" fmla="*/ 2147483647 h 257"/>
                <a:gd name="T46" fmla="*/ 2147483647 w 250"/>
                <a:gd name="T47" fmla="*/ 2147483647 h 257"/>
                <a:gd name="T48" fmla="*/ 2147483647 w 250"/>
                <a:gd name="T49" fmla="*/ 2147483647 h 257"/>
                <a:gd name="T50" fmla="*/ 2147483647 w 250"/>
                <a:gd name="T51" fmla="*/ 2147483647 h 257"/>
                <a:gd name="T52" fmla="*/ 2147483647 w 250"/>
                <a:gd name="T53" fmla="*/ 2147483647 h 257"/>
                <a:gd name="T54" fmla="*/ 2147483647 w 250"/>
                <a:gd name="T55" fmla="*/ 2147483647 h 257"/>
                <a:gd name="T56" fmla="*/ 2147483647 w 250"/>
                <a:gd name="T57" fmla="*/ 2147483647 h 2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50"/>
                <a:gd name="T88" fmla="*/ 0 h 257"/>
                <a:gd name="T89" fmla="*/ 250 w 250"/>
                <a:gd name="T90" fmla="*/ 257 h 2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50" h="257">
                  <a:moveTo>
                    <a:pt x="250" y="218"/>
                  </a:moveTo>
                  <a:cubicBezTo>
                    <a:pt x="250" y="202"/>
                    <a:pt x="250" y="185"/>
                    <a:pt x="249" y="169"/>
                  </a:cubicBezTo>
                  <a:cubicBezTo>
                    <a:pt x="249" y="138"/>
                    <a:pt x="249" y="106"/>
                    <a:pt x="249" y="75"/>
                  </a:cubicBezTo>
                  <a:cubicBezTo>
                    <a:pt x="246" y="78"/>
                    <a:pt x="242" y="80"/>
                    <a:pt x="238" y="80"/>
                  </a:cubicBezTo>
                  <a:cubicBezTo>
                    <a:pt x="221" y="83"/>
                    <a:pt x="201" y="70"/>
                    <a:pt x="191" y="63"/>
                  </a:cubicBezTo>
                  <a:cubicBezTo>
                    <a:pt x="181" y="55"/>
                    <a:pt x="156" y="63"/>
                    <a:pt x="146" y="50"/>
                  </a:cubicBezTo>
                  <a:cubicBezTo>
                    <a:pt x="136" y="38"/>
                    <a:pt x="108" y="10"/>
                    <a:pt x="93" y="8"/>
                  </a:cubicBezTo>
                  <a:cubicBezTo>
                    <a:pt x="78" y="5"/>
                    <a:pt x="63" y="0"/>
                    <a:pt x="48" y="0"/>
                  </a:cubicBezTo>
                  <a:cubicBezTo>
                    <a:pt x="33" y="0"/>
                    <a:pt x="25" y="8"/>
                    <a:pt x="38" y="18"/>
                  </a:cubicBezTo>
                  <a:cubicBezTo>
                    <a:pt x="50" y="28"/>
                    <a:pt x="60" y="30"/>
                    <a:pt x="78" y="33"/>
                  </a:cubicBezTo>
                  <a:cubicBezTo>
                    <a:pt x="96" y="35"/>
                    <a:pt x="128" y="48"/>
                    <a:pt x="128" y="55"/>
                  </a:cubicBezTo>
                  <a:cubicBezTo>
                    <a:pt x="128" y="63"/>
                    <a:pt x="106" y="73"/>
                    <a:pt x="96" y="65"/>
                  </a:cubicBezTo>
                  <a:cubicBezTo>
                    <a:pt x="85" y="58"/>
                    <a:pt x="86" y="55"/>
                    <a:pt x="73" y="60"/>
                  </a:cubicBezTo>
                  <a:cubicBezTo>
                    <a:pt x="60" y="65"/>
                    <a:pt x="40" y="55"/>
                    <a:pt x="25" y="55"/>
                  </a:cubicBezTo>
                  <a:cubicBezTo>
                    <a:pt x="10" y="55"/>
                    <a:pt x="0" y="60"/>
                    <a:pt x="0" y="60"/>
                  </a:cubicBezTo>
                  <a:cubicBezTo>
                    <a:pt x="0" y="60"/>
                    <a:pt x="20" y="75"/>
                    <a:pt x="35" y="85"/>
                  </a:cubicBezTo>
                  <a:cubicBezTo>
                    <a:pt x="49" y="94"/>
                    <a:pt x="83" y="118"/>
                    <a:pt x="88" y="116"/>
                  </a:cubicBezTo>
                  <a:cubicBezTo>
                    <a:pt x="111" y="106"/>
                    <a:pt x="128" y="88"/>
                    <a:pt x="136" y="98"/>
                  </a:cubicBezTo>
                  <a:cubicBezTo>
                    <a:pt x="143" y="108"/>
                    <a:pt x="141" y="123"/>
                    <a:pt x="141" y="123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38" y="203"/>
                    <a:pt x="138" y="203"/>
                    <a:pt x="138" y="203"/>
                  </a:cubicBezTo>
                  <a:cubicBezTo>
                    <a:pt x="126" y="220"/>
                    <a:pt x="126" y="220"/>
                    <a:pt x="126" y="220"/>
                  </a:cubicBezTo>
                  <a:cubicBezTo>
                    <a:pt x="126" y="220"/>
                    <a:pt x="146" y="220"/>
                    <a:pt x="146" y="213"/>
                  </a:cubicBezTo>
                  <a:cubicBezTo>
                    <a:pt x="146" y="205"/>
                    <a:pt x="131" y="158"/>
                    <a:pt x="146" y="153"/>
                  </a:cubicBezTo>
                  <a:cubicBezTo>
                    <a:pt x="161" y="148"/>
                    <a:pt x="161" y="145"/>
                    <a:pt x="176" y="158"/>
                  </a:cubicBezTo>
                  <a:cubicBezTo>
                    <a:pt x="191" y="170"/>
                    <a:pt x="223" y="220"/>
                    <a:pt x="223" y="220"/>
                  </a:cubicBezTo>
                  <a:cubicBezTo>
                    <a:pt x="223" y="220"/>
                    <a:pt x="228" y="250"/>
                    <a:pt x="238" y="255"/>
                  </a:cubicBezTo>
                  <a:cubicBezTo>
                    <a:pt x="241" y="256"/>
                    <a:pt x="245" y="257"/>
                    <a:pt x="250" y="257"/>
                  </a:cubicBezTo>
                  <a:cubicBezTo>
                    <a:pt x="247" y="245"/>
                    <a:pt x="250" y="230"/>
                    <a:pt x="250" y="218"/>
                  </a:cubicBezTo>
                  <a:close/>
                </a:path>
              </a:pathLst>
            </a:custGeom>
            <a:solidFill>
              <a:srgbClr val="B8D3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365250" y="1298575"/>
              <a:ext cx="6694488" cy="2333625"/>
            </a:xfrm>
            <a:custGeom>
              <a:avLst/>
              <a:gdLst>
                <a:gd name="T0" fmla="*/ 2147483647 w 2100"/>
                <a:gd name="T1" fmla="*/ 2147483647 h 732"/>
                <a:gd name="T2" fmla="*/ 2147483647 w 2100"/>
                <a:gd name="T3" fmla="*/ 2147483647 h 732"/>
                <a:gd name="T4" fmla="*/ 2147483647 w 2100"/>
                <a:gd name="T5" fmla="*/ 2147483647 h 732"/>
                <a:gd name="T6" fmla="*/ 2147483647 w 2100"/>
                <a:gd name="T7" fmla="*/ 2147483647 h 732"/>
                <a:gd name="T8" fmla="*/ 2147483647 w 2100"/>
                <a:gd name="T9" fmla="*/ 2147483647 h 732"/>
                <a:gd name="T10" fmla="*/ 2147483647 w 2100"/>
                <a:gd name="T11" fmla="*/ 2147483647 h 732"/>
                <a:gd name="T12" fmla="*/ 2147483647 w 2100"/>
                <a:gd name="T13" fmla="*/ 2147483647 h 732"/>
                <a:gd name="T14" fmla="*/ 2147483647 w 2100"/>
                <a:gd name="T15" fmla="*/ 2147483647 h 732"/>
                <a:gd name="T16" fmla="*/ 2147483647 w 2100"/>
                <a:gd name="T17" fmla="*/ 2147483647 h 732"/>
                <a:gd name="T18" fmla="*/ 2147483647 w 2100"/>
                <a:gd name="T19" fmla="*/ 2147483647 h 732"/>
                <a:gd name="T20" fmla="*/ 2147483647 w 2100"/>
                <a:gd name="T21" fmla="*/ 2147483647 h 732"/>
                <a:gd name="T22" fmla="*/ 2147483647 w 2100"/>
                <a:gd name="T23" fmla="*/ 2147483647 h 732"/>
                <a:gd name="T24" fmla="*/ 2147483647 w 2100"/>
                <a:gd name="T25" fmla="*/ 2147483647 h 732"/>
                <a:gd name="T26" fmla="*/ 2147483647 w 2100"/>
                <a:gd name="T27" fmla="*/ 2147483647 h 732"/>
                <a:gd name="T28" fmla="*/ 0 w 2100"/>
                <a:gd name="T29" fmla="*/ 0 h 7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00"/>
                <a:gd name="T46" fmla="*/ 0 h 732"/>
                <a:gd name="T47" fmla="*/ 2100 w 2100"/>
                <a:gd name="T48" fmla="*/ 732 h 7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00" h="732">
                  <a:moveTo>
                    <a:pt x="2100" y="527"/>
                  </a:moveTo>
                  <a:cubicBezTo>
                    <a:pt x="2051" y="448"/>
                    <a:pt x="1963" y="408"/>
                    <a:pt x="1875" y="400"/>
                  </a:cubicBezTo>
                  <a:cubicBezTo>
                    <a:pt x="1795" y="392"/>
                    <a:pt x="1715" y="420"/>
                    <a:pt x="1651" y="472"/>
                  </a:cubicBezTo>
                  <a:cubicBezTo>
                    <a:pt x="1607" y="540"/>
                    <a:pt x="1623" y="620"/>
                    <a:pt x="1611" y="696"/>
                  </a:cubicBezTo>
                  <a:cubicBezTo>
                    <a:pt x="1603" y="728"/>
                    <a:pt x="1563" y="732"/>
                    <a:pt x="1535" y="728"/>
                  </a:cubicBezTo>
                  <a:cubicBezTo>
                    <a:pt x="1491" y="720"/>
                    <a:pt x="1447" y="704"/>
                    <a:pt x="1407" y="688"/>
                  </a:cubicBezTo>
                  <a:cubicBezTo>
                    <a:pt x="1371" y="672"/>
                    <a:pt x="1335" y="656"/>
                    <a:pt x="1299" y="644"/>
                  </a:cubicBezTo>
                  <a:cubicBezTo>
                    <a:pt x="1175" y="612"/>
                    <a:pt x="1059" y="584"/>
                    <a:pt x="931" y="560"/>
                  </a:cubicBezTo>
                  <a:cubicBezTo>
                    <a:pt x="851" y="544"/>
                    <a:pt x="779" y="536"/>
                    <a:pt x="703" y="528"/>
                  </a:cubicBezTo>
                  <a:cubicBezTo>
                    <a:pt x="679" y="524"/>
                    <a:pt x="655" y="520"/>
                    <a:pt x="631" y="520"/>
                  </a:cubicBezTo>
                  <a:cubicBezTo>
                    <a:pt x="531" y="508"/>
                    <a:pt x="451" y="456"/>
                    <a:pt x="383" y="380"/>
                  </a:cubicBezTo>
                  <a:cubicBezTo>
                    <a:pt x="363" y="364"/>
                    <a:pt x="343" y="352"/>
                    <a:pt x="327" y="332"/>
                  </a:cubicBezTo>
                  <a:cubicBezTo>
                    <a:pt x="279" y="272"/>
                    <a:pt x="243" y="216"/>
                    <a:pt x="203" y="152"/>
                  </a:cubicBezTo>
                  <a:cubicBezTo>
                    <a:pt x="163" y="96"/>
                    <a:pt x="115" y="48"/>
                    <a:pt x="51" y="20"/>
                  </a:cubicBezTo>
                  <a:cubicBezTo>
                    <a:pt x="35" y="12"/>
                    <a:pt x="15" y="12"/>
                    <a:pt x="0" y="0"/>
                  </a:cubicBezTo>
                </a:path>
              </a:pathLst>
            </a:custGeom>
            <a:noFill/>
            <a:ln w="77788" cap="sq">
              <a:solidFill>
                <a:sysClr val="window" lastClr="FFFFFF">
                  <a:lumMod val="7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6399213" y="3619500"/>
              <a:ext cx="1706562" cy="746125"/>
            </a:xfrm>
            <a:custGeom>
              <a:avLst/>
              <a:gdLst>
                <a:gd name="T0" fmla="*/ 2147483647 w 505"/>
                <a:gd name="T1" fmla="*/ 0 h 234"/>
                <a:gd name="T2" fmla="*/ 2147483647 w 505"/>
                <a:gd name="T3" fmla="*/ 2147483647 h 234"/>
                <a:gd name="T4" fmla="*/ 2147483647 w 505"/>
                <a:gd name="T5" fmla="*/ 2147483647 h 234"/>
                <a:gd name="T6" fmla="*/ 2147483647 w 505"/>
                <a:gd name="T7" fmla="*/ 2147483647 h 234"/>
                <a:gd name="T8" fmla="*/ 2147483647 w 505"/>
                <a:gd name="T9" fmla="*/ 2147483647 h 2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5"/>
                <a:gd name="T16" fmla="*/ 0 h 234"/>
                <a:gd name="T17" fmla="*/ 505 w 505"/>
                <a:gd name="T18" fmla="*/ 234 h 2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5" h="234">
                  <a:moveTo>
                    <a:pt x="7" y="0"/>
                  </a:moveTo>
                  <a:cubicBezTo>
                    <a:pt x="0" y="71"/>
                    <a:pt x="73" y="119"/>
                    <a:pt x="130" y="151"/>
                  </a:cubicBezTo>
                  <a:cubicBezTo>
                    <a:pt x="134" y="155"/>
                    <a:pt x="138" y="158"/>
                    <a:pt x="142" y="162"/>
                  </a:cubicBezTo>
                  <a:cubicBezTo>
                    <a:pt x="195" y="194"/>
                    <a:pt x="256" y="234"/>
                    <a:pt x="312" y="194"/>
                  </a:cubicBezTo>
                  <a:cubicBezTo>
                    <a:pt x="377" y="182"/>
                    <a:pt x="446" y="178"/>
                    <a:pt x="505" y="138"/>
                  </a:cubicBezTo>
                </a:path>
              </a:pathLst>
            </a:custGeom>
            <a:noFill/>
            <a:ln w="77788" cap="sq">
              <a:solidFill>
                <a:sysClr val="window" lastClr="FFFFFF">
                  <a:lumMod val="7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7010400" y="1270000"/>
              <a:ext cx="233363" cy="1289050"/>
            </a:xfrm>
            <a:custGeom>
              <a:avLst/>
              <a:gdLst>
                <a:gd name="T0" fmla="*/ 2147483647 w 73"/>
                <a:gd name="T1" fmla="*/ 0 h 404"/>
                <a:gd name="T2" fmla="*/ 0 w 73"/>
                <a:gd name="T3" fmla="*/ 2147483647 h 404"/>
                <a:gd name="T4" fmla="*/ 2147483647 w 73"/>
                <a:gd name="T5" fmla="*/ 2147483647 h 404"/>
                <a:gd name="T6" fmla="*/ 2147483647 w 73"/>
                <a:gd name="T7" fmla="*/ 2147483647 h 4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"/>
                <a:gd name="T13" fmla="*/ 0 h 404"/>
                <a:gd name="T14" fmla="*/ 73 w 73"/>
                <a:gd name="T15" fmla="*/ 404 h 4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" h="404">
                  <a:moveTo>
                    <a:pt x="43" y="0"/>
                  </a:moveTo>
                  <a:cubicBezTo>
                    <a:pt x="30" y="57"/>
                    <a:pt x="13" y="112"/>
                    <a:pt x="0" y="175"/>
                  </a:cubicBezTo>
                  <a:cubicBezTo>
                    <a:pt x="0" y="187"/>
                    <a:pt x="4" y="203"/>
                    <a:pt x="13" y="215"/>
                  </a:cubicBezTo>
                  <a:cubicBezTo>
                    <a:pt x="52" y="274"/>
                    <a:pt x="73" y="337"/>
                    <a:pt x="66" y="404"/>
                  </a:cubicBezTo>
                </a:path>
              </a:pathLst>
            </a:custGeom>
            <a:noFill/>
            <a:ln w="77788" cap="sq">
              <a:solidFill>
                <a:sysClr val="window" lastClr="FFFFFF">
                  <a:lumMod val="7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776538" y="1276350"/>
              <a:ext cx="1912937" cy="4373563"/>
            </a:xfrm>
            <a:custGeom>
              <a:avLst/>
              <a:gdLst>
                <a:gd name="T0" fmla="*/ 2147483647 w 600"/>
                <a:gd name="T1" fmla="*/ 2147483647 h 1302"/>
                <a:gd name="T2" fmla="*/ 2147483647 w 600"/>
                <a:gd name="T3" fmla="*/ 2147483647 h 1302"/>
                <a:gd name="T4" fmla="*/ 2147483647 w 600"/>
                <a:gd name="T5" fmla="*/ 2147483647 h 1302"/>
                <a:gd name="T6" fmla="*/ 2147483647 w 600"/>
                <a:gd name="T7" fmla="*/ 2147483647 h 1302"/>
                <a:gd name="T8" fmla="*/ 2147483647 w 600"/>
                <a:gd name="T9" fmla="*/ 2147483647 h 1302"/>
                <a:gd name="T10" fmla="*/ 2147483647 w 600"/>
                <a:gd name="T11" fmla="*/ 2147483647 h 1302"/>
                <a:gd name="T12" fmla="*/ 2147483647 w 600"/>
                <a:gd name="T13" fmla="*/ 2147483647 h 1302"/>
                <a:gd name="T14" fmla="*/ 2147483647 w 600"/>
                <a:gd name="T15" fmla="*/ 2147483647 h 1302"/>
                <a:gd name="T16" fmla="*/ 2147483647 w 600"/>
                <a:gd name="T17" fmla="*/ 0 h 1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0"/>
                <a:gd name="T28" fmla="*/ 0 h 1302"/>
                <a:gd name="T29" fmla="*/ 600 w 600"/>
                <a:gd name="T30" fmla="*/ 1302 h 1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0" h="1302">
                  <a:moveTo>
                    <a:pt x="584" y="1302"/>
                  </a:moveTo>
                  <a:cubicBezTo>
                    <a:pt x="600" y="1239"/>
                    <a:pt x="580" y="1179"/>
                    <a:pt x="548" y="1123"/>
                  </a:cubicBezTo>
                  <a:cubicBezTo>
                    <a:pt x="456" y="975"/>
                    <a:pt x="356" y="855"/>
                    <a:pt x="244" y="723"/>
                  </a:cubicBezTo>
                  <a:cubicBezTo>
                    <a:pt x="236" y="711"/>
                    <a:pt x="224" y="699"/>
                    <a:pt x="212" y="687"/>
                  </a:cubicBezTo>
                  <a:cubicBezTo>
                    <a:pt x="204" y="683"/>
                    <a:pt x="196" y="679"/>
                    <a:pt x="192" y="671"/>
                  </a:cubicBezTo>
                  <a:cubicBezTo>
                    <a:pt x="188" y="667"/>
                    <a:pt x="188" y="663"/>
                    <a:pt x="184" y="659"/>
                  </a:cubicBezTo>
                  <a:cubicBezTo>
                    <a:pt x="84" y="591"/>
                    <a:pt x="0" y="451"/>
                    <a:pt x="88" y="347"/>
                  </a:cubicBezTo>
                  <a:cubicBezTo>
                    <a:pt x="120" y="283"/>
                    <a:pt x="68" y="223"/>
                    <a:pt x="44" y="167"/>
                  </a:cubicBezTo>
                  <a:cubicBezTo>
                    <a:pt x="24" y="111"/>
                    <a:pt x="44" y="55"/>
                    <a:pt x="56" y="0"/>
                  </a:cubicBezTo>
                </a:path>
              </a:pathLst>
            </a:custGeom>
            <a:noFill/>
            <a:ln w="77788" cap="sq">
              <a:solidFill>
                <a:sysClr val="window" lastClr="FFFFFF">
                  <a:lumMod val="7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1"/>
            <p:cNvSpPr>
              <a:spLocks noChangeAspect="1"/>
            </p:cNvSpPr>
            <p:nvPr/>
          </p:nvSpPr>
          <p:spPr bwMode="auto">
            <a:xfrm>
              <a:off x="2697163" y="1439862"/>
              <a:ext cx="411163" cy="398462"/>
            </a:xfrm>
            <a:custGeom>
              <a:avLst/>
              <a:gdLst>
                <a:gd name="T0" fmla="*/ 2147483647 w 138"/>
                <a:gd name="T1" fmla="*/ 2147483647 h 134"/>
                <a:gd name="T2" fmla="*/ 2147483647 w 138"/>
                <a:gd name="T3" fmla="*/ 2147483647 h 134"/>
                <a:gd name="T4" fmla="*/ 2147483647 w 138"/>
                <a:gd name="T5" fmla="*/ 2147483647 h 134"/>
                <a:gd name="T6" fmla="*/ 2147483647 w 138"/>
                <a:gd name="T7" fmla="*/ 2147483647 h 134"/>
                <a:gd name="T8" fmla="*/ 2147483647 w 138"/>
                <a:gd name="T9" fmla="*/ 2147483647 h 134"/>
                <a:gd name="T10" fmla="*/ 2147483647 w 138"/>
                <a:gd name="T11" fmla="*/ 0 h 134"/>
                <a:gd name="T12" fmla="*/ 2147483647 w 138"/>
                <a:gd name="T13" fmla="*/ 2147483647 h 134"/>
                <a:gd name="T14" fmla="*/ 2147483647 w 138"/>
                <a:gd name="T15" fmla="*/ 2147483647 h 134"/>
                <a:gd name="T16" fmla="*/ 2147483647 w 138"/>
                <a:gd name="T17" fmla="*/ 2147483647 h 134"/>
                <a:gd name="T18" fmla="*/ 2147483647 w 138"/>
                <a:gd name="T19" fmla="*/ 0 h 134"/>
                <a:gd name="T20" fmla="*/ 2147483647 w 138"/>
                <a:gd name="T21" fmla="*/ 2147483647 h 134"/>
                <a:gd name="T22" fmla="*/ 2147483647 w 138"/>
                <a:gd name="T23" fmla="*/ 2147483647 h 134"/>
                <a:gd name="T24" fmla="*/ 2147483647 w 138"/>
                <a:gd name="T25" fmla="*/ 2147483647 h 134"/>
                <a:gd name="T26" fmla="*/ 2147483647 w 138"/>
                <a:gd name="T27" fmla="*/ 2147483647 h 134"/>
                <a:gd name="T28" fmla="*/ 2147483647 w 138"/>
                <a:gd name="T29" fmla="*/ 2147483647 h 1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8"/>
                <a:gd name="T46" fmla="*/ 0 h 134"/>
                <a:gd name="T47" fmla="*/ 138 w 138"/>
                <a:gd name="T48" fmla="*/ 134 h 13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8" h="134">
                  <a:moveTo>
                    <a:pt x="68" y="133"/>
                  </a:moveTo>
                  <a:cubicBezTo>
                    <a:pt x="89" y="113"/>
                    <a:pt x="94" y="129"/>
                    <a:pt x="105" y="128"/>
                  </a:cubicBezTo>
                  <a:cubicBezTo>
                    <a:pt x="117" y="127"/>
                    <a:pt x="131" y="115"/>
                    <a:pt x="134" y="99"/>
                  </a:cubicBezTo>
                  <a:cubicBezTo>
                    <a:pt x="138" y="80"/>
                    <a:pt x="125" y="52"/>
                    <a:pt x="122" y="43"/>
                  </a:cubicBezTo>
                  <a:cubicBezTo>
                    <a:pt x="119" y="35"/>
                    <a:pt x="132" y="20"/>
                    <a:pt x="132" y="2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0"/>
                    <a:pt x="96" y="15"/>
                    <a:pt x="87" y="15"/>
                  </a:cubicBezTo>
                  <a:cubicBezTo>
                    <a:pt x="78" y="15"/>
                    <a:pt x="69" y="2"/>
                    <a:pt x="69" y="2"/>
                  </a:cubicBezTo>
                  <a:cubicBezTo>
                    <a:pt x="64" y="12"/>
                    <a:pt x="60" y="15"/>
                    <a:pt x="51" y="15"/>
                  </a:cubicBezTo>
                  <a:cubicBezTo>
                    <a:pt x="42" y="15"/>
                    <a:pt x="28" y="0"/>
                    <a:pt x="28" y="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19" y="35"/>
                    <a:pt x="16" y="43"/>
                  </a:cubicBezTo>
                  <a:cubicBezTo>
                    <a:pt x="13" y="52"/>
                    <a:pt x="0" y="83"/>
                    <a:pt x="6" y="102"/>
                  </a:cubicBezTo>
                  <a:cubicBezTo>
                    <a:pt x="8" y="109"/>
                    <a:pt x="10" y="119"/>
                    <a:pt x="27" y="128"/>
                  </a:cubicBezTo>
                  <a:cubicBezTo>
                    <a:pt x="51" y="134"/>
                    <a:pt x="46" y="114"/>
                    <a:pt x="68" y="133"/>
                  </a:cubicBezTo>
                  <a:close/>
                </a:path>
              </a:pathLst>
            </a:cu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724190" y="1500188"/>
              <a:ext cx="330120" cy="311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  <a:t>15</a:t>
              </a:r>
              <a:endPara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2830286" y="1795462"/>
              <a:ext cx="616177" cy="454251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845300" y="1793875"/>
              <a:ext cx="385763" cy="401638"/>
            </a:xfrm>
            <a:custGeom>
              <a:avLst/>
              <a:gdLst>
                <a:gd name="T0" fmla="*/ 2147483647 w 121"/>
                <a:gd name="T1" fmla="*/ 2147483647 h 126"/>
                <a:gd name="T2" fmla="*/ 2147483647 w 121"/>
                <a:gd name="T3" fmla="*/ 2147483647 h 126"/>
                <a:gd name="T4" fmla="*/ 2147483647 w 121"/>
                <a:gd name="T5" fmla="*/ 2147483647 h 126"/>
                <a:gd name="T6" fmla="*/ 2147483647 w 121"/>
                <a:gd name="T7" fmla="*/ 0 h 126"/>
                <a:gd name="T8" fmla="*/ 2147483647 w 121"/>
                <a:gd name="T9" fmla="*/ 2147483647 h 126"/>
                <a:gd name="T10" fmla="*/ 2147483647 w 121"/>
                <a:gd name="T11" fmla="*/ 0 h 126"/>
                <a:gd name="T12" fmla="*/ 2147483647 w 121"/>
                <a:gd name="T13" fmla="*/ 2147483647 h 126"/>
                <a:gd name="T14" fmla="*/ 2147483647 w 121"/>
                <a:gd name="T15" fmla="*/ 0 h 126"/>
                <a:gd name="T16" fmla="*/ 0 w 121"/>
                <a:gd name="T17" fmla="*/ 2147483647 h 126"/>
                <a:gd name="T18" fmla="*/ 2147483647 w 121"/>
                <a:gd name="T19" fmla="*/ 2147483647 h 126"/>
                <a:gd name="T20" fmla="*/ 2147483647 w 121"/>
                <a:gd name="T21" fmla="*/ 2147483647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1"/>
                <a:gd name="T34" fmla="*/ 0 h 126"/>
                <a:gd name="T35" fmla="*/ 121 w 121"/>
                <a:gd name="T36" fmla="*/ 126 h 1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1" h="126">
                  <a:moveTo>
                    <a:pt x="61" y="126"/>
                  </a:moveTo>
                  <a:cubicBezTo>
                    <a:pt x="72" y="126"/>
                    <a:pt x="93" y="114"/>
                    <a:pt x="103" y="101"/>
                  </a:cubicBezTo>
                  <a:cubicBezTo>
                    <a:pt x="114" y="87"/>
                    <a:pt x="121" y="70"/>
                    <a:pt x="121" y="50"/>
                  </a:cubicBezTo>
                  <a:cubicBezTo>
                    <a:pt x="121" y="32"/>
                    <a:pt x="112" y="11"/>
                    <a:pt x="103" y="0"/>
                  </a:cubicBezTo>
                  <a:cubicBezTo>
                    <a:pt x="96" y="5"/>
                    <a:pt x="89" y="8"/>
                    <a:pt x="82" y="8"/>
                  </a:cubicBezTo>
                  <a:cubicBezTo>
                    <a:pt x="75" y="8"/>
                    <a:pt x="68" y="5"/>
                    <a:pt x="61" y="0"/>
                  </a:cubicBezTo>
                  <a:cubicBezTo>
                    <a:pt x="54" y="5"/>
                    <a:pt x="47" y="8"/>
                    <a:pt x="40" y="8"/>
                  </a:cubicBezTo>
                  <a:cubicBezTo>
                    <a:pt x="33" y="8"/>
                    <a:pt x="26" y="5"/>
                    <a:pt x="19" y="0"/>
                  </a:cubicBezTo>
                  <a:cubicBezTo>
                    <a:pt x="9" y="11"/>
                    <a:pt x="0" y="32"/>
                    <a:pt x="0" y="50"/>
                  </a:cubicBezTo>
                  <a:cubicBezTo>
                    <a:pt x="0" y="70"/>
                    <a:pt x="7" y="87"/>
                    <a:pt x="18" y="101"/>
                  </a:cubicBezTo>
                  <a:cubicBezTo>
                    <a:pt x="29" y="114"/>
                    <a:pt x="49" y="126"/>
                    <a:pt x="61" y="1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858000" y="1882775"/>
              <a:ext cx="363538" cy="306388"/>
            </a:xfrm>
            <a:custGeom>
              <a:avLst/>
              <a:gdLst>
                <a:gd name="T0" fmla="*/ 2147483647 w 114"/>
                <a:gd name="T1" fmla="*/ 0 h 96"/>
                <a:gd name="T2" fmla="*/ 2147483647 w 114"/>
                <a:gd name="T3" fmla="*/ 2147483647 h 96"/>
                <a:gd name="T4" fmla="*/ 2147483647 w 114"/>
                <a:gd name="T5" fmla="*/ 2147483647 h 96"/>
                <a:gd name="T6" fmla="*/ 2147483647 w 114"/>
                <a:gd name="T7" fmla="*/ 2147483647 h 96"/>
                <a:gd name="T8" fmla="*/ 2147483647 w 114"/>
                <a:gd name="T9" fmla="*/ 2147483647 h 96"/>
                <a:gd name="T10" fmla="*/ 0 w 114"/>
                <a:gd name="T11" fmla="*/ 2147483647 h 96"/>
                <a:gd name="T12" fmla="*/ 2147483647 w 114"/>
                <a:gd name="T13" fmla="*/ 0 h 96"/>
                <a:gd name="T14" fmla="*/ 2147483647 w 11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96"/>
                <a:gd name="T26" fmla="*/ 114 w 114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96">
                  <a:moveTo>
                    <a:pt x="110" y="0"/>
                  </a:moveTo>
                  <a:cubicBezTo>
                    <a:pt x="111" y="4"/>
                    <a:pt x="114" y="12"/>
                    <a:pt x="114" y="23"/>
                  </a:cubicBezTo>
                  <a:cubicBezTo>
                    <a:pt x="114" y="39"/>
                    <a:pt x="109" y="55"/>
                    <a:pt x="96" y="72"/>
                  </a:cubicBezTo>
                  <a:cubicBezTo>
                    <a:pt x="89" y="82"/>
                    <a:pt x="69" y="96"/>
                    <a:pt x="57" y="96"/>
                  </a:cubicBezTo>
                  <a:cubicBezTo>
                    <a:pt x="45" y="96"/>
                    <a:pt x="25" y="82"/>
                    <a:pt x="17" y="72"/>
                  </a:cubicBezTo>
                  <a:cubicBezTo>
                    <a:pt x="4" y="55"/>
                    <a:pt x="0" y="39"/>
                    <a:pt x="0" y="23"/>
                  </a:cubicBezTo>
                  <a:cubicBezTo>
                    <a:pt x="0" y="12"/>
                    <a:pt x="3" y="4"/>
                    <a:pt x="4" y="0"/>
                  </a:cubicBezTo>
                  <a:cubicBezTo>
                    <a:pt x="110" y="0"/>
                    <a:pt x="110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6899603" y="1862138"/>
              <a:ext cx="288273" cy="272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  <a:t>83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4808538" y="2789238"/>
              <a:ext cx="2111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rta"/>
                  <a:ea typeface="+mn-ea"/>
                  <a:cs typeface="+mn-cs"/>
                </a:rPr>
                <a:t>€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806950" y="3068638"/>
              <a:ext cx="388938" cy="401637"/>
            </a:xfrm>
            <a:custGeom>
              <a:avLst/>
              <a:gdLst>
                <a:gd name="T0" fmla="*/ 2147483647 w 122"/>
                <a:gd name="T1" fmla="*/ 2147483647 h 126"/>
                <a:gd name="T2" fmla="*/ 2147483647 w 122"/>
                <a:gd name="T3" fmla="*/ 2147483647 h 126"/>
                <a:gd name="T4" fmla="*/ 2147483647 w 122"/>
                <a:gd name="T5" fmla="*/ 2147483647 h 126"/>
                <a:gd name="T6" fmla="*/ 2147483647 w 122"/>
                <a:gd name="T7" fmla="*/ 0 h 126"/>
                <a:gd name="T8" fmla="*/ 2147483647 w 122"/>
                <a:gd name="T9" fmla="*/ 2147483647 h 126"/>
                <a:gd name="T10" fmla="*/ 2147483647 w 122"/>
                <a:gd name="T11" fmla="*/ 0 h 126"/>
                <a:gd name="T12" fmla="*/ 2147483647 w 122"/>
                <a:gd name="T13" fmla="*/ 2147483647 h 126"/>
                <a:gd name="T14" fmla="*/ 2147483647 w 122"/>
                <a:gd name="T15" fmla="*/ 0 h 126"/>
                <a:gd name="T16" fmla="*/ 0 w 122"/>
                <a:gd name="T17" fmla="*/ 2147483647 h 126"/>
                <a:gd name="T18" fmla="*/ 2147483647 w 122"/>
                <a:gd name="T19" fmla="*/ 2147483647 h 126"/>
                <a:gd name="T20" fmla="*/ 2147483647 w 122"/>
                <a:gd name="T21" fmla="*/ 2147483647 h 1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26"/>
                <a:gd name="T35" fmla="*/ 122 w 122"/>
                <a:gd name="T36" fmla="*/ 126 h 1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26">
                  <a:moveTo>
                    <a:pt x="61" y="126"/>
                  </a:moveTo>
                  <a:cubicBezTo>
                    <a:pt x="72" y="126"/>
                    <a:pt x="93" y="114"/>
                    <a:pt x="103" y="101"/>
                  </a:cubicBezTo>
                  <a:cubicBezTo>
                    <a:pt x="115" y="87"/>
                    <a:pt x="122" y="70"/>
                    <a:pt x="122" y="50"/>
                  </a:cubicBezTo>
                  <a:cubicBezTo>
                    <a:pt x="122" y="32"/>
                    <a:pt x="113" y="11"/>
                    <a:pt x="103" y="0"/>
                  </a:cubicBezTo>
                  <a:cubicBezTo>
                    <a:pt x="96" y="5"/>
                    <a:pt x="89" y="8"/>
                    <a:pt x="82" y="8"/>
                  </a:cubicBezTo>
                  <a:cubicBezTo>
                    <a:pt x="75" y="8"/>
                    <a:pt x="68" y="5"/>
                    <a:pt x="61" y="0"/>
                  </a:cubicBezTo>
                  <a:cubicBezTo>
                    <a:pt x="54" y="5"/>
                    <a:pt x="47" y="8"/>
                    <a:pt x="40" y="8"/>
                  </a:cubicBezTo>
                  <a:cubicBezTo>
                    <a:pt x="33" y="8"/>
                    <a:pt x="26" y="5"/>
                    <a:pt x="19" y="0"/>
                  </a:cubicBezTo>
                  <a:cubicBezTo>
                    <a:pt x="9" y="11"/>
                    <a:pt x="0" y="32"/>
                    <a:pt x="0" y="50"/>
                  </a:cubicBezTo>
                  <a:cubicBezTo>
                    <a:pt x="0" y="70"/>
                    <a:pt x="7" y="87"/>
                    <a:pt x="19" y="101"/>
                  </a:cubicBezTo>
                  <a:cubicBezTo>
                    <a:pt x="29" y="114"/>
                    <a:pt x="50" y="126"/>
                    <a:pt x="61" y="126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821238" y="3157538"/>
              <a:ext cx="361950" cy="306387"/>
            </a:xfrm>
            <a:custGeom>
              <a:avLst/>
              <a:gdLst>
                <a:gd name="T0" fmla="*/ 2147483647 w 114"/>
                <a:gd name="T1" fmla="*/ 0 h 96"/>
                <a:gd name="T2" fmla="*/ 2147483647 w 114"/>
                <a:gd name="T3" fmla="*/ 2147483647 h 96"/>
                <a:gd name="T4" fmla="*/ 2147483647 w 114"/>
                <a:gd name="T5" fmla="*/ 2147483647 h 96"/>
                <a:gd name="T6" fmla="*/ 2147483647 w 114"/>
                <a:gd name="T7" fmla="*/ 2147483647 h 96"/>
                <a:gd name="T8" fmla="*/ 2147483647 w 114"/>
                <a:gd name="T9" fmla="*/ 2147483647 h 96"/>
                <a:gd name="T10" fmla="*/ 0 w 114"/>
                <a:gd name="T11" fmla="*/ 2147483647 h 96"/>
                <a:gd name="T12" fmla="*/ 2147483647 w 114"/>
                <a:gd name="T13" fmla="*/ 0 h 96"/>
                <a:gd name="T14" fmla="*/ 2147483647 w 114"/>
                <a:gd name="T15" fmla="*/ 0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"/>
                <a:gd name="T25" fmla="*/ 0 h 96"/>
                <a:gd name="T26" fmla="*/ 114 w 114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" h="96">
                  <a:moveTo>
                    <a:pt x="110" y="0"/>
                  </a:moveTo>
                  <a:cubicBezTo>
                    <a:pt x="111" y="4"/>
                    <a:pt x="114" y="12"/>
                    <a:pt x="114" y="23"/>
                  </a:cubicBezTo>
                  <a:cubicBezTo>
                    <a:pt x="114" y="39"/>
                    <a:pt x="109" y="55"/>
                    <a:pt x="96" y="72"/>
                  </a:cubicBezTo>
                  <a:cubicBezTo>
                    <a:pt x="89" y="82"/>
                    <a:pt x="69" y="96"/>
                    <a:pt x="57" y="96"/>
                  </a:cubicBezTo>
                  <a:cubicBezTo>
                    <a:pt x="45" y="96"/>
                    <a:pt x="25" y="82"/>
                    <a:pt x="18" y="72"/>
                  </a:cubicBezTo>
                  <a:cubicBezTo>
                    <a:pt x="5" y="55"/>
                    <a:pt x="0" y="39"/>
                    <a:pt x="0" y="23"/>
                  </a:cubicBezTo>
                  <a:cubicBezTo>
                    <a:pt x="0" y="12"/>
                    <a:pt x="3" y="4"/>
                    <a:pt x="4" y="0"/>
                  </a:cubicBezTo>
                  <a:cubicBezTo>
                    <a:pt x="110" y="0"/>
                    <a:pt x="110" y="0"/>
                    <a:pt x="11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4862837" y="3140076"/>
              <a:ext cx="288273" cy="272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  <a:t>70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338513" y="3368675"/>
              <a:ext cx="465137" cy="484188"/>
            </a:xfrm>
            <a:custGeom>
              <a:avLst/>
              <a:gdLst>
                <a:gd name="T0" fmla="*/ 2147483647 w 146"/>
                <a:gd name="T1" fmla="*/ 2147483647 h 152"/>
                <a:gd name="T2" fmla="*/ 2147483647 w 146"/>
                <a:gd name="T3" fmla="*/ 2147483647 h 152"/>
                <a:gd name="T4" fmla="*/ 2147483647 w 146"/>
                <a:gd name="T5" fmla="*/ 2147483647 h 152"/>
                <a:gd name="T6" fmla="*/ 2147483647 w 146"/>
                <a:gd name="T7" fmla="*/ 0 h 152"/>
                <a:gd name="T8" fmla="*/ 2147483647 w 146"/>
                <a:gd name="T9" fmla="*/ 2147483647 h 152"/>
                <a:gd name="T10" fmla="*/ 2147483647 w 146"/>
                <a:gd name="T11" fmla="*/ 0 h 152"/>
                <a:gd name="T12" fmla="*/ 2147483647 w 146"/>
                <a:gd name="T13" fmla="*/ 2147483647 h 152"/>
                <a:gd name="T14" fmla="*/ 2147483647 w 146"/>
                <a:gd name="T15" fmla="*/ 0 h 152"/>
                <a:gd name="T16" fmla="*/ 0 w 146"/>
                <a:gd name="T17" fmla="*/ 2147483647 h 152"/>
                <a:gd name="T18" fmla="*/ 2147483647 w 146"/>
                <a:gd name="T19" fmla="*/ 2147483647 h 152"/>
                <a:gd name="T20" fmla="*/ 2147483647 w 146"/>
                <a:gd name="T21" fmla="*/ 2147483647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6"/>
                <a:gd name="T34" fmla="*/ 0 h 152"/>
                <a:gd name="T35" fmla="*/ 146 w 146"/>
                <a:gd name="T36" fmla="*/ 152 h 1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6" h="152">
                  <a:moveTo>
                    <a:pt x="73" y="152"/>
                  </a:moveTo>
                  <a:cubicBezTo>
                    <a:pt x="87" y="152"/>
                    <a:pt x="112" y="137"/>
                    <a:pt x="124" y="121"/>
                  </a:cubicBezTo>
                  <a:cubicBezTo>
                    <a:pt x="138" y="104"/>
                    <a:pt x="146" y="84"/>
                    <a:pt x="146" y="60"/>
                  </a:cubicBezTo>
                  <a:cubicBezTo>
                    <a:pt x="146" y="37"/>
                    <a:pt x="135" y="12"/>
                    <a:pt x="124" y="0"/>
                  </a:cubicBezTo>
                  <a:cubicBezTo>
                    <a:pt x="115" y="5"/>
                    <a:pt x="107" y="9"/>
                    <a:pt x="99" y="9"/>
                  </a:cubicBezTo>
                  <a:cubicBezTo>
                    <a:pt x="90" y="9"/>
                    <a:pt x="82" y="5"/>
                    <a:pt x="73" y="0"/>
                  </a:cubicBezTo>
                  <a:cubicBezTo>
                    <a:pt x="65" y="5"/>
                    <a:pt x="56" y="9"/>
                    <a:pt x="48" y="9"/>
                  </a:cubicBezTo>
                  <a:cubicBezTo>
                    <a:pt x="39" y="9"/>
                    <a:pt x="31" y="5"/>
                    <a:pt x="22" y="0"/>
                  </a:cubicBezTo>
                  <a:cubicBezTo>
                    <a:pt x="11" y="12"/>
                    <a:pt x="0" y="37"/>
                    <a:pt x="0" y="60"/>
                  </a:cubicBezTo>
                  <a:cubicBezTo>
                    <a:pt x="0" y="84"/>
                    <a:pt x="8" y="104"/>
                    <a:pt x="22" y="121"/>
                  </a:cubicBezTo>
                  <a:cubicBezTo>
                    <a:pt x="34" y="137"/>
                    <a:pt x="59" y="152"/>
                    <a:pt x="73" y="152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3351213" y="3473450"/>
              <a:ext cx="439737" cy="369888"/>
            </a:xfrm>
            <a:custGeom>
              <a:avLst/>
              <a:gdLst>
                <a:gd name="T0" fmla="*/ 2147483647 w 138"/>
                <a:gd name="T1" fmla="*/ 0 h 116"/>
                <a:gd name="T2" fmla="*/ 2147483647 w 138"/>
                <a:gd name="T3" fmla="*/ 2147483647 h 116"/>
                <a:gd name="T4" fmla="*/ 2147483647 w 138"/>
                <a:gd name="T5" fmla="*/ 2147483647 h 116"/>
                <a:gd name="T6" fmla="*/ 2147483647 w 138"/>
                <a:gd name="T7" fmla="*/ 2147483647 h 116"/>
                <a:gd name="T8" fmla="*/ 2147483647 w 138"/>
                <a:gd name="T9" fmla="*/ 2147483647 h 116"/>
                <a:gd name="T10" fmla="*/ 0 w 138"/>
                <a:gd name="T11" fmla="*/ 2147483647 h 116"/>
                <a:gd name="T12" fmla="*/ 2147483647 w 138"/>
                <a:gd name="T13" fmla="*/ 0 h 116"/>
                <a:gd name="T14" fmla="*/ 2147483647 w 138"/>
                <a:gd name="T15" fmla="*/ 0 h 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8"/>
                <a:gd name="T25" fmla="*/ 0 h 116"/>
                <a:gd name="T26" fmla="*/ 138 w 138"/>
                <a:gd name="T27" fmla="*/ 116 h 1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8" h="116">
                  <a:moveTo>
                    <a:pt x="133" y="0"/>
                  </a:moveTo>
                  <a:cubicBezTo>
                    <a:pt x="135" y="5"/>
                    <a:pt x="138" y="14"/>
                    <a:pt x="138" y="28"/>
                  </a:cubicBezTo>
                  <a:cubicBezTo>
                    <a:pt x="138" y="48"/>
                    <a:pt x="132" y="67"/>
                    <a:pt x="116" y="87"/>
                  </a:cubicBezTo>
                  <a:cubicBezTo>
                    <a:pt x="108" y="99"/>
                    <a:pt x="83" y="116"/>
                    <a:pt x="69" y="116"/>
                  </a:cubicBezTo>
                  <a:cubicBezTo>
                    <a:pt x="55" y="116"/>
                    <a:pt x="30" y="99"/>
                    <a:pt x="22" y="87"/>
                  </a:cubicBezTo>
                  <a:cubicBezTo>
                    <a:pt x="6" y="67"/>
                    <a:pt x="0" y="48"/>
                    <a:pt x="0" y="28"/>
                  </a:cubicBezTo>
                  <a:cubicBezTo>
                    <a:pt x="0" y="14"/>
                    <a:pt x="4" y="5"/>
                    <a:pt x="5" y="0"/>
                  </a:cubicBezTo>
                  <a:cubicBezTo>
                    <a:pt x="133" y="0"/>
                    <a:pt x="13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3360433" y="3467100"/>
              <a:ext cx="432411" cy="272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  <a:t>270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5434013" y="5557838"/>
              <a:ext cx="250825" cy="990600"/>
            </a:xfrm>
            <a:custGeom>
              <a:avLst/>
              <a:gdLst>
                <a:gd name="T0" fmla="*/ 2147483647 w 164"/>
                <a:gd name="T1" fmla="*/ 2147483647 h 295"/>
                <a:gd name="T2" fmla="*/ 2147483647 w 164"/>
                <a:gd name="T3" fmla="*/ 2147483647 h 295"/>
                <a:gd name="T4" fmla="*/ 0 w 164"/>
                <a:gd name="T5" fmla="*/ 0 h 295"/>
                <a:gd name="T6" fmla="*/ 0 60000 65536"/>
                <a:gd name="T7" fmla="*/ 0 60000 65536"/>
                <a:gd name="T8" fmla="*/ 0 60000 65536"/>
                <a:gd name="T9" fmla="*/ 0 w 164"/>
                <a:gd name="T10" fmla="*/ 0 h 295"/>
                <a:gd name="T11" fmla="*/ 164 w 164"/>
                <a:gd name="T12" fmla="*/ 295 h 2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" h="295">
                  <a:moveTo>
                    <a:pt x="145" y="295"/>
                  </a:moveTo>
                  <a:cubicBezTo>
                    <a:pt x="164" y="211"/>
                    <a:pt x="152" y="123"/>
                    <a:pt x="116" y="47"/>
                  </a:cubicBezTo>
                  <a:cubicBezTo>
                    <a:pt x="92" y="7"/>
                    <a:pt x="40" y="7"/>
                    <a:pt x="0" y="0"/>
                  </a:cubicBezTo>
                </a:path>
              </a:pathLst>
            </a:custGeom>
            <a:noFill/>
            <a:ln w="77788" cap="sq">
              <a:solidFill>
                <a:sysClr val="window" lastClr="FFFFFF">
                  <a:lumMod val="7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3852863" y="3952875"/>
              <a:ext cx="2747962" cy="2593975"/>
            </a:xfrm>
            <a:custGeom>
              <a:avLst/>
              <a:gdLst>
                <a:gd name="T0" fmla="*/ 2147483647 w 843"/>
                <a:gd name="T1" fmla="*/ 0 h 788"/>
                <a:gd name="T2" fmla="*/ 2147483647 w 843"/>
                <a:gd name="T3" fmla="*/ 2147483647 h 788"/>
                <a:gd name="T4" fmla="*/ 2147483647 w 843"/>
                <a:gd name="T5" fmla="*/ 2147483647 h 788"/>
                <a:gd name="T6" fmla="*/ 2147483647 w 843"/>
                <a:gd name="T7" fmla="*/ 2147483647 h 788"/>
                <a:gd name="T8" fmla="*/ 2147483647 w 843"/>
                <a:gd name="T9" fmla="*/ 2147483647 h 788"/>
                <a:gd name="T10" fmla="*/ 2147483647 w 843"/>
                <a:gd name="T11" fmla="*/ 2147483647 h 788"/>
                <a:gd name="T12" fmla="*/ 2147483647 w 843"/>
                <a:gd name="T13" fmla="*/ 2147483647 h 788"/>
                <a:gd name="T14" fmla="*/ 2147483647 w 843"/>
                <a:gd name="T15" fmla="*/ 2147483647 h 788"/>
                <a:gd name="T16" fmla="*/ 2147483647 w 843"/>
                <a:gd name="T17" fmla="*/ 2147483647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43"/>
                <a:gd name="T28" fmla="*/ 0 h 788"/>
                <a:gd name="T29" fmla="*/ 843 w 843"/>
                <a:gd name="T30" fmla="*/ 788 h 7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43" h="788">
                  <a:moveTo>
                    <a:pt x="843" y="0"/>
                  </a:moveTo>
                  <a:cubicBezTo>
                    <a:pt x="818" y="24"/>
                    <a:pt x="791" y="44"/>
                    <a:pt x="763" y="68"/>
                  </a:cubicBezTo>
                  <a:cubicBezTo>
                    <a:pt x="751" y="80"/>
                    <a:pt x="739" y="96"/>
                    <a:pt x="727" y="108"/>
                  </a:cubicBezTo>
                  <a:cubicBezTo>
                    <a:pt x="613" y="211"/>
                    <a:pt x="522" y="339"/>
                    <a:pt x="478" y="487"/>
                  </a:cubicBezTo>
                  <a:cubicBezTo>
                    <a:pt x="411" y="471"/>
                    <a:pt x="344" y="463"/>
                    <a:pt x="281" y="499"/>
                  </a:cubicBezTo>
                  <a:cubicBezTo>
                    <a:pt x="257" y="511"/>
                    <a:pt x="217" y="519"/>
                    <a:pt x="202" y="487"/>
                  </a:cubicBezTo>
                  <a:cubicBezTo>
                    <a:pt x="186" y="459"/>
                    <a:pt x="154" y="419"/>
                    <a:pt x="123" y="451"/>
                  </a:cubicBezTo>
                  <a:cubicBezTo>
                    <a:pt x="75" y="499"/>
                    <a:pt x="51" y="563"/>
                    <a:pt x="28" y="622"/>
                  </a:cubicBezTo>
                  <a:cubicBezTo>
                    <a:pt x="8" y="674"/>
                    <a:pt x="0" y="730"/>
                    <a:pt x="7" y="788"/>
                  </a:cubicBezTo>
                </a:path>
              </a:pathLst>
            </a:custGeom>
            <a:noFill/>
            <a:ln w="77788" cap="sq">
              <a:solidFill>
                <a:sysClr val="window" lastClr="FFFFFF">
                  <a:lumMod val="75000"/>
                </a:sysClr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grpSp>
          <p:nvGrpSpPr>
            <p:cNvPr id="28" name="Group 26"/>
            <p:cNvGrpSpPr>
              <a:grpSpLocks/>
            </p:cNvGrpSpPr>
            <p:nvPr/>
          </p:nvGrpSpPr>
          <p:grpSpPr bwMode="auto">
            <a:xfrm>
              <a:off x="6215063" y="4240213"/>
              <a:ext cx="385762" cy="401637"/>
              <a:chOff x="3713" y="3018"/>
              <a:chExt cx="243" cy="253"/>
            </a:xfrm>
          </p:grpSpPr>
          <p:sp>
            <p:nvSpPr>
              <p:cNvPr id="60" name="Freeform 27"/>
              <p:cNvSpPr>
                <a:spLocks/>
              </p:cNvSpPr>
              <p:nvPr/>
            </p:nvSpPr>
            <p:spPr bwMode="auto">
              <a:xfrm>
                <a:off x="3713" y="3018"/>
                <a:ext cx="243" cy="253"/>
              </a:xfrm>
              <a:custGeom>
                <a:avLst/>
                <a:gdLst>
                  <a:gd name="T0" fmla="*/ 516429 w 121"/>
                  <a:gd name="T1" fmla="*/ 1086649 h 126"/>
                  <a:gd name="T2" fmla="*/ 891139 w 121"/>
                  <a:gd name="T3" fmla="*/ 872790 h 126"/>
                  <a:gd name="T4" fmla="*/ 1045729 w 121"/>
                  <a:gd name="T5" fmla="*/ 430202 h 126"/>
                  <a:gd name="T6" fmla="*/ 882678 w 121"/>
                  <a:gd name="T7" fmla="*/ 0 h 126"/>
                  <a:gd name="T8" fmla="*/ 700888 w 121"/>
                  <a:gd name="T9" fmla="*/ 68416 h 126"/>
                  <a:gd name="T10" fmla="*/ 516429 w 121"/>
                  <a:gd name="T11" fmla="*/ 0 h 126"/>
                  <a:gd name="T12" fmla="*/ 336334 w 121"/>
                  <a:gd name="T13" fmla="*/ 68416 h 126"/>
                  <a:gd name="T14" fmla="*/ 154550 w 121"/>
                  <a:gd name="T15" fmla="*/ 0 h 126"/>
                  <a:gd name="T16" fmla="*/ 0 w 121"/>
                  <a:gd name="T17" fmla="*/ 430202 h 126"/>
                  <a:gd name="T18" fmla="*/ 154550 w 121"/>
                  <a:gd name="T19" fmla="*/ 872790 h 126"/>
                  <a:gd name="T20" fmla="*/ 516429 w 121"/>
                  <a:gd name="T21" fmla="*/ 1086649 h 1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1"/>
                  <a:gd name="T34" fmla="*/ 0 h 126"/>
                  <a:gd name="T35" fmla="*/ 121 w 121"/>
                  <a:gd name="T36" fmla="*/ 126 h 1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1" h="126">
                    <a:moveTo>
                      <a:pt x="60" y="126"/>
                    </a:moveTo>
                    <a:cubicBezTo>
                      <a:pt x="72" y="126"/>
                      <a:pt x="92" y="114"/>
                      <a:pt x="103" y="101"/>
                    </a:cubicBezTo>
                    <a:cubicBezTo>
                      <a:pt x="114" y="87"/>
                      <a:pt x="121" y="70"/>
                      <a:pt x="121" y="50"/>
                    </a:cubicBezTo>
                    <a:cubicBezTo>
                      <a:pt x="121" y="32"/>
                      <a:pt x="112" y="11"/>
                      <a:pt x="102" y="0"/>
                    </a:cubicBezTo>
                    <a:cubicBezTo>
                      <a:pt x="95" y="5"/>
                      <a:pt x="88" y="8"/>
                      <a:pt x="81" y="8"/>
                    </a:cubicBezTo>
                    <a:cubicBezTo>
                      <a:pt x="74" y="8"/>
                      <a:pt x="67" y="5"/>
                      <a:pt x="60" y="0"/>
                    </a:cubicBezTo>
                    <a:cubicBezTo>
                      <a:pt x="54" y="5"/>
                      <a:pt x="46" y="8"/>
                      <a:pt x="39" y="8"/>
                    </a:cubicBezTo>
                    <a:cubicBezTo>
                      <a:pt x="32" y="8"/>
                      <a:pt x="25" y="5"/>
                      <a:pt x="18" y="0"/>
                    </a:cubicBezTo>
                    <a:cubicBezTo>
                      <a:pt x="9" y="11"/>
                      <a:pt x="0" y="32"/>
                      <a:pt x="0" y="50"/>
                    </a:cubicBezTo>
                    <a:cubicBezTo>
                      <a:pt x="0" y="70"/>
                      <a:pt x="7" y="87"/>
                      <a:pt x="18" y="101"/>
                    </a:cubicBezTo>
                    <a:cubicBezTo>
                      <a:pt x="28" y="114"/>
                      <a:pt x="49" y="126"/>
                      <a:pt x="60" y="1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Freeform 28"/>
              <p:cNvSpPr>
                <a:spLocks/>
              </p:cNvSpPr>
              <p:nvPr/>
            </p:nvSpPr>
            <p:spPr bwMode="auto">
              <a:xfrm>
                <a:off x="3719" y="3074"/>
                <a:ext cx="229" cy="193"/>
              </a:xfrm>
              <a:custGeom>
                <a:avLst/>
                <a:gdLst>
                  <a:gd name="T0" fmla="*/ 954450 w 114"/>
                  <a:gd name="T1" fmla="*/ 0 h 96"/>
                  <a:gd name="T2" fmla="*/ 988430 w 114"/>
                  <a:gd name="T3" fmla="*/ 199673 h 96"/>
                  <a:gd name="T4" fmla="*/ 842037 w 114"/>
                  <a:gd name="T5" fmla="*/ 633072 h 96"/>
                  <a:gd name="T6" fmla="*/ 496241 w 114"/>
                  <a:gd name="T7" fmla="*/ 841182 h 96"/>
                  <a:gd name="T8" fmla="*/ 155079 w 114"/>
                  <a:gd name="T9" fmla="*/ 633072 h 96"/>
                  <a:gd name="T10" fmla="*/ 0 w 114"/>
                  <a:gd name="T11" fmla="*/ 199673 h 96"/>
                  <a:gd name="T12" fmla="*/ 34173 w 114"/>
                  <a:gd name="T13" fmla="*/ 0 h 96"/>
                  <a:gd name="T14" fmla="*/ 954450 w 114"/>
                  <a:gd name="T15" fmla="*/ 0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96"/>
                  <a:gd name="T26" fmla="*/ 114 w 114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96">
                    <a:moveTo>
                      <a:pt x="110" y="0"/>
                    </a:moveTo>
                    <a:cubicBezTo>
                      <a:pt x="112" y="4"/>
                      <a:pt x="114" y="12"/>
                      <a:pt x="114" y="23"/>
                    </a:cubicBezTo>
                    <a:cubicBezTo>
                      <a:pt x="114" y="39"/>
                      <a:pt x="110" y="55"/>
                      <a:pt x="97" y="72"/>
                    </a:cubicBezTo>
                    <a:cubicBezTo>
                      <a:pt x="89" y="82"/>
                      <a:pt x="69" y="96"/>
                      <a:pt x="57" y="96"/>
                    </a:cubicBezTo>
                    <a:cubicBezTo>
                      <a:pt x="46" y="96"/>
                      <a:pt x="25" y="82"/>
                      <a:pt x="18" y="72"/>
                    </a:cubicBezTo>
                    <a:cubicBezTo>
                      <a:pt x="5" y="55"/>
                      <a:pt x="0" y="39"/>
                      <a:pt x="0" y="23"/>
                    </a:cubicBezTo>
                    <a:cubicBezTo>
                      <a:pt x="0" y="12"/>
                      <a:pt x="3" y="4"/>
                      <a:pt x="4" y="0"/>
                    </a:cubicBezTo>
                    <a:cubicBezTo>
                      <a:pt x="110" y="0"/>
                      <a:pt x="110" y="0"/>
                      <a:pt x="1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6267776" y="4314825"/>
              <a:ext cx="288273" cy="272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  <a:t>95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0" name="Oval 32"/>
            <p:cNvSpPr>
              <a:spLocks noChangeArrowheads="1"/>
            </p:cNvSpPr>
            <p:nvPr/>
          </p:nvSpPr>
          <p:spPr bwMode="auto">
            <a:xfrm>
              <a:off x="2582863" y="2187575"/>
              <a:ext cx="282575" cy="284163"/>
            </a:xfrm>
            <a:prstGeom prst="ellipse">
              <a:avLst/>
            </a:prstGeom>
            <a:solidFill>
              <a:srgbClr val="EC1C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1" name="Oval 33"/>
            <p:cNvSpPr>
              <a:spLocks noChangeArrowheads="1"/>
            </p:cNvSpPr>
            <p:nvPr/>
          </p:nvSpPr>
          <p:spPr bwMode="auto">
            <a:xfrm>
              <a:off x="4524375" y="5613400"/>
              <a:ext cx="265113" cy="263525"/>
            </a:xfrm>
            <a:prstGeom prst="ellipse">
              <a:avLst/>
            </a:prstGeom>
            <a:solidFill>
              <a:srgbClr val="EC1C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2" name="Oval 36"/>
            <p:cNvSpPr>
              <a:spLocks noChangeArrowheads="1"/>
            </p:cNvSpPr>
            <p:nvPr/>
          </p:nvSpPr>
          <p:spPr bwMode="auto">
            <a:xfrm>
              <a:off x="2874963" y="3475038"/>
              <a:ext cx="144462" cy="141287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3" name="Oval 37"/>
            <p:cNvSpPr>
              <a:spLocks noChangeArrowheads="1"/>
            </p:cNvSpPr>
            <p:nvPr/>
          </p:nvSpPr>
          <p:spPr bwMode="auto">
            <a:xfrm>
              <a:off x="2770188" y="3259138"/>
              <a:ext cx="141287" cy="142875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4" name="Oval 38"/>
            <p:cNvSpPr>
              <a:spLocks noChangeArrowheads="1"/>
            </p:cNvSpPr>
            <p:nvPr/>
          </p:nvSpPr>
          <p:spPr bwMode="auto">
            <a:xfrm>
              <a:off x="4452938" y="4378325"/>
              <a:ext cx="144462" cy="141288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5" name="Oval 41"/>
            <p:cNvSpPr>
              <a:spLocks noChangeArrowheads="1"/>
            </p:cNvSpPr>
            <p:nvPr/>
          </p:nvSpPr>
          <p:spPr bwMode="auto">
            <a:xfrm>
              <a:off x="4635500" y="4837113"/>
              <a:ext cx="139700" cy="144462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 flipV="1">
              <a:off x="4219575" y="5853113"/>
              <a:ext cx="733425" cy="69215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8" name="Text Box 48"/>
            <p:cNvSpPr txBox="1">
              <a:spLocks noChangeArrowheads="1"/>
            </p:cNvSpPr>
            <p:nvPr/>
          </p:nvSpPr>
          <p:spPr bwMode="auto">
            <a:xfrm>
              <a:off x="-65540" y="3108325"/>
              <a:ext cx="2713490" cy="350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  <a:t>Biospecimen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  <a:t> Repository</a:t>
              </a:r>
            </a:p>
          </p:txBody>
        </p:sp>
        <p:sp>
          <p:nvSpPr>
            <p:cNvPr id="39" name="Text Box 49"/>
            <p:cNvSpPr txBox="1">
              <a:spLocks noChangeArrowheads="1"/>
            </p:cNvSpPr>
            <p:nvPr/>
          </p:nvSpPr>
          <p:spPr bwMode="auto">
            <a:xfrm>
              <a:off x="878654" y="3471862"/>
              <a:ext cx="15541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  <a:t>Vaccine Pilot Plant</a:t>
              </a:r>
            </a:p>
          </p:txBody>
        </p:sp>
        <p:sp>
          <p:nvSpPr>
            <p:cNvPr id="40" name="Text Box 50"/>
            <p:cNvSpPr txBox="1">
              <a:spLocks noChangeArrowheads="1"/>
            </p:cNvSpPr>
            <p:nvPr/>
          </p:nvSpPr>
          <p:spPr bwMode="auto">
            <a:xfrm>
              <a:off x="4095750" y="3706813"/>
              <a:ext cx="2344738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  <a:t>Advanced Technology Center</a:t>
              </a:r>
            </a:p>
          </p:txBody>
        </p:sp>
        <p:sp>
          <p:nvSpPr>
            <p:cNvPr id="41" name="Text Box 52"/>
            <p:cNvSpPr txBox="1">
              <a:spLocks noChangeArrowheads="1"/>
            </p:cNvSpPr>
            <p:nvPr/>
          </p:nvSpPr>
          <p:spPr bwMode="auto">
            <a:xfrm>
              <a:off x="4705350" y="4230688"/>
              <a:ext cx="12620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  <a:t>Bioinformatics</a:t>
              </a:r>
            </a:p>
          </p:txBody>
        </p:sp>
        <p:sp>
          <p:nvSpPr>
            <p:cNvPr id="42" name="Rectangle 54"/>
            <p:cNvSpPr>
              <a:spLocks noChangeArrowheads="1"/>
            </p:cNvSpPr>
            <p:nvPr/>
          </p:nvSpPr>
          <p:spPr bwMode="auto">
            <a:xfrm>
              <a:off x="6785359" y="3176687"/>
              <a:ext cx="118141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  <a:t>Baltimore</a:t>
              </a:r>
              <a:endPara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endParaRPr>
            </a:p>
          </p:txBody>
        </p:sp>
        <p:sp>
          <p:nvSpPr>
            <p:cNvPr id="43" name="Line 55"/>
            <p:cNvSpPr>
              <a:spLocks noChangeShapeType="1"/>
            </p:cNvSpPr>
            <p:nvPr/>
          </p:nvSpPr>
          <p:spPr bwMode="auto">
            <a:xfrm flipV="1">
              <a:off x="4587875" y="4000500"/>
              <a:ext cx="241300" cy="354013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4" name="Line 56"/>
            <p:cNvSpPr>
              <a:spLocks noChangeShapeType="1"/>
            </p:cNvSpPr>
            <p:nvPr/>
          </p:nvSpPr>
          <p:spPr bwMode="auto">
            <a:xfrm flipV="1">
              <a:off x="4762500" y="4505325"/>
              <a:ext cx="200025" cy="30480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5" name="Line 46"/>
            <p:cNvSpPr>
              <a:spLocks noChangeShapeType="1"/>
            </p:cNvSpPr>
            <p:nvPr/>
          </p:nvSpPr>
          <p:spPr bwMode="auto">
            <a:xfrm>
              <a:off x="3479800" y="2198007"/>
              <a:ext cx="266700" cy="8572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6" name="TextBox 68"/>
            <p:cNvSpPr txBox="1">
              <a:spLocks noChangeArrowheads="1"/>
            </p:cNvSpPr>
            <p:nvPr/>
          </p:nvSpPr>
          <p:spPr bwMode="auto">
            <a:xfrm>
              <a:off x="3703412" y="2059668"/>
              <a:ext cx="5210174" cy="74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Advanced Technology Research Facility</a:t>
              </a:r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2524125" y="3305175"/>
              <a:ext cx="180975" cy="952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V="1">
              <a:off x="2647950" y="3581400"/>
              <a:ext cx="190500" cy="285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47"/>
            <p:cNvSpPr txBox="1">
              <a:spLocks noChangeArrowheads="1"/>
            </p:cNvSpPr>
            <p:nvPr/>
          </p:nvSpPr>
          <p:spPr bwMode="auto">
            <a:xfrm>
              <a:off x="316707" y="2684579"/>
              <a:ext cx="2143917" cy="350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  <a:t>Clinical Monitoring </a:t>
              </a:r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 flipV="1">
              <a:off x="2339975" y="2867025"/>
              <a:ext cx="241300" cy="1588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1" name="Oval 75"/>
            <p:cNvSpPr>
              <a:spLocks noChangeArrowheads="1"/>
            </p:cNvSpPr>
            <p:nvPr/>
          </p:nvSpPr>
          <p:spPr bwMode="auto">
            <a:xfrm rot="-834839">
              <a:off x="4829175" y="6262688"/>
              <a:ext cx="501650" cy="285750"/>
            </a:xfrm>
            <a:prstGeom prst="ellipse">
              <a:avLst/>
            </a:prstGeom>
            <a:solidFill>
              <a:srgbClr val="4F81BD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169863" marR="0" lvl="0" indent="-169863" algn="ctr" defTabSz="914400" eaLnBrk="1" fontAlgn="auto" latinLnBrk="0" hangingPunct="1">
                <a:lnSpc>
                  <a:spcPct val="95000"/>
                </a:lnSpc>
                <a:spcBef>
                  <a:spcPct val="35000"/>
                </a:spcBef>
                <a:spcAft>
                  <a:spcPts val="0"/>
                </a:spcAft>
                <a:buClr>
                  <a:srgbClr val="3B5DA4"/>
                </a:buClr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2" name="Oval 41"/>
            <p:cNvSpPr>
              <a:spLocks noChangeArrowheads="1"/>
            </p:cNvSpPr>
            <p:nvPr/>
          </p:nvSpPr>
          <p:spPr bwMode="auto">
            <a:xfrm>
              <a:off x="5073650" y="6323013"/>
              <a:ext cx="139700" cy="144462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3" name="Oval 41"/>
            <p:cNvSpPr>
              <a:spLocks noChangeArrowheads="1"/>
            </p:cNvSpPr>
            <p:nvPr/>
          </p:nvSpPr>
          <p:spPr bwMode="auto">
            <a:xfrm>
              <a:off x="4911725" y="6342063"/>
              <a:ext cx="139700" cy="144462"/>
            </a:xfrm>
            <a:prstGeom prst="ellipse">
              <a:avLst/>
            </a:prstGeom>
            <a:solidFill>
              <a:srgbClr val="1F497D">
                <a:lumMod val="40000"/>
                <a:lumOff val="6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4" name="Text Box 52"/>
            <p:cNvSpPr txBox="1">
              <a:spLocks noChangeArrowheads="1"/>
            </p:cNvSpPr>
            <p:nvPr/>
          </p:nvSpPr>
          <p:spPr bwMode="auto">
            <a:xfrm>
              <a:off x="5762625" y="5440363"/>
              <a:ext cx="1177925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  <a:t>Clinical Trials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  <a:t>Support</a:t>
              </a:r>
            </a:p>
          </p:txBody>
        </p:sp>
        <p:sp>
          <p:nvSpPr>
            <p:cNvPr id="55" name="Line 56"/>
            <p:cNvSpPr>
              <a:spLocks noChangeShapeType="1"/>
            </p:cNvSpPr>
            <p:nvPr/>
          </p:nvSpPr>
          <p:spPr bwMode="auto">
            <a:xfrm flipV="1">
              <a:off x="5229225" y="5705475"/>
              <a:ext cx="571500" cy="60007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6" name="Line 56"/>
            <p:cNvSpPr>
              <a:spLocks noChangeShapeType="1"/>
            </p:cNvSpPr>
            <p:nvPr/>
          </p:nvSpPr>
          <p:spPr bwMode="auto">
            <a:xfrm flipV="1">
              <a:off x="4724400" y="5181600"/>
              <a:ext cx="228600" cy="381000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3"/>
            <p:cNvSpPr>
              <a:spLocks noChangeArrowheads="1"/>
            </p:cNvSpPr>
            <p:nvPr/>
          </p:nvSpPr>
          <p:spPr bwMode="auto">
            <a:xfrm>
              <a:off x="5073650" y="4810125"/>
              <a:ext cx="336218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NeueLT Std"/>
                  <a:ea typeface="+mn-ea"/>
                  <a:cs typeface="+mn-cs"/>
                </a:rPr>
                <a:t>NCI Campus at Bethesda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NeueLT Std"/>
                <a:ea typeface="+mn-ea"/>
                <a:cs typeface="+mn-cs"/>
              </a:endParaRPr>
            </a:p>
          </p:txBody>
        </p:sp>
        <p:sp>
          <p:nvSpPr>
            <p:cNvPr id="58" name="Oval 38"/>
            <p:cNvSpPr>
              <a:spLocks noChangeArrowheads="1"/>
            </p:cNvSpPr>
            <p:nvPr/>
          </p:nvSpPr>
          <p:spPr bwMode="auto">
            <a:xfrm>
              <a:off x="3407569" y="2099271"/>
              <a:ext cx="144462" cy="141288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59" name="Oval 38"/>
            <p:cNvSpPr>
              <a:spLocks noChangeArrowheads="1"/>
            </p:cNvSpPr>
            <p:nvPr/>
          </p:nvSpPr>
          <p:spPr bwMode="auto">
            <a:xfrm>
              <a:off x="2604092" y="2789238"/>
              <a:ext cx="144462" cy="141288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37" name="Line 43"/>
            <p:cNvSpPr>
              <a:spLocks noChangeShapeType="1"/>
            </p:cNvSpPr>
            <p:nvPr/>
          </p:nvSpPr>
          <p:spPr bwMode="auto">
            <a:xfrm flipH="1" flipV="1">
              <a:off x="4922838" y="5861050"/>
              <a:ext cx="647700" cy="676275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02" y="158413"/>
            <a:ext cx="8165592" cy="317395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FNLCR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Research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8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155795"/>
            <a:ext cx="8165592" cy="317395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FNLCR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Research Support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47164" y="475088"/>
            <a:ext cx="4913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+mn-lt"/>
              </a:rPr>
              <a:t>33 States and the District of Columbia</a:t>
            </a:r>
            <a:endParaRPr lang="en-US" sz="2000" b="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6" name="Content Placeholder 5" descr="201839_US-maps_011411.tif"/>
          <p:cNvPicPr>
            <a:picLocks noGrp="1" noChangeAspect="1"/>
          </p:cNvPicPr>
          <p:nvPr>
            <p:ph sz="quarter" idx="1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970" y="977372"/>
            <a:ext cx="533758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8"/>
          <p:cNvSpPr txBox="1">
            <a:spLocks noChangeArrowheads="1"/>
          </p:cNvSpPr>
          <p:nvPr/>
        </p:nvSpPr>
        <p:spPr bwMode="auto">
          <a:xfrm>
            <a:off x="3922033" y="4408600"/>
            <a:ext cx="37613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>States with research efforts managed/supported by FNLCR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>Staff</a:t>
            </a:r>
            <a:endParaRPr lang="en-US" sz="1600" b="1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181083" y="4434838"/>
            <a:ext cx="228600" cy="228600"/>
          </a:xfrm>
          <a:prstGeom prst="ellipse">
            <a:avLst/>
          </a:prstGeom>
          <a:solidFill>
            <a:srgbClr val="2F9B6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98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FNLCR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Support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58" y="829765"/>
            <a:ext cx="7593209" cy="3600450"/>
          </a:xfrm>
          <a:prstGeom prst="rect">
            <a:avLst/>
          </a:prstGeom>
        </p:spPr>
      </p:pic>
      <p:sp>
        <p:nvSpPr>
          <p:cNvPr id="5" name="TextBox 78"/>
          <p:cNvSpPr txBox="1">
            <a:spLocks noChangeArrowheads="1"/>
          </p:cNvSpPr>
          <p:nvPr/>
        </p:nvSpPr>
        <p:spPr bwMode="auto">
          <a:xfrm>
            <a:off x="3829729" y="4137826"/>
            <a:ext cx="37137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>Countries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>with research efforts managed/supported by FNLCR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>staff</a:t>
            </a:r>
            <a:endParaRPr lang="en-US" sz="1600" b="1" dirty="0">
              <a:solidFill>
                <a:prstClr val="black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69827" y="4195398"/>
            <a:ext cx="228600" cy="228600"/>
          </a:xfrm>
          <a:prstGeom prst="ellipse">
            <a:avLst/>
          </a:prstGeom>
          <a:solidFill>
            <a:srgbClr val="2F9B6C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561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FNLCR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Areas of Research/Research Support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93776" y="855023"/>
            <a:ext cx="7932737" cy="3862627"/>
            <a:chOff x="684213" y="1598613"/>
            <a:chExt cx="7932737" cy="4010025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gray">
            <a:xfrm>
              <a:off x="2741613" y="3887788"/>
              <a:ext cx="1746250" cy="573087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solidFill>
                <a:srgbClr val="EEECE1"/>
              </a:solidFill>
              <a:round/>
              <a:headEnd/>
              <a:tailEnd/>
            </a:ln>
            <a:effectLst>
              <a:outerShdw dist="107763" dir="2700000" algn="ctr" rotWithShape="0">
                <a:srgbClr val="EEECE1">
                  <a:alpha val="50000"/>
                </a:srgbClr>
              </a:outerShdw>
            </a:effectLst>
          </p:spPr>
          <p:txBody>
            <a:bodyPr lIns="18288" tIns="18288" rIns="18288" bIns="18288" anchor="ctr" anchorCtr="1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Imaging</a:t>
              </a: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gray">
            <a:xfrm>
              <a:off x="6856413" y="2741613"/>
              <a:ext cx="1746250" cy="573087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solidFill>
                <a:srgbClr val="EEECE1"/>
              </a:solidFill>
              <a:round/>
              <a:headEnd/>
              <a:tailEnd/>
            </a:ln>
            <a:effectLst>
              <a:outerShdw dist="107763" dir="2700000" algn="ctr" rotWithShape="0">
                <a:srgbClr val="EEECE1">
                  <a:alpha val="50000"/>
                </a:srgbClr>
              </a:outerShdw>
            </a:effectLst>
          </p:spPr>
          <p:txBody>
            <a:bodyPr lIns="18288" tIns="18288" rIns="18288" bIns="18288" anchor="ctr" anchorCtr="1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Molecular Target Screening</a:t>
              </a: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684213" y="2741613"/>
              <a:ext cx="1746250" cy="573087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solidFill>
                <a:srgbClr val="EEECE1"/>
              </a:solidFill>
              <a:round/>
              <a:headEnd/>
              <a:tailEnd/>
            </a:ln>
            <a:effectLst>
              <a:outerShdw dist="107763" dir="2700000" algn="ctr" rotWithShape="0">
                <a:srgbClr val="EEECE1">
                  <a:alpha val="50000"/>
                </a:srgbClr>
              </a:outerShdw>
            </a:effectLst>
          </p:spPr>
          <p:txBody>
            <a:bodyPr lIns="18288" tIns="18288" rIns="18288" bIns="18288" anchor="ctr" anchorCtr="1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Proteomics</a:t>
              </a: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4811713" y="1598613"/>
              <a:ext cx="1746250" cy="573087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solidFill>
                <a:srgbClr val="EEECE1"/>
              </a:solidFill>
              <a:round/>
              <a:headEnd/>
              <a:tailEnd/>
            </a:ln>
            <a:effectLst>
              <a:outerShdw dist="107763" dir="2700000" algn="ctr" rotWithShape="0">
                <a:srgbClr val="EEECE1">
                  <a:alpha val="50000"/>
                </a:srgbClr>
              </a:outerShdw>
            </a:effectLst>
          </p:spPr>
          <p:txBody>
            <a:bodyPr lIns="0" tIns="18288" rIns="0" bIns="18288" anchor="ctr" anchorCtr="1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Molecular Technologies</a:t>
              </a: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gray">
            <a:xfrm>
              <a:off x="2749550" y="2741613"/>
              <a:ext cx="1746250" cy="573087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solidFill>
                <a:srgbClr val="EEECE1"/>
              </a:solidFill>
              <a:round/>
              <a:headEnd/>
              <a:tailEnd/>
            </a:ln>
            <a:effectLst>
              <a:outerShdw dist="107763" dir="2700000" algn="ctr" rotWithShape="0">
                <a:srgbClr val="EEECE1">
                  <a:alpha val="50000"/>
                </a:srgbClr>
              </a:outerShdw>
            </a:effectLst>
          </p:spPr>
          <p:txBody>
            <a:bodyPr lIns="18288" tIns="18288" rIns="18288" bIns="18288" anchor="ctr" anchorCtr="1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Protein Expression</a:t>
              </a: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4799013" y="5027613"/>
              <a:ext cx="1746250" cy="573087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solidFill>
                <a:srgbClr val="EEECE1"/>
              </a:solidFill>
              <a:round/>
              <a:headEnd/>
              <a:tailEnd/>
            </a:ln>
            <a:effectLst>
              <a:outerShdw dist="107763" dir="2700000" algn="ctr" rotWithShape="0">
                <a:srgbClr val="EEECE1">
                  <a:alpha val="50000"/>
                </a:srgbClr>
              </a:outerShdw>
            </a:effectLst>
          </p:spPr>
          <p:txBody>
            <a:bodyPr lIns="18288" tIns="18288" rIns="18288" bIns="18288" anchor="ctr" anchorCtr="1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Biomedical Computing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gray">
            <a:xfrm>
              <a:off x="6850063" y="3884613"/>
              <a:ext cx="1746250" cy="573087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solidFill>
                <a:srgbClr val="EEECE1"/>
              </a:solidFill>
              <a:round/>
              <a:headEnd/>
              <a:tailEnd/>
            </a:ln>
            <a:effectLst>
              <a:outerShdw dist="107763" dir="2700000" algn="ctr" rotWithShape="0">
                <a:srgbClr val="EEECE1">
                  <a:alpha val="50000"/>
                </a:srgbClr>
              </a:outerShdw>
            </a:effectLst>
          </p:spPr>
          <p:txBody>
            <a:bodyPr lIns="18288" tIns="18288" rIns="18288" bIns="18288" anchor="ctr" anchorCtr="1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Biopharmaceutical Development</a:t>
              </a: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684213" y="3884613"/>
              <a:ext cx="1746250" cy="573087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solidFill>
                <a:srgbClr val="EEECE1"/>
              </a:solidFill>
              <a:round/>
              <a:headEnd/>
              <a:tailEnd/>
            </a:ln>
            <a:effectLst>
              <a:outerShdw dist="107763" dir="2700000" algn="ctr" rotWithShape="0">
                <a:srgbClr val="EEECE1">
                  <a:alpha val="50000"/>
                </a:srgbClr>
              </a:outerShdw>
            </a:effectLst>
          </p:spPr>
          <p:txBody>
            <a:bodyPr lIns="18288" tIns="18288" rIns="18288" bIns="18288" anchor="ctr" anchorCtr="1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Nanotechnology Characterization</a:t>
              </a: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gray">
            <a:xfrm>
              <a:off x="6856413" y="5027613"/>
              <a:ext cx="1746250" cy="573087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solidFill>
                <a:srgbClr val="EEECE1"/>
              </a:solidFill>
              <a:round/>
              <a:headEnd/>
              <a:tailEnd/>
            </a:ln>
            <a:effectLst>
              <a:outerShdw dist="107763" dir="2700000" algn="ctr" rotWithShape="0">
                <a:srgbClr val="EEECE1">
                  <a:alpha val="50000"/>
                </a:srgbClr>
              </a:outerShdw>
            </a:effectLst>
          </p:spPr>
          <p:txBody>
            <a:bodyPr lIns="18288" tIns="18288" rIns="18288" bIns="18288" anchor="ctr" anchorCtr="1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Repository Services</a:t>
              </a: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gray">
            <a:xfrm>
              <a:off x="684213" y="1598613"/>
              <a:ext cx="1746250" cy="573087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solidFill>
                <a:srgbClr val="EEECE1"/>
              </a:solidFill>
              <a:round/>
              <a:headEnd/>
              <a:tailEnd/>
            </a:ln>
            <a:effectLst>
              <a:outerShdw dist="107763" dir="2700000" algn="ctr" rotWithShape="0">
                <a:srgbClr val="EEECE1">
                  <a:alpha val="50000"/>
                </a:srgbClr>
              </a:outerShdw>
            </a:effectLst>
          </p:spPr>
          <p:txBody>
            <a:bodyPr lIns="18288" tIns="18288" rIns="18288" bIns="18288" anchor="ctr" anchorCtr="1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Basic Research</a:t>
              </a:r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6870700" y="1598613"/>
              <a:ext cx="1746250" cy="573087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solidFill>
                <a:srgbClr val="EEECE1"/>
              </a:solidFill>
              <a:round/>
              <a:headEnd/>
              <a:tailEnd/>
            </a:ln>
            <a:effectLst>
              <a:outerShdw dist="107763" dir="2700000" algn="ctr" rotWithShape="0">
                <a:srgbClr val="EEECE1">
                  <a:alpha val="50000"/>
                </a:srgbClr>
              </a:outerShdw>
            </a:effectLst>
          </p:spPr>
          <p:txBody>
            <a:bodyPr lIns="18288" tIns="18288" rIns="18288" bIns="18288" anchor="ctr" anchorCtr="1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Genotyping</a:t>
              </a:r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gray">
            <a:xfrm>
              <a:off x="2751138" y="1598613"/>
              <a:ext cx="1746250" cy="573087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solidFill>
                <a:srgbClr val="EEECE1"/>
              </a:solidFill>
              <a:round/>
              <a:headEnd/>
              <a:tailEnd/>
            </a:ln>
            <a:effectLst>
              <a:outerShdw dist="107763" dir="2700000" algn="ctr" rotWithShape="0">
                <a:srgbClr val="EEECE1">
                  <a:alpha val="50000"/>
                </a:srgbClr>
              </a:outerShdw>
            </a:effectLst>
          </p:spPr>
          <p:txBody>
            <a:bodyPr lIns="18288" tIns="18288" rIns="18288" bIns="18288" anchor="ctr" anchorCtr="1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Animal Models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>
              <a:off x="4799013" y="3887788"/>
              <a:ext cx="1746250" cy="573087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solidFill>
                <a:srgbClr val="EEECE1"/>
              </a:solidFill>
              <a:round/>
              <a:headEnd/>
              <a:tailEnd/>
            </a:ln>
            <a:effectLst>
              <a:outerShdw dist="107763" dir="2700000" algn="ctr" rotWithShape="0">
                <a:srgbClr val="EEECE1">
                  <a:alpha val="50000"/>
                </a:srgbClr>
              </a:outerShdw>
            </a:effectLst>
          </p:spPr>
          <p:txBody>
            <a:bodyPr lIns="18288" tIns="18288" rIns="18288" bIns="18288" anchor="ctr" anchorCtr="1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Vaccine Production</a:t>
              </a:r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gray">
            <a:xfrm>
              <a:off x="2741613" y="5035550"/>
              <a:ext cx="1746250" cy="573088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solidFill>
                <a:srgbClr val="EEECE1"/>
              </a:solidFill>
              <a:round/>
              <a:headEnd/>
              <a:tailEnd/>
            </a:ln>
            <a:effectLst>
              <a:outerShdw dist="107763" dir="2700000" algn="ctr" rotWithShape="0">
                <a:srgbClr val="EEECE1">
                  <a:alpha val="50000"/>
                </a:srgbClr>
              </a:outerShdw>
            </a:effectLst>
          </p:spPr>
          <p:txBody>
            <a:bodyPr lIns="18288" tIns="18288" rIns="18288" bIns="18288" anchor="ctr" anchorCtr="1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Clinical Trial Support</a:t>
              </a:r>
            </a:p>
          </p:txBody>
        </p:sp>
        <p:sp>
          <p:nvSpPr>
            <p:cNvPr id="19" name="AutoShape 17"/>
            <p:cNvSpPr>
              <a:spLocks noChangeArrowheads="1"/>
            </p:cNvSpPr>
            <p:nvPr/>
          </p:nvSpPr>
          <p:spPr bwMode="gray">
            <a:xfrm>
              <a:off x="4799013" y="2741613"/>
              <a:ext cx="1746250" cy="573087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solidFill>
                <a:srgbClr val="EEECE1"/>
              </a:solidFill>
              <a:round/>
              <a:headEnd/>
              <a:tailEnd/>
            </a:ln>
            <a:effectLst>
              <a:outerShdw dist="107763" dir="2700000" algn="ctr" rotWithShape="0">
                <a:srgbClr val="EEECE1">
                  <a:alpha val="50000"/>
                </a:srgbClr>
              </a:outerShdw>
            </a:effectLst>
          </p:spPr>
          <p:txBody>
            <a:bodyPr lIns="18288" tIns="18288" rIns="18288" bIns="18288" anchor="ctr" anchorCtr="1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Drug Discovery</a:t>
              </a:r>
            </a:p>
          </p:txBody>
        </p:sp>
        <p:sp>
          <p:nvSpPr>
            <p:cNvPr id="20" name="AutoShape 18"/>
            <p:cNvSpPr>
              <a:spLocks noChangeArrowheads="1"/>
            </p:cNvSpPr>
            <p:nvPr/>
          </p:nvSpPr>
          <p:spPr bwMode="gray">
            <a:xfrm>
              <a:off x="684213" y="5027613"/>
              <a:ext cx="1746250" cy="573087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12700">
              <a:solidFill>
                <a:srgbClr val="EEECE1"/>
              </a:solidFill>
              <a:round/>
              <a:headEnd/>
              <a:tailEnd/>
            </a:ln>
            <a:effectLst>
              <a:outerShdw dist="107763" dir="2700000" algn="ctr" rotWithShape="0">
                <a:srgbClr val="EEECE1">
                  <a:alpha val="50000"/>
                </a:srgbClr>
              </a:outerShdw>
            </a:effectLst>
          </p:spPr>
          <p:txBody>
            <a:bodyPr lIns="18288" tIns="18288" rIns="18288" bIns="18288" anchor="ctr" anchorCtr="1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C0504D"/>
                </a:buClr>
                <a:buSzTx/>
                <a:buFont typeface="Monotype Sorts" pitchFamily="2" charset="2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Toxicology Pharmacology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254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FNLCR:  Meeting the Needs of the Nation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3776" y="747554"/>
            <a:ext cx="8229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06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66CC"/>
              </a:buClr>
              <a:buFont typeface="Arial" pitchFamily="34" charset="0"/>
              <a:buChar char="–"/>
              <a:defRPr sz="1900">
                <a:solidFill>
                  <a:schemeClr val="tx1"/>
                </a:solidFill>
                <a:latin typeface="+mn-lt"/>
              </a:defRPr>
            </a:lvl2pPr>
            <a:lvl3pPr marL="917575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66CC"/>
              </a:buClr>
              <a:buFont typeface="Arial" pitchFamily="34" charset="0"/>
              <a:buChar char="•"/>
              <a:defRPr sz="1900">
                <a:solidFill>
                  <a:schemeClr val="tx1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4pPr>
            <a:lvl5pPr marL="1608138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5pPr>
            <a:lvl6pPr marL="2065338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6pPr>
            <a:lvl7pPr marL="2522538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7pPr>
            <a:lvl8pPr marL="2979738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8pPr>
            <a:lvl9pPr marL="3436938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233363" marR="0" lvl="0" indent="-233363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0504D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During the </a:t>
            </a:r>
            <a:r>
              <a:rPr lang="en-US" altLang="en-US" sz="2400" u="sng" kern="0" dirty="0" smtClean="0">
                <a:solidFill>
                  <a:srgbClr val="0070C0"/>
                </a:solidFill>
                <a:latin typeface="Arial"/>
              </a:rPr>
              <a:t>last several</a:t>
            </a:r>
            <a:r>
              <a:rPr kumimoji="0" lang="en-US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years the FNLCR along with its</a:t>
            </a:r>
            <a:r>
              <a:rPr kumimoji="0" lang="en-US" altLang="en-US" sz="2400" b="1" i="0" u="sng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Government counterparts: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Published over 4000 peer-reviewed research articles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Filed &gt;200 invention reports, executed &gt;1500 Material Transfer Agreements and 30 Collaborative Research and Development Agreements with numerous universities and industry collaborators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Cited by </a:t>
            </a:r>
            <a:r>
              <a:rPr kumimoji="0" lang="en-US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Scientist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as a top ten “Best Places to Work” for U.S. research institutions</a:t>
            </a: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0504D"/>
              </a:buClr>
              <a:buSzTx/>
              <a:buFontTx/>
              <a:buNone/>
              <a:tabLst/>
              <a:defRPr/>
            </a:pPr>
            <a:endParaRPr kumimoji="0" lang="en-US" alt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968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9" y="311658"/>
            <a:ext cx="8326859" cy="317395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FNLCR: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the Needs of 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 (cont.)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5642" y="629053"/>
            <a:ext cx="8213725" cy="423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§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20663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66CC"/>
              </a:buClr>
              <a:buFont typeface="Arial" pitchFamily="34" charset="0"/>
              <a:buChar char="–"/>
              <a:defRPr sz="1900">
                <a:solidFill>
                  <a:schemeClr val="tx1"/>
                </a:solidFill>
                <a:latin typeface="+mn-lt"/>
              </a:defRPr>
            </a:lvl2pPr>
            <a:lvl3pPr marL="917575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66CC"/>
              </a:buClr>
              <a:buFont typeface="Arial" pitchFamily="34" charset="0"/>
              <a:buChar char="•"/>
              <a:defRPr sz="1900">
                <a:solidFill>
                  <a:schemeClr val="tx1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4pPr>
            <a:lvl5pPr marL="1608138" indent="-22860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5pPr>
            <a:lvl6pPr marL="2065338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6pPr>
            <a:lvl7pPr marL="2522538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7pPr>
            <a:lvl8pPr marL="2979738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8pPr>
            <a:lvl9pPr marL="3436938" indent="-228600" algn="l" rtl="0" fontAlgn="base">
              <a:spcBef>
                <a:spcPct val="50000"/>
              </a:spcBef>
              <a:spcAft>
                <a:spcPct val="0"/>
              </a:spcAft>
              <a:buClr>
                <a:srgbClr val="0066CC"/>
              </a:buClr>
              <a:buFont typeface="Wingdings" pitchFamily="2" charset="2"/>
              <a:buChar char="§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pPr marL="233363" marR="0" lvl="0" indent="-233363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0504D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During the past several years the FNLCR:</a:t>
            </a:r>
          </a:p>
          <a:p>
            <a:pPr defTabSz="914400">
              <a:lnSpc>
                <a:spcPct val="95000"/>
              </a:lnSpc>
              <a:spcBef>
                <a:spcPct val="55000"/>
              </a:spcBef>
              <a:buClr>
                <a:schemeClr val="accent1"/>
              </a:buClr>
              <a:defRPr/>
            </a:pPr>
            <a:r>
              <a:rPr lang="en-US" altLang="en-US" sz="1600" kern="0" dirty="0">
                <a:solidFill>
                  <a:sysClr val="windowText" lastClr="000000"/>
                </a:solidFill>
              </a:rPr>
              <a:t>Provided basic and clinical research services to many of the 28 NIH institutes, centers, and </a:t>
            </a:r>
            <a:r>
              <a:rPr lang="en-US" altLang="en-US" sz="1600" kern="0" dirty="0" smtClean="0">
                <a:solidFill>
                  <a:sysClr val="windowText" lastClr="000000"/>
                </a:solidFill>
              </a:rPr>
              <a:t>NIH-OD</a:t>
            </a:r>
            <a:endParaRPr kumimoji="0" lang="en-US" altLang="en-U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95000"/>
              </a:lnSpc>
              <a:spcBef>
                <a:spcPct val="55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Provided advanced technology expertise and support to the NIH, DoD (e.g. USAMRIID, USACHEHR, USUHS, USAMRICD), DHS, FDA, CDC and USDA</a:t>
            </a:r>
          </a:p>
          <a:p>
            <a:pPr marL="233363" marR="0" lvl="0" indent="-233363" algn="l" defTabSz="914400" rtl="0" eaLnBrk="0" fontAlgn="base" latinLnBrk="0" hangingPunct="0">
              <a:lnSpc>
                <a:spcPct val="95000"/>
              </a:lnSpc>
              <a:spcBef>
                <a:spcPct val="55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Produced nearly 80 lots of 21 novel biopharmaceutical products and vaccines through two cGMP manufacturing programs</a:t>
            </a:r>
          </a:p>
          <a:p>
            <a:pPr marL="233363" marR="0" lvl="0" indent="-233363" algn="l" defTabSz="914400" rtl="0" eaLnBrk="0" fontAlgn="base" latinLnBrk="0" hangingPunct="0">
              <a:lnSpc>
                <a:spcPct val="95000"/>
              </a:lnSpc>
              <a:spcBef>
                <a:spcPct val="55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Supported over 350 NIH-sponsored clinical trials to test innovative treatments for cancer and AIDS/infectious diseases</a:t>
            </a:r>
          </a:p>
          <a:p>
            <a:pPr marL="233363" marR="0" lvl="0" indent="-233363" algn="l" defTabSz="914400" rtl="0" eaLnBrk="0" fontAlgn="base" latinLnBrk="0" hangingPunct="0">
              <a:lnSpc>
                <a:spcPct val="95000"/>
              </a:lnSpc>
              <a:spcBef>
                <a:spcPct val="55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Acquired or stored over 6 million clinical samples in support of cancer and infectious disease clinical trials worldwide</a:t>
            </a:r>
          </a:p>
          <a:p>
            <a:pPr marL="233363" marR="0" lvl="0" indent="-233363" algn="l" defTabSz="914400" rtl="0" eaLnBrk="0" fontAlgn="base" latinLnBrk="0" hangingPunct="0">
              <a:lnSpc>
                <a:spcPct val="95000"/>
              </a:lnSpc>
              <a:spcBef>
                <a:spcPct val="55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Provided advanced biomedical computing expertise and support every year to over 1,800 users from one of the world’s largest computer resources dedicated to biomedical research.</a:t>
            </a:r>
            <a:endParaRPr kumimoji="0" lang="en-US" altLang="en-US" sz="1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6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3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Scientific Programs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5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NCI’s FFRDC – Purpose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166255" y="749341"/>
            <a:ext cx="8645235" cy="1020082"/>
          </a:xfrm>
        </p:spPr>
        <p:txBody>
          <a:bodyPr/>
          <a:lstStyle/>
          <a:p>
            <a:pPr marL="1588" indent="-1588" algn="ctr">
              <a:lnSpc>
                <a:spcPct val="100000"/>
              </a:lnSpc>
              <a:buFontTx/>
              <a:buNone/>
            </a:pPr>
            <a:r>
              <a:rPr lang="en-US" altLang="en-US" sz="1800" b="1" dirty="0"/>
              <a:t>T</a:t>
            </a:r>
            <a:r>
              <a:rPr lang="en-US" altLang="en-US" sz="1800" b="1" dirty="0" smtClean="0"/>
              <a:t>o </a:t>
            </a:r>
            <a:r>
              <a:rPr lang="en-US" altLang="en-US" sz="1800" b="1" dirty="0"/>
              <a:t>provide a unique </a:t>
            </a:r>
            <a:r>
              <a:rPr lang="en-US" altLang="en-US" sz="1800" b="1" dirty="0" smtClean="0"/>
              <a:t>biomedical </a:t>
            </a:r>
            <a:r>
              <a:rPr lang="en-US" altLang="en-US" sz="1800" b="1" dirty="0"/>
              <a:t>resource for the development of new technologies and the translation of basic science discoveries into novel agents for the prevention, diagnosis &amp; treatment of </a:t>
            </a:r>
            <a:r>
              <a:rPr lang="en-US" altLang="en-US" sz="1800" b="1" dirty="0" smtClean="0"/>
              <a:t>cancer,  AIDS and other diseases</a:t>
            </a:r>
            <a:endParaRPr lang="en-US" altLang="en-US" sz="1800" b="1" dirty="0"/>
          </a:p>
        </p:txBody>
      </p:sp>
      <p:pic>
        <p:nvPicPr>
          <p:cNvPr id="5" name="Picture 3" descr="NCI-F Campus-2007 .tif"/>
          <p:cNvPicPr>
            <a:picLocks noChangeAspect="1"/>
          </p:cNvPicPr>
          <p:nvPr/>
        </p:nvPicPr>
        <p:blipFill>
          <a:blip r:embed="rId3" cstate="print"/>
          <a:srcRect l="9537" t="19489" r="8162" b="21240"/>
          <a:stretch>
            <a:fillRect/>
          </a:stretch>
        </p:blipFill>
        <p:spPr bwMode="auto">
          <a:xfrm>
            <a:off x="0" y="1885001"/>
            <a:ext cx="6044541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_DSC8782caro.tif"/>
          <p:cNvPicPr>
            <a:picLocks noChangeAspect="1"/>
          </p:cNvPicPr>
          <p:nvPr/>
        </p:nvPicPr>
        <p:blipFill>
          <a:blip r:embed="rId4" cstate="print"/>
          <a:srcRect b="7951"/>
          <a:stretch>
            <a:fillRect/>
          </a:stretch>
        </p:blipFill>
        <p:spPr bwMode="auto">
          <a:xfrm>
            <a:off x="6044540" y="1888176"/>
            <a:ext cx="309946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2277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290807"/>
            <a:ext cx="8165592" cy="317395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NCI’s FFRDC –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694196"/>
            <a:ext cx="8165592" cy="3371397"/>
          </a:xfrm>
        </p:spPr>
        <p:txBody>
          <a:bodyPr/>
          <a:lstStyle/>
          <a:p>
            <a:r>
              <a:rPr lang="en-US" sz="1800" b="1" dirty="0" smtClean="0">
                <a:solidFill>
                  <a:prstClr val="black"/>
                </a:solidFill>
              </a:rPr>
              <a:t>NCI’s presence was established </a:t>
            </a:r>
            <a:r>
              <a:rPr lang="en-US" sz="1800" b="1" dirty="0">
                <a:solidFill>
                  <a:prstClr val="black"/>
                </a:solidFill>
              </a:rPr>
              <a:t>in </a:t>
            </a:r>
            <a:r>
              <a:rPr lang="en-US" sz="1800" b="1" dirty="0" smtClean="0">
                <a:solidFill>
                  <a:prstClr val="black"/>
                </a:solidFill>
              </a:rPr>
              <a:t>the early 1970’s </a:t>
            </a:r>
            <a:r>
              <a:rPr lang="en-US" sz="1800" b="1" dirty="0">
                <a:solidFill>
                  <a:prstClr val="black"/>
                </a:solidFill>
              </a:rPr>
              <a:t>by President Nixon - converting some of Fort</a:t>
            </a:r>
            <a:r>
              <a:rPr lang="en-US" sz="18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800" b="1" dirty="0">
                <a:solidFill>
                  <a:prstClr val="black"/>
                </a:solidFill>
              </a:rPr>
              <a:t>Detrick’s biodefense </a:t>
            </a:r>
            <a:r>
              <a:rPr lang="en-US" sz="1800" b="1" dirty="0" smtClean="0">
                <a:solidFill>
                  <a:prstClr val="black"/>
                </a:solidFill>
              </a:rPr>
              <a:t>laboratories </a:t>
            </a:r>
            <a:r>
              <a:rPr lang="en-US" sz="1800" b="1" dirty="0">
                <a:solidFill>
                  <a:prstClr val="black"/>
                </a:solidFill>
              </a:rPr>
              <a:t>into “a leading center for cancer research</a:t>
            </a:r>
            <a:r>
              <a:rPr lang="en-US" sz="1800" b="1" dirty="0" smtClean="0">
                <a:solidFill>
                  <a:prstClr val="black"/>
                </a:solidFill>
              </a:rPr>
              <a:t>.”</a:t>
            </a:r>
          </a:p>
          <a:p>
            <a:r>
              <a:rPr lang="en-US" sz="1800" b="1" dirty="0" smtClean="0">
                <a:solidFill>
                  <a:prstClr val="black"/>
                </a:solidFill>
              </a:rPr>
              <a:t>It is </a:t>
            </a:r>
            <a:r>
              <a:rPr lang="en-US" sz="1800" b="1" dirty="0">
                <a:solidFill>
                  <a:prstClr val="black"/>
                </a:solidFill>
              </a:rPr>
              <a:t>a </a:t>
            </a:r>
            <a:r>
              <a:rPr lang="en-US" sz="1800" b="1" dirty="0" smtClean="0">
                <a:solidFill>
                  <a:prstClr val="black"/>
                </a:solidFill>
              </a:rPr>
              <a:t>Government-owned Contractor-operated  facility.</a:t>
            </a:r>
            <a:endParaRPr lang="en-US" sz="1800" b="1" dirty="0">
              <a:solidFill>
                <a:prstClr val="black"/>
              </a:solidFill>
            </a:endParaRPr>
          </a:p>
          <a:p>
            <a:r>
              <a:rPr lang="en-US" sz="1800" b="1" dirty="0" smtClean="0">
                <a:solidFill>
                  <a:prstClr val="black"/>
                </a:solidFill>
              </a:rPr>
              <a:t>Approximately 1800 contract staff.</a:t>
            </a:r>
            <a:endParaRPr lang="en-US" sz="1800" b="1" dirty="0">
              <a:solidFill>
                <a:prstClr val="black"/>
              </a:solidFill>
            </a:endParaRPr>
          </a:p>
          <a:p>
            <a:r>
              <a:rPr lang="en-US" sz="1800" b="1" dirty="0">
                <a:solidFill>
                  <a:prstClr val="black"/>
                </a:solidFill>
              </a:rPr>
              <a:t>The </a:t>
            </a:r>
            <a:r>
              <a:rPr lang="en-US" sz="1800" b="1" dirty="0" smtClean="0">
                <a:solidFill>
                  <a:prstClr val="black"/>
                </a:solidFill>
              </a:rPr>
              <a:t>contractor entity is termed </a:t>
            </a:r>
            <a:r>
              <a:rPr lang="en-US" sz="1800" b="1" dirty="0">
                <a:solidFill>
                  <a:prstClr val="black"/>
                </a:solidFill>
              </a:rPr>
              <a:t>the Frederick National Laboratory for Cancer Research (FNLCR</a:t>
            </a:r>
            <a:r>
              <a:rPr lang="en-US" sz="1800" b="1" dirty="0" smtClean="0">
                <a:solidFill>
                  <a:prstClr val="black"/>
                </a:solidFill>
              </a:rPr>
              <a:t>).</a:t>
            </a:r>
          </a:p>
          <a:p>
            <a:r>
              <a:rPr lang="en-US" sz="1800" b="1" dirty="0">
                <a:solidFill>
                  <a:prstClr val="black"/>
                </a:solidFill>
              </a:rPr>
              <a:t>In 1975 the FNLCR was designated as a Federally Funded Research and Development Center (FFRDC</a:t>
            </a:r>
            <a:r>
              <a:rPr lang="en-US" sz="1800" b="1" dirty="0" smtClean="0">
                <a:solidFill>
                  <a:prstClr val="black"/>
                </a:solidFill>
              </a:rPr>
              <a:t>).</a:t>
            </a: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01713" y="4052522"/>
            <a:ext cx="7011742" cy="707886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114300" lvl="1">
              <a:spcBef>
                <a:spcPct val="20000"/>
              </a:spcBef>
              <a:buClr>
                <a:schemeClr val="accent2"/>
              </a:buClr>
              <a:buSzPct val="150000"/>
            </a:pP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Up to 30% of the financial support for an FFRDC can come from sources other than the sponsoring agency</a:t>
            </a:r>
          </a:p>
        </p:txBody>
      </p:sp>
    </p:spTree>
    <p:extLst>
      <p:ext uri="{BB962C8B-B14F-4D97-AF65-F5344CB8AC3E}">
        <p14:creationId xmlns:p14="http://schemas.microsoft.com/office/powerpoint/2010/main" val="99405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201882"/>
            <a:ext cx="8165592" cy="641266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Government Research Centers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 the FFRDC Designation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06009" y="1169450"/>
            <a:ext cx="4878510" cy="2657682"/>
          </a:xfrm>
        </p:spPr>
        <p:txBody>
          <a:bodyPr/>
          <a:lstStyle/>
          <a:p>
            <a:pPr marL="228600" lvl="1">
              <a:spcAft>
                <a:spcPts val="600"/>
              </a:spcAft>
            </a:pPr>
            <a:r>
              <a:rPr lang="en-US" altLang="en-US" dirty="0"/>
              <a:t>Argonne National Lab (DoE)</a:t>
            </a:r>
          </a:p>
          <a:p>
            <a:pPr marL="228600" lvl="1">
              <a:spcAft>
                <a:spcPts val="600"/>
              </a:spcAft>
            </a:pPr>
            <a:r>
              <a:rPr lang="en-US" altLang="en-US" dirty="0"/>
              <a:t>Lawrence Livermore National Lab (DoE)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Los Alamos National Lab (DoE</a:t>
            </a:r>
            <a:r>
              <a:rPr lang="en-US" alt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altLang="en-US" dirty="0"/>
              <a:t>Brookhaven National Lab (DoE</a:t>
            </a:r>
            <a:r>
              <a:rPr lang="en-US" altLang="en-US" dirty="0" smtClean="0"/>
              <a:t>)</a:t>
            </a:r>
          </a:p>
          <a:p>
            <a:pPr marL="228600" lvl="1">
              <a:spcAft>
                <a:spcPts val="600"/>
              </a:spcAft>
            </a:pPr>
            <a:r>
              <a:rPr lang="en-US" altLang="en-US" dirty="0"/>
              <a:t>Oak Ridge National Lab (DoE)</a:t>
            </a:r>
          </a:p>
          <a:p>
            <a:pPr marL="228600" lvl="1">
              <a:spcAft>
                <a:spcPts val="600"/>
              </a:spcAft>
            </a:pPr>
            <a:r>
              <a:rPr lang="en-US" altLang="en-US" dirty="0"/>
              <a:t>National Defense Research Institute (DoD)</a:t>
            </a:r>
          </a:p>
          <a:p>
            <a:pPr marL="228600" lvl="1">
              <a:spcAft>
                <a:spcPts val="600"/>
              </a:spcAft>
            </a:pPr>
            <a:r>
              <a:rPr lang="en-US" altLang="en-US" dirty="0"/>
              <a:t>Jet Propulsion Lab (NASA)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0388" y="3935928"/>
            <a:ext cx="7967662" cy="84137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45720" rIns="45720">
            <a:spAutoFit/>
          </a:bodyPr>
          <a:lstStyle>
            <a:lvl1pPr marL="342900" indent="-342900" eaLnBrk="0" hangingPunct="0">
              <a:defRPr sz="2200" b="1">
                <a:solidFill>
                  <a:srgbClr val="FF0000"/>
                </a:solidFill>
                <a:latin typeface="Arial" charset="0"/>
              </a:defRPr>
            </a:lvl1pPr>
            <a:lvl2pPr marL="114300" eaLnBrk="0" hangingPunct="0">
              <a:defRPr sz="2200" b="1">
                <a:solidFill>
                  <a:srgbClr val="FF0000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FF0000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FF0000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FF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00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20000"/>
              </a:spcBef>
              <a:buClr>
                <a:schemeClr val="accent2"/>
              </a:buClr>
              <a:buSzPct val="150000"/>
            </a:pP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FNLCR 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is the only FFRDC in </a:t>
            </a:r>
            <a:r>
              <a:rPr lang="en-US" altLang="en-US" sz="2400" dirty="0" smtClean="0">
                <a:solidFill>
                  <a:srgbClr val="000000"/>
                </a:solidFill>
                <a:cs typeface="Times New Roman" pitchFamily="18" charset="0"/>
              </a:rPr>
              <a:t>the nation dedicated </a:t>
            </a:r>
            <a:r>
              <a:rPr lang="en-US" altLang="en-US" sz="2400" dirty="0">
                <a:solidFill>
                  <a:srgbClr val="000000"/>
                </a:solidFill>
                <a:cs typeface="Times New Roman" pitchFamily="18" charset="0"/>
              </a:rPr>
              <a:t>solely to biomedical research</a:t>
            </a:r>
          </a:p>
        </p:txBody>
      </p:sp>
      <p:pic>
        <p:nvPicPr>
          <p:cNvPr id="7" name="Content Placeholder 3" descr="_DSC8771caro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32" y="1169450"/>
            <a:ext cx="3188636" cy="252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944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FFRDC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860333"/>
            <a:ext cx="8165592" cy="1775989"/>
          </a:xfrm>
        </p:spPr>
        <p:txBody>
          <a:bodyPr/>
          <a:lstStyle/>
          <a:p>
            <a:pPr marL="0" lvl="0" indent="0" defTabSz="914400" eaLnBrk="0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en-US" altLang="en-US" sz="1800" b="1" kern="0" dirty="0">
                <a:solidFill>
                  <a:srgbClr val="000066"/>
                </a:solidFill>
                <a:ea typeface="+mn-ea"/>
                <a:cs typeface="+mn-cs"/>
              </a:rPr>
              <a:t>“Federally Funded Research and Development Centers (FFRDCs) means activities that are sponsored under a broad charter by a Government Agency (or agencies) for the purpose of performing, analyzing, integrating, supporting, and/or managing basic or applied research and/or development, and that receive 70% or more of their financial support from the Government.”</a:t>
            </a:r>
          </a:p>
          <a:p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3776" y="2878221"/>
            <a:ext cx="79502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3366CC"/>
              </a:buClr>
            </a:pPr>
            <a:r>
              <a:rPr lang="en-US" altLang="en-US" sz="1800" dirty="0" smtClean="0">
                <a:solidFill>
                  <a:srgbClr val="000066"/>
                </a:solidFill>
                <a:latin typeface="Arial" pitchFamily="34" charset="0"/>
                <a:ea typeface="+mn-ea"/>
                <a:cs typeface="Times New Roman" pitchFamily="18" charset="0"/>
              </a:rPr>
              <a:t>(1)	A long-term relationship is contemplated;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3366CC"/>
              </a:buClr>
            </a:pPr>
            <a:r>
              <a:rPr lang="en-US" altLang="en-US" sz="1800" dirty="0" smtClean="0">
                <a:solidFill>
                  <a:srgbClr val="000066"/>
                </a:solidFill>
                <a:latin typeface="Arial" pitchFamily="34" charset="0"/>
                <a:ea typeface="+mn-ea"/>
                <a:cs typeface="Times New Roman" pitchFamily="18" charset="0"/>
              </a:rPr>
              <a:t>(2)	Most or all of the facilities are owned or funded by the government; and,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Tx/>
              <a:buAutoNum type="arabicParenBoth" startAt="3"/>
            </a:pPr>
            <a:r>
              <a:rPr lang="en-US" altLang="en-US" sz="1800" dirty="0" smtClean="0">
                <a:solidFill>
                  <a:srgbClr val="000066"/>
                </a:solidFill>
                <a:latin typeface="Arial" pitchFamily="34" charset="0"/>
                <a:ea typeface="+mn-ea"/>
                <a:cs typeface="Times New Roman" pitchFamily="18" charset="0"/>
              </a:rPr>
              <a:t>The FFRDC has access to government data, employees, and facilities beyond that common in a normal contractual relationship.</a:t>
            </a:r>
          </a:p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000066"/>
              </a:buClr>
              <a:buFontTx/>
              <a:buAutoNum type="arabicParenBoth" startAt="3"/>
            </a:pPr>
            <a:endParaRPr lang="en-US" altLang="en-US" sz="1000" dirty="0" smtClean="0">
              <a:solidFill>
                <a:srgbClr val="000066"/>
              </a:solidFill>
              <a:latin typeface="Arial" pitchFamily="34" charset="0"/>
              <a:ea typeface="+mn-ea"/>
              <a:cs typeface="Times New Roman" pitchFamily="18" charset="0"/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  <a:buClr>
                <a:srgbClr val="3366CC"/>
              </a:buClr>
            </a:pPr>
            <a:r>
              <a:rPr lang="en-US" altLang="en-US" sz="2000" b="1" dirty="0" smtClean="0">
                <a:solidFill>
                  <a:srgbClr val="000066"/>
                </a:solidFill>
                <a:latin typeface="Arial" pitchFamily="34" charset="0"/>
                <a:ea typeface="+mn-ea"/>
                <a:cs typeface="Times New Roman" pitchFamily="18" charset="0"/>
              </a:rPr>
              <a:t>(FAR 2.101)</a:t>
            </a:r>
          </a:p>
        </p:txBody>
      </p:sp>
    </p:spTree>
    <p:extLst>
      <p:ext uri="{BB962C8B-B14F-4D97-AF65-F5344CB8AC3E}">
        <p14:creationId xmlns:p14="http://schemas.microsoft.com/office/powerpoint/2010/main" val="329820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FNLCR – A Unique National Resource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1"/>
          </p:nvPr>
        </p:nvSpPr>
        <p:spPr>
          <a:xfrm>
            <a:off x="902525" y="1781298"/>
            <a:ext cx="4761621" cy="2648197"/>
          </a:xfrm>
        </p:spPr>
        <p:txBody>
          <a:bodyPr/>
          <a:lstStyle/>
          <a:p>
            <a:pPr marL="376238" lvl="1" indent="0">
              <a:spcBef>
                <a:spcPct val="65000"/>
              </a:spcBef>
              <a:buNone/>
            </a:pPr>
            <a:r>
              <a:rPr lang="en-US" altLang="en-US" sz="2800" b="1" dirty="0" smtClean="0">
                <a:solidFill>
                  <a:srgbClr val="FF3300"/>
                </a:solidFill>
              </a:rPr>
              <a:t>Flexibility</a:t>
            </a:r>
            <a:r>
              <a:rPr lang="en-US" altLang="en-US" sz="2800" dirty="0" smtClean="0">
                <a:solidFill>
                  <a:srgbClr val="FF3300"/>
                </a:solidFill>
              </a:rPr>
              <a:t> </a:t>
            </a:r>
          </a:p>
          <a:p>
            <a:pPr marL="376238" lvl="1" indent="0">
              <a:spcBef>
                <a:spcPct val="65000"/>
              </a:spcBef>
              <a:buNone/>
            </a:pPr>
            <a:r>
              <a:rPr lang="en-US" altLang="en-US" sz="2800" b="1" dirty="0" smtClean="0">
                <a:solidFill>
                  <a:srgbClr val="FF3300"/>
                </a:solidFill>
              </a:rPr>
              <a:t>Rapid </a:t>
            </a:r>
            <a:r>
              <a:rPr lang="en-US" altLang="en-US" sz="2800" b="1" dirty="0">
                <a:solidFill>
                  <a:srgbClr val="FF3300"/>
                </a:solidFill>
              </a:rPr>
              <a:t>Response</a:t>
            </a:r>
            <a:r>
              <a:rPr lang="en-US" altLang="en-US" sz="2800" dirty="0"/>
              <a:t> </a:t>
            </a:r>
            <a:endParaRPr lang="en-US" altLang="en-US" sz="2800" dirty="0" smtClean="0"/>
          </a:p>
          <a:p>
            <a:pPr marL="376238" lvl="1" indent="0">
              <a:spcBef>
                <a:spcPct val="65000"/>
              </a:spcBef>
              <a:buNone/>
            </a:pPr>
            <a:r>
              <a:rPr lang="en-US" altLang="en-US" sz="2800" b="1" dirty="0" smtClean="0">
                <a:solidFill>
                  <a:srgbClr val="FF3300"/>
                </a:solidFill>
              </a:rPr>
              <a:t>Increased </a:t>
            </a:r>
            <a:r>
              <a:rPr lang="en-US" altLang="en-US" sz="2800" b="1" dirty="0">
                <a:solidFill>
                  <a:srgbClr val="FF3300"/>
                </a:solidFill>
              </a:rPr>
              <a:t>Efficiency </a:t>
            </a:r>
            <a:endParaRPr lang="en-US" altLang="en-US" sz="2800" dirty="0" smtClean="0"/>
          </a:p>
          <a:p>
            <a:pPr marL="376238" lvl="1" indent="0">
              <a:spcBef>
                <a:spcPct val="65000"/>
              </a:spcBef>
              <a:buNone/>
            </a:pPr>
            <a:endParaRPr lang="en-US" altLang="en-US" sz="1600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t="27676" r="8446" b="11522"/>
          <a:stretch>
            <a:fillRect/>
          </a:stretch>
        </p:blipFill>
        <p:spPr bwMode="auto">
          <a:xfrm>
            <a:off x="6173255" y="1472540"/>
            <a:ext cx="2280825" cy="2814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59637" y="855023"/>
            <a:ext cx="5581786" cy="61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86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20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1pPr>
            <a:lvl2pPr marL="4572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9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2pPr>
            <a:lvl3pPr marL="6858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8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3pPr>
            <a:lvl4pPr marL="9144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7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4pPr>
            <a:lvl5pPr marL="1143000" indent="-228600" algn="l" defTabSz="457200" rtl="0" eaLnBrk="1" fontAlgn="base" hangingPunct="1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Font typeface="Wingdings" charset="0"/>
              <a:buChar char="§"/>
              <a:defRPr sz="1600" kern="1200">
                <a:solidFill>
                  <a:srgbClr val="000000"/>
                </a:solidFill>
                <a:latin typeface="+mn-lt"/>
                <a:ea typeface="ＭＳ Ｐゴシック" charset="0"/>
                <a:cs typeface="SapientCentroSlab-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65000"/>
              </a:spcBef>
              <a:buFontTx/>
              <a:buNone/>
            </a:pPr>
            <a:r>
              <a:rPr lang="en-US" altLang="en-US" sz="1800" b="1" dirty="0" smtClean="0"/>
              <a:t>As an FFRDC, the FNLCR provides the NCI with a unique resource to achieve:</a:t>
            </a:r>
          </a:p>
        </p:txBody>
      </p:sp>
    </p:spTree>
    <p:extLst>
      <p:ext uri="{BB962C8B-B14F-4D97-AF65-F5344CB8AC3E}">
        <p14:creationId xmlns:p14="http://schemas.microsoft.com/office/powerpoint/2010/main" val="328073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285008"/>
            <a:ext cx="8165592" cy="463136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FNLCR – A Unique National Resource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493776" y="985652"/>
            <a:ext cx="8165592" cy="3684773"/>
          </a:xfrm>
        </p:spPr>
        <p:txBody>
          <a:bodyPr/>
          <a:lstStyle/>
          <a:p>
            <a:pPr marL="0" lvl="0" indent="0" defTabSz="91440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66CC"/>
              </a:buClr>
              <a:buNone/>
            </a:pPr>
            <a:r>
              <a:rPr lang="en-US" sz="2400" b="1" kern="0" dirty="0">
                <a:solidFill>
                  <a:srgbClr val="1F497D"/>
                </a:solidFill>
                <a:ea typeface="+mn-ea"/>
                <a:cs typeface="+mn-cs"/>
              </a:rPr>
              <a:t>Meeting the most urgent biomedical research needs of the nation, including:</a:t>
            </a:r>
          </a:p>
          <a:p>
            <a:pPr marL="696912" lvl="1" indent="-342900" defTabSz="91440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prstClr val="black"/>
                </a:solidFill>
              </a:rPr>
              <a:t>The NCI</a:t>
            </a:r>
          </a:p>
          <a:p>
            <a:pPr marL="696912" lvl="1" indent="-342900" defTabSz="91440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prstClr val="black"/>
                </a:solidFill>
              </a:rPr>
              <a:t>Other NIH institutes</a:t>
            </a:r>
            <a:endParaRPr lang="en-US" sz="2400" kern="0" dirty="0">
              <a:solidFill>
                <a:prstClr val="black"/>
              </a:solidFill>
            </a:endParaRPr>
          </a:p>
          <a:p>
            <a:pPr marL="696912" lvl="1" indent="-342900" defTabSz="91440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prstClr val="black"/>
                </a:solidFill>
              </a:rPr>
              <a:t>Other government agencies</a:t>
            </a:r>
            <a:r>
              <a:rPr lang="en-US" sz="2400" kern="0" dirty="0">
                <a:solidFill>
                  <a:prstClr val="black"/>
                </a:solidFill>
              </a:rPr>
              <a:t> </a:t>
            </a:r>
          </a:p>
          <a:p>
            <a:pPr marL="696912" lvl="1" indent="-342900" defTabSz="91440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prstClr val="black"/>
                </a:solidFill>
              </a:rPr>
              <a:t>Extramural investigators</a:t>
            </a:r>
          </a:p>
          <a:p>
            <a:pPr marL="696912" lvl="1" indent="-342900" defTabSz="91440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b="1" kern="0" dirty="0">
                <a:solidFill>
                  <a:prstClr val="black"/>
                </a:solidFill>
              </a:rPr>
              <a:t>NCI corporate partners</a:t>
            </a:r>
          </a:p>
          <a:p>
            <a:endParaRPr lang="en-US" dirty="0"/>
          </a:p>
        </p:txBody>
      </p:sp>
      <p:pic>
        <p:nvPicPr>
          <p:cNvPr id="4" name="Picture 3" descr="LMT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18" y="1567543"/>
            <a:ext cx="2371477" cy="310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21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FNLCR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Distribution of Scientific Effort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38" y="724395"/>
            <a:ext cx="7698992" cy="368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1866" y="878967"/>
            <a:ext cx="246197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FNLCR Research by Type</a:t>
            </a:r>
            <a:endParaRPr lang="en-US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6884" y="878966"/>
            <a:ext cx="246197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“Other” --  Expanded</a:t>
            </a:r>
            <a:endParaRPr lang="en-US" sz="1400" b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0068222"/>
      </p:ext>
    </p:extLst>
  </p:cSld>
  <p:clrMapOvr>
    <a:masterClrMapping/>
  </p:clrMapOvr>
</p:sld>
</file>

<file path=ppt/theme/theme1.xml><?xml version="1.0" encoding="utf-8"?>
<a:theme xmlns:a="http://schemas.openxmlformats.org/drawingml/2006/main" name="NCI PPT Template 16x9 RED">
  <a:themeElements>
    <a:clrScheme name="NCI Colors Theme">
      <a:dk1>
        <a:srgbClr val="606060"/>
      </a:dk1>
      <a:lt1>
        <a:srgbClr val="FFFFFF"/>
      </a:lt1>
      <a:dk2>
        <a:srgbClr val="BB0E3D"/>
      </a:dk2>
      <a:lt2>
        <a:srgbClr val="FFFFFF"/>
      </a:lt2>
      <a:accent1>
        <a:srgbClr val="BB0E3D"/>
      </a:accent1>
      <a:accent2>
        <a:srgbClr val="606060"/>
      </a:accent2>
      <a:accent3>
        <a:srgbClr val="123E57"/>
      </a:accent3>
      <a:accent4>
        <a:srgbClr val="2A71A5"/>
      </a:accent4>
      <a:accent5>
        <a:srgbClr val="178DA9"/>
      </a:accent5>
      <a:accent6>
        <a:srgbClr val="009999"/>
      </a:accent6>
      <a:hlink>
        <a:srgbClr val="3F54C9"/>
      </a:hlink>
      <a:folHlink>
        <a:srgbClr val="606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3024</TotalTime>
  <Words>738</Words>
  <Application>Microsoft Office PowerPoint</Application>
  <PresentationFormat>On-screen Show (16:9)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ＭＳ Ｐゴシック</vt:lpstr>
      <vt:lpstr>Arial</vt:lpstr>
      <vt:lpstr>Calibri</vt:lpstr>
      <vt:lpstr>Carta</vt:lpstr>
      <vt:lpstr>HelveticaNeueLT Std</vt:lpstr>
      <vt:lpstr>Monotype Sorts</vt:lpstr>
      <vt:lpstr>Sapient Centro Slab</vt:lpstr>
      <vt:lpstr>SapientCentroSlab-Light</vt:lpstr>
      <vt:lpstr>SapientSansBold</vt:lpstr>
      <vt:lpstr>SapientSansRegular</vt:lpstr>
      <vt:lpstr>Times New Roman</vt:lpstr>
      <vt:lpstr>Wingdings</vt:lpstr>
      <vt:lpstr>NCI PPT Template 16x9 RED</vt:lpstr>
      <vt:lpstr>NCI Office of the Director</vt:lpstr>
      <vt:lpstr>Scientific Programs Overview</vt:lpstr>
      <vt:lpstr>The NCI’s FFRDC – Purpose</vt:lpstr>
      <vt:lpstr>The NCI’s FFRDC – Overview</vt:lpstr>
      <vt:lpstr>42 Government Research Centers Share the FFRDC Designation</vt:lpstr>
      <vt:lpstr>FFRDC Defined</vt:lpstr>
      <vt:lpstr>FNLCR – A Unique National Resource</vt:lpstr>
      <vt:lpstr>FNLCR – A Unique National Resource</vt:lpstr>
      <vt:lpstr>FNLCR – Distribution of Scientific Effort</vt:lpstr>
      <vt:lpstr>FNLCR – Regional Research Support</vt:lpstr>
      <vt:lpstr>FNLCR – National Research Support</vt:lpstr>
      <vt:lpstr>FNLCR – Global Research Support</vt:lpstr>
      <vt:lpstr>FNLCR – Areas of Research/Research Support</vt:lpstr>
      <vt:lpstr>FNLCR:  Meeting the Needs of the Nation</vt:lpstr>
      <vt:lpstr>FNLCR:  Meeting the Needs of the Nation (cont.)</vt:lpstr>
      <vt:lpstr>PowerPoint Presentation</vt:lpstr>
    </vt:vector>
  </TitlesOfParts>
  <Company>Sapient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Sapient</dc:creator>
  <cp:lastModifiedBy>Joyce Ogunlade</cp:lastModifiedBy>
  <cp:revision>192</cp:revision>
  <cp:lastPrinted>2015-09-30T19:38:42Z</cp:lastPrinted>
  <dcterms:created xsi:type="dcterms:W3CDTF">2013-05-02T18:01:03Z</dcterms:created>
  <dcterms:modified xsi:type="dcterms:W3CDTF">2017-06-21T14:01:17Z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LatestUserAccountName">
    <vt:lpwstr>ctompk</vt:lpwstr>
  </property>
  <property fmtid="{D5CDD505-2E9C-101B-9397-08002B2CF9AE}" pid="3" name="Offisync_UpdateToken">
    <vt:lpwstr>6</vt:lpwstr>
  </property>
  <property fmtid="{D5CDD505-2E9C-101B-9397-08002B2CF9AE}" pid="4" name="Jive_VersionGuid">
    <vt:lpwstr>52528687-c425-4c02-aa36-9dee618be8dc</vt:lpwstr>
  </property>
  <property fmtid="{D5CDD505-2E9C-101B-9397-08002B2CF9AE}" pid="5" name="Offisync_ProviderInitializationData">
    <vt:lpwstr>https://vox.sapient.com</vt:lpwstr>
  </property>
  <property fmtid="{D5CDD505-2E9C-101B-9397-08002B2CF9AE}" pid="6" name="Offisync_ServerID">
    <vt:lpwstr>2a760b3e-54a5-418b-9dd9-555cd32dea45</vt:lpwstr>
  </property>
  <property fmtid="{D5CDD505-2E9C-101B-9397-08002B2CF9AE}" pid="7" name="Offisync_UniqueId">
    <vt:lpwstr>79519</vt:lpwstr>
  </property>
</Properties>
</file>