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3" r:id="rId1"/>
  </p:sldMasterIdLst>
  <p:notesMasterIdLst>
    <p:notesMasterId r:id="rId26"/>
  </p:notesMasterIdLst>
  <p:handoutMasterIdLst>
    <p:handoutMasterId r:id="rId27"/>
  </p:handoutMasterIdLst>
  <p:sldIdLst>
    <p:sldId id="308" r:id="rId2"/>
    <p:sldId id="309" r:id="rId3"/>
    <p:sldId id="306" r:id="rId4"/>
    <p:sldId id="311" r:id="rId5"/>
    <p:sldId id="312" r:id="rId6"/>
    <p:sldId id="337" r:id="rId7"/>
    <p:sldId id="338" r:id="rId8"/>
    <p:sldId id="339" r:id="rId9"/>
    <p:sldId id="340" r:id="rId10"/>
    <p:sldId id="341" r:id="rId11"/>
    <p:sldId id="342" r:id="rId12"/>
    <p:sldId id="324" r:id="rId13"/>
    <p:sldId id="334" r:id="rId14"/>
    <p:sldId id="335" r:id="rId15"/>
    <p:sldId id="331" r:id="rId16"/>
    <p:sldId id="325" r:id="rId17"/>
    <p:sldId id="327" r:id="rId18"/>
    <p:sldId id="329" r:id="rId19"/>
    <p:sldId id="326" r:id="rId20"/>
    <p:sldId id="330" r:id="rId21"/>
    <p:sldId id="318" r:id="rId22"/>
    <p:sldId id="336" r:id="rId23"/>
    <p:sldId id="317" r:id="rId24"/>
    <p:sldId id="310" r:id="rId25"/>
  </p:sldIdLst>
  <p:sldSz cx="9144000" cy="5143500" type="screen16x9"/>
  <p:notesSz cx="6858000" cy="91440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a:srgbClr val="6C6C6C"/>
    <a:srgbClr val="000000"/>
    <a:srgbClr val="E8E8E8"/>
    <a:srgbClr val="F2F2F2"/>
    <a:srgbClr val="4C4C4C"/>
    <a:srgbClr val="565656"/>
    <a:srgbClr val="2A5DA5"/>
    <a:srgbClr val="2A67A5"/>
    <a:srgbClr val="2A71A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789" autoAdjust="0"/>
    <p:restoredTop sz="93676" autoAdjust="0"/>
  </p:normalViewPr>
  <p:slideViewPr>
    <p:cSldViewPr snapToGrid="0" snapToObjects="1">
      <p:cViewPr varScale="1">
        <p:scale>
          <a:sx n="164" d="100"/>
          <a:sy n="164" d="100"/>
        </p:scale>
        <p:origin x="-114" y="-150"/>
      </p:cViewPr>
      <p:guideLst>
        <p:guide orient="horz" pos="1620"/>
        <p:guide pos="2880"/>
      </p:guideLst>
    </p:cSldViewPr>
  </p:slideViewPr>
  <p:notesTextViewPr>
    <p:cViewPr>
      <p:scale>
        <a:sx n="100" d="100"/>
        <a:sy n="100" d="100"/>
      </p:scale>
      <p:origin x="0" y="0"/>
    </p:cViewPr>
  </p:notesTextViewPr>
  <p:notesViewPr>
    <p:cSldViewPr snapToGrid="0" snapToObjects="1">
      <p:cViewPr varScale="1">
        <p:scale>
          <a:sx n="53" d="100"/>
          <a:sy n="53" d="100"/>
        </p:scale>
        <p:origin x="2648" y="6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99F3A4-7CE6-7D4B-82F4-AAB0A89D24A0}" type="datetimeFigureOut">
              <a:rPr lang="en-US" smtClean="0"/>
              <a:t>6/21/2017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093AD1B-1BAA-D548-ACF0-7463C0C7D0E7}" type="slidenum">
              <a:rPr lang="en-US" smtClean="0"/>
              <a:t>‹#›</a:t>
            </a:fld>
            <a:endParaRPr lang="en-US"/>
          </a:p>
        </p:txBody>
      </p:sp>
    </p:spTree>
    <p:extLst>
      <p:ext uri="{BB962C8B-B14F-4D97-AF65-F5344CB8AC3E}">
        <p14:creationId xmlns:p14="http://schemas.microsoft.com/office/powerpoint/2010/main" val="319680623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03C395-96D9-3549-B668-03A5D401BEEB}" type="datetimeFigureOut">
              <a:rPr lang="en-US" smtClean="0"/>
              <a:t>6/21/2017</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459DD9-C07A-0F4A-BE38-5AFB42BB2A68}" type="slidenum">
              <a:rPr lang="en-US" smtClean="0"/>
              <a:t>‹#›</a:t>
            </a:fld>
            <a:endParaRPr lang="en-US"/>
          </a:p>
        </p:txBody>
      </p:sp>
    </p:spTree>
    <p:extLst>
      <p:ext uri="{BB962C8B-B14F-4D97-AF65-F5344CB8AC3E}">
        <p14:creationId xmlns:p14="http://schemas.microsoft.com/office/powerpoint/2010/main" val="216105389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mailto:FNLCR_ACQ@mail.nih.gov"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iki.nci.nih.gov/display/EVS/EVS+Use+and+Collaborations"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a:t>For a more accessible version of this file or to request additional information about the images contained in this PowerPoint presentation, please contact: the FNCLR Acquisition Team @ </a:t>
            </a:r>
            <a:r>
              <a:rPr lang="en-US" u="sng">
                <a:hlinkClick r:id="rId3"/>
              </a:rPr>
              <a:t>FNLCR_ACQ@mail.nih.gov</a:t>
            </a:r>
            <a:r>
              <a:rPr lang="en-US"/>
              <a:t>.</a:t>
            </a:r>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1</a:t>
            </a:fld>
            <a:endParaRPr lang="en-US"/>
          </a:p>
        </p:txBody>
      </p:sp>
    </p:spTree>
    <p:extLst>
      <p:ext uri="{BB962C8B-B14F-4D97-AF65-F5344CB8AC3E}">
        <p14:creationId xmlns:p14="http://schemas.microsoft.com/office/powerpoint/2010/main" val="30572350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baseline="0" dirty="0" smtClean="0"/>
              <a:t>Link to NCI-MATCH Trial details: </a:t>
            </a:r>
            <a:r>
              <a:rPr lang="en-US" sz="1200" u="sng" kern="1200" dirty="0" smtClean="0">
                <a:solidFill>
                  <a:schemeClr val="tx1"/>
                </a:solidFill>
                <a:latin typeface="+mn-lt"/>
                <a:ea typeface="+mn-ea"/>
                <a:cs typeface="+mn-cs"/>
              </a:rPr>
              <a:t>http://www.cancer.gov/about-cancer/treatment/clinical-trials/nci-supported/nci-match</a:t>
            </a:r>
            <a:endParaRPr lang="en-US" b="1" i="1"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13</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endParaRPr lang="en-US" b="1" i="1"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14</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30000" dirty="0" smtClean="0"/>
              <a:t>1</a:t>
            </a:r>
            <a:r>
              <a:rPr lang="en-US" dirty="0" smtClean="0"/>
              <a:t>DICOM: Digital Imaging and Communications in Medicine – standard</a:t>
            </a:r>
            <a:r>
              <a:rPr lang="en-US" baseline="0" dirty="0" smtClean="0"/>
              <a:t> for distributing, viewing, and sharing digital images (http://dicom.nema.org/)</a:t>
            </a:r>
          </a:p>
          <a:p>
            <a:r>
              <a:rPr lang="en-US" baseline="30000" dirty="0" smtClean="0"/>
              <a:t>2</a:t>
            </a:r>
            <a:r>
              <a:rPr lang="en-US" baseline="0" dirty="0" smtClean="0"/>
              <a:t>Annotation and Image Markup – standard for marking up clinical images to provide/share additional information (https://wiki.nci.nih.gov/display/AIM/Annotation+and+Image+Markup+-+AIM)</a:t>
            </a:r>
          </a:p>
          <a:p>
            <a:r>
              <a:rPr lang="en-US" baseline="0" dirty="0" smtClean="0"/>
              <a:t>3AVT: Algorithm Validation Toolkit </a:t>
            </a:r>
          </a:p>
          <a:p>
            <a:r>
              <a:rPr lang="en-US" baseline="0" dirty="0" smtClean="0"/>
              <a:t>4XIP: Extensible Imaging Platform – open-source platform for the development of imaging tools (http://www.openxip.org/)</a:t>
            </a:r>
          </a:p>
          <a:p>
            <a:endParaRPr lang="en-US" baseline="30000" dirty="0"/>
          </a:p>
        </p:txBody>
      </p:sp>
      <p:sp>
        <p:nvSpPr>
          <p:cNvPr id="4" name="Slide Number Placeholder 3"/>
          <p:cNvSpPr>
            <a:spLocks noGrp="1"/>
          </p:cNvSpPr>
          <p:nvPr>
            <p:ph type="sldNum" sz="quarter" idx="10"/>
          </p:nvPr>
        </p:nvSpPr>
        <p:spPr/>
        <p:txBody>
          <a:bodyPr/>
          <a:lstStyle/>
          <a:p>
            <a:fld id="{F1459DD9-C07A-0F4A-BE38-5AFB42BB2A68}" type="slidenum">
              <a:rPr lang="en-US" smtClean="0"/>
              <a:t>21</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30000" dirty="0" smtClean="0"/>
              <a:t>1</a:t>
            </a:r>
            <a:r>
              <a:rPr lang="en-US" dirty="0" smtClean="0"/>
              <a:t>DICOM: Digital Imaging and Communications in Medicine – standard</a:t>
            </a:r>
            <a:r>
              <a:rPr lang="en-US" baseline="0" dirty="0" smtClean="0"/>
              <a:t> for distributing, viewing, and sharing digital images (http://dicom.nema.org/)</a:t>
            </a:r>
          </a:p>
          <a:p>
            <a:r>
              <a:rPr lang="en-US" baseline="30000" dirty="0" smtClean="0"/>
              <a:t>2</a:t>
            </a:r>
            <a:r>
              <a:rPr lang="en-US" baseline="0" dirty="0" smtClean="0"/>
              <a:t>Annotation and Image Markup – standard for marking up clinical images to provide/share additional information (https://wiki.nci.nih.gov/display/AIM/Annotation+and+Image+Markup+-+AIM)</a:t>
            </a:r>
          </a:p>
          <a:p>
            <a:r>
              <a:rPr lang="en-US" baseline="0" dirty="0" smtClean="0"/>
              <a:t>3AVT: Algorithm Validation Toolkit </a:t>
            </a:r>
          </a:p>
          <a:p>
            <a:r>
              <a:rPr lang="en-US" baseline="0" dirty="0" smtClean="0"/>
              <a:t>4XIP: Extensible Imaging Platform – open-source platform for the development of imaging tools (http://www.openxip.org/)</a:t>
            </a:r>
          </a:p>
          <a:p>
            <a:endParaRPr lang="en-US" baseline="30000" dirty="0"/>
          </a:p>
        </p:txBody>
      </p:sp>
      <p:sp>
        <p:nvSpPr>
          <p:cNvPr id="4" name="Slide Number Placeholder 3"/>
          <p:cNvSpPr>
            <a:spLocks noGrp="1"/>
          </p:cNvSpPr>
          <p:nvPr>
            <p:ph type="sldNum" sz="quarter" idx="10"/>
          </p:nvPr>
        </p:nvSpPr>
        <p:spPr/>
        <p:txBody>
          <a:bodyPr/>
          <a:lstStyle/>
          <a:p>
            <a:fld id="{F1459DD9-C07A-0F4A-BE38-5AFB42BB2A68}" type="slidenum">
              <a:rPr lang="en-US" smtClean="0"/>
              <a:t>22</a:t>
            </a:fld>
            <a:endParaRPr lang="en-US"/>
          </a:p>
        </p:txBody>
      </p:sp>
    </p:spTree>
    <p:extLst>
      <p:ext uri="{BB962C8B-B14F-4D97-AF65-F5344CB8AC3E}">
        <p14:creationId xmlns:p14="http://schemas.microsoft.com/office/powerpoint/2010/main" val="17787891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endParaRPr lang="en-US" b="1" i="1"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23</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endParaRPr lang="en-US" b="1" i="1"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2</a:t>
            </a:fld>
            <a:endParaRPr lang="en-US"/>
          </a:p>
        </p:txBody>
      </p:sp>
    </p:spTree>
    <p:extLst>
      <p:ext uri="{BB962C8B-B14F-4D97-AF65-F5344CB8AC3E}">
        <p14:creationId xmlns:p14="http://schemas.microsoft.com/office/powerpoint/2010/main" val="28404033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endParaRPr lang="en-US" b="1" i="1"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3</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endParaRPr lang="en-US" b="1" i="1"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4</a:t>
            </a:fld>
            <a:endParaRPr lang="en-US"/>
          </a:p>
        </p:txBody>
      </p:sp>
    </p:spTree>
    <p:extLst>
      <p:ext uri="{BB962C8B-B14F-4D97-AF65-F5344CB8AC3E}">
        <p14:creationId xmlns:p14="http://schemas.microsoft.com/office/powerpoint/2010/main" val="28404033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endParaRPr lang="en-US" b="1" i="1"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5</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ts val="1200"/>
              </a:spcBef>
            </a:pPr>
            <a:r>
              <a:rPr lang="en-US" sz="1200" dirty="0" smtClean="0"/>
              <a:t>For more information, see: </a:t>
            </a:r>
            <a:r>
              <a:rPr lang="en-US" sz="1200" dirty="0" smtClean="0">
                <a:hlinkClick r:id="rId3"/>
              </a:rPr>
              <a:t>https://wiki.nci.nih.gov/display/EVS/EVS+Use+and+Collaborations</a:t>
            </a:r>
            <a:r>
              <a:rPr lang="en-US" sz="1200" dirty="0" smtClean="0"/>
              <a:t> </a:t>
            </a:r>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7</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endParaRPr lang="en-US" b="1" i="1"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8</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endParaRPr lang="en-US" b="1" i="1"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10</a:t>
            </a:fld>
            <a:endParaRPr lang="en-US"/>
          </a:p>
        </p:txBody>
      </p:sp>
    </p:spTree>
    <p:extLst>
      <p:ext uri="{BB962C8B-B14F-4D97-AF65-F5344CB8AC3E}">
        <p14:creationId xmlns:p14="http://schemas.microsoft.com/office/powerpoint/2010/main" val="36270657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i="1" dirty="0" smtClean="0"/>
              <a:t>*****PLACE</a:t>
            </a:r>
            <a:r>
              <a:rPr lang="en-US" b="1" i="1" baseline="0" dirty="0" smtClean="0"/>
              <a:t> SPEAKER NOTES HERE:</a:t>
            </a:r>
            <a:endParaRPr lang="en-US" b="1" i="1" dirty="0" smtClean="0"/>
          </a:p>
          <a:p>
            <a:endParaRPr lang="en-US" dirty="0"/>
          </a:p>
        </p:txBody>
      </p:sp>
      <p:sp>
        <p:nvSpPr>
          <p:cNvPr id="4" name="Slide Number Placeholder 3"/>
          <p:cNvSpPr>
            <a:spLocks noGrp="1"/>
          </p:cNvSpPr>
          <p:nvPr>
            <p:ph type="sldNum" sz="quarter" idx="10"/>
          </p:nvPr>
        </p:nvSpPr>
        <p:spPr/>
        <p:txBody>
          <a:bodyPr/>
          <a:lstStyle/>
          <a:p>
            <a:fld id="{F1459DD9-C07A-0F4A-BE38-5AFB42BB2A68}" type="slidenum">
              <a:rPr lang="en-US" smtClean="0"/>
              <a:t>11</a:t>
            </a:fld>
            <a:endParaRPr lang="en-US"/>
          </a:p>
        </p:txBody>
      </p:sp>
    </p:spTree>
    <p:extLst>
      <p:ext uri="{BB962C8B-B14F-4D97-AF65-F5344CB8AC3E}">
        <p14:creationId xmlns:p14="http://schemas.microsoft.com/office/powerpoint/2010/main" val="36270657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ed Title Slide">
    <p:bg>
      <p:bgPr>
        <a:solidFill>
          <a:schemeClr val="tx2"/>
        </a:solidFill>
        <a:effectLst/>
      </p:bgPr>
    </p:bg>
    <p:spTree>
      <p:nvGrpSpPr>
        <p:cNvPr id="1" name=""/>
        <p:cNvGrpSpPr/>
        <p:nvPr/>
      </p:nvGrpSpPr>
      <p:grpSpPr>
        <a:xfrm>
          <a:off x="0" y="0"/>
          <a:ext cx="0" cy="0"/>
          <a:chOff x="0" y="0"/>
          <a:chExt cx="0" cy="0"/>
        </a:xfrm>
      </p:grpSpPr>
      <p:sp>
        <p:nvSpPr>
          <p:cNvPr id="12" name="Pentagon 11"/>
          <p:cNvSpPr>
            <a:spLocks noChangeAspect="1"/>
          </p:cNvSpPr>
          <p:nvPr userDrawn="1"/>
        </p:nvSpPr>
        <p:spPr>
          <a:xfrm>
            <a:off x="1166486" y="0"/>
            <a:ext cx="2872114" cy="5148072"/>
          </a:xfrm>
          <a:prstGeom prst="homePlate">
            <a:avLst>
              <a:gd name="adj" fmla="val 36290"/>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entagon 9"/>
          <p:cNvSpPr>
            <a:spLocks noChangeAspect="1"/>
          </p:cNvSpPr>
          <p:nvPr userDrawn="1"/>
        </p:nvSpPr>
        <p:spPr>
          <a:xfrm>
            <a:off x="0" y="0"/>
            <a:ext cx="2872114" cy="5148072"/>
          </a:xfrm>
          <a:prstGeom prst="homePlate">
            <a:avLst>
              <a:gd name="adj" fmla="val 36290"/>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userDrawn="1"/>
        </p:nvSpPr>
        <p:spPr>
          <a:xfrm flipV="1">
            <a:off x="0" y="3776472"/>
            <a:ext cx="9144000" cy="13716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Title 1"/>
          <p:cNvSpPr>
            <a:spLocks noGrp="1"/>
          </p:cNvSpPr>
          <p:nvPr>
            <p:ph type="ctrTitle" hasCustomPrompt="1"/>
          </p:nvPr>
        </p:nvSpPr>
        <p:spPr>
          <a:xfrm>
            <a:off x="685799" y="1234440"/>
            <a:ext cx="7772400" cy="1370882"/>
          </a:xfrm>
        </p:spPr>
        <p:txBody>
          <a:bodyPr lIns="0" tIns="0" rIns="0" bIns="0" anchor="b">
            <a:noAutofit/>
          </a:bodyPr>
          <a:lstStyle>
            <a:lvl1pPr algn="r">
              <a:defRPr sz="2800" b="0" i="0">
                <a:solidFill>
                  <a:srgbClr val="FFFFFF"/>
                </a:solidFill>
                <a:latin typeface="Arial"/>
                <a:cs typeface="Arial"/>
              </a:defRPr>
            </a:lvl1pPr>
          </a:lstStyle>
          <a:p>
            <a:r>
              <a:rPr lang="en-US" dirty="0" smtClean="0"/>
              <a:t>Title of the presentation</a:t>
            </a:r>
            <a:endParaRPr lang="en-US" dirty="0"/>
          </a:p>
        </p:txBody>
      </p:sp>
      <p:sp>
        <p:nvSpPr>
          <p:cNvPr id="23" name="Subtitle 2"/>
          <p:cNvSpPr>
            <a:spLocks noGrp="1"/>
          </p:cNvSpPr>
          <p:nvPr>
            <p:ph type="subTitle" idx="1" hasCustomPrompt="1"/>
          </p:nvPr>
        </p:nvSpPr>
        <p:spPr>
          <a:xfrm>
            <a:off x="685800" y="2674620"/>
            <a:ext cx="7772400" cy="514782"/>
          </a:xfrm>
        </p:spPr>
        <p:txBody>
          <a:bodyPr lIns="0" tIns="0" rIns="0" bIns="0" anchor="t">
            <a:noAutofit/>
          </a:bodyPr>
          <a:lstStyle>
            <a:lvl1pPr marL="0" indent="0" algn="r">
              <a:buNone/>
              <a:defRPr sz="1400" b="0" i="1" spc="100">
                <a:solidFill>
                  <a:schemeClr val="bg1"/>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goes here </a:t>
            </a:r>
            <a:endParaRPr lang="en-US" dirty="0"/>
          </a:p>
        </p:txBody>
      </p:sp>
      <p:pic>
        <p:nvPicPr>
          <p:cNvPr id="2" name="Picture 1" descr="NCI-Logo-Color.png"/>
          <p:cNvPicPr>
            <a:picLocks/>
          </p:cNvPicPr>
          <p:nvPr userDrawn="1"/>
        </p:nvPicPr>
        <p:blipFill>
          <a:blip r:embed="rId2">
            <a:extLst>
              <a:ext uri="{28A0092B-C50C-407E-A947-70E740481C1C}">
                <a14:useLocalDpi xmlns:a14="http://schemas.microsoft.com/office/drawing/2010/main" val="0"/>
              </a:ext>
            </a:extLst>
          </a:blip>
          <a:stretch>
            <a:fillRect/>
          </a:stretch>
        </p:blipFill>
        <p:spPr>
          <a:xfrm>
            <a:off x="457201" y="4282743"/>
            <a:ext cx="3993515" cy="381000"/>
          </a:xfrm>
          <a:prstGeom prst="rect">
            <a:avLst/>
          </a:prstGeom>
        </p:spPr>
      </p:pic>
      <p:sp>
        <p:nvSpPr>
          <p:cNvPr id="9" name="Date Placeholder 3"/>
          <p:cNvSpPr>
            <a:spLocks noGrp="1"/>
          </p:cNvSpPr>
          <p:nvPr>
            <p:ph type="dt" sz="half" idx="2"/>
          </p:nvPr>
        </p:nvSpPr>
        <p:spPr>
          <a:xfrm>
            <a:off x="6400800" y="4295773"/>
            <a:ext cx="2286000" cy="356616"/>
          </a:xfrm>
          <a:prstGeom prst="rect">
            <a:avLst/>
          </a:prstGeom>
        </p:spPr>
        <p:txBody>
          <a:bodyPr vert="horz" lIns="0" tIns="0" rIns="0" bIns="0" rtlCol="0" anchor="ctr"/>
          <a:lstStyle>
            <a:lvl1pPr algn="r" fontAlgn="auto">
              <a:spcBef>
                <a:spcPts val="0"/>
              </a:spcBef>
              <a:spcAft>
                <a:spcPts val="0"/>
              </a:spcAft>
              <a:defRPr sz="1400" smtClean="0">
                <a:solidFill>
                  <a:srgbClr val="000000"/>
                </a:solidFill>
                <a:latin typeface="+mn-lt"/>
                <a:ea typeface="+mn-ea"/>
                <a:cs typeface="SapientSansRegular"/>
              </a:defRPr>
            </a:lvl1pPr>
          </a:lstStyle>
          <a:p>
            <a:pPr>
              <a:defRPr/>
            </a:pPr>
            <a:fld id="{DEE2CC4A-D4A6-3847-844C-B33A6D47D47C}" type="datetime4">
              <a:rPr lang="en-US" smtClean="0"/>
              <a:pPr>
                <a:defRPr/>
              </a:pPr>
              <a:t>June 21, 2017</a:t>
            </a:fld>
            <a:endParaRPr lang="en-US" dirty="0"/>
          </a:p>
        </p:txBody>
      </p:sp>
    </p:spTree>
    <p:extLst>
      <p:ext uri="{BB962C8B-B14F-4D97-AF65-F5344CB8AC3E}">
        <p14:creationId xmlns:p14="http://schemas.microsoft.com/office/powerpoint/2010/main" val="895612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lumn Right —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4"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
        <p:nvSpPr>
          <p:cNvPr id="6" name="Content Placeholder 2"/>
          <p:cNvSpPr>
            <a:spLocks noGrp="1"/>
          </p:cNvSpPr>
          <p:nvPr>
            <p:ph sz="quarter" idx="11"/>
          </p:nvPr>
        </p:nvSpPr>
        <p:spPr>
          <a:xfrm>
            <a:off x="4550981" y="1069975"/>
            <a:ext cx="4108387" cy="360045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4"/>
          <p:cNvSpPr>
            <a:spLocks noGrp="1"/>
          </p:cNvSpPr>
          <p:nvPr>
            <p:ph sz="quarter" idx="12"/>
          </p:nvPr>
        </p:nvSpPr>
        <p:spPr>
          <a:xfrm>
            <a:off x="493776" y="1069975"/>
            <a:ext cx="3897313" cy="3600450"/>
          </a:xfrm>
        </p:spPr>
        <p:txBody>
          <a:bodyPr anchor="ctr"/>
          <a:lstStyle>
            <a:lvl1pPr marL="0" indent="0" algn="ctr">
              <a:buFontTx/>
              <a:buNone/>
              <a:defRPr/>
            </a:lvl1pPr>
          </a:lstStyle>
          <a:p>
            <a:pPr lvl="0"/>
            <a:r>
              <a:rPr lang="en-US" smtClean="0"/>
              <a:t>Click to edit Master text styles</a:t>
            </a:r>
          </a:p>
        </p:txBody>
      </p:sp>
    </p:spTree>
    <p:extLst>
      <p:ext uri="{BB962C8B-B14F-4D97-AF65-F5344CB8AC3E}">
        <p14:creationId xmlns:p14="http://schemas.microsoft.com/office/powerpoint/2010/main" val="3003202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lumn Right — No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4"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
        <p:nvSpPr>
          <p:cNvPr id="5" name="Content Placeholder 2"/>
          <p:cNvSpPr>
            <a:spLocks noGrp="1"/>
          </p:cNvSpPr>
          <p:nvPr>
            <p:ph sz="quarter" idx="11"/>
          </p:nvPr>
        </p:nvSpPr>
        <p:spPr>
          <a:xfrm>
            <a:off x="4550981" y="1069975"/>
            <a:ext cx="4108387" cy="360045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4"/>
          <p:cNvSpPr>
            <a:spLocks noGrp="1"/>
          </p:cNvSpPr>
          <p:nvPr>
            <p:ph sz="quarter" idx="12"/>
          </p:nvPr>
        </p:nvSpPr>
        <p:spPr>
          <a:xfrm>
            <a:off x="493776" y="1069975"/>
            <a:ext cx="3897313" cy="3600450"/>
          </a:xfrm>
        </p:spPr>
        <p:txBody>
          <a:bodyPr anchor="ctr"/>
          <a:lstStyle>
            <a:lvl1pPr marL="0" indent="0" algn="ctr">
              <a:buFontTx/>
              <a:buNone/>
              <a:defRPr/>
            </a:lvl1pPr>
          </a:lstStyle>
          <a:p>
            <a:pPr lvl="0"/>
            <a:r>
              <a:rPr lang="en-US" smtClean="0"/>
              <a:t>Click to edit Master text styles</a:t>
            </a:r>
          </a:p>
        </p:txBody>
      </p:sp>
    </p:spTree>
    <p:extLst>
      <p:ext uri="{BB962C8B-B14F-4D97-AF65-F5344CB8AC3E}">
        <p14:creationId xmlns:p14="http://schemas.microsoft.com/office/powerpoint/2010/main" val="35737470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ingle Graphic — Footer">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0"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1" name="Picture 10"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Tree>
    <p:extLst>
      <p:ext uri="{BB962C8B-B14F-4D97-AF65-F5344CB8AC3E}">
        <p14:creationId xmlns:p14="http://schemas.microsoft.com/office/powerpoint/2010/main" val="25711148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ingle Graphic — No Footer">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0"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Tree>
    <p:extLst>
      <p:ext uri="{BB962C8B-B14F-4D97-AF65-F5344CB8AC3E}">
        <p14:creationId xmlns:p14="http://schemas.microsoft.com/office/powerpoint/2010/main" val="11177627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Footer">
    <p:spTree>
      <p:nvGrpSpPr>
        <p:cNvPr id="1" name=""/>
        <p:cNvGrpSpPr/>
        <p:nvPr/>
      </p:nvGrpSpPr>
      <p:grpSpPr>
        <a:xfrm>
          <a:off x="0" y="0"/>
          <a:ext cx="0" cy="0"/>
          <a:chOff x="0" y="0"/>
          <a:chExt cx="0" cy="0"/>
        </a:xfrm>
      </p:grpSpPr>
      <p:sp>
        <p:nvSpPr>
          <p:cNvPr id="11"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2" name="Picture 11"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Tree>
    <p:extLst>
      <p:ext uri="{BB962C8B-B14F-4D97-AF65-F5344CB8AC3E}">
        <p14:creationId xmlns:p14="http://schemas.microsoft.com/office/powerpoint/2010/main" val="35309575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No Footer">
    <p:spTree>
      <p:nvGrpSpPr>
        <p:cNvPr id="1" name=""/>
        <p:cNvGrpSpPr/>
        <p:nvPr/>
      </p:nvGrpSpPr>
      <p:grpSpPr>
        <a:xfrm>
          <a:off x="0" y="0"/>
          <a:ext cx="0" cy="0"/>
          <a:chOff x="0" y="0"/>
          <a:chExt cx="0" cy="0"/>
        </a:xfrm>
      </p:grpSpPr>
      <p:sp>
        <p:nvSpPr>
          <p:cNvPr id="3"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Tree>
    <p:extLst>
      <p:ext uri="{BB962C8B-B14F-4D97-AF65-F5344CB8AC3E}">
        <p14:creationId xmlns:p14="http://schemas.microsoft.com/office/powerpoint/2010/main" val="38072198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ack Cover Red">
    <p:bg>
      <p:bgPr>
        <a:solidFill>
          <a:schemeClr val="tx2"/>
        </a:solidFill>
        <a:effectLst/>
      </p:bgPr>
    </p:bg>
    <p:spTree>
      <p:nvGrpSpPr>
        <p:cNvPr id="1" name=""/>
        <p:cNvGrpSpPr/>
        <p:nvPr/>
      </p:nvGrpSpPr>
      <p:grpSpPr>
        <a:xfrm>
          <a:off x="0" y="0"/>
          <a:ext cx="0" cy="0"/>
          <a:chOff x="0" y="0"/>
          <a:chExt cx="0" cy="0"/>
        </a:xfrm>
      </p:grpSpPr>
      <p:sp>
        <p:nvSpPr>
          <p:cNvPr id="6" name="Pentagon 5"/>
          <p:cNvSpPr/>
          <p:nvPr userDrawn="1"/>
        </p:nvSpPr>
        <p:spPr>
          <a:xfrm>
            <a:off x="0" y="0"/>
            <a:ext cx="8458198" cy="5143500"/>
          </a:xfrm>
          <a:prstGeom prst="homePlate">
            <a:avLst>
              <a:gd name="adj" fmla="val 20935"/>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Pentagon 7"/>
          <p:cNvSpPr/>
          <p:nvPr userDrawn="1"/>
        </p:nvSpPr>
        <p:spPr>
          <a:xfrm>
            <a:off x="0" y="0"/>
            <a:ext cx="7289798" cy="5143500"/>
          </a:xfrm>
          <a:prstGeom prst="homePlate">
            <a:avLst>
              <a:gd name="adj" fmla="val 20935"/>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13"/>
          <p:cNvSpPr txBox="1">
            <a:spLocks noChangeArrowheads="1"/>
          </p:cNvSpPr>
          <p:nvPr userDrawn="1"/>
        </p:nvSpPr>
        <p:spPr bwMode="auto">
          <a:xfrm>
            <a:off x="1996889" y="4356100"/>
            <a:ext cx="518673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defRPr/>
            </a:pPr>
            <a:r>
              <a:rPr lang="en-US" sz="1600" b="1" dirty="0" err="1" smtClean="0">
                <a:solidFill>
                  <a:schemeClr val="bg1"/>
                </a:solidFill>
                <a:latin typeface="Arial" charset="0"/>
              </a:rPr>
              <a:t>www.cancer.gov</a:t>
            </a:r>
            <a:r>
              <a:rPr lang="en-US" sz="1600" b="1" dirty="0" smtClean="0">
                <a:solidFill>
                  <a:schemeClr val="bg1"/>
                </a:solidFill>
                <a:latin typeface="Arial" charset="0"/>
              </a:rPr>
              <a:t>                 </a:t>
            </a:r>
            <a:r>
              <a:rPr lang="en-US" sz="1600" b="1" dirty="0" err="1" smtClean="0">
                <a:solidFill>
                  <a:schemeClr val="bg1"/>
                </a:solidFill>
                <a:latin typeface="Arial" charset="0"/>
              </a:rPr>
              <a:t>www.cancer.gov</a:t>
            </a:r>
            <a:r>
              <a:rPr lang="en-US" sz="1600" b="1" dirty="0" smtClean="0">
                <a:solidFill>
                  <a:schemeClr val="bg1"/>
                </a:solidFill>
                <a:latin typeface="Arial" charset="0"/>
              </a:rPr>
              <a:t>/</a:t>
            </a:r>
            <a:r>
              <a:rPr lang="en-US" sz="1600" b="1" dirty="0" err="1" smtClean="0">
                <a:solidFill>
                  <a:schemeClr val="bg1"/>
                </a:solidFill>
                <a:latin typeface="Arial" charset="0"/>
              </a:rPr>
              <a:t>espanol</a:t>
            </a:r>
            <a:endParaRPr lang="en-US" sz="1600" b="1" dirty="0" smtClean="0">
              <a:solidFill>
                <a:schemeClr val="bg1"/>
              </a:solidFill>
              <a:latin typeface="Arial" charset="0"/>
            </a:endParaRPr>
          </a:p>
        </p:txBody>
      </p:sp>
      <p:grpSp>
        <p:nvGrpSpPr>
          <p:cNvPr id="7" name="Group 6"/>
          <p:cNvGrpSpPr>
            <a:grpSpLocks noChangeAspect="1"/>
          </p:cNvGrpSpPr>
          <p:nvPr userDrawn="1"/>
        </p:nvGrpSpPr>
        <p:grpSpPr>
          <a:xfrm>
            <a:off x="2994026" y="2148840"/>
            <a:ext cx="3163776" cy="813435"/>
            <a:chOff x="2333626" y="1990725"/>
            <a:chExt cx="4519680" cy="1162050"/>
          </a:xfrm>
        </p:grpSpPr>
        <p:pic>
          <p:nvPicPr>
            <p:cNvPr id="10" name="Picture 9" descr="NCI-Logo-Sta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33805" y="2133600"/>
              <a:ext cx="3119501" cy="852170"/>
            </a:xfrm>
            <a:prstGeom prst="rect">
              <a:avLst/>
            </a:prstGeom>
          </p:spPr>
        </p:pic>
        <p:pic>
          <p:nvPicPr>
            <p:cNvPr id="11" name="Picture 10" descr="4_hhs_logo_whit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333626" y="1990725"/>
              <a:ext cx="1162050" cy="1162050"/>
            </a:xfrm>
            <a:prstGeom prst="rect">
              <a:avLst/>
            </a:prstGeom>
          </p:spPr>
        </p:pic>
      </p:grpSp>
    </p:spTree>
    <p:extLst>
      <p:ext uri="{BB962C8B-B14F-4D97-AF65-F5344CB8AC3E}">
        <p14:creationId xmlns:p14="http://schemas.microsoft.com/office/powerpoint/2010/main" val="167845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with Sub-Bullet">
    <p:spTree>
      <p:nvGrpSpPr>
        <p:cNvPr id="1" name=""/>
        <p:cNvGrpSpPr/>
        <p:nvPr/>
      </p:nvGrpSpPr>
      <p:grpSpPr>
        <a:xfrm>
          <a:off x="0" y="0"/>
          <a:ext cx="0" cy="0"/>
          <a:chOff x="0" y="0"/>
          <a:chExt cx="0" cy="0"/>
        </a:xfrm>
      </p:grpSpPr>
      <p:sp>
        <p:nvSpPr>
          <p:cNvPr id="12" name="Pentagon 11"/>
          <p:cNvSpPr>
            <a:spLocks noChangeAspect="1"/>
          </p:cNvSpPr>
          <p:nvPr userDrawn="1"/>
        </p:nvSpPr>
        <p:spPr>
          <a:xfrm>
            <a:off x="1177110" y="0"/>
            <a:ext cx="2872114" cy="5148072"/>
          </a:xfrm>
          <a:prstGeom prst="homePlate">
            <a:avLst>
              <a:gd name="adj" fmla="val 36290"/>
            </a:avLst>
          </a:prstGeom>
          <a:solidFill>
            <a:srgbClr val="F2F2F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Pentagon 12"/>
          <p:cNvSpPr>
            <a:spLocks noChangeAspect="1"/>
          </p:cNvSpPr>
          <p:nvPr userDrawn="1"/>
        </p:nvSpPr>
        <p:spPr>
          <a:xfrm>
            <a:off x="10624" y="0"/>
            <a:ext cx="2872114" cy="5148072"/>
          </a:xfrm>
          <a:prstGeom prst="homePlate">
            <a:avLst>
              <a:gd name="adj" fmla="val 36290"/>
            </a:avLst>
          </a:prstGeom>
          <a:solidFill>
            <a:srgbClr val="E8E8E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title" hasCustomPrompt="1"/>
          </p:nvPr>
        </p:nvSpPr>
        <p:spPr>
          <a:xfrm>
            <a:off x="493776" y="1371600"/>
            <a:ext cx="3017520" cy="1371600"/>
          </a:xfrm>
        </p:spPr>
        <p:txBody>
          <a:bodyPr lIns="0" tIns="0" rIns="0" bIns="0" anchor="b">
            <a:noAutofit/>
          </a:bodyPr>
          <a:lstStyle>
            <a:lvl1pPr algn="r">
              <a:lnSpc>
                <a:spcPct val="90000"/>
              </a:lnSpc>
              <a:defRPr sz="2400">
                <a:solidFill>
                  <a:srgbClr val="123E57"/>
                </a:solidFill>
                <a:latin typeface="+mj-lt"/>
                <a:cs typeface="SapientSansBold"/>
              </a:defRPr>
            </a:lvl1pPr>
          </a:lstStyle>
          <a:p>
            <a:r>
              <a:rPr lang="en-US" dirty="0" smtClean="0"/>
              <a:t>Agenda</a:t>
            </a:r>
            <a:endParaRPr lang="en-US" dirty="0"/>
          </a:p>
        </p:txBody>
      </p:sp>
      <p:sp>
        <p:nvSpPr>
          <p:cNvPr id="7"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9" name="Picture 8"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
        <p:nvSpPr>
          <p:cNvPr id="11" name="Text Placeholder 12"/>
          <p:cNvSpPr>
            <a:spLocks noGrp="1"/>
          </p:cNvSpPr>
          <p:nvPr>
            <p:ph type="body" sz="quarter" idx="11" hasCustomPrompt="1"/>
          </p:nvPr>
        </p:nvSpPr>
        <p:spPr>
          <a:xfrm>
            <a:off x="4334256" y="0"/>
            <a:ext cx="4297680" cy="5148072"/>
          </a:xfrm>
        </p:spPr>
        <p:txBody>
          <a:bodyPr anchor="ctr">
            <a:noAutofit/>
          </a:bodyPr>
          <a:lstStyle>
            <a:lvl1pPr marL="457200" marR="0" indent="-457200" algn="l" defTabSz="457200" rtl="0" eaLnBrk="1" fontAlgn="auto" latinLnBrk="0" hangingPunct="1">
              <a:lnSpc>
                <a:spcPct val="100000"/>
              </a:lnSpc>
              <a:spcBef>
                <a:spcPts val="0"/>
              </a:spcBef>
              <a:spcAft>
                <a:spcPts val="1000"/>
              </a:spcAft>
              <a:buClr>
                <a:schemeClr val="accent1"/>
              </a:buClr>
              <a:buSzTx/>
              <a:buFont typeface="+mj-lt"/>
              <a:buAutoNum type="arabicPeriod"/>
              <a:tabLst/>
              <a:defRPr i="1">
                <a:solidFill>
                  <a:srgbClr val="000000"/>
                </a:solidFill>
              </a:defRPr>
            </a:lvl1pPr>
            <a:lvl2pPr marL="685800" marR="0"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lang="en-US" sz="1900" i="1" kern="1200" baseline="0" dirty="0" smtClean="0">
                <a:solidFill>
                  <a:srgbClr val="000000"/>
                </a:solidFill>
                <a:latin typeface="+mn-lt"/>
                <a:ea typeface="ＭＳ Ｐゴシック" charset="0"/>
                <a:cs typeface="SapientCentroSlab-Light"/>
              </a:defRPr>
            </a:lvl2pPr>
          </a:lstStyle>
          <a:p>
            <a:r>
              <a:rPr lang="en-US" dirty="0" smtClean="0"/>
              <a:t>Agenda Item 1</a:t>
            </a:r>
          </a:p>
          <a:p>
            <a:pPr lvl="1"/>
            <a:r>
              <a:rPr lang="en-US" dirty="0" smtClean="0"/>
              <a:t>Agenda Item 1a</a:t>
            </a:r>
          </a:p>
          <a:p>
            <a:pPr lvl="1"/>
            <a:r>
              <a:rPr lang="en-US" dirty="0" smtClean="0"/>
              <a:t>Agenda Item 1b</a:t>
            </a:r>
          </a:p>
          <a:p>
            <a:r>
              <a:rPr lang="en-US" dirty="0" smtClean="0"/>
              <a:t>Agenda Item 2</a:t>
            </a:r>
          </a:p>
          <a:p>
            <a:pPr lvl="1"/>
            <a:r>
              <a:rPr lang="en-US" dirty="0" smtClean="0"/>
              <a:t>Agenda Item 2a</a:t>
            </a:r>
          </a:p>
          <a:p>
            <a:pPr lvl="1"/>
            <a:r>
              <a:rPr lang="en-US" dirty="0" smtClean="0"/>
              <a:t>Agenda Item 2b</a:t>
            </a:r>
          </a:p>
          <a:p>
            <a:r>
              <a:rPr lang="en-US" dirty="0" smtClean="0"/>
              <a:t>Agenda Item 3</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smtClean="0"/>
              <a:t>Agenda Item 3a</a:t>
            </a:r>
          </a:p>
          <a:p>
            <a:pPr marL="685800" marR="0" lvl="1" indent="-228600" algn="l" defTabSz="457200" rtl="0" eaLnBrk="1" fontAlgn="auto" latinLnBrk="0" hangingPunct="1">
              <a:lnSpc>
                <a:spcPct val="100000"/>
              </a:lnSpc>
              <a:spcBef>
                <a:spcPts val="0"/>
              </a:spcBef>
              <a:spcAft>
                <a:spcPts val="1000"/>
              </a:spcAft>
              <a:buClr>
                <a:schemeClr val="accent1"/>
              </a:buClr>
              <a:buSzTx/>
              <a:buFont typeface="Wingdings" charset="2"/>
              <a:buChar char="§"/>
              <a:tabLst/>
              <a:defRPr/>
            </a:pPr>
            <a:r>
              <a:rPr lang="en-US" dirty="0" smtClean="0"/>
              <a:t>Agenda Item 3b</a:t>
            </a:r>
          </a:p>
        </p:txBody>
      </p:sp>
    </p:spTree>
    <p:extLst>
      <p:ext uri="{BB962C8B-B14F-4D97-AF65-F5344CB8AC3E}">
        <p14:creationId xmlns:p14="http://schemas.microsoft.com/office/powerpoint/2010/main" val="985284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d Section Break">
    <p:bg>
      <p:bgPr>
        <a:solidFill>
          <a:schemeClr val="tx2"/>
        </a:solidFill>
        <a:effectLst/>
      </p:bgPr>
    </p:bg>
    <p:spTree>
      <p:nvGrpSpPr>
        <p:cNvPr id="1" name=""/>
        <p:cNvGrpSpPr/>
        <p:nvPr/>
      </p:nvGrpSpPr>
      <p:grpSpPr>
        <a:xfrm>
          <a:off x="0" y="0"/>
          <a:ext cx="0" cy="0"/>
          <a:chOff x="0" y="0"/>
          <a:chExt cx="0" cy="0"/>
        </a:xfrm>
      </p:grpSpPr>
      <p:sp>
        <p:nvSpPr>
          <p:cNvPr id="20" name="Pentagon 19"/>
          <p:cNvSpPr/>
          <p:nvPr userDrawn="1"/>
        </p:nvSpPr>
        <p:spPr>
          <a:xfrm>
            <a:off x="1" y="0"/>
            <a:ext cx="8458198" cy="5143500"/>
          </a:xfrm>
          <a:prstGeom prst="homePlate">
            <a:avLst>
              <a:gd name="adj" fmla="val 20935"/>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Pentagon 20"/>
          <p:cNvSpPr/>
          <p:nvPr userDrawn="1"/>
        </p:nvSpPr>
        <p:spPr>
          <a:xfrm>
            <a:off x="1" y="0"/>
            <a:ext cx="7289798" cy="5143500"/>
          </a:xfrm>
          <a:prstGeom prst="homePlate">
            <a:avLst>
              <a:gd name="adj" fmla="val 20935"/>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hasCustomPrompt="1"/>
          </p:nvPr>
        </p:nvSpPr>
        <p:spPr>
          <a:xfrm>
            <a:off x="3429000" y="1817370"/>
            <a:ext cx="5029199" cy="1371600"/>
          </a:xfrm>
        </p:spPr>
        <p:txBody>
          <a:bodyPr lIns="0" tIns="0" rIns="0" bIns="0" anchor="b">
            <a:noAutofit/>
          </a:bodyPr>
          <a:lstStyle>
            <a:lvl1pPr algn="r">
              <a:defRPr sz="2800" spc="-80">
                <a:solidFill>
                  <a:schemeClr val="bg1"/>
                </a:solidFill>
                <a:latin typeface="+mj-lt"/>
                <a:cs typeface="SapientSansBold"/>
              </a:defRPr>
            </a:lvl1pPr>
          </a:lstStyle>
          <a:p>
            <a:pPr lvl="0"/>
            <a:r>
              <a:rPr lang="en-US" dirty="0" smtClean="0"/>
              <a:t>Section title</a:t>
            </a:r>
            <a:endParaRPr lang="en-US" dirty="0"/>
          </a:p>
        </p:txBody>
      </p:sp>
      <p:sp>
        <p:nvSpPr>
          <p:cNvPr id="9" name="Subtitle 2"/>
          <p:cNvSpPr>
            <a:spLocks noGrp="1"/>
          </p:cNvSpPr>
          <p:nvPr>
            <p:ph type="subTitle" idx="1" hasCustomPrompt="1"/>
          </p:nvPr>
        </p:nvSpPr>
        <p:spPr>
          <a:xfrm>
            <a:off x="3428999" y="3257550"/>
            <a:ext cx="5022892" cy="514350"/>
          </a:xfrm>
        </p:spPr>
        <p:txBody>
          <a:bodyPr lIns="0" tIns="0" rIns="0" bIns="0">
            <a:noAutofit/>
          </a:bodyPr>
          <a:lstStyle>
            <a:lvl1pPr marL="0" indent="0" algn="r">
              <a:buNone/>
              <a:defRPr sz="1400" b="0" i="1" spc="100">
                <a:solidFill>
                  <a:srgbClr val="FFFFFF"/>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goes here</a:t>
            </a:r>
            <a:endParaRPr lang="en-US" dirty="0"/>
          </a:p>
        </p:txBody>
      </p:sp>
      <p:sp>
        <p:nvSpPr>
          <p:cNvPr id="10"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FFFFFF"/>
                </a:solidFill>
                <a:latin typeface="+mn-lt"/>
                <a:cs typeface="SapientSansRegular"/>
              </a:rPr>
              <a:t> </a:t>
            </a:r>
            <a:fld id="{4225D95B-3580-C74C-AC82-B8FCF626B418}" type="slidenum">
              <a:rPr lang="en-US" sz="1000" b="1" smtClean="0">
                <a:solidFill>
                  <a:srgbClr val="FFFFF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FFFFFF"/>
              </a:solidFill>
              <a:latin typeface="+mn-lt"/>
              <a:cs typeface="SapientSansRegular"/>
            </a:endParaRPr>
          </a:p>
        </p:txBody>
      </p:sp>
      <p:pic>
        <p:nvPicPr>
          <p:cNvPr id="11" name="Picture 10"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1" y="4864608"/>
            <a:ext cx="1916887" cy="182880"/>
          </a:xfrm>
          <a:prstGeom prst="rect">
            <a:avLst/>
          </a:prstGeom>
        </p:spPr>
      </p:pic>
    </p:spTree>
    <p:extLst>
      <p:ext uri="{BB962C8B-B14F-4D97-AF65-F5344CB8AC3E}">
        <p14:creationId xmlns:p14="http://schemas.microsoft.com/office/powerpoint/2010/main" val="3048409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d Section Break ALT">
    <p:bg>
      <p:bgPr>
        <a:solidFill>
          <a:schemeClr val="bg1"/>
        </a:solidFill>
        <a:effectLst/>
      </p:bgPr>
    </p:bg>
    <p:spTree>
      <p:nvGrpSpPr>
        <p:cNvPr id="1" name=""/>
        <p:cNvGrpSpPr/>
        <p:nvPr/>
      </p:nvGrpSpPr>
      <p:grpSpPr>
        <a:xfrm>
          <a:off x="0" y="0"/>
          <a:ext cx="0" cy="0"/>
          <a:chOff x="0" y="0"/>
          <a:chExt cx="0" cy="0"/>
        </a:xfrm>
      </p:grpSpPr>
      <p:sp>
        <p:nvSpPr>
          <p:cNvPr id="7" name="Pentagon 6"/>
          <p:cNvSpPr>
            <a:spLocks noChangeAspect="1"/>
          </p:cNvSpPr>
          <p:nvPr userDrawn="1"/>
        </p:nvSpPr>
        <p:spPr>
          <a:xfrm>
            <a:off x="1523357" y="0"/>
            <a:ext cx="2872114" cy="5148072"/>
          </a:xfrm>
          <a:prstGeom prst="homePlate">
            <a:avLst>
              <a:gd name="adj" fmla="val 36290"/>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Pentagon 9"/>
          <p:cNvSpPr>
            <a:spLocks noChangeAspect="1"/>
          </p:cNvSpPr>
          <p:nvPr userDrawn="1"/>
        </p:nvSpPr>
        <p:spPr>
          <a:xfrm>
            <a:off x="0" y="0"/>
            <a:ext cx="3228985" cy="5148072"/>
          </a:xfrm>
          <a:prstGeom prst="homePlate">
            <a:avLst>
              <a:gd name="adj" fmla="val 32357"/>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itle 1"/>
          <p:cNvSpPr>
            <a:spLocks noGrp="1"/>
          </p:cNvSpPr>
          <p:nvPr>
            <p:ph type="ctrTitle" hasCustomPrompt="1"/>
          </p:nvPr>
        </p:nvSpPr>
        <p:spPr>
          <a:xfrm>
            <a:off x="4395471" y="1817370"/>
            <a:ext cx="4062728" cy="1371600"/>
          </a:xfrm>
        </p:spPr>
        <p:txBody>
          <a:bodyPr lIns="0" tIns="0" rIns="0" bIns="0" anchor="b">
            <a:noAutofit/>
          </a:bodyPr>
          <a:lstStyle>
            <a:lvl1pPr algn="r">
              <a:defRPr sz="2800" spc="-80">
                <a:solidFill>
                  <a:srgbClr val="BB0E3D"/>
                </a:solidFill>
                <a:latin typeface="+mj-lt"/>
                <a:cs typeface="SapientSansBold"/>
              </a:defRPr>
            </a:lvl1pPr>
          </a:lstStyle>
          <a:p>
            <a:pPr lvl="0"/>
            <a:r>
              <a:rPr lang="en-US" dirty="0" smtClean="0"/>
              <a:t>Section title</a:t>
            </a:r>
            <a:endParaRPr lang="en-US" dirty="0"/>
          </a:p>
        </p:txBody>
      </p:sp>
      <p:sp>
        <p:nvSpPr>
          <p:cNvPr id="9" name="Subtitle 2"/>
          <p:cNvSpPr>
            <a:spLocks noGrp="1"/>
          </p:cNvSpPr>
          <p:nvPr>
            <p:ph type="subTitle" idx="1" hasCustomPrompt="1"/>
          </p:nvPr>
        </p:nvSpPr>
        <p:spPr>
          <a:xfrm>
            <a:off x="4395471" y="3257550"/>
            <a:ext cx="4056420" cy="514350"/>
          </a:xfrm>
        </p:spPr>
        <p:txBody>
          <a:bodyPr lIns="0" tIns="0" rIns="0" bIns="0">
            <a:noAutofit/>
          </a:bodyPr>
          <a:lstStyle>
            <a:lvl1pPr marL="0" indent="0" algn="r">
              <a:buNone/>
              <a:defRPr sz="1400" b="0" i="1" spc="100">
                <a:solidFill>
                  <a:schemeClr val="accent3"/>
                </a:solidFill>
                <a:latin typeface="+mn-lt"/>
                <a:cs typeface="SapientCentroSlab-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goes here</a:t>
            </a:r>
            <a:endParaRPr lang="en-US" dirty="0"/>
          </a:p>
        </p:txBody>
      </p:sp>
      <p:pic>
        <p:nvPicPr>
          <p:cNvPr id="11" name="Picture 10"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1" y="4864608"/>
            <a:ext cx="1916887" cy="182880"/>
          </a:xfrm>
          <a:prstGeom prst="rect">
            <a:avLst/>
          </a:prstGeom>
        </p:spPr>
      </p:pic>
      <p:sp>
        <p:nvSpPr>
          <p:cNvPr id="13"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Tree>
    <p:extLst>
      <p:ext uri="{BB962C8B-B14F-4D97-AF65-F5344CB8AC3E}">
        <p14:creationId xmlns:p14="http://schemas.microsoft.com/office/powerpoint/2010/main" val="2604161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e Red">
    <p:bg>
      <p:bgPr>
        <a:solidFill>
          <a:schemeClr val="tx2"/>
        </a:solidFill>
        <a:effectLst/>
      </p:bgPr>
    </p:bg>
    <p:spTree>
      <p:nvGrpSpPr>
        <p:cNvPr id="1" name=""/>
        <p:cNvGrpSpPr/>
        <p:nvPr/>
      </p:nvGrpSpPr>
      <p:grpSpPr>
        <a:xfrm>
          <a:off x="0" y="0"/>
          <a:ext cx="0" cy="0"/>
          <a:chOff x="0" y="0"/>
          <a:chExt cx="0" cy="0"/>
        </a:xfrm>
      </p:grpSpPr>
      <p:sp>
        <p:nvSpPr>
          <p:cNvPr id="4" name="Pentagon 3"/>
          <p:cNvSpPr/>
          <p:nvPr userDrawn="1"/>
        </p:nvSpPr>
        <p:spPr>
          <a:xfrm>
            <a:off x="0" y="0"/>
            <a:ext cx="8458198" cy="5143500"/>
          </a:xfrm>
          <a:prstGeom prst="homePlate">
            <a:avLst>
              <a:gd name="adj" fmla="val 20935"/>
            </a:avLst>
          </a:prstGeom>
          <a:solidFill>
            <a:srgbClr val="B1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Pentagon 4"/>
          <p:cNvSpPr/>
          <p:nvPr userDrawn="1"/>
        </p:nvSpPr>
        <p:spPr>
          <a:xfrm>
            <a:off x="0" y="0"/>
            <a:ext cx="7289798" cy="5143500"/>
          </a:xfrm>
          <a:prstGeom prst="homePlate">
            <a:avLst>
              <a:gd name="adj" fmla="val 20935"/>
            </a:avLst>
          </a:prstGeom>
          <a:solidFill>
            <a:srgbClr val="A70E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 Placeholder 8"/>
          <p:cNvSpPr>
            <a:spLocks noGrp="1"/>
          </p:cNvSpPr>
          <p:nvPr>
            <p:ph type="body" sz="quarter" idx="10" hasCustomPrompt="1"/>
          </p:nvPr>
        </p:nvSpPr>
        <p:spPr>
          <a:xfrm>
            <a:off x="685800" y="1371600"/>
            <a:ext cx="7772400" cy="2400300"/>
          </a:xfrm>
        </p:spPr>
        <p:txBody>
          <a:bodyPr anchor="ctr">
            <a:noAutofit/>
          </a:bodyPr>
          <a:lstStyle>
            <a:lvl1pPr marL="0" indent="0" algn="ctr">
              <a:spcAft>
                <a:spcPts val="0"/>
              </a:spcAft>
              <a:buNone/>
              <a:defRPr sz="2400" b="0" i="1" baseline="0">
                <a:solidFill>
                  <a:srgbClr val="FFFFFF"/>
                </a:solidFill>
                <a:latin typeface="+mn-lt"/>
                <a:cs typeface="SapientCentroSlab-Light"/>
              </a:defRPr>
            </a:lvl1pPr>
          </a:lstStyle>
          <a:p>
            <a:pPr lvl="0"/>
            <a:r>
              <a:rPr lang="en-US" dirty="0" smtClean="0"/>
              <a:t>Vision Quote</a:t>
            </a:r>
            <a:br>
              <a:rPr lang="en-US" dirty="0" smtClean="0"/>
            </a:br>
            <a:r>
              <a:rPr lang="en-US" dirty="0" smtClean="0"/>
              <a:t>“</a:t>
            </a:r>
            <a:r>
              <a:rPr lang="en-US" dirty="0" err="1" smtClean="0"/>
              <a:t>Lorem</a:t>
            </a:r>
            <a:r>
              <a:rPr lang="en-US" dirty="0" smtClean="0"/>
              <a:t> </a:t>
            </a:r>
            <a:r>
              <a:rPr lang="en-US" dirty="0" err="1" smtClean="0"/>
              <a:t>ipsum</a:t>
            </a:r>
            <a:r>
              <a:rPr lang="en-US" dirty="0" smtClean="0"/>
              <a:t> dolor sit </a:t>
            </a:r>
            <a:r>
              <a:rPr lang="en-US" dirty="0" err="1" smtClean="0"/>
              <a:t>amet</a:t>
            </a:r>
            <a:r>
              <a:rPr lang="en-US" dirty="0" smtClean="0"/>
              <a:t>, fugit </a:t>
            </a:r>
            <a:r>
              <a:rPr lang="en-US" dirty="0" err="1" smtClean="0"/>
              <a:t>liberavisse</a:t>
            </a:r>
            <a:r>
              <a:rPr lang="en-US" dirty="0" smtClean="0"/>
              <a:t> </a:t>
            </a:r>
            <a:br>
              <a:rPr lang="en-US" dirty="0" smtClean="0"/>
            </a:br>
            <a:r>
              <a:rPr lang="en-US" dirty="0" err="1" smtClean="0"/>
              <a:t>nec</a:t>
            </a:r>
            <a:r>
              <a:rPr lang="en-US" dirty="0" smtClean="0"/>
              <a:t> at. </a:t>
            </a:r>
            <a:r>
              <a:rPr lang="en-US" dirty="0" err="1" smtClean="0"/>
              <a:t>Essent</a:t>
            </a:r>
            <a:r>
              <a:rPr lang="en-US" dirty="0" smtClean="0"/>
              <a:t> </a:t>
            </a:r>
            <a:r>
              <a:rPr lang="en-US" dirty="0" err="1" smtClean="0"/>
              <a:t>elaboraret</a:t>
            </a:r>
            <a:r>
              <a:rPr lang="en-US" dirty="0" smtClean="0"/>
              <a:t> </a:t>
            </a:r>
            <a:r>
              <a:rPr lang="en-US" dirty="0" err="1" smtClean="0"/>
              <a:t>conclusionemque</a:t>
            </a:r>
            <a:r>
              <a:rPr lang="en-US" dirty="0" smtClean="0"/>
              <a:t> </a:t>
            </a:r>
            <a:br>
              <a:rPr lang="en-US" dirty="0" smtClean="0"/>
            </a:br>
            <a:r>
              <a:rPr lang="en-US" dirty="0" err="1" smtClean="0"/>
              <a:t>eam</a:t>
            </a:r>
            <a:r>
              <a:rPr lang="en-US" dirty="0" smtClean="0"/>
              <a:t> id. Quo ex </a:t>
            </a:r>
            <a:r>
              <a:rPr lang="en-US" dirty="0" err="1" smtClean="0"/>
              <a:t>laboramus</a:t>
            </a:r>
            <a:r>
              <a:rPr lang="en-US" dirty="0" smtClean="0"/>
              <a:t> </a:t>
            </a:r>
            <a:r>
              <a:rPr lang="en-US" dirty="0" err="1" smtClean="0"/>
              <a:t>accommodare</a:t>
            </a:r>
            <a:r>
              <a:rPr lang="en-US" dirty="0" smtClean="0"/>
              <a:t>, </a:t>
            </a:r>
            <a:br>
              <a:rPr lang="en-US" dirty="0" smtClean="0"/>
            </a:br>
            <a:r>
              <a:rPr lang="en-US" dirty="0" smtClean="0"/>
              <a:t>his </a:t>
            </a:r>
            <a:r>
              <a:rPr lang="en-US" dirty="0" err="1" smtClean="0"/>
              <a:t>falli</a:t>
            </a:r>
            <a:r>
              <a:rPr lang="en-US" dirty="0" smtClean="0"/>
              <a:t> </a:t>
            </a:r>
            <a:r>
              <a:rPr lang="en-US" dirty="0" err="1" smtClean="0"/>
              <a:t>deleniti</a:t>
            </a:r>
            <a:r>
              <a:rPr lang="en-US" dirty="0" smtClean="0"/>
              <a:t> </a:t>
            </a:r>
            <a:r>
              <a:rPr lang="en-US" dirty="0" err="1" smtClean="0"/>
              <a:t>ei</a:t>
            </a:r>
            <a:r>
              <a:rPr lang="en-US" dirty="0" smtClean="0"/>
              <a:t>. </a:t>
            </a:r>
            <a:r>
              <a:rPr lang="en-US" dirty="0" err="1" smtClean="0"/>
              <a:t>Illud</a:t>
            </a:r>
            <a:r>
              <a:rPr lang="en-US" dirty="0" smtClean="0"/>
              <a:t> postulant </a:t>
            </a:r>
            <a:br>
              <a:rPr lang="en-US" dirty="0" smtClean="0"/>
            </a:br>
            <a:r>
              <a:rPr lang="en-US" dirty="0" err="1" smtClean="0"/>
              <a:t>adversarium</a:t>
            </a:r>
            <a:r>
              <a:rPr lang="en-US" dirty="0" smtClean="0"/>
              <a:t> </a:t>
            </a:r>
            <a:r>
              <a:rPr lang="en-US" dirty="0" err="1" smtClean="0"/>
              <a:t>ei</a:t>
            </a:r>
            <a:r>
              <a:rPr lang="en-US" dirty="0" smtClean="0"/>
              <a:t> his.”</a:t>
            </a:r>
          </a:p>
        </p:txBody>
      </p:sp>
      <p:sp>
        <p:nvSpPr>
          <p:cNvPr id="7"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FFFFFF"/>
                </a:solidFill>
                <a:latin typeface="+mn-lt"/>
                <a:cs typeface="SapientSansRegular"/>
              </a:rPr>
              <a:t> </a:t>
            </a:r>
            <a:fld id="{4225D95B-3580-C74C-AC82-B8FCF626B418}" type="slidenum">
              <a:rPr lang="en-US" sz="1000" b="1" smtClean="0">
                <a:solidFill>
                  <a:srgbClr val="FFFFF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FFFFFF"/>
              </a:solidFill>
              <a:latin typeface="+mn-lt"/>
              <a:cs typeface="SapientSansRegular"/>
            </a:endParaRPr>
          </a:p>
        </p:txBody>
      </p:sp>
      <p:pic>
        <p:nvPicPr>
          <p:cNvPr id="8" name="Picture 7" descr="NCI-Logo-White-Knock.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1" y="4864608"/>
            <a:ext cx="1916887" cy="182880"/>
          </a:xfrm>
          <a:prstGeom prst="rect">
            <a:avLst/>
          </a:prstGeom>
        </p:spPr>
      </p:pic>
    </p:spTree>
    <p:extLst>
      <p:ext uri="{BB962C8B-B14F-4D97-AF65-F5344CB8AC3E}">
        <p14:creationId xmlns:p14="http://schemas.microsoft.com/office/powerpoint/2010/main" val="231033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 — Footer">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2"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
        <p:nvSpPr>
          <p:cNvPr id="3" name="Content Placeholder 2"/>
          <p:cNvSpPr>
            <a:spLocks noGrp="1"/>
          </p:cNvSpPr>
          <p:nvPr>
            <p:ph sz="quarter" idx="11"/>
          </p:nvPr>
        </p:nvSpPr>
        <p:spPr>
          <a:xfrm>
            <a:off x="493776" y="1069975"/>
            <a:ext cx="8165592" cy="36004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480068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ne Column — No Footer">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2"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
        <p:nvSpPr>
          <p:cNvPr id="5" name="Content Placeholder 2"/>
          <p:cNvSpPr>
            <a:spLocks noGrp="1"/>
          </p:cNvSpPr>
          <p:nvPr>
            <p:ph sz="quarter" idx="11"/>
          </p:nvPr>
        </p:nvSpPr>
        <p:spPr>
          <a:xfrm>
            <a:off x="493776" y="1069975"/>
            <a:ext cx="8165592" cy="36004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54488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lumn Left —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4"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pic>
        <p:nvPicPr>
          <p:cNvPr id="15" name="Picture 14" descr="NCI-Logo-Gray-Knock-NEW.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8600" y="4864608"/>
            <a:ext cx="1916888" cy="182880"/>
          </a:xfrm>
          <a:prstGeom prst="rect">
            <a:avLst/>
          </a:prstGeom>
        </p:spPr>
      </p:pic>
      <p:sp>
        <p:nvSpPr>
          <p:cNvPr id="6" name="Content Placeholder 2"/>
          <p:cNvSpPr>
            <a:spLocks noGrp="1"/>
          </p:cNvSpPr>
          <p:nvPr>
            <p:ph sz="quarter" idx="11"/>
          </p:nvPr>
        </p:nvSpPr>
        <p:spPr>
          <a:xfrm>
            <a:off x="493776" y="1069975"/>
            <a:ext cx="4108387" cy="360045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4"/>
          <p:cNvSpPr>
            <a:spLocks noGrp="1"/>
          </p:cNvSpPr>
          <p:nvPr>
            <p:ph sz="quarter" idx="12"/>
          </p:nvPr>
        </p:nvSpPr>
        <p:spPr>
          <a:xfrm>
            <a:off x="4762055" y="1069975"/>
            <a:ext cx="3897313" cy="3600450"/>
          </a:xfrm>
        </p:spPr>
        <p:txBody>
          <a:bodyPr anchor="ctr"/>
          <a:lstStyle>
            <a:lvl1pPr marL="0" indent="0" algn="ctr">
              <a:buFontTx/>
              <a:buNone/>
              <a:defRPr/>
            </a:lvl1pPr>
          </a:lstStyle>
          <a:p>
            <a:pPr lvl="0"/>
            <a:r>
              <a:rPr lang="en-US" smtClean="0"/>
              <a:t>Click to edit Master text styles</a:t>
            </a:r>
          </a:p>
        </p:txBody>
      </p:sp>
    </p:spTree>
    <p:extLst>
      <p:ext uri="{BB962C8B-B14F-4D97-AF65-F5344CB8AC3E}">
        <p14:creationId xmlns:p14="http://schemas.microsoft.com/office/powerpoint/2010/main" val="269399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lumn Left — No Footer">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93776" y="311658"/>
            <a:ext cx="8165592" cy="317395"/>
          </a:xfrm>
        </p:spPr>
        <p:txBody>
          <a:bodyPr lIns="0" tIns="0" rIns="0" bIns="0" anchor="b">
            <a:noAutofit/>
          </a:bodyPr>
          <a:lstStyle>
            <a:lvl1pPr>
              <a:lnSpc>
                <a:spcPct val="90000"/>
              </a:lnSpc>
              <a:defRPr sz="2400" baseline="0">
                <a:solidFill>
                  <a:srgbClr val="123E57"/>
                </a:solidFill>
                <a:latin typeface="+mj-lt"/>
                <a:cs typeface="SapientSansBold"/>
              </a:defRPr>
            </a:lvl1pPr>
          </a:lstStyle>
          <a:p>
            <a:r>
              <a:rPr lang="en-US" dirty="0" smtClean="0"/>
              <a:t>Slide title</a:t>
            </a:r>
            <a:endParaRPr lang="en-US" dirty="0"/>
          </a:p>
        </p:txBody>
      </p:sp>
      <p:sp>
        <p:nvSpPr>
          <p:cNvPr id="14" name="Text Box 14"/>
          <p:cNvSpPr txBox="1">
            <a:spLocks noChangeArrowheads="1"/>
          </p:cNvSpPr>
          <p:nvPr userDrawn="1"/>
        </p:nvSpPr>
        <p:spPr bwMode="auto">
          <a:xfrm>
            <a:off x="8647113" y="4864608"/>
            <a:ext cx="307975" cy="182880"/>
          </a:xfrm>
          <a:prstGeom prst="rect">
            <a:avLst/>
          </a:prstGeom>
          <a:noFill/>
          <a:ln w="9525">
            <a:noFill/>
            <a:miter lim="800000"/>
            <a:headEnd/>
            <a:tailEnd/>
          </a:ln>
          <a:effectLst/>
        </p:spPr>
        <p:txBody>
          <a:bodyPr lIns="0" tIns="0" rIns="0" bIns="0">
            <a:noAutofit/>
          </a:bodyPr>
          <a:lstStyle>
            <a:lvl1pPr defTabSz="912813" eaLnBrk="0" hangingPunct="0">
              <a:tabLst>
                <a:tab pos="11025188" algn="r"/>
              </a:tabLst>
              <a:defRPr sz="2400">
                <a:solidFill>
                  <a:schemeClr val="tx1"/>
                </a:solidFill>
                <a:latin typeface="Georgia" charset="0"/>
                <a:ea typeface="ＭＳ Ｐゴシック" charset="0"/>
                <a:cs typeface="ＭＳ Ｐゴシック" charset="0"/>
              </a:defRPr>
            </a:lvl1pPr>
            <a:lvl2pPr marL="37931725" indent="-37474525" defTabSz="912813" eaLnBrk="0" hangingPunct="0">
              <a:tabLst>
                <a:tab pos="11025188" algn="r"/>
              </a:tabLst>
              <a:defRPr sz="2400">
                <a:solidFill>
                  <a:schemeClr val="tx1"/>
                </a:solidFill>
                <a:latin typeface="Georgia" charset="0"/>
                <a:ea typeface="ＭＳ Ｐゴシック" charset="0"/>
              </a:defRPr>
            </a:lvl2pPr>
            <a:lvl3pPr eaLnBrk="0" hangingPunct="0">
              <a:tabLst>
                <a:tab pos="11025188" algn="r"/>
              </a:tabLst>
              <a:defRPr sz="2400">
                <a:solidFill>
                  <a:schemeClr val="tx1"/>
                </a:solidFill>
                <a:latin typeface="Georgia" charset="0"/>
                <a:ea typeface="ＭＳ Ｐゴシック" charset="0"/>
              </a:defRPr>
            </a:lvl3pPr>
            <a:lvl4pPr eaLnBrk="0" hangingPunct="0">
              <a:tabLst>
                <a:tab pos="11025188" algn="r"/>
              </a:tabLst>
              <a:defRPr sz="2400">
                <a:solidFill>
                  <a:schemeClr val="tx1"/>
                </a:solidFill>
                <a:latin typeface="Georgia" charset="0"/>
                <a:ea typeface="ＭＳ Ｐゴシック" charset="0"/>
              </a:defRPr>
            </a:lvl4pPr>
            <a:lvl5pPr eaLnBrk="0" hangingPunct="0">
              <a:tabLst>
                <a:tab pos="11025188" algn="r"/>
              </a:tabLst>
              <a:defRPr sz="2400">
                <a:solidFill>
                  <a:schemeClr val="tx1"/>
                </a:solidFill>
                <a:latin typeface="Georgia" charset="0"/>
                <a:ea typeface="ＭＳ Ｐゴシック" charset="0"/>
              </a:defRPr>
            </a:lvl5pPr>
            <a:lvl6pPr marL="457200" eaLnBrk="0" fontAlgn="base" hangingPunct="0">
              <a:spcBef>
                <a:spcPct val="0"/>
              </a:spcBef>
              <a:spcAft>
                <a:spcPct val="0"/>
              </a:spcAft>
              <a:tabLst>
                <a:tab pos="11025188" algn="r"/>
              </a:tabLst>
              <a:defRPr sz="2400">
                <a:solidFill>
                  <a:schemeClr val="tx1"/>
                </a:solidFill>
                <a:latin typeface="Georgia" charset="0"/>
                <a:ea typeface="ＭＳ Ｐゴシック" charset="0"/>
              </a:defRPr>
            </a:lvl6pPr>
            <a:lvl7pPr marL="914400" eaLnBrk="0" fontAlgn="base" hangingPunct="0">
              <a:spcBef>
                <a:spcPct val="0"/>
              </a:spcBef>
              <a:spcAft>
                <a:spcPct val="0"/>
              </a:spcAft>
              <a:tabLst>
                <a:tab pos="11025188" algn="r"/>
              </a:tabLst>
              <a:defRPr sz="2400">
                <a:solidFill>
                  <a:schemeClr val="tx1"/>
                </a:solidFill>
                <a:latin typeface="Georgia" charset="0"/>
                <a:ea typeface="ＭＳ Ｐゴシック" charset="0"/>
              </a:defRPr>
            </a:lvl7pPr>
            <a:lvl8pPr marL="1371600" eaLnBrk="0" fontAlgn="base" hangingPunct="0">
              <a:spcBef>
                <a:spcPct val="0"/>
              </a:spcBef>
              <a:spcAft>
                <a:spcPct val="0"/>
              </a:spcAft>
              <a:tabLst>
                <a:tab pos="11025188" algn="r"/>
              </a:tabLst>
              <a:defRPr sz="2400">
                <a:solidFill>
                  <a:schemeClr val="tx1"/>
                </a:solidFill>
                <a:latin typeface="Georgia" charset="0"/>
                <a:ea typeface="ＭＳ Ｐゴシック" charset="0"/>
              </a:defRPr>
            </a:lvl8pPr>
            <a:lvl9pPr marL="1828800" eaLnBrk="0" fontAlgn="base" hangingPunct="0">
              <a:spcBef>
                <a:spcPct val="0"/>
              </a:spcBef>
              <a:spcAft>
                <a:spcPct val="0"/>
              </a:spcAft>
              <a:tabLst>
                <a:tab pos="11025188" algn="r"/>
              </a:tabLst>
              <a:defRPr sz="2400">
                <a:solidFill>
                  <a:schemeClr val="tx1"/>
                </a:solidFill>
                <a:latin typeface="Georgia" charset="0"/>
                <a:ea typeface="ＭＳ Ｐゴシック" charset="0"/>
              </a:defRPr>
            </a:lvl9pPr>
          </a:lstStyle>
          <a:p>
            <a:pPr algn="r" fontAlgn="auto">
              <a:lnSpc>
                <a:spcPct val="101000"/>
              </a:lnSpc>
              <a:spcBef>
                <a:spcPct val="50000"/>
              </a:spcBef>
              <a:spcAft>
                <a:spcPts val="0"/>
              </a:spcAft>
              <a:defRPr/>
            </a:pPr>
            <a:r>
              <a:rPr lang="en-US" sz="1000" b="1" dirty="0" smtClean="0">
                <a:solidFill>
                  <a:srgbClr val="7F7F7F"/>
                </a:solidFill>
                <a:latin typeface="+mn-lt"/>
                <a:cs typeface="SapientSansRegular"/>
              </a:rPr>
              <a:t> </a:t>
            </a:r>
            <a:fld id="{4225D95B-3580-C74C-AC82-B8FCF626B418}" type="slidenum">
              <a:rPr lang="en-US" sz="1000" b="1" smtClean="0">
                <a:solidFill>
                  <a:srgbClr val="7F7F7F"/>
                </a:solidFill>
                <a:latin typeface="+mn-lt"/>
                <a:cs typeface="SapientSansRegular"/>
              </a:rPr>
              <a:pPr algn="r" fontAlgn="auto">
                <a:lnSpc>
                  <a:spcPct val="101000"/>
                </a:lnSpc>
                <a:spcBef>
                  <a:spcPct val="50000"/>
                </a:spcBef>
                <a:spcAft>
                  <a:spcPts val="0"/>
                </a:spcAft>
                <a:defRPr/>
              </a:pPr>
              <a:t>‹#›</a:t>
            </a:fld>
            <a:endParaRPr lang="en-US" sz="1000" b="1" dirty="0" smtClean="0">
              <a:solidFill>
                <a:srgbClr val="7F7F7F"/>
              </a:solidFill>
              <a:latin typeface="+mn-lt"/>
              <a:cs typeface="SapientSansRegular"/>
            </a:endParaRPr>
          </a:p>
        </p:txBody>
      </p:sp>
      <p:sp>
        <p:nvSpPr>
          <p:cNvPr id="5" name="Content Placeholder 4"/>
          <p:cNvSpPr>
            <a:spLocks noGrp="1"/>
          </p:cNvSpPr>
          <p:nvPr>
            <p:ph sz="quarter" idx="12"/>
          </p:nvPr>
        </p:nvSpPr>
        <p:spPr>
          <a:xfrm>
            <a:off x="4762055" y="1069975"/>
            <a:ext cx="3897313" cy="3600450"/>
          </a:xfrm>
        </p:spPr>
        <p:txBody>
          <a:bodyPr anchor="ctr"/>
          <a:lstStyle>
            <a:lvl1pPr marL="0" indent="0" algn="ctr">
              <a:buFontTx/>
              <a:buNone/>
              <a:defRPr/>
            </a:lvl1pPr>
          </a:lstStyle>
          <a:p>
            <a:pPr lvl="0"/>
            <a:r>
              <a:rPr lang="en-US" smtClean="0"/>
              <a:t>Click to edit Master text styles</a:t>
            </a:r>
          </a:p>
        </p:txBody>
      </p:sp>
      <p:sp>
        <p:nvSpPr>
          <p:cNvPr id="6" name="Content Placeholder 2"/>
          <p:cNvSpPr>
            <a:spLocks noGrp="1"/>
          </p:cNvSpPr>
          <p:nvPr>
            <p:ph sz="quarter" idx="11"/>
          </p:nvPr>
        </p:nvSpPr>
        <p:spPr>
          <a:xfrm>
            <a:off x="493776" y="1069975"/>
            <a:ext cx="4108387" cy="3600450"/>
          </a:xfrm>
        </p:spPr>
        <p:txBody>
          <a:bodyPr num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182465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272654"/>
            <a:ext cx="8229600" cy="346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noAutofit/>
          </a:bodyPr>
          <a:lstStyle/>
          <a:p>
            <a:pPr lvl="0"/>
            <a:r>
              <a:rPr lang="en-US" smtClean="0"/>
              <a:t>Click to edit Master title style</a:t>
            </a:r>
            <a:endParaRPr lang="en-US" dirty="0"/>
          </a:p>
        </p:txBody>
      </p:sp>
      <p:sp>
        <p:nvSpPr>
          <p:cNvPr id="5123" name="Text Placeholder 2"/>
          <p:cNvSpPr>
            <a:spLocks noGrp="1"/>
          </p:cNvSpPr>
          <p:nvPr>
            <p:ph type="body" idx="1"/>
          </p:nvPr>
        </p:nvSpPr>
        <p:spPr bwMode="auto">
          <a:xfrm>
            <a:off x="457200" y="990378"/>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Date Placeholder 3"/>
          <p:cNvSpPr>
            <a:spLocks noGrp="1"/>
          </p:cNvSpPr>
          <p:nvPr>
            <p:ph type="dt" sz="half" idx="2"/>
          </p:nvPr>
        </p:nvSpPr>
        <p:spPr>
          <a:xfrm>
            <a:off x="457200" y="4767263"/>
            <a:ext cx="2133600" cy="273844"/>
          </a:xfrm>
          <a:prstGeom prst="rect">
            <a:avLst/>
          </a:prstGeom>
        </p:spPr>
        <p:txBody>
          <a:bodyPr vert="horz" lIns="0" tIns="0" rIns="0" bIns="0" rtlCol="0" anchor="ctr"/>
          <a:lstStyle>
            <a:lvl1pPr algn="l" fontAlgn="auto">
              <a:spcBef>
                <a:spcPts val="0"/>
              </a:spcBef>
              <a:spcAft>
                <a:spcPts val="0"/>
              </a:spcAft>
              <a:defRPr sz="900" smtClean="0">
                <a:solidFill>
                  <a:srgbClr val="6C6C6C"/>
                </a:solidFill>
                <a:latin typeface="+mn-lt"/>
                <a:ea typeface="+mn-ea"/>
                <a:cs typeface="SapientSansRegular"/>
              </a:defRPr>
            </a:lvl1pPr>
          </a:lstStyle>
          <a:p>
            <a:pPr>
              <a:defRPr/>
            </a:pPr>
            <a:fld id="{8767E79B-3863-C648-ACD5-D5A69BA31F7C}" type="datetime4">
              <a:rPr lang="en-US" smtClean="0"/>
              <a:pPr>
                <a:defRPr/>
              </a:pPr>
              <a:t>June 21, 2017</a:t>
            </a:fld>
            <a:endParaRPr lang="en-US" dirty="0"/>
          </a:p>
        </p:txBody>
      </p:sp>
      <p:sp>
        <p:nvSpPr>
          <p:cNvPr id="11" name="Footer Placeholder 4"/>
          <p:cNvSpPr>
            <a:spLocks noGrp="1"/>
          </p:cNvSpPr>
          <p:nvPr>
            <p:ph type="ftr" sz="quarter" idx="3"/>
          </p:nvPr>
        </p:nvSpPr>
        <p:spPr>
          <a:xfrm>
            <a:off x="3124200" y="4767263"/>
            <a:ext cx="2895600" cy="273844"/>
          </a:xfrm>
          <a:prstGeom prst="rect">
            <a:avLst/>
          </a:prstGeom>
        </p:spPr>
        <p:txBody>
          <a:bodyPr vert="horz" lIns="0" tIns="0" rIns="0" bIns="0" rtlCol="0" anchor="ctr"/>
          <a:lstStyle>
            <a:lvl1pPr algn="ctr" fontAlgn="auto">
              <a:spcBef>
                <a:spcPts val="0"/>
              </a:spcBef>
              <a:spcAft>
                <a:spcPts val="0"/>
              </a:spcAft>
              <a:defRPr sz="900" dirty="0" smtClean="0">
                <a:solidFill>
                  <a:srgbClr val="6C6C6C"/>
                </a:solidFill>
                <a:latin typeface="+mn-lt"/>
                <a:ea typeface="+mn-ea"/>
                <a:cs typeface="SapientSansRegular"/>
              </a:defRPr>
            </a:lvl1pPr>
          </a:lstStyle>
          <a:p>
            <a:pPr>
              <a:defRPr/>
            </a:pPr>
            <a:endParaRPr lang="en-US"/>
          </a:p>
        </p:txBody>
      </p:sp>
      <p:sp>
        <p:nvSpPr>
          <p:cNvPr id="12" name="Slide Number Placeholder 5"/>
          <p:cNvSpPr>
            <a:spLocks noGrp="1"/>
          </p:cNvSpPr>
          <p:nvPr>
            <p:ph type="sldNum" sz="quarter" idx="4"/>
          </p:nvPr>
        </p:nvSpPr>
        <p:spPr>
          <a:xfrm>
            <a:off x="6553200" y="4767263"/>
            <a:ext cx="2133600" cy="273844"/>
          </a:xfrm>
          <a:prstGeom prst="rect">
            <a:avLst/>
          </a:prstGeom>
        </p:spPr>
        <p:txBody>
          <a:bodyPr vert="horz" lIns="0" tIns="0" rIns="0" bIns="0" rtlCol="0" anchor="ctr"/>
          <a:lstStyle>
            <a:lvl1pPr algn="r" fontAlgn="auto">
              <a:spcBef>
                <a:spcPts val="0"/>
              </a:spcBef>
              <a:spcAft>
                <a:spcPts val="0"/>
              </a:spcAft>
              <a:defRPr sz="900" b="0" i="0" smtClean="0">
                <a:solidFill>
                  <a:srgbClr val="6C6C6C"/>
                </a:solidFill>
                <a:latin typeface="+mn-lt"/>
                <a:ea typeface="+mn-ea"/>
                <a:cs typeface="Sapient Centro Slab"/>
              </a:defRPr>
            </a:lvl1pPr>
          </a:lstStyle>
          <a:p>
            <a:pPr>
              <a:defRPr/>
            </a:pPr>
            <a:fld id="{4F8F9822-CE00-0B4F-ADB5-DBA954363B09}"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20" r:id="rId1"/>
    <p:sldLayoutId id="2147483755" r:id="rId2"/>
    <p:sldLayoutId id="2147483821" r:id="rId3"/>
    <p:sldLayoutId id="2147483822" r:id="rId4"/>
    <p:sldLayoutId id="2147483823" r:id="rId5"/>
    <p:sldLayoutId id="2147483770" r:id="rId6"/>
    <p:sldLayoutId id="2147483810" r:id="rId7"/>
    <p:sldLayoutId id="2147483771" r:id="rId8"/>
    <p:sldLayoutId id="2147483812" r:id="rId9"/>
    <p:sldLayoutId id="2147483772" r:id="rId10"/>
    <p:sldLayoutId id="2147483813" r:id="rId11"/>
    <p:sldLayoutId id="2147483773" r:id="rId12"/>
    <p:sldLayoutId id="2147483814" r:id="rId13"/>
    <p:sldLayoutId id="2147483763" r:id="rId14"/>
    <p:sldLayoutId id="2147483807" r:id="rId15"/>
    <p:sldLayoutId id="2147483824" r:id="rId16"/>
  </p:sldLayoutIdLst>
  <p:hf sldNum="0" hdr="0" ftr="0"/>
  <p:txStyles>
    <p:titleStyle>
      <a:lvl1pPr algn="l" defTabSz="457200" rtl="0" eaLnBrk="1" fontAlgn="base" hangingPunct="1">
        <a:spcBef>
          <a:spcPct val="0"/>
        </a:spcBef>
        <a:spcAft>
          <a:spcPct val="0"/>
        </a:spcAft>
        <a:defRPr sz="2400" b="0" kern="1200">
          <a:solidFill>
            <a:srgbClr val="123E57"/>
          </a:solidFill>
          <a:latin typeface="+mj-lt"/>
          <a:ea typeface="ＭＳ Ｐゴシック" charset="0"/>
          <a:cs typeface="SapientSansBold"/>
        </a:defRPr>
      </a:lvl1pPr>
      <a:lvl2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2pPr>
      <a:lvl3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3pPr>
      <a:lvl4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4pPr>
      <a:lvl5pPr algn="l" defTabSz="457200" rtl="0" eaLnBrk="1" fontAlgn="base" hangingPunct="1">
        <a:spcBef>
          <a:spcPct val="0"/>
        </a:spcBef>
        <a:spcAft>
          <a:spcPct val="0"/>
        </a:spcAft>
        <a:defRPr sz="3700">
          <a:solidFill>
            <a:schemeClr val="tx2"/>
          </a:solidFill>
          <a:latin typeface="SapientCentroSlab-Light" charset="0"/>
          <a:ea typeface="ＭＳ Ｐゴシック" charset="0"/>
        </a:defRPr>
      </a:lvl5pPr>
      <a:lvl6pPr marL="4572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6pPr>
      <a:lvl7pPr marL="9144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7pPr>
      <a:lvl8pPr marL="13716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8pPr>
      <a:lvl9pPr marL="1828800" algn="l" defTabSz="457200" rtl="0" eaLnBrk="1" fontAlgn="base" hangingPunct="1">
        <a:spcBef>
          <a:spcPct val="0"/>
        </a:spcBef>
        <a:spcAft>
          <a:spcPct val="0"/>
        </a:spcAft>
        <a:defRPr sz="3700">
          <a:solidFill>
            <a:schemeClr val="tx2"/>
          </a:solidFill>
          <a:latin typeface="SapientCentroSlab-Light" charset="0"/>
          <a:ea typeface="ＭＳ Ｐゴシック" charset="0"/>
        </a:defRPr>
      </a:lvl9pPr>
    </p:titleStyle>
    <p:bodyStyle>
      <a:lvl1pPr marL="228600" indent="-228600" algn="l" defTabSz="457200" rtl="0" eaLnBrk="1" fontAlgn="base" hangingPunct="1">
        <a:spcBef>
          <a:spcPct val="0"/>
        </a:spcBef>
        <a:spcAft>
          <a:spcPts val="1000"/>
        </a:spcAft>
        <a:buClr>
          <a:schemeClr val="accent1"/>
        </a:buClr>
        <a:buFont typeface="Wingdings" charset="0"/>
        <a:buChar char="§"/>
        <a:defRPr sz="2000" kern="1200">
          <a:solidFill>
            <a:srgbClr val="000000"/>
          </a:solidFill>
          <a:latin typeface="+mn-lt"/>
          <a:ea typeface="ＭＳ Ｐゴシック" charset="0"/>
          <a:cs typeface="SapientCentroSlab-Light"/>
        </a:defRPr>
      </a:lvl1pPr>
      <a:lvl2pPr marL="457200" indent="-228600" algn="l" defTabSz="457200" rtl="0" eaLnBrk="1" fontAlgn="base" hangingPunct="1">
        <a:spcBef>
          <a:spcPct val="0"/>
        </a:spcBef>
        <a:spcAft>
          <a:spcPts val="1000"/>
        </a:spcAft>
        <a:buClr>
          <a:schemeClr val="accent1"/>
        </a:buClr>
        <a:buFont typeface="Wingdings" charset="0"/>
        <a:buChar char="§"/>
        <a:defRPr sz="1900" kern="1200">
          <a:solidFill>
            <a:srgbClr val="000000"/>
          </a:solidFill>
          <a:latin typeface="+mn-lt"/>
          <a:ea typeface="ＭＳ Ｐゴシック" charset="0"/>
          <a:cs typeface="SapientCentroSlab-Light"/>
        </a:defRPr>
      </a:lvl2pPr>
      <a:lvl3pPr marL="685800" indent="-228600" algn="l" defTabSz="457200" rtl="0" eaLnBrk="1" fontAlgn="base" hangingPunct="1">
        <a:spcBef>
          <a:spcPct val="0"/>
        </a:spcBef>
        <a:spcAft>
          <a:spcPts val="1000"/>
        </a:spcAft>
        <a:buClr>
          <a:schemeClr val="accent1"/>
        </a:buClr>
        <a:buFont typeface="Wingdings" charset="0"/>
        <a:buChar char="§"/>
        <a:defRPr sz="1800" kern="1200">
          <a:solidFill>
            <a:srgbClr val="000000"/>
          </a:solidFill>
          <a:latin typeface="+mn-lt"/>
          <a:ea typeface="ＭＳ Ｐゴシック" charset="0"/>
          <a:cs typeface="SapientCentroSlab-Light"/>
        </a:defRPr>
      </a:lvl3pPr>
      <a:lvl4pPr marL="914400" indent="-228600" algn="l" defTabSz="457200" rtl="0" eaLnBrk="1" fontAlgn="base" hangingPunct="1">
        <a:spcBef>
          <a:spcPct val="0"/>
        </a:spcBef>
        <a:spcAft>
          <a:spcPts val="1000"/>
        </a:spcAft>
        <a:buClr>
          <a:schemeClr val="accent1"/>
        </a:buClr>
        <a:buFont typeface="Wingdings" charset="0"/>
        <a:buChar char="§"/>
        <a:defRPr sz="1700" kern="1200">
          <a:solidFill>
            <a:srgbClr val="000000"/>
          </a:solidFill>
          <a:latin typeface="+mn-lt"/>
          <a:ea typeface="ＭＳ Ｐゴシック" charset="0"/>
          <a:cs typeface="SapientCentroSlab-Light"/>
        </a:defRPr>
      </a:lvl4pPr>
      <a:lvl5pPr marL="1143000" indent="-228600" algn="l" defTabSz="457200" rtl="0" eaLnBrk="1" fontAlgn="base" hangingPunct="1">
        <a:spcBef>
          <a:spcPct val="0"/>
        </a:spcBef>
        <a:spcAft>
          <a:spcPts val="1000"/>
        </a:spcAft>
        <a:buClr>
          <a:schemeClr val="accent1"/>
        </a:buClr>
        <a:buFont typeface="Wingdings" charset="0"/>
        <a:buChar char="§"/>
        <a:defRPr sz="1600" kern="1200">
          <a:solidFill>
            <a:srgbClr val="000000"/>
          </a:solidFill>
          <a:latin typeface="+mn-lt"/>
          <a:ea typeface="ＭＳ Ｐゴシック" charset="0"/>
          <a:cs typeface="SapientCentroSlab-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https://wiki.nci.nih.gov/display/LexEVS/LexEVS" TargetMode="External"/><Relationship Id="rId2" Type="http://schemas.openxmlformats.org/officeDocument/2006/relationships/notesSlide" Target="../notesSlides/notesSlide7.xml"/><Relationship Id="rId1" Type="http://schemas.openxmlformats.org/officeDocument/2006/relationships/slideLayout" Target="../slideLayouts/slideLayout6.xml"/><Relationship Id="rId5" Type="http://schemas.openxmlformats.org/officeDocument/2006/relationships/hyperlink" Target="https://wiki.nci.nih.gov/x/zKSl" TargetMode="External"/><Relationship Id="rId4" Type="http://schemas.openxmlformats.org/officeDocument/2006/relationships/hyperlink" Target="https://wiki.nci.nih.gov/x/YRRCB"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Center for Biomedical Informatics and Information Technology (CBIIT)</a:t>
            </a:r>
            <a:endParaRPr lang="en-US" dirty="0"/>
          </a:p>
        </p:txBody>
      </p:sp>
      <p:sp>
        <p:nvSpPr>
          <p:cNvPr id="3" name="Subtitle 2"/>
          <p:cNvSpPr>
            <a:spLocks noGrp="1"/>
          </p:cNvSpPr>
          <p:nvPr>
            <p:ph type="subTitle" idx="1"/>
          </p:nvPr>
        </p:nvSpPr>
        <p:spPr/>
        <p:txBody>
          <a:bodyPr/>
          <a:lstStyle/>
          <a:p>
            <a:r>
              <a:rPr lang="en-US" dirty="0"/>
              <a:t>Presented By: </a:t>
            </a:r>
            <a:r>
              <a:rPr lang="en-US" dirty="0" smtClean="0"/>
              <a:t>Anthony Kerlavage and Jose Galvez   </a:t>
            </a:r>
            <a:endParaRPr lang="en-US" dirty="0"/>
          </a:p>
          <a:p>
            <a:endParaRPr lang="en-US" dirty="0"/>
          </a:p>
        </p:txBody>
      </p:sp>
      <p:sp>
        <p:nvSpPr>
          <p:cNvPr id="4" name="Date Placeholder 3"/>
          <p:cNvSpPr>
            <a:spLocks noGrp="1"/>
          </p:cNvSpPr>
          <p:nvPr>
            <p:ph type="dt" sz="half" idx="2"/>
          </p:nvPr>
        </p:nvSpPr>
        <p:spPr/>
        <p:txBody>
          <a:bodyPr/>
          <a:lstStyle/>
          <a:p>
            <a:pPr>
              <a:defRPr/>
            </a:pPr>
            <a:r>
              <a:rPr lang="en-US" dirty="0"/>
              <a:t>October 1, 2015</a:t>
            </a:r>
          </a:p>
          <a:p>
            <a:pPr>
              <a:defRPr/>
            </a:pPr>
            <a:endParaRPr lang="en-US" dirty="0"/>
          </a:p>
        </p:txBody>
      </p:sp>
    </p:spTree>
    <p:extLst>
      <p:ext uri="{BB962C8B-B14F-4D97-AF65-F5344CB8AC3E}">
        <p14:creationId xmlns:p14="http://schemas.microsoft.com/office/powerpoint/2010/main" val="159313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9049" y="152960"/>
            <a:ext cx="8165592" cy="317395"/>
          </a:xfrm>
        </p:spPr>
        <p:txBody>
          <a:bodyPr/>
          <a:lstStyle/>
          <a:p>
            <a:r>
              <a:rPr lang="en-US" dirty="0" smtClean="0"/>
              <a:t>Cancer Data Standards Repository (</a:t>
            </a:r>
            <a:r>
              <a:rPr lang="en-US" dirty="0" err="1" smtClean="0"/>
              <a:t>caDSR</a:t>
            </a:r>
            <a:r>
              <a:rPr lang="en-US" dirty="0" smtClean="0"/>
              <a:t>) - Purpose</a:t>
            </a:r>
            <a:endParaRPr lang="en-US" dirty="0"/>
          </a:p>
        </p:txBody>
      </p:sp>
      <p:sp>
        <p:nvSpPr>
          <p:cNvPr id="3" name="Content Placeholder 2"/>
          <p:cNvSpPr>
            <a:spLocks noGrp="1"/>
          </p:cNvSpPr>
          <p:nvPr>
            <p:ph sz="quarter" idx="11"/>
          </p:nvPr>
        </p:nvSpPr>
        <p:spPr>
          <a:xfrm>
            <a:off x="309049" y="700522"/>
            <a:ext cx="8165592" cy="3600450"/>
          </a:xfrm>
        </p:spPr>
        <p:txBody>
          <a:bodyPr/>
          <a:lstStyle/>
          <a:p>
            <a:pPr marL="0" lvl="0" indent="0" defTabSz="914400" eaLnBrk="0" hangingPunct="0">
              <a:spcBef>
                <a:spcPct val="20000"/>
              </a:spcBef>
              <a:spcAft>
                <a:spcPct val="0"/>
              </a:spcAft>
              <a:buClr>
                <a:srgbClr val="D40138"/>
              </a:buClr>
              <a:buNone/>
            </a:pPr>
            <a:r>
              <a:rPr lang="en-US" sz="1600" dirty="0" err="1" smtClean="0"/>
              <a:t>caDSR</a:t>
            </a:r>
            <a:r>
              <a:rPr lang="en-US" sz="1600" dirty="0" smtClean="0"/>
              <a:t> </a:t>
            </a:r>
            <a:r>
              <a:rPr lang="en-US" sz="1800" kern="0" dirty="0" smtClean="0">
                <a:ln w="1905"/>
                <a:solidFill>
                  <a:sysClr val="windowText" lastClr="000000"/>
                </a:solidFill>
                <a:effectLst>
                  <a:innerShdw blurRad="69850" dist="43180" dir="5400000">
                    <a:srgbClr val="000000">
                      <a:alpha val="65000"/>
                    </a:srgbClr>
                  </a:innerShdw>
                </a:effectLst>
                <a:ea typeface="ＭＳ Ｐゴシック" pitchFamily="-107" charset="-128"/>
              </a:rPr>
              <a:t>is a metadata repository and registry </a:t>
            </a:r>
            <a:r>
              <a:rPr lang="en-US" sz="1600" dirty="0" smtClean="0"/>
              <a:t>that provides </a:t>
            </a:r>
            <a:r>
              <a:rPr lang="en-US" sz="1600" dirty="0"/>
              <a:t>data standards, tools, and services to </a:t>
            </a:r>
            <a:r>
              <a:rPr lang="en-US" sz="1600" dirty="0" smtClean="0"/>
              <a:t>define </a:t>
            </a:r>
            <a:r>
              <a:rPr lang="en-US" sz="1600" dirty="0"/>
              <a:t>and share the meaning and syntax of data, </a:t>
            </a:r>
            <a:r>
              <a:rPr lang="en-US" sz="1600" dirty="0" smtClean="0"/>
              <a:t>and aid in standardized </a:t>
            </a:r>
            <a:r>
              <a:rPr lang="en-US" sz="1600" dirty="0"/>
              <a:t>creation, interpretation, and </a:t>
            </a:r>
            <a:r>
              <a:rPr lang="en-US" sz="1600" dirty="0" smtClean="0"/>
              <a:t>use</a:t>
            </a:r>
            <a:r>
              <a:rPr lang="en-US" sz="1600" b="1" dirty="0" smtClean="0"/>
              <a:t>.</a:t>
            </a:r>
            <a:r>
              <a:rPr lang="en-US" sz="1600" dirty="0" smtClean="0"/>
              <a:t> </a:t>
            </a:r>
            <a:endParaRPr lang="en-US" sz="1600" b="1" kern="0" dirty="0" smtClean="0">
              <a:ln w="1905"/>
              <a:solidFill>
                <a:sysClr val="windowText" lastClr="000000"/>
              </a:solidFill>
              <a:effectLst>
                <a:innerShdw blurRad="69850" dist="43180" dir="5400000">
                  <a:srgbClr val="000000">
                    <a:alpha val="65000"/>
                  </a:srgbClr>
                </a:innerShdw>
              </a:effectLst>
              <a:ea typeface="ＭＳ Ｐゴシック" pitchFamily="-107" charset="-128"/>
            </a:endParaRPr>
          </a:p>
          <a:p>
            <a:pPr marL="514350" indent="-285750" defTabSz="914400" eaLnBrk="0" hangingPunct="0">
              <a:spcBef>
                <a:spcPts val="600"/>
              </a:spcBef>
              <a:spcAft>
                <a:spcPct val="0"/>
              </a:spcAft>
              <a:buClrTx/>
              <a:buFont typeface="Wingdings" panose="05000000000000000000" pitchFamily="2" charset="2"/>
              <a:buChar char="§"/>
            </a:pPr>
            <a:r>
              <a:rPr lang="en-US" sz="1700" kern="0" dirty="0" smtClean="0">
                <a:ln w="1905"/>
                <a:solidFill>
                  <a:sysClr val="windowText" lastClr="000000"/>
                </a:solidFill>
                <a:effectLst>
                  <a:innerShdw blurRad="69850" dist="43180" dir="5400000">
                    <a:srgbClr val="000000">
                      <a:alpha val="65000"/>
                    </a:srgbClr>
                  </a:innerShdw>
                </a:effectLst>
                <a:ea typeface="ＭＳ Ｐゴシック" pitchFamily="-107" charset="-128"/>
              </a:rPr>
              <a:t>Provide metadata content services and tools to create, manage, and share common data elements (CDEs) and case report forms </a:t>
            </a:r>
          </a:p>
          <a:p>
            <a:pPr marL="514350" indent="-285750" defTabSz="914400" eaLnBrk="0" hangingPunct="0">
              <a:spcBef>
                <a:spcPts val="600"/>
              </a:spcBef>
              <a:spcAft>
                <a:spcPct val="0"/>
              </a:spcAft>
              <a:buClrTx/>
              <a:buFont typeface="Wingdings" panose="05000000000000000000" pitchFamily="2" charset="2"/>
              <a:buChar char="§"/>
            </a:pPr>
            <a:r>
              <a:rPr lang="en-US" sz="1700" kern="0" dirty="0">
                <a:ln w="1905"/>
                <a:solidFill>
                  <a:sysClr val="windowText" lastClr="000000"/>
                </a:solidFill>
                <a:effectLst>
                  <a:innerShdw blurRad="69850" dist="43180" dir="5400000">
                    <a:srgbClr val="000000">
                      <a:alpha val="65000"/>
                    </a:srgbClr>
                  </a:innerShdw>
                </a:effectLst>
                <a:ea typeface="ＭＳ Ｐゴシック" pitchFamily="-107" charset="-128"/>
              </a:rPr>
              <a:t>P</a:t>
            </a:r>
            <a:r>
              <a:rPr lang="en-US" sz="1700" kern="0" dirty="0" smtClean="0">
                <a:ln w="1905"/>
                <a:solidFill>
                  <a:sysClr val="windowText" lastClr="000000"/>
                </a:solidFill>
                <a:effectLst>
                  <a:innerShdw blurRad="69850" dist="43180" dir="5400000">
                    <a:srgbClr val="000000">
                      <a:alpha val="65000"/>
                    </a:srgbClr>
                  </a:innerShdw>
                </a:effectLst>
                <a:ea typeface="ＭＳ Ｐゴシック" pitchFamily="-107" charset="-128"/>
              </a:rPr>
              <a:t>rovide public access via browsers and APIs to common data elements and case report forms</a:t>
            </a:r>
            <a:endParaRPr lang="en-US" sz="1700" kern="0" dirty="0">
              <a:ln w="1905"/>
              <a:solidFill>
                <a:sysClr val="windowText" lastClr="000000"/>
              </a:solidFill>
              <a:effectLst>
                <a:innerShdw blurRad="69850" dist="43180" dir="5400000">
                  <a:srgbClr val="000000">
                    <a:alpha val="65000"/>
                  </a:srgbClr>
                </a:innerShdw>
              </a:effectLst>
              <a:ea typeface="ＭＳ Ｐゴシック" pitchFamily="-107" charset="-128"/>
            </a:endParaRPr>
          </a:p>
          <a:p>
            <a:pPr marL="514350" indent="-285750" defTabSz="914400" eaLnBrk="0" hangingPunct="0">
              <a:spcBef>
                <a:spcPts val="600"/>
              </a:spcBef>
              <a:spcAft>
                <a:spcPct val="0"/>
              </a:spcAft>
              <a:buClrTx/>
              <a:buFont typeface="Wingdings" panose="05000000000000000000" pitchFamily="2" charset="2"/>
              <a:buChar char="§"/>
            </a:pPr>
            <a:r>
              <a:rPr lang="en-US" sz="1700" kern="0" dirty="0" smtClean="0">
                <a:ln w="1905"/>
                <a:solidFill>
                  <a:sysClr val="windowText" lastClr="000000"/>
                </a:solidFill>
                <a:effectLst>
                  <a:innerShdw blurRad="69850" dist="43180" dir="5400000">
                    <a:srgbClr val="000000">
                      <a:alpha val="65000"/>
                    </a:srgbClr>
                  </a:innerShdw>
                </a:effectLst>
                <a:ea typeface="ＭＳ Ｐゴシック" pitchFamily="-107" charset="-128"/>
              </a:rPr>
              <a:t>Work with collaborators on metadata </a:t>
            </a:r>
            <a:r>
              <a:rPr lang="en-US" sz="1700" kern="0" dirty="0" err="1" smtClean="0">
                <a:ln w="1905"/>
                <a:solidFill>
                  <a:sysClr val="windowText" lastClr="000000"/>
                </a:solidFill>
                <a:effectLst>
                  <a:innerShdw blurRad="69850" dist="43180" dir="5400000">
                    <a:srgbClr val="000000">
                      <a:alpha val="65000"/>
                    </a:srgbClr>
                  </a:innerShdw>
                </a:effectLst>
                <a:ea typeface="ＭＳ Ｐゴシック" pitchFamily="-107" charset="-128"/>
              </a:rPr>
              <a:t>curation</a:t>
            </a:r>
            <a:r>
              <a:rPr lang="en-US" sz="1700" kern="0" dirty="0" smtClean="0">
                <a:ln w="1905"/>
                <a:solidFill>
                  <a:sysClr val="windowText" lastClr="000000"/>
                </a:solidFill>
                <a:effectLst>
                  <a:innerShdw blurRad="69850" dist="43180" dir="5400000">
                    <a:srgbClr val="000000">
                      <a:alpha val="65000"/>
                    </a:srgbClr>
                  </a:innerShdw>
                </a:effectLst>
                <a:ea typeface="ＭＳ Ｐゴシック" pitchFamily="-107" charset="-128"/>
              </a:rPr>
              <a:t> and harmonization</a:t>
            </a:r>
          </a:p>
          <a:p>
            <a:pPr marL="514350" indent="-285750" defTabSz="914400" eaLnBrk="0" hangingPunct="0">
              <a:spcBef>
                <a:spcPts val="600"/>
              </a:spcBef>
              <a:spcAft>
                <a:spcPct val="0"/>
              </a:spcAft>
              <a:buClrTx/>
              <a:buFont typeface="Wingdings" panose="05000000000000000000" pitchFamily="2" charset="2"/>
              <a:buChar char="§"/>
            </a:pPr>
            <a:r>
              <a:rPr lang="en-US" sz="1700" kern="0" dirty="0">
                <a:ln w="1905"/>
                <a:solidFill>
                  <a:sysClr val="windowText" lastClr="000000"/>
                </a:solidFill>
                <a:effectLst>
                  <a:innerShdw blurRad="69850" dist="43180" dir="5400000">
                    <a:srgbClr val="000000">
                      <a:alpha val="65000"/>
                    </a:srgbClr>
                  </a:innerShdw>
                </a:effectLst>
                <a:ea typeface="ＭＳ Ｐゴシック" pitchFamily="-107" charset="-128"/>
              </a:rPr>
              <a:t>P</a:t>
            </a:r>
            <a:r>
              <a:rPr lang="en-US" sz="1700" kern="0" dirty="0" smtClean="0">
                <a:ln w="1905"/>
                <a:solidFill>
                  <a:sysClr val="windowText" lastClr="000000"/>
                </a:solidFill>
                <a:effectLst>
                  <a:innerShdw blurRad="69850" dist="43180" dir="5400000">
                    <a:srgbClr val="000000">
                      <a:alpha val="65000"/>
                    </a:srgbClr>
                  </a:innerShdw>
                </a:effectLst>
                <a:ea typeface="ＭＳ Ｐゴシック" pitchFamily="-107" charset="-128"/>
              </a:rPr>
              <a:t>rovide training, expert guidance and best practices for </a:t>
            </a:r>
            <a:r>
              <a:rPr lang="en-US" sz="1700" kern="0" dirty="0" err="1" smtClean="0">
                <a:ln w="1905"/>
                <a:solidFill>
                  <a:sysClr val="windowText" lastClr="000000"/>
                </a:solidFill>
                <a:effectLst>
                  <a:innerShdw blurRad="69850" dist="43180" dir="5400000">
                    <a:srgbClr val="000000">
                      <a:alpha val="65000"/>
                    </a:srgbClr>
                  </a:innerShdw>
                </a:effectLst>
                <a:ea typeface="ＭＳ Ｐゴシック" pitchFamily="-107" charset="-128"/>
              </a:rPr>
              <a:t>curation</a:t>
            </a:r>
            <a:r>
              <a:rPr lang="en-US" sz="1700" kern="0" dirty="0">
                <a:ln w="1905"/>
                <a:solidFill>
                  <a:sysClr val="windowText" lastClr="000000"/>
                </a:solidFill>
                <a:effectLst>
                  <a:innerShdw blurRad="69850" dist="43180" dir="5400000">
                    <a:srgbClr val="000000">
                      <a:alpha val="65000"/>
                    </a:srgbClr>
                  </a:innerShdw>
                </a:effectLst>
                <a:ea typeface="ＭＳ Ｐゴシック" pitchFamily="-107" charset="-128"/>
              </a:rPr>
              <a:t> </a:t>
            </a:r>
            <a:r>
              <a:rPr lang="en-US" sz="1700" kern="0" dirty="0" smtClean="0">
                <a:ln w="1905"/>
                <a:solidFill>
                  <a:sysClr val="windowText" lastClr="000000"/>
                </a:solidFill>
                <a:effectLst>
                  <a:innerShdw blurRad="69850" dist="43180" dir="5400000">
                    <a:srgbClr val="000000">
                      <a:alpha val="65000"/>
                    </a:srgbClr>
                  </a:innerShdw>
                </a:effectLst>
                <a:ea typeface="ＭＳ Ｐゴシック" pitchFamily="-107" charset="-128"/>
              </a:rPr>
              <a:t>and governance.</a:t>
            </a:r>
            <a:endParaRPr lang="en-US" sz="1700" kern="0" dirty="0">
              <a:ea typeface="ＭＳ Ｐゴシック" pitchFamily="-107" charset="-128"/>
              <a:cs typeface="Arial" pitchFamily="34" charset="0"/>
            </a:endParaRPr>
          </a:p>
          <a:p>
            <a:pPr marL="514350" indent="-285750" defTabSz="914400" eaLnBrk="0" hangingPunct="0">
              <a:spcBef>
                <a:spcPts val="600"/>
              </a:spcBef>
              <a:spcAft>
                <a:spcPct val="0"/>
              </a:spcAft>
              <a:buClrTx/>
              <a:buFont typeface="Wingdings" panose="05000000000000000000" pitchFamily="2" charset="2"/>
              <a:buChar char="§"/>
            </a:pPr>
            <a:r>
              <a:rPr lang="en-US" sz="1700" kern="0" dirty="0" smtClean="0">
                <a:ln w="1905"/>
                <a:solidFill>
                  <a:sysClr val="windowText" lastClr="000000"/>
                </a:solidFill>
                <a:effectLst>
                  <a:innerShdw blurRad="69850" dist="43180" dir="5400000">
                    <a:srgbClr val="000000">
                      <a:alpha val="65000"/>
                    </a:srgbClr>
                  </a:innerShdw>
                </a:effectLst>
                <a:ea typeface="ＭＳ Ｐゴシック" pitchFamily="-107" charset="-128"/>
                <a:cs typeface="Arial" pitchFamily="34" charset="0"/>
              </a:rPr>
              <a:t>Promote </a:t>
            </a:r>
            <a:r>
              <a:rPr lang="en-US" sz="1700" kern="0" dirty="0">
                <a:ln w="1905"/>
                <a:solidFill>
                  <a:sysClr val="windowText" lastClr="000000"/>
                </a:solidFill>
                <a:effectLst>
                  <a:innerShdw blurRad="69850" dist="43180" dir="5400000">
                    <a:srgbClr val="000000">
                      <a:alpha val="65000"/>
                    </a:srgbClr>
                  </a:innerShdw>
                </a:effectLst>
                <a:ea typeface="ＭＳ Ｐゴシック" pitchFamily="-107" charset="-128"/>
                <a:cs typeface="Arial" pitchFamily="34" charset="0"/>
              </a:rPr>
              <a:t>open access, open source content and tools to lower barriers, share burdens, and build shared resources</a:t>
            </a:r>
            <a:r>
              <a:rPr lang="en-US" sz="1700" kern="0" dirty="0" smtClean="0">
                <a:ln w="1905"/>
                <a:solidFill>
                  <a:sysClr val="windowText" lastClr="000000"/>
                </a:solidFill>
                <a:effectLst>
                  <a:innerShdw blurRad="69850" dist="43180" dir="5400000">
                    <a:srgbClr val="000000">
                      <a:alpha val="65000"/>
                    </a:srgbClr>
                  </a:innerShdw>
                </a:effectLst>
                <a:ea typeface="ＭＳ Ｐゴシック" pitchFamily="-107" charset="-128"/>
                <a:cs typeface="Arial" pitchFamily="34" charset="0"/>
              </a:rPr>
              <a:t>.</a:t>
            </a:r>
            <a:endParaRPr lang="en-US" dirty="0" smtClean="0"/>
          </a:p>
          <a:p>
            <a:endParaRPr lang="en-US" sz="1600" dirty="0"/>
          </a:p>
        </p:txBody>
      </p:sp>
    </p:spTree>
    <p:extLst>
      <p:ext uri="{BB962C8B-B14F-4D97-AF65-F5344CB8AC3E}">
        <p14:creationId xmlns:p14="http://schemas.microsoft.com/office/powerpoint/2010/main" val="3281823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of </a:t>
            </a:r>
            <a:r>
              <a:rPr lang="en-US" dirty="0" smtClean="0"/>
              <a:t>FNLCR Work</a:t>
            </a:r>
            <a:endParaRPr lang="en-US" dirty="0"/>
          </a:p>
        </p:txBody>
      </p:sp>
      <p:sp>
        <p:nvSpPr>
          <p:cNvPr id="3" name="Content Placeholder 2"/>
          <p:cNvSpPr>
            <a:spLocks noGrp="1"/>
          </p:cNvSpPr>
          <p:nvPr>
            <p:ph sz="quarter" idx="11"/>
          </p:nvPr>
        </p:nvSpPr>
        <p:spPr>
          <a:xfrm>
            <a:off x="493776" y="828675"/>
            <a:ext cx="8165592" cy="3600450"/>
          </a:xfrm>
        </p:spPr>
        <p:txBody>
          <a:bodyPr/>
          <a:lstStyle/>
          <a:p>
            <a:r>
              <a:rPr lang="en-US" sz="1800" dirty="0" smtClean="0"/>
              <a:t>FNLCR is responsible for development and maintenance work on the suite of </a:t>
            </a:r>
            <a:r>
              <a:rPr lang="en-US" sz="1800" dirty="0" err="1" smtClean="0"/>
              <a:t>caDSR</a:t>
            </a:r>
            <a:r>
              <a:rPr lang="en-US" sz="1800" dirty="0" smtClean="0"/>
              <a:t> software tools, used by NCI, collaborators and other systems such as Clinical Data Management Systems.  Main tools are:</a:t>
            </a:r>
          </a:p>
          <a:p>
            <a:pPr lvl="2"/>
            <a:r>
              <a:rPr lang="en-US" sz="1600" dirty="0" smtClean="0"/>
              <a:t>CDE Browser</a:t>
            </a:r>
          </a:p>
          <a:p>
            <a:pPr lvl="2"/>
            <a:r>
              <a:rPr lang="en-US" sz="1600" dirty="0" smtClean="0"/>
              <a:t>CDE </a:t>
            </a:r>
            <a:r>
              <a:rPr lang="en-US" sz="1600" dirty="0" err="1" smtClean="0"/>
              <a:t>Curation</a:t>
            </a:r>
            <a:r>
              <a:rPr lang="en-US" sz="1600" dirty="0" smtClean="0"/>
              <a:t> Tool</a:t>
            </a:r>
          </a:p>
          <a:p>
            <a:pPr lvl="2"/>
            <a:r>
              <a:rPr lang="en-US" sz="1600" dirty="0" smtClean="0"/>
              <a:t>Form Builder</a:t>
            </a:r>
          </a:p>
          <a:p>
            <a:pPr lvl="2"/>
            <a:r>
              <a:rPr lang="en-US" sz="1600" dirty="0" smtClean="0"/>
              <a:t>CDE Admin Tool</a:t>
            </a:r>
          </a:p>
          <a:p>
            <a:pPr lvl="2"/>
            <a:r>
              <a:rPr lang="en-US" sz="1600" dirty="0" smtClean="0"/>
              <a:t>Sentinel Tool</a:t>
            </a:r>
          </a:p>
          <a:p>
            <a:pPr lvl="2"/>
            <a:r>
              <a:rPr lang="en-US" sz="1600" dirty="0" err="1" smtClean="0"/>
              <a:t>caDSR</a:t>
            </a:r>
            <a:r>
              <a:rPr lang="en-US" sz="1600" dirty="0" smtClean="0"/>
              <a:t> APIs</a:t>
            </a:r>
          </a:p>
          <a:p>
            <a:pPr lvl="1"/>
            <a:r>
              <a:rPr lang="en-US" sz="1800" dirty="0"/>
              <a:t>Responsibilities include project management, development, O&amp;M, QA</a:t>
            </a:r>
            <a:r>
              <a:rPr lang="en-US" sz="1800" dirty="0" smtClean="0"/>
              <a:t>.</a:t>
            </a:r>
            <a:endParaRPr lang="en-US" sz="1800" dirty="0"/>
          </a:p>
        </p:txBody>
      </p:sp>
    </p:spTree>
    <p:extLst>
      <p:ext uri="{BB962C8B-B14F-4D97-AF65-F5344CB8AC3E}">
        <p14:creationId xmlns:p14="http://schemas.microsoft.com/office/powerpoint/2010/main" val="28954656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Molecular Analysis for Therapy </a:t>
            </a:r>
            <a:r>
              <a:rPr lang="en-US" dirty="0" smtClean="0"/>
              <a:t>Choice (MATCH)</a:t>
            </a:r>
            <a:endParaRPr lang="en-US" dirty="0"/>
          </a:p>
        </p:txBody>
      </p:sp>
    </p:spTree>
    <p:extLst>
      <p:ext uri="{BB962C8B-B14F-4D97-AF65-F5344CB8AC3E}">
        <p14:creationId xmlns:p14="http://schemas.microsoft.com/office/powerpoint/2010/main" val="3808303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3631" y="143024"/>
            <a:ext cx="8165592" cy="317395"/>
          </a:xfrm>
        </p:spPr>
        <p:txBody>
          <a:bodyPr/>
          <a:lstStyle/>
          <a:p>
            <a:r>
              <a:rPr lang="en-US" dirty="0" smtClean="0"/>
              <a:t>NCI-MATCH Purpose</a:t>
            </a:r>
            <a:endParaRPr lang="en-US" dirty="0"/>
          </a:p>
        </p:txBody>
      </p:sp>
      <p:sp>
        <p:nvSpPr>
          <p:cNvPr id="3" name="Content Placeholder 2"/>
          <p:cNvSpPr>
            <a:spLocks noGrp="1"/>
          </p:cNvSpPr>
          <p:nvPr>
            <p:ph sz="quarter" idx="11"/>
          </p:nvPr>
        </p:nvSpPr>
        <p:spPr>
          <a:xfrm>
            <a:off x="253631" y="639154"/>
            <a:ext cx="8345424" cy="4073525"/>
          </a:xfrm>
        </p:spPr>
        <p:txBody>
          <a:bodyPr/>
          <a:lstStyle/>
          <a:p>
            <a:pPr marL="0" indent="0">
              <a:buNone/>
            </a:pPr>
            <a:r>
              <a:rPr lang="en-US" dirty="0" smtClean="0"/>
              <a:t>Develop and implement a sophisticated precision medicine workflow and treatment assignment system </a:t>
            </a:r>
            <a:r>
              <a:rPr lang="en-US" dirty="0" smtClean="0">
                <a:solidFill>
                  <a:schemeClr val="tx1">
                    <a:lumMod val="50000"/>
                  </a:schemeClr>
                </a:solidFill>
              </a:rPr>
              <a:t>to support the MATCH Trial</a:t>
            </a:r>
          </a:p>
          <a:p>
            <a:r>
              <a:rPr lang="en-US" dirty="0" smtClean="0">
                <a:solidFill>
                  <a:schemeClr val="tx1">
                    <a:lumMod val="50000"/>
                  </a:schemeClr>
                </a:solidFill>
              </a:rPr>
              <a:t>Utilize Agile and DevOps Development Methodologies</a:t>
            </a:r>
          </a:p>
          <a:p>
            <a:r>
              <a:rPr lang="en-US" dirty="0" smtClean="0">
                <a:solidFill>
                  <a:schemeClr val="tx1">
                    <a:lumMod val="50000"/>
                  </a:schemeClr>
                </a:solidFill>
              </a:rPr>
              <a:t>System Details: </a:t>
            </a:r>
            <a:endParaRPr lang="en-US" dirty="0">
              <a:solidFill>
                <a:schemeClr val="tx1">
                  <a:lumMod val="50000"/>
                </a:schemeClr>
              </a:solidFill>
            </a:endParaRPr>
          </a:p>
          <a:p>
            <a:pPr lvl="1"/>
            <a:r>
              <a:rPr lang="en-US" sz="1800" dirty="0" smtClean="0"/>
              <a:t>Tracks patients through trial workflow</a:t>
            </a:r>
          </a:p>
          <a:p>
            <a:pPr lvl="1"/>
            <a:r>
              <a:rPr lang="en-US" sz="1800" dirty="0" smtClean="0"/>
              <a:t>Enforces trial constraints</a:t>
            </a:r>
          </a:p>
          <a:p>
            <a:pPr lvl="1"/>
            <a:r>
              <a:rPr lang="en-US" sz="1800" dirty="0" smtClean="0"/>
              <a:t>Performs mutation-of-interest filtering</a:t>
            </a:r>
          </a:p>
          <a:p>
            <a:pPr lvl="1"/>
            <a:r>
              <a:rPr lang="en-US" sz="1800" dirty="0" smtClean="0"/>
              <a:t>Performs algorithm-based, rules engine-driven treatment assignment</a:t>
            </a:r>
          </a:p>
          <a:p>
            <a:pPr lvl="1"/>
            <a:r>
              <a:rPr lang="en-US" sz="1800" dirty="0" smtClean="0"/>
              <a:t>Provides automated reporting, data analytics, and data visualization</a:t>
            </a:r>
          </a:p>
        </p:txBody>
      </p:sp>
    </p:spTree>
    <p:extLst>
      <p:ext uri="{BB962C8B-B14F-4D97-AF65-F5344CB8AC3E}">
        <p14:creationId xmlns:p14="http://schemas.microsoft.com/office/powerpoint/2010/main" val="16206050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921" y="311657"/>
            <a:ext cx="8165592" cy="317395"/>
          </a:xfrm>
        </p:spPr>
        <p:txBody>
          <a:bodyPr/>
          <a:lstStyle/>
          <a:p>
            <a:r>
              <a:rPr lang="en-US" dirty="0" smtClean="0"/>
              <a:t>NCI-MATCH Overview of FNLCR Work</a:t>
            </a:r>
            <a:endParaRPr lang="en-US" dirty="0"/>
          </a:p>
        </p:txBody>
      </p:sp>
      <p:sp>
        <p:nvSpPr>
          <p:cNvPr id="3" name="Content Placeholder 2"/>
          <p:cNvSpPr>
            <a:spLocks noGrp="1"/>
          </p:cNvSpPr>
          <p:nvPr>
            <p:ph sz="quarter" idx="11"/>
          </p:nvPr>
        </p:nvSpPr>
        <p:spPr>
          <a:xfrm>
            <a:off x="225921" y="839066"/>
            <a:ext cx="8165592" cy="3600450"/>
          </a:xfrm>
        </p:spPr>
        <p:txBody>
          <a:bodyPr/>
          <a:lstStyle/>
          <a:p>
            <a:r>
              <a:rPr lang="en-US" dirty="0" smtClean="0"/>
              <a:t>FNLCR manages NCI-MATCH Operations, including:</a:t>
            </a:r>
          </a:p>
          <a:p>
            <a:pPr lvl="1"/>
            <a:r>
              <a:rPr lang="en-US" dirty="0" smtClean="0"/>
              <a:t>Cross-organizational stakeholder management and coordination </a:t>
            </a:r>
          </a:p>
          <a:p>
            <a:pPr lvl="1"/>
            <a:r>
              <a:rPr lang="en-US" dirty="0" smtClean="0"/>
              <a:t>Maintaining multiple systems integrations </a:t>
            </a:r>
          </a:p>
          <a:p>
            <a:pPr lvl="2"/>
            <a:r>
              <a:rPr lang="en-US" dirty="0" smtClean="0"/>
              <a:t>High-availability and redundancy Service Level Agreement (SLA)</a:t>
            </a:r>
          </a:p>
          <a:p>
            <a:pPr lvl="1"/>
            <a:r>
              <a:rPr lang="en-US" dirty="0" smtClean="0">
                <a:solidFill>
                  <a:schemeClr val="tx1">
                    <a:lumMod val="50000"/>
                  </a:schemeClr>
                </a:solidFill>
              </a:rPr>
              <a:t>Implementing </a:t>
            </a:r>
            <a:r>
              <a:rPr lang="en-US" dirty="0" smtClean="0"/>
              <a:t>new study treatment arms and study amendments</a:t>
            </a:r>
          </a:p>
          <a:p>
            <a:pPr lvl="2"/>
            <a:r>
              <a:rPr lang="en-US" dirty="0" smtClean="0"/>
              <a:t>Reiterative system validation</a:t>
            </a:r>
          </a:p>
          <a:p>
            <a:pPr lvl="1"/>
            <a:r>
              <a:rPr lang="en-US" dirty="0" smtClean="0"/>
              <a:t>Use of cutting-edge technologies and approaches considered standard</a:t>
            </a:r>
          </a:p>
          <a:p>
            <a:pPr lvl="1"/>
            <a:r>
              <a:rPr lang="en-US" dirty="0" smtClean="0"/>
              <a:t>Bioinformatics expertise required</a:t>
            </a:r>
          </a:p>
          <a:p>
            <a:pPr lvl="1"/>
            <a:r>
              <a:rPr lang="en-US" dirty="0" smtClean="0"/>
              <a:t>Ability to implement complex logic for treatment assignment</a:t>
            </a:r>
          </a:p>
        </p:txBody>
      </p:sp>
    </p:spTree>
    <p:extLst>
      <p:ext uri="{BB962C8B-B14F-4D97-AF65-F5344CB8AC3E}">
        <p14:creationId xmlns:p14="http://schemas.microsoft.com/office/powerpoint/2010/main" val="28720474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Clinical Trials Reporting Program </a:t>
            </a:r>
            <a:r>
              <a:rPr lang="en-US" dirty="0" smtClean="0"/>
              <a:t>(CTRP)</a:t>
            </a:r>
            <a:endParaRPr lang="en-US" dirty="0"/>
          </a:p>
        </p:txBody>
      </p:sp>
    </p:spTree>
    <p:extLst>
      <p:ext uri="{BB962C8B-B14F-4D97-AF65-F5344CB8AC3E}">
        <p14:creationId xmlns:p14="http://schemas.microsoft.com/office/powerpoint/2010/main" val="8172427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2940" y="284928"/>
            <a:ext cx="8165592" cy="317395"/>
          </a:xfrm>
        </p:spPr>
        <p:txBody>
          <a:bodyPr/>
          <a:lstStyle/>
          <a:p>
            <a:r>
              <a:rPr lang="en-US" dirty="0" smtClean="0"/>
              <a:t>CTRP - Purpose</a:t>
            </a:r>
            <a:endParaRPr lang="en-US" dirty="0"/>
          </a:p>
        </p:txBody>
      </p:sp>
      <p:sp>
        <p:nvSpPr>
          <p:cNvPr id="3" name="Content Placeholder 2"/>
          <p:cNvSpPr>
            <a:spLocks noGrp="1"/>
          </p:cNvSpPr>
          <p:nvPr>
            <p:ph sz="quarter" idx="11"/>
          </p:nvPr>
        </p:nvSpPr>
        <p:spPr>
          <a:xfrm>
            <a:off x="382940" y="783648"/>
            <a:ext cx="8557860" cy="3600450"/>
          </a:xfrm>
        </p:spPr>
        <p:txBody>
          <a:bodyPr>
            <a:normAutofit fontScale="92500" lnSpcReduction="10000"/>
          </a:bodyPr>
          <a:lstStyle/>
          <a:p>
            <a:pPr marL="0" indent="0">
              <a:buNone/>
            </a:pPr>
            <a:r>
              <a:rPr lang="en-US" sz="1900" dirty="0" smtClean="0"/>
              <a:t>Developed in response to 2005 </a:t>
            </a:r>
            <a:r>
              <a:rPr lang="en-US" sz="1900" dirty="0"/>
              <a:t>National Cancer Advisory Board </a:t>
            </a:r>
            <a:r>
              <a:rPr lang="en-US" sz="1900" dirty="0" smtClean="0"/>
              <a:t>Clinical </a:t>
            </a:r>
            <a:r>
              <a:rPr lang="en-US" sz="1900" dirty="0"/>
              <a:t>Trials Working Group (CTWG</a:t>
            </a:r>
            <a:r>
              <a:rPr lang="en-US" sz="1900" dirty="0" smtClean="0"/>
              <a:t>) mandate to:</a:t>
            </a:r>
          </a:p>
          <a:p>
            <a:pPr lvl="1"/>
            <a:r>
              <a:rPr lang="en-US" sz="1800" dirty="0" smtClean="0"/>
              <a:t>Establish </a:t>
            </a:r>
            <a:r>
              <a:rPr lang="en-US" sz="1800" dirty="0"/>
              <a:t>“a comprehensive database containing regularly-updated information on all NCI-funded clinical </a:t>
            </a:r>
            <a:r>
              <a:rPr lang="en-US" sz="1800" dirty="0" smtClean="0"/>
              <a:t>trials”</a:t>
            </a:r>
          </a:p>
          <a:p>
            <a:pPr lvl="1"/>
            <a:r>
              <a:rPr lang="en-US" sz="1800" dirty="0"/>
              <a:t>Give NCI a complete picture of </a:t>
            </a:r>
            <a:r>
              <a:rPr lang="en-US" sz="1800" dirty="0" smtClean="0"/>
              <a:t>NCI-supported cancer trials, to enable </a:t>
            </a:r>
            <a:r>
              <a:rPr lang="en-US" sz="1800" dirty="0"/>
              <a:t>funding prioritization</a:t>
            </a:r>
          </a:p>
          <a:p>
            <a:pPr lvl="1"/>
            <a:r>
              <a:rPr lang="en-US" sz="1800" dirty="0" smtClean="0"/>
              <a:t>Improve patient </a:t>
            </a:r>
            <a:r>
              <a:rPr lang="en-US" sz="1800" dirty="0"/>
              <a:t>accrual by allowing clinicians to identify relevant trials</a:t>
            </a:r>
          </a:p>
          <a:p>
            <a:r>
              <a:rPr lang="en-US" sz="1900" dirty="0" smtClean="0"/>
              <a:t>Need for CTRP was further emphasized in the 2010 </a:t>
            </a:r>
            <a:r>
              <a:rPr lang="en-US" sz="1900" dirty="0"/>
              <a:t>Institute of Medicine (IOM) report </a:t>
            </a:r>
            <a:r>
              <a:rPr lang="en-US" sz="1900" dirty="0" smtClean="0"/>
              <a:t>“A </a:t>
            </a:r>
            <a:r>
              <a:rPr lang="en-US" sz="1900" dirty="0"/>
              <a:t>National Cancer Clinical Trials System for the 21st Century: Reinvigorating the NCI Cooperative Group </a:t>
            </a:r>
            <a:r>
              <a:rPr lang="en-US" sz="1900" dirty="0" smtClean="0"/>
              <a:t>Program” </a:t>
            </a:r>
            <a:endParaRPr lang="en-US" sz="1900" dirty="0"/>
          </a:p>
          <a:p>
            <a:pPr lvl="1"/>
            <a:r>
              <a:rPr lang="en-US" sz="1800" dirty="0" smtClean="0"/>
              <a:t>Report described the need for “a </a:t>
            </a:r>
            <a:r>
              <a:rPr lang="en-US" sz="1800" dirty="0"/>
              <a:t>robust, standardized, and accessible clinical trials infrastructure” including “a complete database of active and planned trials</a:t>
            </a:r>
            <a:r>
              <a:rPr lang="en-US" sz="1800" dirty="0" smtClean="0"/>
              <a:t>”</a:t>
            </a:r>
          </a:p>
        </p:txBody>
      </p:sp>
    </p:spTree>
    <p:extLst>
      <p:ext uri="{BB962C8B-B14F-4D97-AF65-F5344CB8AC3E}">
        <p14:creationId xmlns:p14="http://schemas.microsoft.com/office/powerpoint/2010/main" val="41167685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CTRP Functionality</a:t>
            </a:r>
            <a:endParaRPr lang="en-US" dirty="0"/>
          </a:p>
        </p:txBody>
      </p:sp>
      <p:sp>
        <p:nvSpPr>
          <p:cNvPr id="3" name="Content Placeholder 2"/>
          <p:cNvSpPr>
            <a:spLocks noGrp="1"/>
          </p:cNvSpPr>
          <p:nvPr>
            <p:ph sz="quarter" idx="11"/>
          </p:nvPr>
        </p:nvSpPr>
        <p:spPr>
          <a:xfrm>
            <a:off x="493776" y="848302"/>
            <a:ext cx="8165592" cy="3600450"/>
          </a:xfrm>
        </p:spPr>
        <p:txBody>
          <a:bodyPr>
            <a:normAutofit fontScale="92500" lnSpcReduction="20000"/>
          </a:bodyPr>
          <a:lstStyle/>
          <a:p>
            <a:r>
              <a:rPr lang="en-US" dirty="0" smtClean="0"/>
              <a:t>Trial Registration</a:t>
            </a:r>
          </a:p>
          <a:p>
            <a:pPr lvl="1"/>
            <a:r>
              <a:rPr lang="en-US" dirty="0" smtClean="0"/>
              <a:t>Web application and web services</a:t>
            </a:r>
          </a:p>
          <a:p>
            <a:r>
              <a:rPr lang="en-US" dirty="0" smtClean="0"/>
              <a:t>Trial scientific abstraction</a:t>
            </a:r>
          </a:p>
          <a:p>
            <a:pPr lvl="1"/>
            <a:r>
              <a:rPr lang="en-US" dirty="0" smtClean="0"/>
              <a:t>Indexing and biomarker abstraction</a:t>
            </a:r>
          </a:p>
          <a:p>
            <a:r>
              <a:rPr lang="en-US" dirty="0" smtClean="0"/>
              <a:t>Accrual management</a:t>
            </a:r>
          </a:p>
          <a:p>
            <a:pPr>
              <a:lnSpc>
                <a:spcPct val="120000"/>
              </a:lnSpc>
            </a:pPr>
            <a:r>
              <a:rPr lang="en-US" dirty="0" smtClean="0"/>
              <a:t>Facilitates compliance with FDA Amendments </a:t>
            </a:r>
            <a:r>
              <a:rPr lang="en-US" dirty="0"/>
              <a:t>Act (FDAAA) </a:t>
            </a:r>
            <a:r>
              <a:rPr lang="en-US" dirty="0" smtClean="0"/>
              <a:t>through support of </a:t>
            </a:r>
            <a:r>
              <a:rPr lang="en-US" dirty="0"/>
              <a:t>ClinicalTrials.gov trial </a:t>
            </a:r>
            <a:r>
              <a:rPr lang="en-US" dirty="0" smtClean="0"/>
              <a:t>submission</a:t>
            </a:r>
          </a:p>
          <a:p>
            <a:r>
              <a:rPr lang="en-US" dirty="0"/>
              <a:t>Partnering with major CTMS vendors to simplify accrual reporting</a:t>
            </a:r>
          </a:p>
          <a:p>
            <a:r>
              <a:rPr lang="en-US" dirty="0" smtClean="0"/>
              <a:t>Data publically available via Cancer.gov search portal</a:t>
            </a:r>
          </a:p>
          <a:p>
            <a:r>
              <a:rPr lang="en-US" dirty="0" smtClean="0"/>
              <a:t>Reporting</a:t>
            </a:r>
          </a:p>
          <a:p>
            <a:endParaRPr lang="en-US" dirty="0" smtClean="0"/>
          </a:p>
          <a:p>
            <a:pPr lvl="1"/>
            <a:endParaRPr lang="en-US" dirty="0" smtClean="0"/>
          </a:p>
        </p:txBody>
      </p:sp>
    </p:spTree>
    <p:extLst>
      <p:ext uri="{BB962C8B-B14F-4D97-AF65-F5344CB8AC3E}">
        <p14:creationId xmlns:p14="http://schemas.microsoft.com/office/powerpoint/2010/main" val="39588326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CTRP Timeline</a:t>
            </a:r>
            <a:endParaRPr lang="en-US" dirty="0"/>
          </a:p>
        </p:txBody>
      </p:sp>
      <p:pic>
        <p:nvPicPr>
          <p:cNvPr id="4" name="Content Placeholder 3"/>
          <p:cNvPicPr>
            <a:picLocks noGrp="1" noChangeAspect="1"/>
          </p:cNvPicPr>
          <p:nvPr>
            <p:ph sz="quarter" idx="11"/>
          </p:nvPr>
        </p:nvPicPr>
        <p:blipFill>
          <a:blip r:embed="rId2"/>
          <a:srcRect l="-23951" r="-23951"/>
          <a:stretch>
            <a:fillRect/>
          </a:stretch>
        </p:blipFill>
        <p:spPr>
          <a:xfrm>
            <a:off x="493713" y="701674"/>
            <a:ext cx="8166100" cy="4213225"/>
          </a:xfrm>
        </p:spPr>
      </p:pic>
    </p:spTree>
    <p:extLst>
      <p:ext uri="{BB962C8B-B14F-4D97-AF65-F5344CB8AC3E}">
        <p14:creationId xmlns:p14="http://schemas.microsoft.com/office/powerpoint/2010/main" val="28661282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885" y="311658"/>
            <a:ext cx="8165592" cy="317395"/>
          </a:xfrm>
        </p:spPr>
        <p:txBody>
          <a:bodyPr/>
          <a:lstStyle/>
          <a:p>
            <a:r>
              <a:rPr lang="en-US" dirty="0" smtClean="0"/>
              <a:t>CTRP Overview of FNLCR Work</a:t>
            </a:r>
            <a:endParaRPr lang="en-US" dirty="0"/>
          </a:p>
        </p:txBody>
      </p:sp>
      <p:sp>
        <p:nvSpPr>
          <p:cNvPr id="3" name="Content Placeholder 2"/>
          <p:cNvSpPr>
            <a:spLocks noGrp="1"/>
          </p:cNvSpPr>
          <p:nvPr>
            <p:ph sz="quarter" idx="11"/>
          </p:nvPr>
        </p:nvSpPr>
        <p:spPr>
          <a:xfrm>
            <a:off x="419885" y="883805"/>
            <a:ext cx="8165592" cy="3600450"/>
          </a:xfrm>
        </p:spPr>
        <p:txBody>
          <a:bodyPr>
            <a:noAutofit/>
          </a:bodyPr>
          <a:lstStyle/>
          <a:p>
            <a:pPr marL="0" indent="0">
              <a:spcAft>
                <a:spcPts val="300"/>
              </a:spcAft>
              <a:buNone/>
            </a:pPr>
            <a:r>
              <a:rPr lang="en-US" sz="1800" dirty="0" smtClean="0"/>
              <a:t>FNLCR provides:</a:t>
            </a:r>
          </a:p>
          <a:p>
            <a:pPr>
              <a:spcAft>
                <a:spcPts val="300"/>
              </a:spcAft>
            </a:pPr>
            <a:r>
              <a:rPr lang="en-US" sz="1600" dirty="0" smtClean="0"/>
              <a:t> Database and application development and maintenance</a:t>
            </a:r>
          </a:p>
          <a:p>
            <a:pPr lvl="2">
              <a:spcAft>
                <a:spcPts val="300"/>
              </a:spcAft>
            </a:pPr>
            <a:r>
              <a:rPr lang="en-US" sz="1600" dirty="0" smtClean="0"/>
              <a:t>Maintain web application as well as web services</a:t>
            </a:r>
          </a:p>
          <a:p>
            <a:pPr>
              <a:spcAft>
                <a:spcPts val="300"/>
              </a:spcAft>
            </a:pPr>
            <a:r>
              <a:rPr lang="en-US" sz="1600" dirty="0"/>
              <a:t>Registration of all interventional trials open to accrual after Jan. 1, 2009</a:t>
            </a:r>
          </a:p>
          <a:p>
            <a:pPr>
              <a:spcAft>
                <a:spcPts val="300"/>
              </a:spcAft>
            </a:pPr>
            <a:r>
              <a:rPr lang="en-US" sz="1600" dirty="0"/>
              <a:t>Coordination with NCI designated Cancer </a:t>
            </a:r>
            <a:r>
              <a:rPr lang="en-US" sz="1600" dirty="0" smtClean="0"/>
              <a:t>Centers</a:t>
            </a:r>
          </a:p>
          <a:p>
            <a:pPr>
              <a:spcAft>
                <a:spcPts val="300"/>
              </a:spcAft>
            </a:pPr>
            <a:r>
              <a:rPr lang="en-US" sz="1600" dirty="0" err="1" smtClean="0"/>
              <a:t>Curation</a:t>
            </a:r>
            <a:r>
              <a:rPr lang="en-US" sz="1600" dirty="0" smtClean="0"/>
              <a:t> and protocol abstraction  </a:t>
            </a:r>
          </a:p>
          <a:p>
            <a:pPr lvl="1">
              <a:spcAft>
                <a:spcPts val="300"/>
              </a:spcAft>
            </a:pPr>
            <a:r>
              <a:rPr lang="en-US" sz="1600" dirty="0"/>
              <a:t>Clinical Trials Reporting Office (CTRO) established in 2009</a:t>
            </a:r>
          </a:p>
          <a:p>
            <a:pPr lvl="2">
              <a:spcAft>
                <a:spcPts val="300"/>
              </a:spcAft>
            </a:pPr>
            <a:r>
              <a:rPr lang="en-US" sz="1600" dirty="0"/>
              <a:t>Contract abstractors </a:t>
            </a:r>
            <a:endParaRPr lang="en-US" sz="1600" dirty="0" smtClean="0"/>
          </a:p>
          <a:p>
            <a:pPr lvl="2">
              <a:spcAft>
                <a:spcPts val="300"/>
              </a:spcAft>
            </a:pPr>
            <a:r>
              <a:rPr lang="en-US" sz="1600" dirty="0" smtClean="0"/>
              <a:t>Assist </a:t>
            </a:r>
            <a:r>
              <a:rPr lang="en-US" sz="1600" dirty="0"/>
              <a:t>in the registration process</a:t>
            </a:r>
          </a:p>
          <a:p>
            <a:pPr lvl="2">
              <a:spcAft>
                <a:spcPts val="300"/>
              </a:spcAft>
            </a:pPr>
            <a:r>
              <a:rPr lang="en-US" sz="1600" dirty="0"/>
              <a:t>Perform scientific protocol abstraction</a:t>
            </a:r>
          </a:p>
          <a:p>
            <a:pPr lvl="3">
              <a:spcAft>
                <a:spcPts val="300"/>
              </a:spcAft>
            </a:pPr>
            <a:r>
              <a:rPr lang="en-US" sz="1600" dirty="0"/>
              <a:t>Disease indexing</a:t>
            </a:r>
          </a:p>
          <a:p>
            <a:pPr lvl="3">
              <a:spcAft>
                <a:spcPts val="300"/>
              </a:spcAft>
            </a:pPr>
            <a:r>
              <a:rPr lang="en-US" sz="1600" dirty="0"/>
              <a:t>Biomarker </a:t>
            </a:r>
            <a:r>
              <a:rPr lang="en-US" sz="1600" dirty="0" smtClean="0"/>
              <a:t>indexing</a:t>
            </a:r>
          </a:p>
        </p:txBody>
      </p:sp>
    </p:spTree>
    <p:extLst>
      <p:ext uri="{BB962C8B-B14F-4D97-AF65-F5344CB8AC3E}">
        <p14:creationId xmlns:p14="http://schemas.microsoft.com/office/powerpoint/2010/main" val="22915374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Overview of Mission and Purpose</a:t>
            </a:r>
          </a:p>
        </p:txBody>
      </p:sp>
    </p:spTree>
    <p:extLst>
      <p:ext uri="{BB962C8B-B14F-4D97-AF65-F5344CB8AC3E}">
        <p14:creationId xmlns:p14="http://schemas.microsoft.com/office/powerpoint/2010/main" val="36379834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Imaging Informatics and  the National Biomedical Imaging Archive (NBIA)</a:t>
            </a:r>
            <a:endParaRPr lang="en-US" dirty="0"/>
          </a:p>
        </p:txBody>
      </p:sp>
    </p:spTree>
    <p:extLst>
      <p:ext uri="{BB962C8B-B14F-4D97-AF65-F5344CB8AC3E}">
        <p14:creationId xmlns:p14="http://schemas.microsoft.com/office/powerpoint/2010/main" val="17021757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3630" y="228531"/>
            <a:ext cx="8165592" cy="317395"/>
          </a:xfrm>
        </p:spPr>
        <p:txBody>
          <a:bodyPr/>
          <a:lstStyle/>
          <a:p>
            <a:r>
              <a:rPr lang="en-US" dirty="0" smtClean="0"/>
              <a:t>Imaging Informatics – Purpose &amp; History</a:t>
            </a:r>
            <a:endParaRPr lang="en-US" dirty="0"/>
          </a:p>
        </p:txBody>
      </p:sp>
      <p:sp>
        <p:nvSpPr>
          <p:cNvPr id="3" name="Content Placeholder 2"/>
          <p:cNvSpPr>
            <a:spLocks noGrp="1"/>
          </p:cNvSpPr>
          <p:nvPr>
            <p:ph sz="quarter" idx="11"/>
          </p:nvPr>
        </p:nvSpPr>
        <p:spPr>
          <a:xfrm>
            <a:off x="136004" y="766620"/>
            <a:ext cx="8400843" cy="3600450"/>
          </a:xfrm>
        </p:spPr>
        <p:txBody>
          <a:bodyPr/>
          <a:lstStyle/>
          <a:p>
            <a:r>
              <a:rPr lang="en-US" sz="1800" dirty="0" smtClean="0"/>
              <a:t>Facilitate the development of tools and standards to improve interoperability and functionality available to the cancer imaging community, within and outside NCI.</a:t>
            </a:r>
          </a:p>
          <a:p>
            <a:r>
              <a:rPr lang="en-US" sz="1800" dirty="0" smtClean="0"/>
              <a:t>FNLCR has supported the development of DICOM</a:t>
            </a:r>
            <a:r>
              <a:rPr lang="en-US" sz="1800" baseline="30000" dirty="0" smtClean="0"/>
              <a:t>1</a:t>
            </a:r>
            <a:r>
              <a:rPr lang="en-US" sz="1800" dirty="0" smtClean="0"/>
              <a:t>-based tools and applications for image archiving, annotation and markup for support of the Cancer Imaging Program (CIP), the Quantitative Imaging Network (QIN), and The Cancer Imaging Archive (TCIA).</a:t>
            </a:r>
            <a:endParaRPr lang="en-US" sz="1800" dirty="0"/>
          </a:p>
          <a:p>
            <a:pPr lvl="1"/>
            <a:r>
              <a:rPr lang="en-US" sz="1600" dirty="0" smtClean="0"/>
              <a:t>Development support for NBIA, AIM</a:t>
            </a:r>
            <a:r>
              <a:rPr lang="en-US" sz="1600" baseline="30000" dirty="0" smtClean="0"/>
              <a:t>2</a:t>
            </a:r>
            <a:r>
              <a:rPr lang="en-US" sz="1600" dirty="0" smtClean="0"/>
              <a:t>, Middleware, AVT</a:t>
            </a:r>
            <a:r>
              <a:rPr lang="en-US" sz="1600" baseline="30000" dirty="0" smtClean="0"/>
              <a:t>3</a:t>
            </a:r>
            <a:r>
              <a:rPr lang="en-US" sz="1600" dirty="0" smtClean="0"/>
              <a:t>, and XIP</a:t>
            </a:r>
            <a:r>
              <a:rPr lang="en-US" sz="1600" baseline="30000" dirty="0" smtClean="0"/>
              <a:t>4</a:t>
            </a:r>
            <a:r>
              <a:rPr lang="en-US" sz="1600" dirty="0" smtClean="0"/>
              <a:t> has been </a:t>
            </a:r>
            <a:r>
              <a:rPr lang="en-US" sz="1600" dirty="0"/>
              <a:t>executed through the </a:t>
            </a:r>
            <a:r>
              <a:rPr lang="en-US" sz="1600" dirty="0" smtClean="0"/>
              <a:t>FNLCR over the past decade.</a:t>
            </a:r>
          </a:p>
          <a:p>
            <a:pPr lvl="1"/>
            <a:r>
              <a:rPr lang="en-US" sz="1600" dirty="0" smtClean="0"/>
              <a:t>Stakeholder management and support for collaboration across organizations within NCI</a:t>
            </a:r>
            <a:endParaRPr lang="en-US" sz="1600" dirty="0"/>
          </a:p>
          <a:p>
            <a:endParaRPr lang="en-US" dirty="0"/>
          </a:p>
        </p:txBody>
      </p:sp>
    </p:spTree>
    <p:extLst>
      <p:ext uri="{BB962C8B-B14F-4D97-AF65-F5344CB8AC3E}">
        <p14:creationId xmlns:p14="http://schemas.microsoft.com/office/powerpoint/2010/main" val="15690855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004" y="136168"/>
            <a:ext cx="8165592" cy="317395"/>
          </a:xfrm>
        </p:spPr>
        <p:txBody>
          <a:bodyPr/>
          <a:lstStyle/>
          <a:p>
            <a:r>
              <a:rPr lang="en-US" dirty="0"/>
              <a:t>Imaging Informatics - Overview of </a:t>
            </a:r>
            <a:r>
              <a:rPr lang="en-US" dirty="0" smtClean="0"/>
              <a:t>FNLCR Work (1)</a:t>
            </a:r>
            <a:endParaRPr lang="en-US" dirty="0"/>
          </a:p>
        </p:txBody>
      </p:sp>
      <p:sp>
        <p:nvSpPr>
          <p:cNvPr id="3" name="Content Placeholder 2"/>
          <p:cNvSpPr>
            <a:spLocks noGrp="1"/>
          </p:cNvSpPr>
          <p:nvPr>
            <p:ph sz="quarter" idx="11"/>
          </p:nvPr>
        </p:nvSpPr>
        <p:spPr>
          <a:xfrm>
            <a:off x="136004" y="729674"/>
            <a:ext cx="8647778" cy="3600450"/>
          </a:xfrm>
        </p:spPr>
        <p:txBody>
          <a:bodyPr/>
          <a:lstStyle/>
          <a:p>
            <a:r>
              <a:rPr lang="en-US" sz="1800" dirty="0" smtClean="0"/>
              <a:t>FNLCR provides project </a:t>
            </a:r>
            <a:r>
              <a:rPr lang="en-US" sz="1800" dirty="0"/>
              <a:t>m</a:t>
            </a:r>
            <a:r>
              <a:rPr lang="en-US" sz="1800" dirty="0" smtClean="0"/>
              <a:t>anagement support for The Clinical and Translational Imaging Informatics Project (CTIIP), cross-NCI project</a:t>
            </a:r>
          </a:p>
          <a:p>
            <a:pPr marL="228600" lvl="1"/>
            <a:r>
              <a:rPr lang="en-US" sz="1800" dirty="0" smtClean="0"/>
              <a:t>Project working to harmonize and create interoperability across informatics capabilities for clinical </a:t>
            </a:r>
            <a:r>
              <a:rPr lang="en-US" sz="1800" dirty="0"/>
              <a:t>imaging, digital pathology, and co-clinical </a:t>
            </a:r>
            <a:r>
              <a:rPr lang="en-US" sz="1800" dirty="0" smtClean="0"/>
              <a:t>trials</a:t>
            </a:r>
          </a:p>
          <a:p>
            <a:pPr marL="228600" lvl="1"/>
            <a:r>
              <a:rPr lang="en-US" sz="1800" dirty="0"/>
              <a:t>Goal is to progress towards clinical decision support for Precision </a:t>
            </a:r>
            <a:r>
              <a:rPr lang="en-US" sz="1800" dirty="0" smtClean="0"/>
              <a:t>Medicine</a:t>
            </a:r>
          </a:p>
          <a:p>
            <a:r>
              <a:rPr lang="en-US" sz="1700" dirty="0" smtClean="0"/>
              <a:t>CTIIP has multiple pilot capabilities under development; contracts managed by FNLCR </a:t>
            </a:r>
          </a:p>
          <a:p>
            <a:pPr lvl="1"/>
            <a:r>
              <a:rPr lang="en-US" sz="1600" dirty="0" smtClean="0"/>
              <a:t>Viewing / sharing of digital pathology images</a:t>
            </a:r>
          </a:p>
          <a:p>
            <a:pPr lvl="1"/>
            <a:r>
              <a:rPr lang="en-US" sz="1600" dirty="0" smtClean="0"/>
              <a:t>MICCIA/Open </a:t>
            </a:r>
            <a:r>
              <a:rPr lang="en-US" sz="1600" dirty="0"/>
              <a:t>Pilot </a:t>
            </a:r>
            <a:r>
              <a:rPr lang="en-US" sz="1600" dirty="0" smtClean="0"/>
              <a:t>Challenges </a:t>
            </a:r>
          </a:p>
          <a:p>
            <a:pPr lvl="1"/>
            <a:r>
              <a:rPr lang="en-US" sz="1600" dirty="0" smtClean="0"/>
              <a:t>Co-Clinical Trials data and trial simulation</a:t>
            </a:r>
          </a:p>
          <a:p>
            <a:pPr lvl="1"/>
            <a:r>
              <a:rPr lang="en-US" sz="1600" dirty="0" smtClean="0"/>
              <a:t>Development of DICOM-based Small </a:t>
            </a:r>
            <a:r>
              <a:rPr lang="en-US" sz="1600" dirty="0"/>
              <a:t>Animal </a:t>
            </a:r>
            <a:r>
              <a:rPr lang="en-US" sz="1600" dirty="0" smtClean="0"/>
              <a:t>Imaging standard </a:t>
            </a:r>
          </a:p>
        </p:txBody>
      </p:sp>
    </p:spTree>
    <p:extLst>
      <p:ext uri="{BB962C8B-B14F-4D97-AF65-F5344CB8AC3E}">
        <p14:creationId xmlns:p14="http://schemas.microsoft.com/office/powerpoint/2010/main" val="594316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449" y="228530"/>
            <a:ext cx="8165592" cy="317395"/>
          </a:xfrm>
        </p:spPr>
        <p:txBody>
          <a:bodyPr/>
          <a:lstStyle/>
          <a:p>
            <a:r>
              <a:rPr lang="en-US" dirty="0"/>
              <a:t>Imaging Informatics - Overview of </a:t>
            </a:r>
            <a:r>
              <a:rPr lang="en-US" dirty="0" smtClean="0"/>
              <a:t>FNLCR Work (2)</a:t>
            </a:r>
            <a:endParaRPr lang="en-US" dirty="0"/>
          </a:p>
        </p:txBody>
      </p:sp>
      <p:sp>
        <p:nvSpPr>
          <p:cNvPr id="3" name="Content Placeholder 2"/>
          <p:cNvSpPr>
            <a:spLocks noGrp="1"/>
          </p:cNvSpPr>
          <p:nvPr>
            <p:ph sz="quarter" idx="11"/>
          </p:nvPr>
        </p:nvSpPr>
        <p:spPr>
          <a:xfrm>
            <a:off x="207449" y="839066"/>
            <a:ext cx="8165592" cy="3600450"/>
          </a:xfrm>
        </p:spPr>
        <p:txBody>
          <a:bodyPr/>
          <a:lstStyle/>
          <a:p>
            <a:pPr lvl="0">
              <a:lnSpc>
                <a:spcPct val="80000"/>
              </a:lnSpc>
              <a:buClr>
                <a:srgbClr val="BB0E3D"/>
              </a:buClr>
              <a:defRPr/>
            </a:pPr>
            <a:r>
              <a:rPr lang="en-US" sz="1800" dirty="0" smtClean="0"/>
              <a:t>NBIA activities in support of The </a:t>
            </a:r>
            <a:r>
              <a:rPr lang="en-US" sz="1800" dirty="0"/>
              <a:t>Cancer Imaging </a:t>
            </a:r>
            <a:r>
              <a:rPr lang="en-US" sz="1800" dirty="0" smtClean="0"/>
              <a:t>Archive (TCIA)</a:t>
            </a:r>
            <a:endParaRPr lang="en-US" dirty="0" smtClean="0"/>
          </a:p>
          <a:p>
            <a:pPr lvl="1">
              <a:lnSpc>
                <a:spcPct val="80000"/>
              </a:lnSpc>
              <a:buClr>
                <a:srgbClr val="BB0E3D"/>
              </a:buClr>
              <a:defRPr/>
            </a:pPr>
            <a:r>
              <a:rPr lang="en-US" altLang="en-US" sz="1800" dirty="0" smtClean="0"/>
              <a:t>FNLCR manages ongoing NBIA Operations &amp; Maintenance </a:t>
            </a:r>
          </a:p>
          <a:p>
            <a:pPr lvl="2">
              <a:buClr>
                <a:srgbClr val="BB0E3D"/>
              </a:buClr>
              <a:defRPr/>
            </a:pPr>
            <a:r>
              <a:rPr lang="en-US" altLang="en-US" sz="1700" dirty="0" smtClean="0"/>
              <a:t>NBIA </a:t>
            </a:r>
            <a:r>
              <a:rPr lang="en-US" altLang="en-US" sz="1700" dirty="0"/>
              <a:t>has been in development and parallel operations and maintenance  over the past decade. </a:t>
            </a:r>
            <a:endParaRPr lang="en-US" altLang="en-US" sz="1700" dirty="0" smtClean="0"/>
          </a:p>
          <a:p>
            <a:pPr lvl="2">
              <a:buClr>
                <a:srgbClr val="BB0E3D"/>
              </a:buClr>
              <a:defRPr/>
            </a:pPr>
            <a:r>
              <a:rPr lang="en-US" altLang="en-US" sz="1700" dirty="0" smtClean="0"/>
              <a:t>The NCI CIP uses </a:t>
            </a:r>
            <a:r>
              <a:rPr lang="en-US" altLang="en-US" sz="1700" dirty="0"/>
              <a:t>multiple instances </a:t>
            </a:r>
            <a:r>
              <a:rPr lang="en-US" altLang="en-US" sz="1700" dirty="0" smtClean="0"/>
              <a:t>of </a:t>
            </a:r>
            <a:r>
              <a:rPr lang="en-US" altLang="en-US" sz="1700" dirty="0"/>
              <a:t>NBIA for </a:t>
            </a:r>
            <a:r>
              <a:rPr lang="en-US" altLang="en-US" sz="1700" dirty="0" smtClean="0"/>
              <a:t>TCIA at </a:t>
            </a:r>
            <a:r>
              <a:rPr lang="en-US" altLang="en-US" sz="1700" dirty="0"/>
              <a:t>Washington </a:t>
            </a:r>
            <a:r>
              <a:rPr lang="en-US" altLang="en-US" sz="1700" dirty="0" smtClean="0"/>
              <a:t>University</a:t>
            </a:r>
            <a:endParaRPr lang="en-US" altLang="en-US" sz="1700" dirty="0"/>
          </a:p>
          <a:p>
            <a:pPr lvl="0">
              <a:buClr>
                <a:srgbClr val="BB0E3D"/>
              </a:buClr>
            </a:pPr>
            <a:r>
              <a:rPr lang="en-US" sz="1800" dirty="0" smtClean="0"/>
              <a:t>Components of CTIIP are dependent on NBIA </a:t>
            </a:r>
          </a:p>
          <a:p>
            <a:pPr marL="0" indent="0">
              <a:buNone/>
            </a:pPr>
            <a:endParaRPr lang="en-US" b="1" i="1" dirty="0"/>
          </a:p>
          <a:p>
            <a:endParaRPr lang="en-US" dirty="0"/>
          </a:p>
        </p:txBody>
      </p:sp>
    </p:spTree>
    <p:extLst>
      <p:ext uri="{BB962C8B-B14F-4D97-AF65-F5344CB8AC3E}">
        <p14:creationId xmlns:p14="http://schemas.microsoft.com/office/powerpoint/2010/main" val="4815136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23414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of </a:t>
            </a:r>
            <a:r>
              <a:rPr lang="en-US" dirty="0" smtClean="0"/>
              <a:t>CBIIT’s Mission </a:t>
            </a:r>
            <a:r>
              <a:rPr lang="en-US" dirty="0"/>
              <a:t>and Purpose</a:t>
            </a:r>
          </a:p>
        </p:txBody>
      </p:sp>
      <p:sp>
        <p:nvSpPr>
          <p:cNvPr id="3" name="Content Placeholder 2"/>
          <p:cNvSpPr>
            <a:spLocks noGrp="1"/>
          </p:cNvSpPr>
          <p:nvPr>
            <p:ph sz="quarter" idx="11"/>
          </p:nvPr>
        </p:nvSpPr>
        <p:spPr/>
        <p:txBody>
          <a:bodyPr/>
          <a:lstStyle/>
          <a:p>
            <a:r>
              <a:rPr lang="en-US" sz="1800" dirty="0" smtClean="0"/>
              <a:t>CBIIT </a:t>
            </a:r>
            <a:r>
              <a:rPr lang="en-US" sz="1800" dirty="0"/>
              <a:t>collaborates across NCI to plan, provide, and coordinate technology, standards, and scientific computing in support of the NCI mission to speed discovery, facilitate open science, and progress towards precision treatment in cancer care and a learning healthcare system</a:t>
            </a:r>
            <a:r>
              <a:rPr lang="en-US" sz="1800" dirty="0" smtClean="0"/>
              <a:t>.</a:t>
            </a:r>
          </a:p>
          <a:p>
            <a:r>
              <a:rPr lang="en-US" sz="1800" dirty="0"/>
              <a:t>As a provider of informatics capabilities (such as scientific computing, semantics, collaboration platforms, translational tools, and tools for data integration and analysis), CBIIT supports NCI's intramural staff in performing their research</a:t>
            </a:r>
            <a:r>
              <a:rPr lang="en-US" sz="1800" dirty="0" smtClean="0"/>
              <a:t>.</a:t>
            </a:r>
          </a:p>
          <a:p>
            <a:r>
              <a:rPr lang="en-US" sz="1800" dirty="0"/>
              <a:t>CBIIT also collaborates with the larger cancer research community to help define and advocate for the informatics required to progress the science of discovery and the treatment of cancer </a:t>
            </a:r>
            <a:r>
              <a:rPr lang="en-US" sz="1800" dirty="0" smtClean="0"/>
              <a:t>patients.</a:t>
            </a:r>
            <a:endParaRPr lang="en-US" sz="1800" dirty="0"/>
          </a:p>
        </p:txBody>
      </p:sp>
    </p:spTree>
    <p:extLst>
      <p:ext uri="{BB962C8B-B14F-4D97-AF65-F5344CB8AC3E}">
        <p14:creationId xmlns:p14="http://schemas.microsoft.com/office/powerpoint/2010/main" val="2189004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Overview of Scientific Work</a:t>
            </a:r>
          </a:p>
        </p:txBody>
      </p:sp>
    </p:spTree>
    <p:extLst>
      <p:ext uri="{BB962C8B-B14F-4D97-AF65-F5344CB8AC3E}">
        <p14:creationId xmlns:p14="http://schemas.microsoft.com/office/powerpoint/2010/main" val="4145556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of Scientific </a:t>
            </a:r>
            <a:r>
              <a:rPr lang="en-US" dirty="0" smtClean="0"/>
              <a:t>Programs and FNLCR Support</a:t>
            </a:r>
            <a:endParaRPr lang="en-US" dirty="0"/>
          </a:p>
        </p:txBody>
      </p:sp>
      <p:sp>
        <p:nvSpPr>
          <p:cNvPr id="4" name="Content Placeholder 3"/>
          <p:cNvSpPr>
            <a:spLocks noGrp="1"/>
          </p:cNvSpPr>
          <p:nvPr>
            <p:ph sz="quarter" idx="12"/>
          </p:nvPr>
        </p:nvSpPr>
        <p:spPr>
          <a:xfrm>
            <a:off x="493776" y="926220"/>
            <a:ext cx="3897313" cy="3600450"/>
          </a:xfrm>
        </p:spPr>
        <p:txBody>
          <a:bodyPr anchor="t"/>
          <a:lstStyle/>
          <a:p>
            <a:pPr marL="342900" indent="-342900" algn="l">
              <a:buFont typeface="Arial"/>
              <a:buChar char="•"/>
            </a:pPr>
            <a:r>
              <a:rPr lang="en-US" dirty="0"/>
              <a:t>Services Provided</a:t>
            </a:r>
          </a:p>
          <a:p>
            <a:pPr marL="800100" lvl="1" indent="-342900">
              <a:buFont typeface="Arial"/>
              <a:buChar char="•"/>
            </a:pPr>
            <a:r>
              <a:rPr lang="en-US" sz="2000" dirty="0"/>
              <a:t>Project Management</a:t>
            </a:r>
          </a:p>
          <a:p>
            <a:pPr marL="800100" lvl="1" indent="-342900">
              <a:buFont typeface="Arial"/>
              <a:buChar char="•"/>
            </a:pPr>
            <a:r>
              <a:rPr lang="en-US" sz="2000" dirty="0" smtClean="0"/>
              <a:t>Business Analysis</a:t>
            </a:r>
          </a:p>
          <a:p>
            <a:pPr marL="800100" lvl="1" indent="-342900">
              <a:buFont typeface="Arial"/>
              <a:buChar char="•"/>
            </a:pPr>
            <a:r>
              <a:rPr lang="en-US" sz="2000" dirty="0" smtClean="0"/>
              <a:t>Software &amp; Database </a:t>
            </a:r>
            <a:r>
              <a:rPr lang="en-US" sz="2000" dirty="0"/>
              <a:t>Development</a:t>
            </a:r>
          </a:p>
          <a:p>
            <a:pPr marL="800100" lvl="1" indent="-342900">
              <a:buFont typeface="Arial"/>
              <a:buChar char="•"/>
            </a:pPr>
            <a:r>
              <a:rPr lang="en-US" sz="2000" dirty="0"/>
              <a:t>Quality </a:t>
            </a:r>
            <a:r>
              <a:rPr lang="en-US" sz="2000" dirty="0" smtClean="0"/>
              <a:t>Assurance (QA)</a:t>
            </a:r>
            <a:endParaRPr lang="en-US" sz="2000" dirty="0"/>
          </a:p>
          <a:p>
            <a:pPr marL="800100" lvl="1" indent="-342900">
              <a:buFont typeface="Arial"/>
              <a:buChar char="•"/>
            </a:pPr>
            <a:r>
              <a:rPr lang="en-US" sz="2000" dirty="0" smtClean="0"/>
              <a:t>Metadata </a:t>
            </a:r>
            <a:r>
              <a:rPr lang="en-US" sz="2000" dirty="0" err="1" smtClean="0"/>
              <a:t>Curation</a:t>
            </a:r>
            <a:endParaRPr lang="en-US" sz="2000" dirty="0" smtClean="0"/>
          </a:p>
          <a:p>
            <a:pPr marL="800100" lvl="1" indent="-342900">
              <a:buFont typeface="Arial"/>
              <a:buChar char="•"/>
            </a:pPr>
            <a:r>
              <a:rPr lang="en-US" sz="2000" dirty="0" smtClean="0"/>
              <a:t>Protocol Abstraction</a:t>
            </a:r>
          </a:p>
          <a:p>
            <a:pPr marL="800100" lvl="1" indent="-342900">
              <a:buFont typeface="Arial"/>
              <a:buChar char="•"/>
            </a:pPr>
            <a:r>
              <a:rPr lang="en-US" sz="2000" dirty="0" smtClean="0"/>
              <a:t>Operations &amp; Maintenance (O&amp;M)</a:t>
            </a:r>
            <a:endParaRPr lang="en-US" sz="2000" dirty="0"/>
          </a:p>
          <a:p>
            <a:endParaRPr lang="en-US" dirty="0"/>
          </a:p>
        </p:txBody>
      </p:sp>
      <p:sp>
        <p:nvSpPr>
          <p:cNvPr id="3" name="Content Placeholder 2"/>
          <p:cNvSpPr>
            <a:spLocks noGrp="1"/>
          </p:cNvSpPr>
          <p:nvPr>
            <p:ph sz="quarter" idx="11"/>
          </p:nvPr>
        </p:nvSpPr>
        <p:spPr>
          <a:xfrm>
            <a:off x="4550981" y="931820"/>
            <a:ext cx="4108387" cy="3600450"/>
          </a:xfrm>
        </p:spPr>
        <p:txBody>
          <a:bodyPr/>
          <a:lstStyle/>
          <a:p>
            <a:pPr indent="-342900">
              <a:buFont typeface="Arial"/>
              <a:buChar char="•"/>
            </a:pPr>
            <a:r>
              <a:rPr lang="en-US" dirty="0"/>
              <a:t>Programs Supported (Examples)</a:t>
            </a:r>
          </a:p>
          <a:p>
            <a:pPr lvl="1" indent="-342900">
              <a:buFont typeface="Arial"/>
              <a:buChar char="•"/>
            </a:pPr>
            <a:r>
              <a:rPr lang="en-US" sz="2000" dirty="0"/>
              <a:t>Enterprise Vocabulary Services</a:t>
            </a:r>
          </a:p>
          <a:p>
            <a:pPr lvl="1" indent="-342900">
              <a:buFont typeface="Arial"/>
              <a:buChar char="•"/>
            </a:pPr>
            <a:r>
              <a:rPr lang="en-US" sz="2000" dirty="0"/>
              <a:t>Cancer Data Standards Registry and Repository</a:t>
            </a:r>
          </a:p>
          <a:p>
            <a:pPr lvl="1" indent="-342900">
              <a:buFont typeface="Arial"/>
              <a:buChar char="•"/>
            </a:pPr>
            <a:r>
              <a:rPr lang="en-US" sz="2000" dirty="0"/>
              <a:t>NCI-Molecular Analysis for Therapy Choice</a:t>
            </a:r>
          </a:p>
          <a:p>
            <a:pPr lvl="1" indent="-342900">
              <a:buFont typeface="Arial"/>
              <a:buChar char="•"/>
            </a:pPr>
            <a:r>
              <a:rPr lang="en-US" sz="2000" dirty="0"/>
              <a:t>Clinical Trials Reporting Program</a:t>
            </a:r>
          </a:p>
          <a:p>
            <a:pPr lvl="1" indent="-342900">
              <a:buFont typeface="Arial"/>
              <a:buChar char="•"/>
            </a:pPr>
            <a:r>
              <a:rPr lang="en-US" sz="2000" dirty="0"/>
              <a:t>Imaging Informatics</a:t>
            </a:r>
          </a:p>
          <a:p>
            <a:endParaRPr lang="en-US" sz="1400" dirty="0"/>
          </a:p>
        </p:txBody>
      </p:sp>
    </p:spTree>
    <p:extLst>
      <p:ext uri="{BB962C8B-B14F-4D97-AF65-F5344CB8AC3E}">
        <p14:creationId xmlns:p14="http://schemas.microsoft.com/office/powerpoint/2010/main" val="25267239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Enterprise Vocabulary </a:t>
            </a:r>
            <a:r>
              <a:rPr lang="en-US" dirty="0" smtClean="0"/>
              <a:t>Services (EVS)</a:t>
            </a:r>
            <a:endParaRPr lang="en-US" dirty="0"/>
          </a:p>
        </p:txBody>
      </p:sp>
    </p:spTree>
    <p:extLst>
      <p:ext uri="{BB962C8B-B14F-4D97-AF65-F5344CB8AC3E}">
        <p14:creationId xmlns:p14="http://schemas.microsoft.com/office/powerpoint/2010/main" val="9607691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976" y="178150"/>
            <a:ext cx="8165592" cy="317395"/>
          </a:xfrm>
        </p:spPr>
        <p:txBody>
          <a:bodyPr/>
          <a:lstStyle/>
          <a:p>
            <a:r>
              <a:rPr lang="en-US" dirty="0" smtClean="0"/>
              <a:t>Enterprise Vocabulary Services (EVS) - Purpose</a:t>
            </a:r>
            <a:endParaRPr lang="en-US" dirty="0"/>
          </a:p>
        </p:txBody>
      </p:sp>
      <p:sp>
        <p:nvSpPr>
          <p:cNvPr id="3" name="Content Placeholder 2"/>
          <p:cNvSpPr>
            <a:spLocks noGrp="1"/>
          </p:cNvSpPr>
          <p:nvPr>
            <p:ph sz="quarter" idx="11"/>
          </p:nvPr>
        </p:nvSpPr>
        <p:spPr>
          <a:xfrm>
            <a:off x="188976" y="802121"/>
            <a:ext cx="8165592" cy="3600450"/>
          </a:xfrm>
        </p:spPr>
        <p:txBody>
          <a:bodyPr/>
          <a:lstStyle/>
          <a:p>
            <a:pPr marL="0" lvl="0" indent="0" defTabSz="914400" eaLnBrk="0" hangingPunct="0">
              <a:spcBef>
                <a:spcPct val="20000"/>
              </a:spcBef>
              <a:spcAft>
                <a:spcPct val="0"/>
              </a:spcAft>
              <a:buClr>
                <a:srgbClr val="D40138"/>
              </a:buClr>
              <a:buNone/>
            </a:pPr>
            <a:r>
              <a:rPr lang="en-US" sz="1800" dirty="0" smtClean="0"/>
              <a:t>Pr</a:t>
            </a:r>
            <a:r>
              <a:rPr lang="en-US" sz="1800" kern="0" dirty="0" smtClean="0">
                <a:ln w="1905"/>
                <a:solidFill>
                  <a:sysClr val="windowText" lastClr="000000"/>
                </a:solidFill>
                <a:effectLst>
                  <a:innerShdw blurRad="69850" dist="43180" dir="5400000">
                    <a:srgbClr val="000000">
                      <a:alpha val="65000"/>
                    </a:srgbClr>
                  </a:innerShdw>
                </a:effectLst>
                <a:ea typeface="ＭＳ Ｐゴシック" pitchFamily="-107" charset="-128"/>
              </a:rPr>
              <a:t>ovides </a:t>
            </a:r>
            <a:r>
              <a:rPr lang="en-US" sz="1800" kern="0" dirty="0">
                <a:ln w="1905"/>
                <a:solidFill>
                  <a:sysClr val="windowText" lastClr="000000"/>
                </a:solidFill>
                <a:effectLst>
                  <a:innerShdw blurRad="69850" dist="43180" dir="5400000">
                    <a:srgbClr val="000000">
                      <a:alpha val="65000"/>
                    </a:srgbClr>
                  </a:innerShdw>
                </a:effectLst>
                <a:ea typeface="ＭＳ Ｐゴシック" pitchFamily="-107" charset="-128"/>
              </a:rPr>
              <a:t>terminology and ontology services to support NCI's </a:t>
            </a:r>
            <a:r>
              <a:rPr lang="en-US" sz="1800" kern="0" dirty="0" smtClean="0">
                <a:ln w="1905"/>
                <a:solidFill>
                  <a:sysClr val="windowText" lastClr="000000"/>
                </a:solidFill>
                <a:effectLst>
                  <a:innerShdw blurRad="69850" dist="43180" dir="5400000">
                    <a:srgbClr val="000000">
                      <a:alpha val="65000"/>
                    </a:srgbClr>
                  </a:innerShdw>
                </a:effectLst>
                <a:ea typeface="ＭＳ Ｐゴシック" pitchFamily="-107" charset="-128"/>
              </a:rPr>
              <a:t>basic and clinical research efforts. </a:t>
            </a:r>
            <a:endParaRPr lang="en-US" sz="1800" kern="0" dirty="0">
              <a:ln w="1905"/>
              <a:solidFill>
                <a:sysClr val="windowText" lastClr="000000"/>
              </a:solidFill>
              <a:effectLst>
                <a:innerShdw blurRad="69850" dist="43180" dir="5400000">
                  <a:srgbClr val="000000">
                    <a:alpha val="65000"/>
                  </a:srgbClr>
                </a:innerShdw>
              </a:effectLst>
              <a:ea typeface="ＭＳ Ｐゴシック" pitchFamily="-107" charset="-128"/>
            </a:endParaRPr>
          </a:p>
          <a:p>
            <a:pPr marL="514350" indent="-285750" defTabSz="914400" eaLnBrk="0" hangingPunct="0">
              <a:spcBef>
                <a:spcPts val="600"/>
              </a:spcBef>
              <a:spcAft>
                <a:spcPct val="0"/>
              </a:spcAft>
              <a:buClrTx/>
            </a:pPr>
            <a:r>
              <a:rPr lang="en-US" sz="1600" kern="0" dirty="0" smtClean="0">
                <a:ln w="1905"/>
                <a:solidFill>
                  <a:sysClr val="windowText" lastClr="000000"/>
                </a:solidFill>
                <a:effectLst>
                  <a:innerShdw blurRad="69850" dist="43180" dir="5400000">
                    <a:srgbClr val="000000">
                      <a:alpha val="65000"/>
                    </a:srgbClr>
                  </a:innerShdw>
                </a:effectLst>
                <a:ea typeface="ＭＳ Ｐゴシック" pitchFamily="-107" charset="-128"/>
              </a:rPr>
              <a:t>Create and promote best-practice</a:t>
            </a:r>
            <a:r>
              <a:rPr lang="en-US" sz="1600" kern="0" dirty="0">
                <a:ln w="1905"/>
                <a:solidFill>
                  <a:sysClr val="windowText" lastClr="000000"/>
                </a:solidFill>
                <a:effectLst>
                  <a:innerShdw blurRad="69850" dist="43180" dir="5400000">
                    <a:srgbClr val="000000">
                      <a:alpha val="65000"/>
                    </a:srgbClr>
                  </a:innerShdw>
                </a:effectLst>
                <a:ea typeface="ＭＳ Ｐゴシック" pitchFamily="-107" charset="-128"/>
              </a:rPr>
              <a:t>, science-based, </a:t>
            </a:r>
            <a:r>
              <a:rPr lang="en-US" sz="1600" kern="0" dirty="0" smtClean="0">
                <a:ln w="1905"/>
                <a:solidFill>
                  <a:sysClr val="windowText" lastClr="000000"/>
                </a:solidFill>
                <a:effectLst>
                  <a:innerShdw blurRad="69850" dist="43180" dir="5400000">
                    <a:srgbClr val="000000">
                      <a:alpha val="65000"/>
                    </a:srgbClr>
                  </a:innerShdw>
                </a:effectLst>
                <a:ea typeface="ＭＳ Ｐゴシック" pitchFamily="-107" charset="-128"/>
              </a:rPr>
              <a:t>responsive </a:t>
            </a:r>
            <a:r>
              <a:rPr lang="en-US" sz="1600" kern="0" dirty="0">
                <a:ln w="1905"/>
                <a:solidFill>
                  <a:sysClr val="windowText" lastClr="000000"/>
                </a:solidFill>
                <a:effectLst>
                  <a:innerShdw blurRad="69850" dist="43180" dir="5400000">
                    <a:srgbClr val="000000">
                      <a:alpha val="65000"/>
                    </a:srgbClr>
                  </a:innerShdw>
                </a:effectLst>
                <a:ea typeface="ＭＳ Ｐゴシック" pitchFamily="-107" charset="-128"/>
              </a:rPr>
              <a:t>terminology/ontology </a:t>
            </a:r>
            <a:r>
              <a:rPr lang="en-US" sz="1600" kern="0" dirty="0" smtClean="0">
                <a:ln w="1905"/>
                <a:solidFill>
                  <a:sysClr val="windowText" lastClr="000000"/>
                </a:solidFill>
                <a:effectLst>
                  <a:innerShdw blurRad="69850" dist="43180" dir="5400000">
                    <a:srgbClr val="000000">
                      <a:alpha val="65000"/>
                    </a:srgbClr>
                  </a:innerShdw>
                </a:effectLst>
                <a:ea typeface="ＭＳ Ｐゴシック" pitchFamily="-107" charset="-128"/>
              </a:rPr>
              <a:t>resources to collect</a:t>
            </a:r>
            <a:r>
              <a:rPr lang="en-US" sz="1600" kern="0" dirty="0">
                <a:ln w="1905"/>
                <a:solidFill>
                  <a:sysClr val="windowText" lastClr="000000"/>
                </a:solidFill>
                <a:effectLst>
                  <a:innerShdw blurRad="69850" dist="43180" dir="5400000">
                    <a:srgbClr val="000000">
                      <a:alpha val="65000"/>
                    </a:srgbClr>
                  </a:innerShdw>
                </a:effectLst>
                <a:ea typeface="ＭＳ Ｐゴシック" pitchFamily="-107" charset="-128"/>
              </a:rPr>
              <a:t>, code, and analyze </a:t>
            </a:r>
            <a:r>
              <a:rPr lang="en-US" sz="1600" kern="0" dirty="0" smtClean="0">
                <a:ln w="1905"/>
                <a:solidFill>
                  <a:sysClr val="windowText" lastClr="000000"/>
                </a:solidFill>
                <a:effectLst>
                  <a:innerShdw blurRad="69850" dist="43180" dir="5400000">
                    <a:srgbClr val="000000">
                      <a:alpha val="65000"/>
                    </a:srgbClr>
                  </a:innerShdw>
                </a:effectLst>
                <a:ea typeface="ＭＳ Ｐゴシック" pitchFamily="-107" charset="-128"/>
              </a:rPr>
              <a:t>data for </a:t>
            </a:r>
            <a:r>
              <a:rPr lang="en-US" sz="1600" dirty="0"/>
              <a:t>clinical </a:t>
            </a:r>
            <a:r>
              <a:rPr lang="en-US" sz="1600" dirty="0" smtClean="0"/>
              <a:t>trials, basic research, </a:t>
            </a:r>
            <a:r>
              <a:rPr lang="en-US" sz="1600" dirty="0"/>
              <a:t>and other activities</a:t>
            </a:r>
            <a:r>
              <a:rPr lang="en-US" sz="1600" kern="0" dirty="0" smtClean="0">
                <a:ln w="1905"/>
                <a:solidFill>
                  <a:sysClr val="windowText" lastClr="000000"/>
                </a:solidFill>
                <a:effectLst>
                  <a:innerShdw blurRad="69850" dist="43180" dir="5400000">
                    <a:srgbClr val="000000">
                      <a:alpha val="65000"/>
                    </a:srgbClr>
                  </a:innerShdw>
                </a:effectLst>
                <a:ea typeface="ＭＳ Ｐゴシック" pitchFamily="-107" charset="-128"/>
              </a:rPr>
              <a:t>. </a:t>
            </a:r>
          </a:p>
          <a:p>
            <a:pPr marL="514350" indent="-285750" defTabSz="914400" eaLnBrk="0" hangingPunct="0">
              <a:spcBef>
                <a:spcPts val="600"/>
              </a:spcBef>
              <a:spcAft>
                <a:spcPct val="0"/>
              </a:spcAft>
              <a:buClrTx/>
            </a:pPr>
            <a:r>
              <a:rPr lang="en-US" sz="1600" kern="0" dirty="0" smtClean="0">
                <a:ln w="1905"/>
                <a:solidFill>
                  <a:sysClr val="windowText" lastClr="000000"/>
                </a:solidFill>
                <a:effectLst>
                  <a:innerShdw blurRad="69850" dist="43180" dir="5400000">
                    <a:srgbClr val="000000">
                      <a:alpha val="65000"/>
                    </a:srgbClr>
                  </a:innerShdw>
                </a:effectLst>
                <a:ea typeface="ＭＳ Ｐゴシック" pitchFamily="-107" charset="-128"/>
              </a:rPr>
              <a:t>Support </a:t>
            </a:r>
            <a:r>
              <a:rPr lang="en-US" sz="1600" kern="0" dirty="0">
                <a:ln w="1905"/>
                <a:solidFill>
                  <a:sysClr val="windowText" lastClr="000000"/>
                </a:solidFill>
                <a:effectLst>
                  <a:innerShdw blurRad="69850" dist="43180" dir="5400000">
                    <a:srgbClr val="000000">
                      <a:alpha val="65000"/>
                    </a:srgbClr>
                  </a:innerShdw>
                </a:effectLst>
                <a:ea typeface="ＭＳ Ｐゴシック" pitchFamily="-107" charset="-128"/>
              </a:rPr>
              <a:t>metadata, models, value sets, and mappings </a:t>
            </a:r>
            <a:r>
              <a:rPr lang="en-US" sz="1600" kern="0" dirty="0" smtClean="0">
                <a:ln w="1905"/>
                <a:solidFill>
                  <a:sysClr val="windowText" lastClr="000000"/>
                </a:solidFill>
                <a:effectLst>
                  <a:innerShdw blurRad="69850" dist="43180" dir="5400000">
                    <a:srgbClr val="000000">
                      <a:alpha val="65000"/>
                    </a:srgbClr>
                  </a:innerShdw>
                </a:effectLst>
                <a:ea typeface="ＭＳ Ｐゴシック" pitchFamily="-107" charset="-128"/>
              </a:rPr>
              <a:t>to </a:t>
            </a:r>
            <a:r>
              <a:rPr lang="en-US" sz="1600" kern="0" dirty="0">
                <a:ln w="1905"/>
                <a:solidFill>
                  <a:sysClr val="windowText" lastClr="000000"/>
                </a:solidFill>
                <a:effectLst>
                  <a:innerShdw blurRad="69850" dist="43180" dir="5400000">
                    <a:srgbClr val="000000">
                      <a:alpha val="65000"/>
                    </a:srgbClr>
                  </a:innerShdw>
                </a:effectLst>
                <a:ea typeface="ＭＳ Ｐゴシック" pitchFamily="-107" charset="-128"/>
              </a:rPr>
              <a:t>structure meanings and make them </a:t>
            </a:r>
            <a:r>
              <a:rPr lang="en-US" sz="1600" kern="0" dirty="0" smtClean="0">
                <a:ln w="1905"/>
                <a:solidFill>
                  <a:sysClr val="windowText" lastClr="000000"/>
                </a:solidFill>
                <a:effectLst>
                  <a:innerShdw blurRad="69850" dist="43180" dir="5400000">
                    <a:srgbClr val="000000">
                      <a:alpha val="65000"/>
                    </a:srgbClr>
                  </a:innerShdw>
                </a:effectLst>
                <a:ea typeface="ＭＳ Ｐゴシック" pitchFamily="-107" charset="-128"/>
              </a:rPr>
              <a:t>interoperable between NCI and other semantic infrastructures.</a:t>
            </a:r>
            <a:endParaRPr lang="en-US" sz="1600" kern="0" dirty="0">
              <a:ln w="1905"/>
              <a:solidFill>
                <a:sysClr val="windowText" lastClr="000000"/>
              </a:solidFill>
              <a:effectLst>
                <a:innerShdw blurRad="69850" dist="43180" dir="5400000">
                  <a:srgbClr val="000000">
                    <a:alpha val="65000"/>
                  </a:srgbClr>
                </a:innerShdw>
              </a:effectLst>
              <a:ea typeface="ＭＳ Ｐゴシック" pitchFamily="-107" charset="-128"/>
            </a:endParaRPr>
          </a:p>
          <a:p>
            <a:pPr marL="514350" indent="-285750" defTabSz="914400" eaLnBrk="0" hangingPunct="0">
              <a:spcBef>
                <a:spcPts val="600"/>
              </a:spcBef>
              <a:spcAft>
                <a:spcPct val="0"/>
              </a:spcAft>
              <a:buClrTx/>
            </a:pPr>
            <a:r>
              <a:rPr lang="en-US" sz="1600" kern="0" dirty="0" smtClean="0">
                <a:ln w="1905"/>
                <a:solidFill>
                  <a:sysClr val="windowText" lastClr="000000"/>
                </a:solidFill>
                <a:effectLst>
                  <a:innerShdw blurRad="69850" dist="43180" dir="5400000">
                    <a:srgbClr val="000000">
                      <a:alpha val="65000"/>
                    </a:srgbClr>
                  </a:innerShdw>
                </a:effectLst>
                <a:ea typeface="ＭＳ Ｐゴシック" pitchFamily="-107" charset="-128"/>
              </a:rPr>
              <a:t>Partner </a:t>
            </a:r>
            <a:r>
              <a:rPr lang="en-US" sz="1600" kern="0" dirty="0">
                <a:ln w="1905"/>
                <a:solidFill>
                  <a:sysClr val="windowText" lastClr="000000"/>
                </a:solidFill>
                <a:effectLst>
                  <a:innerShdw blurRad="69850" dist="43180" dir="5400000">
                    <a:srgbClr val="000000">
                      <a:alpha val="65000"/>
                    </a:srgbClr>
                  </a:innerShdw>
                </a:effectLst>
                <a:ea typeface="ＭＳ Ｐゴシック" pitchFamily="-107" charset="-128"/>
              </a:rPr>
              <a:t>and harmonize with other </a:t>
            </a:r>
            <a:r>
              <a:rPr lang="en-US" sz="1600" kern="0" dirty="0" smtClean="0">
                <a:ln w="1905"/>
                <a:solidFill>
                  <a:sysClr val="windowText" lastClr="000000"/>
                </a:solidFill>
                <a:effectLst>
                  <a:innerShdw blurRad="69850" dist="43180" dir="5400000">
                    <a:srgbClr val="000000">
                      <a:alpha val="65000"/>
                    </a:srgbClr>
                  </a:innerShdw>
                </a:effectLst>
                <a:ea typeface="ＭＳ Ｐゴシック" pitchFamily="-107" charset="-128"/>
              </a:rPr>
              <a:t>NIH Institutes/Centers</a:t>
            </a:r>
            <a:r>
              <a:rPr lang="en-US" sz="1600" kern="0" dirty="0">
                <a:ln w="1905"/>
                <a:solidFill>
                  <a:sysClr val="windowText" lastClr="000000"/>
                </a:solidFill>
                <a:effectLst>
                  <a:innerShdw blurRad="69850" dist="43180" dir="5400000">
                    <a:srgbClr val="000000">
                      <a:alpha val="65000"/>
                    </a:srgbClr>
                  </a:innerShdw>
                </a:effectLst>
                <a:ea typeface="ＭＳ Ｐゴシック" pitchFamily="-107" charset="-128"/>
              </a:rPr>
              <a:t>, agencies, SDOs, and researchers </a:t>
            </a:r>
            <a:r>
              <a:rPr lang="en-US" sz="1600" kern="0" dirty="0" smtClean="0">
                <a:ln w="1905"/>
                <a:solidFill>
                  <a:sysClr val="windowText" lastClr="000000"/>
                </a:solidFill>
                <a:effectLst>
                  <a:innerShdw blurRad="69850" dist="43180" dir="5400000">
                    <a:srgbClr val="000000">
                      <a:alpha val="65000"/>
                    </a:srgbClr>
                  </a:innerShdw>
                </a:effectLst>
                <a:ea typeface="ＭＳ Ｐゴシック" pitchFamily="-107" charset="-128"/>
              </a:rPr>
              <a:t>to build shared </a:t>
            </a:r>
            <a:r>
              <a:rPr lang="en-US" sz="1600" kern="0" dirty="0">
                <a:ln w="1905"/>
                <a:solidFill>
                  <a:sysClr val="windowText" lastClr="000000"/>
                </a:solidFill>
                <a:effectLst>
                  <a:innerShdw blurRad="69850" dist="43180" dir="5400000">
                    <a:srgbClr val="000000">
                      <a:alpha val="65000"/>
                    </a:srgbClr>
                  </a:innerShdw>
                </a:effectLst>
                <a:ea typeface="ＭＳ Ｐゴシック" pitchFamily="-107" charset="-128"/>
              </a:rPr>
              <a:t>standards for </a:t>
            </a:r>
            <a:r>
              <a:rPr lang="en-US" sz="1600" kern="0" dirty="0" smtClean="0">
                <a:ln w="1905"/>
                <a:solidFill>
                  <a:sysClr val="windowText" lastClr="000000"/>
                </a:solidFill>
                <a:effectLst>
                  <a:innerShdw blurRad="69850" dist="43180" dir="5400000">
                    <a:srgbClr val="000000">
                      <a:alpha val="65000"/>
                    </a:srgbClr>
                  </a:innerShdw>
                </a:effectLst>
                <a:ea typeface="ＭＳ Ｐゴシック" pitchFamily="-107" charset="-128"/>
              </a:rPr>
              <a:t>global research and care.</a:t>
            </a:r>
            <a:endParaRPr lang="en-US" sz="1600" kern="0" dirty="0">
              <a:ea typeface="ＭＳ Ｐゴシック" pitchFamily="-107" charset="-128"/>
              <a:cs typeface="Arial" pitchFamily="34" charset="0"/>
            </a:endParaRPr>
          </a:p>
          <a:p>
            <a:pPr marL="514350" indent="-285750" defTabSz="914400" eaLnBrk="0" hangingPunct="0">
              <a:spcBef>
                <a:spcPts val="600"/>
              </a:spcBef>
              <a:spcAft>
                <a:spcPct val="0"/>
              </a:spcAft>
              <a:buClrTx/>
            </a:pPr>
            <a:r>
              <a:rPr lang="en-US" sz="1600" kern="0" dirty="0" smtClean="0">
                <a:ln w="1905"/>
                <a:solidFill>
                  <a:sysClr val="windowText" lastClr="000000"/>
                </a:solidFill>
                <a:effectLst>
                  <a:innerShdw blurRad="69850" dist="43180" dir="5400000">
                    <a:srgbClr val="000000">
                      <a:alpha val="65000"/>
                    </a:srgbClr>
                  </a:innerShdw>
                </a:effectLst>
                <a:ea typeface="ＭＳ Ｐゴシック" pitchFamily="-107" charset="-128"/>
                <a:cs typeface="Arial" pitchFamily="34" charset="0"/>
              </a:rPr>
              <a:t>Promote </a:t>
            </a:r>
            <a:r>
              <a:rPr lang="en-US" sz="1600" kern="0" dirty="0">
                <a:ln w="1905"/>
                <a:solidFill>
                  <a:sysClr val="windowText" lastClr="000000"/>
                </a:solidFill>
                <a:effectLst>
                  <a:innerShdw blurRad="69850" dist="43180" dir="5400000">
                    <a:srgbClr val="000000">
                      <a:alpha val="65000"/>
                    </a:srgbClr>
                  </a:innerShdw>
                </a:effectLst>
                <a:ea typeface="ＭＳ Ｐゴシック" pitchFamily="-107" charset="-128"/>
                <a:cs typeface="Arial" pitchFamily="34" charset="0"/>
              </a:rPr>
              <a:t>open access, open source content and tools to lower barriers, share burdens, and build shared resources</a:t>
            </a:r>
            <a:r>
              <a:rPr lang="en-US" sz="1600" kern="0" dirty="0" smtClean="0">
                <a:ln w="1905"/>
                <a:solidFill>
                  <a:sysClr val="windowText" lastClr="000000"/>
                </a:solidFill>
                <a:effectLst>
                  <a:innerShdw blurRad="69850" dist="43180" dir="5400000">
                    <a:srgbClr val="000000">
                      <a:alpha val="65000"/>
                    </a:srgbClr>
                  </a:innerShdw>
                </a:effectLst>
                <a:ea typeface="ＭＳ Ｐゴシック" pitchFamily="-107" charset="-128"/>
                <a:cs typeface="Arial" pitchFamily="34" charset="0"/>
              </a:rPr>
              <a:t>.</a:t>
            </a:r>
            <a:endParaRPr lang="en-US" sz="1600" dirty="0" smtClean="0"/>
          </a:p>
        </p:txBody>
      </p:sp>
    </p:spTree>
    <p:extLst>
      <p:ext uri="{BB962C8B-B14F-4D97-AF65-F5344CB8AC3E}">
        <p14:creationId xmlns:p14="http://schemas.microsoft.com/office/powerpoint/2010/main" val="191144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3703" y="152960"/>
            <a:ext cx="8165592" cy="317395"/>
          </a:xfrm>
        </p:spPr>
        <p:txBody>
          <a:bodyPr/>
          <a:lstStyle/>
          <a:p>
            <a:r>
              <a:rPr lang="en-US" dirty="0"/>
              <a:t>Overview of </a:t>
            </a:r>
            <a:r>
              <a:rPr lang="en-US" dirty="0" smtClean="0"/>
              <a:t>FNLCR Work</a:t>
            </a:r>
            <a:endParaRPr lang="en-US" dirty="0"/>
          </a:p>
        </p:txBody>
      </p:sp>
      <p:sp>
        <p:nvSpPr>
          <p:cNvPr id="3" name="Content Placeholder 2"/>
          <p:cNvSpPr>
            <a:spLocks noGrp="1"/>
          </p:cNvSpPr>
          <p:nvPr>
            <p:ph sz="quarter" idx="11"/>
          </p:nvPr>
        </p:nvSpPr>
        <p:spPr>
          <a:xfrm>
            <a:off x="373703" y="728230"/>
            <a:ext cx="8165592" cy="3600450"/>
          </a:xfrm>
        </p:spPr>
        <p:txBody>
          <a:bodyPr/>
          <a:lstStyle/>
          <a:p>
            <a:r>
              <a:rPr lang="en-US" sz="1800" dirty="0" smtClean="0"/>
              <a:t>FNLCR is responsible for development and maintenance work on most </a:t>
            </a:r>
            <a:r>
              <a:rPr lang="en-US" sz="1800" dirty="0"/>
              <a:t>EVS terminology </a:t>
            </a:r>
            <a:r>
              <a:rPr lang="en-US" sz="1800" dirty="0" smtClean="0"/>
              <a:t>software, used by NCI and other systems with many thousands of users:</a:t>
            </a:r>
          </a:p>
          <a:p>
            <a:pPr lvl="1"/>
            <a:r>
              <a:rPr lang="en-US" sz="1600" b="1" dirty="0">
                <a:hlinkClick r:id="rId3"/>
              </a:rPr>
              <a:t>LexEVS Terminology Server</a:t>
            </a:r>
            <a:r>
              <a:rPr lang="en-US" sz="1600" dirty="0"/>
              <a:t> is a </a:t>
            </a:r>
            <a:r>
              <a:rPr lang="en-US" sz="1600" dirty="0" smtClean="0"/>
              <a:t>software suite </a:t>
            </a:r>
            <a:r>
              <a:rPr lang="en-US" sz="1600" dirty="0"/>
              <a:t>to load, publish, and access vocabulary and ontology </a:t>
            </a:r>
            <a:r>
              <a:rPr lang="en-US" sz="1600" dirty="0" smtClean="0"/>
              <a:t>resources, with Java and REST APIs (with Mayo Clinic).</a:t>
            </a:r>
          </a:p>
          <a:p>
            <a:pPr lvl="1"/>
            <a:r>
              <a:rPr lang="en-US" sz="1600" b="1" dirty="0">
                <a:hlinkClick r:id="rId4"/>
              </a:rPr>
              <a:t>EVS Terminology Browsers</a:t>
            </a:r>
            <a:r>
              <a:rPr lang="en-US" sz="1600" b="1" dirty="0"/>
              <a:t> </a:t>
            </a:r>
            <a:r>
              <a:rPr lang="en-US" sz="1600" dirty="0" smtClean="0"/>
              <a:t>help researchers and others code and interpret biomedical data.</a:t>
            </a:r>
          </a:p>
          <a:p>
            <a:pPr lvl="1"/>
            <a:r>
              <a:rPr lang="en-US" sz="1600" b="1" dirty="0">
                <a:hlinkClick r:id="rId5"/>
              </a:rPr>
              <a:t>NCI Protégé editing software</a:t>
            </a:r>
            <a:r>
              <a:rPr lang="en-US" sz="1600" dirty="0"/>
              <a:t> </a:t>
            </a:r>
            <a:r>
              <a:rPr lang="en-US" sz="1600" dirty="0" smtClean="0"/>
              <a:t>extends Stanford University's Protégé tool for </a:t>
            </a:r>
            <a:r>
              <a:rPr lang="en-US" sz="1600" dirty="0"/>
              <a:t>editing </a:t>
            </a:r>
            <a:r>
              <a:rPr lang="en-US" sz="1600" dirty="0" smtClean="0"/>
              <a:t>NCI Thesaurus and other terminology </a:t>
            </a:r>
            <a:r>
              <a:rPr lang="en-US" sz="1600" dirty="0"/>
              <a:t>and ontologies.</a:t>
            </a:r>
            <a:endParaRPr lang="en-US" sz="1600" b="1" i="1" dirty="0"/>
          </a:p>
          <a:p>
            <a:r>
              <a:rPr lang="en-US" sz="1800" dirty="0" smtClean="0"/>
              <a:t>Responsibilities include project management, development, O&amp;M, QA, working closely with federal project leads and staff.</a:t>
            </a:r>
            <a:endParaRPr lang="en-US" sz="1800" dirty="0"/>
          </a:p>
        </p:txBody>
      </p:sp>
    </p:spTree>
    <p:extLst>
      <p:ext uri="{BB962C8B-B14F-4D97-AF65-F5344CB8AC3E}">
        <p14:creationId xmlns:p14="http://schemas.microsoft.com/office/powerpoint/2010/main" val="24300167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Cancer Data Standards </a:t>
            </a:r>
            <a:r>
              <a:rPr lang="en-US" dirty="0" smtClean="0"/>
              <a:t>Registry and Repository (</a:t>
            </a:r>
            <a:r>
              <a:rPr lang="en-US" dirty="0" err="1" smtClean="0"/>
              <a:t>caDSR</a:t>
            </a:r>
            <a:r>
              <a:rPr lang="en-US" dirty="0" smtClean="0"/>
              <a:t>)</a:t>
            </a:r>
            <a:endParaRPr lang="en-US" dirty="0"/>
          </a:p>
        </p:txBody>
      </p:sp>
    </p:spTree>
    <p:extLst>
      <p:ext uri="{BB962C8B-B14F-4D97-AF65-F5344CB8AC3E}">
        <p14:creationId xmlns:p14="http://schemas.microsoft.com/office/powerpoint/2010/main" val="2600938612"/>
      </p:ext>
    </p:extLst>
  </p:cSld>
  <p:clrMapOvr>
    <a:masterClrMapping/>
  </p:clrMapOvr>
</p:sld>
</file>

<file path=ppt/theme/theme1.xml><?xml version="1.0" encoding="utf-8"?>
<a:theme xmlns:a="http://schemas.openxmlformats.org/drawingml/2006/main" name="NCI PPT Template 16x9 RED">
  <a:themeElements>
    <a:clrScheme name="NCI Colors Theme">
      <a:dk1>
        <a:srgbClr val="606060"/>
      </a:dk1>
      <a:lt1>
        <a:srgbClr val="FFFFFF"/>
      </a:lt1>
      <a:dk2>
        <a:srgbClr val="BB0E3D"/>
      </a:dk2>
      <a:lt2>
        <a:srgbClr val="FFFFFF"/>
      </a:lt2>
      <a:accent1>
        <a:srgbClr val="BB0E3D"/>
      </a:accent1>
      <a:accent2>
        <a:srgbClr val="606060"/>
      </a:accent2>
      <a:accent3>
        <a:srgbClr val="123E57"/>
      </a:accent3>
      <a:accent4>
        <a:srgbClr val="2A71A5"/>
      </a:accent4>
      <a:accent5>
        <a:srgbClr val="178DA9"/>
      </a:accent5>
      <a:accent6>
        <a:srgbClr val="009999"/>
      </a:accent6>
      <a:hlink>
        <a:srgbClr val="3F54C9"/>
      </a:hlink>
      <a:folHlink>
        <a:srgbClr val="60606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3012</TotalTime>
  <Words>1557</Words>
  <Application>Microsoft Office PowerPoint</Application>
  <PresentationFormat>On-screen Show (16:9)</PresentationFormat>
  <Paragraphs>161</Paragraphs>
  <Slides>24</Slides>
  <Notes>14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ＭＳ Ｐゴシック</vt:lpstr>
      <vt:lpstr>Arial</vt:lpstr>
      <vt:lpstr>Calibri</vt:lpstr>
      <vt:lpstr>Sapient Centro Slab</vt:lpstr>
      <vt:lpstr>SapientCentroSlab-Light</vt:lpstr>
      <vt:lpstr>SapientSansBold</vt:lpstr>
      <vt:lpstr>SapientSansRegular</vt:lpstr>
      <vt:lpstr>Wingdings</vt:lpstr>
      <vt:lpstr>NCI PPT Template 16x9 RED</vt:lpstr>
      <vt:lpstr>Center for Biomedical Informatics and Information Technology (CBIIT)</vt:lpstr>
      <vt:lpstr>Overview of Mission and Purpose</vt:lpstr>
      <vt:lpstr>Overview of CBIIT’s Mission and Purpose</vt:lpstr>
      <vt:lpstr>Overview of Scientific Work</vt:lpstr>
      <vt:lpstr>Overview of Scientific Programs and FNLCR Support</vt:lpstr>
      <vt:lpstr>Enterprise Vocabulary Services (EVS)</vt:lpstr>
      <vt:lpstr>Enterprise Vocabulary Services (EVS) - Purpose</vt:lpstr>
      <vt:lpstr>Overview of FNLCR Work</vt:lpstr>
      <vt:lpstr>Cancer Data Standards Registry and Repository (caDSR)</vt:lpstr>
      <vt:lpstr>Cancer Data Standards Repository (caDSR) - Purpose</vt:lpstr>
      <vt:lpstr>Overview of FNLCR Work</vt:lpstr>
      <vt:lpstr>Molecular Analysis for Therapy Choice (MATCH)</vt:lpstr>
      <vt:lpstr>NCI-MATCH Purpose</vt:lpstr>
      <vt:lpstr>NCI-MATCH Overview of FNLCR Work</vt:lpstr>
      <vt:lpstr>Clinical Trials Reporting Program (CTRP)</vt:lpstr>
      <vt:lpstr>CTRP - Purpose</vt:lpstr>
      <vt:lpstr>CTRP Functionality</vt:lpstr>
      <vt:lpstr>CTRP Timeline</vt:lpstr>
      <vt:lpstr>CTRP Overview of FNLCR Work</vt:lpstr>
      <vt:lpstr>Imaging Informatics and  the National Biomedical Imaging Archive (NBIA)</vt:lpstr>
      <vt:lpstr>Imaging Informatics – Purpose &amp; History</vt:lpstr>
      <vt:lpstr>Imaging Informatics - Overview of FNLCR Work (1)</vt:lpstr>
      <vt:lpstr>Imaging Informatics - Overview of FNLCR Work (2)</vt:lpstr>
      <vt:lpstr>PowerPoint Presentation</vt:lpstr>
    </vt:vector>
  </TitlesOfParts>
  <Company>Sapient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Sapient</dc:creator>
  <cp:lastModifiedBy>Joyce Ogunlade</cp:lastModifiedBy>
  <cp:revision>201</cp:revision>
  <dcterms:created xsi:type="dcterms:W3CDTF">2013-05-02T18:01:03Z</dcterms:created>
  <dcterms:modified xsi:type="dcterms:W3CDTF">2017-06-21T14:05:39Z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Jive_LatestUserAccountName">
    <vt:lpwstr>ctompk</vt:lpwstr>
  </property>
  <property fmtid="{D5CDD505-2E9C-101B-9397-08002B2CF9AE}" pid="3" name="Offisync_UpdateToken">
    <vt:lpwstr>6</vt:lpwstr>
  </property>
  <property fmtid="{D5CDD505-2E9C-101B-9397-08002B2CF9AE}" pid="4" name="Jive_VersionGuid">
    <vt:lpwstr>52528687-c425-4c02-aa36-9dee618be8dc</vt:lpwstr>
  </property>
  <property fmtid="{D5CDD505-2E9C-101B-9397-08002B2CF9AE}" pid="5" name="Offisync_ProviderInitializationData">
    <vt:lpwstr>https://vox.sapient.com</vt:lpwstr>
  </property>
  <property fmtid="{D5CDD505-2E9C-101B-9397-08002B2CF9AE}" pid="6" name="Offisync_ServerID">
    <vt:lpwstr>2a760b3e-54a5-418b-9dd9-555cd32dea45</vt:lpwstr>
  </property>
  <property fmtid="{D5CDD505-2E9C-101B-9397-08002B2CF9AE}" pid="7" name="Offisync_UniqueId">
    <vt:lpwstr>79519</vt:lpwstr>
  </property>
</Properties>
</file>