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8"/>
  </p:notesMasterIdLst>
  <p:handoutMasterIdLst>
    <p:handoutMasterId r:id="rId19"/>
  </p:handoutMasterIdLst>
  <p:sldIdLst>
    <p:sldId id="308" r:id="rId2"/>
    <p:sldId id="309" r:id="rId3"/>
    <p:sldId id="306" r:id="rId4"/>
    <p:sldId id="314" r:id="rId5"/>
    <p:sldId id="317" r:id="rId6"/>
    <p:sldId id="316" r:id="rId7"/>
    <p:sldId id="311" r:id="rId8"/>
    <p:sldId id="319" r:id="rId9"/>
    <p:sldId id="348" r:id="rId10"/>
    <p:sldId id="332" r:id="rId11"/>
    <p:sldId id="351" r:id="rId12"/>
    <p:sldId id="343" r:id="rId13"/>
    <p:sldId id="352" r:id="rId14"/>
    <p:sldId id="344" r:id="rId15"/>
    <p:sldId id="349" r:id="rId16"/>
    <p:sldId id="310" r:id="rId17"/>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012">
          <p15:clr>
            <a:srgbClr val="A4A3A4"/>
          </p15:clr>
        </p15:guide>
        <p15:guide id="2" pos="28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ersmab"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C6C6C"/>
    <a:srgbClr val="000000"/>
    <a:srgbClr val="E8E8E8"/>
    <a:srgbClr val="F2F2F2"/>
    <a:srgbClr val="4C4C4C"/>
    <a:srgbClr val="565656"/>
    <a:srgbClr val="2A5DA5"/>
    <a:srgbClr val="2A67A5"/>
    <a:srgbClr val="2A7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789" autoAdjust="0"/>
    <p:restoredTop sz="72446" autoAdjust="0"/>
  </p:normalViewPr>
  <p:slideViewPr>
    <p:cSldViewPr snapToGrid="0" snapToObjects="1">
      <p:cViewPr>
        <p:scale>
          <a:sx n="100" d="100"/>
          <a:sy n="100" d="100"/>
        </p:scale>
        <p:origin x="-1944" y="-540"/>
      </p:cViewPr>
      <p:guideLst>
        <p:guide orient="horz" pos="3012"/>
        <p:guide pos="287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624"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home2:BoersmaB:CCR-OD:CCR%20portofolio%20based%20on%20ARS%20data:FY13%20budgets%20by%20category-basic,%20clin,%20tran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ome2:BoersmaB:PI%20annual%20report%202013:CCR%20PI%20Scientific%20Focus%20Areas%2003_03_14%20.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ome2:BoersmaB:PI%20annual%20report%202013:CCR%20PI%20Scientific%20Focus%20Areas%2003_03_14%20.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C7F0FF"/>
              </a:solidFill>
            </c:spPr>
            <c:extLst>
              <c:ext xmlns:c16="http://schemas.microsoft.com/office/drawing/2014/chart" uri="{C3380CC4-5D6E-409C-BE32-E72D297353CC}">
                <c16:uniqueId val="{00000001-BA6B-410B-904E-AE896CD68708}"/>
              </c:ext>
            </c:extLst>
          </c:dPt>
          <c:dPt>
            <c:idx val="1"/>
            <c:bubble3D val="0"/>
            <c:spPr>
              <a:solidFill>
                <a:srgbClr val="C0C0C0"/>
              </a:solidFill>
            </c:spPr>
            <c:extLst>
              <c:ext xmlns:c16="http://schemas.microsoft.com/office/drawing/2014/chart" uri="{C3380CC4-5D6E-409C-BE32-E72D297353CC}">
                <c16:uniqueId val="{00000003-BA6B-410B-904E-AE896CD68708}"/>
              </c:ext>
            </c:extLst>
          </c:dPt>
          <c:dLbls>
            <c:dLbl>
              <c:idx val="0"/>
              <c:layout>
                <c:manualLayout>
                  <c:x val="-7.6125136281041797E-2"/>
                  <c:y val="8.3067501177737403E-3"/>
                </c:manualLayout>
              </c:layout>
              <c:tx>
                <c:rich>
                  <a:bodyPr/>
                  <a:lstStyle/>
                  <a:p>
                    <a:r>
                      <a:rPr lang="en-US" sz="1600" dirty="0"/>
                      <a:t>Basic
49%</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6B-410B-904E-AE896CD68708}"/>
                </c:ext>
              </c:extLst>
            </c:dLbl>
            <c:dLbl>
              <c:idx val="1"/>
              <c:layout>
                <c:manualLayout>
                  <c:x val="0.104338703815869"/>
                  <c:y val="-1.02520358032168E-2"/>
                </c:manualLayout>
              </c:layout>
              <c:tx>
                <c:rich>
                  <a:bodyPr/>
                  <a:lstStyle/>
                  <a:p>
                    <a:r>
                      <a:rPr lang="en-US" sz="1600" dirty="0"/>
                      <a:t>Clinical</a:t>
                    </a:r>
                    <a:r>
                      <a:rPr lang="en-US" sz="1600" dirty="0" smtClean="0"/>
                      <a:t>/</a:t>
                    </a:r>
                  </a:p>
                  <a:p>
                    <a:r>
                      <a:rPr lang="en-US" sz="1600" dirty="0" smtClean="0"/>
                      <a:t>Translational</a:t>
                    </a:r>
                    <a:r>
                      <a:rPr lang="en-US" sz="1600" dirty="0"/>
                      <a:t>
51%</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A6B-410B-904E-AE896CD6870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Sheet1!$M$813:$M$814</c:f>
              <c:strCache>
                <c:ptCount val="2"/>
                <c:pt idx="0">
                  <c:v>Basic</c:v>
                </c:pt>
                <c:pt idx="1">
                  <c:v>Clinical/Translational</c:v>
                </c:pt>
              </c:strCache>
            </c:strRef>
          </c:cat>
          <c:val>
            <c:numRef>
              <c:f>Sheet1!$N$813:$N$814</c:f>
              <c:numCache>
                <c:formatCode>"$"#,##0.00_);[Red]\("$"#,##0.00\)</c:formatCode>
                <c:ptCount val="2"/>
                <c:pt idx="0">
                  <c:v>189091022.66</c:v>
                </c:pt>
                <c:pt idx="1">
                  <c:v>200426236.33000001</c:v>
                </c:pt>
              </c:numCache>
            </c:numRef>
          </c:val>
          <c:extLst>
            <c:ext xmlns:c16="http://schemas.microsoft.com/office/drawing/2014/chart" uri="{C3380CC4-5D6E-409C-BE32-E72D297353CC}">
              <c16:uniqueId val="{00000004-BA6B-410B-904E-AE896CD68708}"/>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2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55"/>
      <c:rotY val="0"/>
      <c:rAngAx val="1"/>
    </c:view3D>
    <c:floor>
      <c:thickness val="0"/>
    </c:floor>
    <c:sideWall>
      <c:thickness val="0"/>
    </c:sideWall>
    <c:backWall>
      <c:thickness val="0"/>
    </c:backWall>
    <c:plotArea>
      <c:layout>
        <c:manualLayout>
          <c:layoutTarget val="inner"/>
          <c:xMode val="edge"/>
          <c:yMode val="edge"/>
          <c:x val="6.2488298337707797E-2"/>
          <c:y val="0.100255646157727"/>
          <c:w val="0.54705927384077002"/>
          <c:h val="0.79948870768454605"/>
        </c:manualLayout>
      </c:layout>
      <c:pie3DChart>
        <c:varyColors val="1"/>
        <c:ser>
          <c:idx val="0"/>
          <c:order val="0"/>
          <c:spPr>
            <a:effectLst>
              <a:outerShdw blurRad="40000" dist="23000" dir="4380000" rotWithShape="0">
                <a:srgbClr val="000000">
                  <a:alpha val="35000"/>
                </a:srgbClr>
              </a:outerShdw>
            </a:effectLst>
            <a:scene3d>
              <a:camera prst="orthographicFront"/>
              <a:lightRig rig="threePt" dir="t"/>
            </a:scene3d>
            <a:sp3d>
              <a:bevelT/>
            </a:sp3d>
          </c:spPr>
          <c:dPt>
            <c:idx val="1"/>
            <c:bubble3D val="0"/>
            <c:spPr>
              <a:solidFill>
                <a:schemeClr val="accent6">
                  <a:lumMod val="60000"/>
                  <a:lumOff val="40000"/>
                </a:schemeClr>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1-BD8D-41EA-B1A2-4C39615927A3}"/>
              </c:ext>
            </c:extLst>
          </c:dPt>
          <c:dPt>
            <c:idx val="2"/>
            <c:bubble3D val="0"/>
            <c:spPr>
              <a:solidFill>
                <a:srgbClr val="FF9999"/>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3-BD8D-41EA-B1A2-4C39615927A3}"/>
              </c:ext>
            </c:extLst>
          </c:dPt>
          <c:dPt>
            <c:idx val="3"/>
            <c:bubble3D val="0"/>
            <c:spPr>
              <a:solidFill>
                <a:srgbClr val="C0C0C0"/>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5-BD8D-41EA-B1A2-4C39615927A3}"/>
              </c:ext>
            </c:extLst>
          </c:dPt>
          <c:dPt>
            <c:idx val="4"/>
            <c:bubble3D val="0"/>
            <c:spPr>
              <a:solidFill>
                <a:schemeClr val="accent1">
                  <a:lumMod val="50000"/>
                </a:schemeClr>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7-BD8D-41EA-B1A2-4C39615927A3}"/>
              </c:ext>
            </c:extLst>
          </c:dPt>
          <c:dPt>
            <c:idx val="5"/>
            <c:bubble3D val="0"/>
            <c:spPr>
              <a:solidFill>
                <a:srgbClr val="3B3980"/>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9-BD8D-41EA-B1A2-4C39615927A3}"/>
              </c:ext>
            </c:extLst>
          </c:dPt>
          <c:dPt>
            <c:idx val="6"/>
            <c:bubble3D val="0"/>
            <c:spPr>
              <a:solidFill>
                <a:srgbClr val="990033"/>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B-BD8D-41EA-B1A2-4C39615927A3}"/>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'CCR PI Scientific Focus Area Ex'!$C$245:$C$252</c:f>
              <c:strCache>
                <c:ptCount val="8"/>
                <c:pt idx="0">
                  <c:v>Cancer Biology</c:v>
                </c:pt>
                <c:pt idx="1">
                  <c:v>Immunology</c:v>
                </c:pt>
                <c:pt idx="2">
                  <c:v>Chromosome Biology/Epigenetics</c:v>
                </c:pt>
                <c:pt idx="3">
                  <c:v>Chemistry/Structural Biology/Biophysics</c:v>
                </c:pt>
                <c:pt idx="4">
                  <c:v>Cell and Developmental Biology</c:v>
                </c:pt>
                <c:pt idx="5">
                  <c:v>HIV/ Cancer Virology</c:v>
                </c:pt>
                <c:pt idx="6">
                  <c:v>Molecular Biology/Biochemistry/Microbiology</c:v>
                </c:pt>
                <c:pt idx="7">
                  <c:v>Genetics and Genomics</c:v>
                </c:pt>
              </c:strCache>
            </c:strRef>
          </c:cat>
          <c:val>
            <c:numRef>
              <c:f>'CCR PI Scientific Focus Area Ex'!$D$245:$D$252</c:f>
              <c:numCache>
                <c:formatCode>General</c:formatCode>
                <c:ptCount val="8"/>
                <c:pt idx="0">
                  <c:v>78</c:v>
                </c:pt>
                <c:pt idx="1">
                  <c:v>34</c:v>
                </c:pt>
                <c:pt idx="2">
                  <c:v>27</c:v>
                </c:pt>
                <c:pt idx="3">
                  <c:v>26</c:v>
                </c:pt>
                <c:pt idx="4">
                  <c:v>26</c:v>
                </c:pt>
                <c:pt idx="5">
                  <c:v>19</c:v>
                </c:pt>
                <c:pt idx="6">
                  <c:v>16</c:v>
                </c:pt>
                <c:pt idx="7">
                  <c:v>13</c:v>
                </c:pt>
              </c:numCache>
            </c:numRef>
          </c:val>
          <c:extLst>
            <c:ext xmlns:c16="http://schemas.microsoft.com/office/drawing/2014/chart" uri="{C3380CC4-5D6E-409C-BE32-E72D297353CC}">
              <c16:uniqueId val="{0000000C-BD8D-41EA-B1A2-4C39615927A3}"/>
            </c:ext>
          </c:extLst>
        </c:ser>
        <c:dLbls>
          <c:showLegendKey val="0"/>
          <c:showVal val="0"/>
          <c:showCatName val="0"/>
          <c:showSerName val="0"/>
          <c:showPercent val="0"/>
          <c:showBubbleSize val="0"/>
          <c:showLeaderLines val="1"/>
        </c:dLbls>
      </c:pie3DChart>
    </c:plotArea>
    <c:legend>
      <c:legendPos val="r"/>
      <c:legendEntry>
        <c:idx val="0"/>
        <c:txPr>
          <a:bodyPr/>
          <a:lstStyle/>
          <a:p>
            <a:pPr>
              <a:defRPr sz="1400"/>
            </a:pPr>
            <a:endParaRPr lang="en-US"/>
          </a:p>
        </c:txPr>
      </c:legendEntry>
      <c:legendEntry>
        <c:idx val="5"/>
        <c:txPr>
          <a:bodyPr/>
          <a:lstStyle/>
          <a:p>
            <a:pPr>
              <a:defRPr sz="1400"/>
            </a:pPr>
            <a:endParaRPr lang="en-US"/>
          </a:p>
        </c:txPr>
      </c:legendEntry>
      <c:legendEntry>
        <c:idx val="6"/>
        <c:txPr>
          <a:bodyPr/>
          <a:lstStyle/>
          <a:p>
            <a:pPr>
              <a:defRPr sz="1400"/>
            </a:pPr>
            <a:endParaRPr lang="en-US"/>
          </a:p>
        </c:txPr>
      </c:legendEntry>
      <c:legendEntry>
        <c:idx val="7"/>
        <c:txPr>
          <a:bodyPr/>
          <a:lstStyle/>
          <a:p>
            <a:pPr>
              <a:defRPr sz="1400"/>
            </a:pPr>
            <a:endParaRPr lang="en-US"/>
          </a:p>
        </c:txPr>
      </c:legendEntry>
      <c:layout>
        <c:manualLayout>
          <c:xMode val="edge"/>
          <c:yMode val="edge"/>
          <c:x val="0.57040229687446298"/>
          <c:y val="9.6472658563794209E-3"/>
          <c:w val="0.42829510939953502"/>
          <c:h val="0.97383049723097803"/>
        </c:manualLayout>
      </c:layout>
      <c:overlay val="0"/>
      <c:txPr>
        <a:bodyPr/>
        <a:lstStyle/>
        <a:p>
          <a:pPr>
            <a:defRPr sz="1400"/>
          </a:pPr>
          <a:endParaRPr lang="en-US"/>
        </a:p>
      </c:txPr>
    </c:legend>
    <c:plotVisOnly val="1"/>
    <c:dispBlanksAs val="zero"/>
    <c:showDLblsOverMax val="0"/>
  </c:chart>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55"/>
      <c:rotY val="0"/>
      <c:rAngAx val="1"/>
    </c:view3D>
    <c:floor>
      <c:thickness val="0"/>
    </c:floor>
    <c:sideWall>
      <c:thickness val="0"/>
    </c:sideWall>
    <c:backWall>
      <c:thickness val="0"/>
    </c:backWall>
    <c:plotArea>
      <c:layout>
        <c:manualLayout>
          <c:layoutTarget val="inner"/>
          <c:xMode val="edge"/>
          <c:yMode val="edge"/>
          <c:x val="6.2488298337707797E-2"/>
          <c:y val="0.100255646157727"/>
          <c:w val="0.54705927384077002"/>
          <c:h val="0.79948870768454605"/>
        </c:manualLayout>
      </c:layout>
      <c:pie3DChart>
        <c:varyColors val="1"/>
        <c:ser>
          <c:idx val="0"/>
          <c:order val="0"/>
          <c:spPr>
            <a:effectLst>
              <a:outerShdw blurRad="40000" dist="23000" dir="4380000" rotWithShape="0">
                <a:srgbClr val="000000">
                  <a:alpha val="35000"/>
                </a:srgbClr>
              </a:outerShdw>
            </a:effectLst>
            <a:scene3d>
              <a:camera prst="orthographicFront"/>
              <a:lightRig rig="threePt" dir="t"/>
            </a:scene3d>
            <a:sp3d>
              <a:bevelT/>
            </a:sp3d>
          </c:spPr>
          <c:dPt>
            <c:idx val="1"/>
            <c:bubble3D val="0"/>
            <c:spPr>
              <a:solidFill>
                <a:schemeClr val="accent6">
                  <a:lumMod val="60000"/>
                  <a:lumOff val="40000"/>
                </a:schemeClr>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1-C9E8-4DF0-AA82-F287378E7187}"/>
              </c:ext>
            </c:extLst>
          </c:dPt>
          <c:dPt>
            <c:idx val="2"/>
            <c:bubble3D val="0"/>
            <c:spPr>
              <a:solidFill>
                <a:srgbClr val="FF9999"/>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3-C9E8-4DF0-AA82-F287378E7187}"/>
              </c:ext>
            </c:extLst>
          </c:dPt>
          <c:dPt>
            <c:idx val="3"/>
            <c:bubble3D val="0"/>
            <c:spPr>
              <a:solidFill>
                <a:srgbClr val="C0C0C0"/>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5-C9E8-4DF0-AA82-F287378E7187}"/>
              </c:ext>
            </c:extLst>
          </c:dPt>
          <c:dPt>
            <c:idx val="4"/>
            <c:bubble3D val="0"/>
            <c:spPr>
              <a:solidFill>
                <a:schemeClr val="accent1">
                  <a:lumMod val="50000"/>
                </a:schemeClr>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7-C9E8-4DF0-AA82-F287378E7187}"/>
              </c:ext>
            </c:extLst>
          </c:dPt>
          <c:dPt>
            <c:idx val="5"/>
            <c:bubble3D val="0"/>
            <c:spPr>
              <a:solidFill>
                <a:srgbClr val="3B3980"/>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9-C9E8-4DF0-AA82-F287378E7187}"/>
              </c:ext>
            </c:extLst>
          </c:dPt>
          <c:dPt>
            <c:idx val="6"/>
            <c:bubble3D val="0"/>
            <c:spPr>
              <a:solidFill>
                <a:srgbClr val="990033"/>
              </a:solidFill>
              <a:effectLst>
                <a:outerShdw blurRad="40000" dist="23000" dir="438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B-C9E8-4DF0-AA82-F287378E718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'CCR PI Scientific Focus Area Ex'!$C$245:$C$252</c:f>
              <c:strCache>
                <c:ptCount val="8"/>
                <c:pt idx="0">
                  <c:v>Cancer Biology</c:v>
                </c:pt>
                <c:pt idx="1">
                  <c:v>Immunology</c:v>
                </c:pt>
                <c:pt idx="2">
                  <c:v>Chromosome Biology/Epigenetics</c:v>
                </c:pt>
                <c:pt idx="3">
                  <c:v>Chemistry/Structural Biology/Biophysics</c:v>
                </c:pt>
                <c:pt idx="4">
                  <c:v>Cell and Developmental Biology</c:v>
                </c:pt>
                <c:pt idx="5">
                  <c:v>HIV/ Cancer Virology</c:v>
                </c:pt>
                <c:pt idx="6">
                  <c:v>Molecular Biology/Biochemistry/Microbiology</c:v>
                </c:pt>
                <c:pt idx="7">
                  <c:v>Genetics and Genomics</c:v>
                </c:pt>
              </c:strCache>
            </c:strRef>
          </c:cat>
          <c:val>
            <c:numRef>
              <c:f>'CCR PI Scientific Focus Area Ex'!$D$245:$D$252</c:f>
              <c:numCache>
                <c:formatCode>General</c:formatCode>
                <c:ptCount val="8"/>
                <c:pt idx="0">
                  <c:v>78</c:v>
                </c:pt>
                <c:pt idx="1">
                  <c:v>34</c:v>
                </c:pt>
                <c:pt idx="2">
                  <c:v>27</c:v>
                </c:pt>
                <c:pt idx="3">
                  <c:v>26</c:v>
                </c:pt>
                <c:pt idx="4">
                  <c:v>26</c:v>
                </c:pt>
                <c:pt idx="5">
                  <c:v>19</c:v>
                </c:pt>
                <c:pt idx="6">
                  <c:v>16</c:v>
                </c:pt>
                <c:pt idx="7">
                  <c:v>13</c:v>
                </c:pt>
              </c:numCache>
            </c:numRef>
          </c:val>
          <c:extLst>
            <c:ext xmlns:c16="http://schemas.microsoft.com/office/drawing/2014/chart" uri="{C3380CC4-5D6E-409C-BE32-E72D297353CC}">
              <c16:uniqueId val="{0000000C-C9E8-4DF0-AA82-F287378E7187}"/>
            </c:ext>
          </c:extLst>
        </c:ser>
        <c:dLbls>
          <c:showLegendKey val="0"/>
          <c:showVal val="0"/>
          <c:showCatName val="0"/>
          <c:showSerName val="0"/>
          <c:showPercent val="0"/>
          <c:showBubbleSize val="0"/>
          <c:showLeaderLines val="1"/>
        </c:dLbls>
      </c:pie3DChart>
    </c:plotArea>
    <c:legend>
      <c:legendPos val="r"/>
      <c:legendEntry>
        <c:idx val="0"/>
        <c:txPr>
          <a:bodyPr/>
          <a:lstStyle/>
          <a:p>
            <a:pPr>
              <a:defRPr sz="1200"/>
            </a:pPr>
            <a:endParaRPr lang="en-US"/>
          </a:p>
        </c:txPr>
      </c:legendEntry>
      <c:legendEntry>
        <c:idx val="5"/>
        <c:txPr>
          <a:bodyPr/>
          <a:lstStyle/>
          <a:p>
            <a:pPr>
              <a:defRPr sz="1200"/>
            </a:pPr>
            <a:endParaRPr lang="en-US"/>
          </a:p>
        </c:txPr>
      </c:legendEntry>
      <c:legendEntry>
        <c:idx val="6"/>
        <c:txPr>
          <a:bodyPr/>
          <a:lstStyle/>
          <a:p>
            <a:pPr>
              <a:defRPr sz="1200"/>
            </a:pPr>
            <a:endParaRPr lang="en-US"/>
          </a:p>
        </c:txPr>
      </c:legendEntry>
      <c:legendEntry>
        <c:idx val="7"/>
        <c:txPr>
          <a:bodyPr/>
          <a:lstStyle/>
          <a:p>
            <a:pPr>
              <a:defRPr sz="1200"/>
            </a:pPr>
            <a:endParaRPr lang="en-US"/>
          </a:p>
        </c:txPr>
      </c:legendEntry>
      <c:layout>
        <c:manualLayout>
          <c:xMode val="edge"/>
          <c:yMode val="edge"/>
          <c:x val="0.68547697737890401"/>
          <c:y val="4.0951599767334801E-4"/>
          <c:w val="0.31322042152225799"/>
          <c:h val="0.85066049911489705"/>
        </c:manualLayout>
      </c:layout>
      <c:overlay val="0"/>
      <c:txPr>
        <a:bodyPr/>
        <a:lstStyle/>
        <a:p>
          <a:pPr>
            <a:defRPr sz="1200"/>
          </a:pPr>
          <a:endParaRPr lang="en-US"/>
        </a:p>
      </c:txPr>
    </c:legend>
    <c:plotVisOnly val="1"/>
    <c:dispBlanksAs val="zero"/>
    <c:showDLblsOverMax val="0"/>
  </c:chart>
  <c:txPr>
    <a:bodyPr/>
    <a:lstStyle/>
    <a:p>
      <a:pPr>
        <a:defRPr sz="16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99F3A4-7CE6-7D4B-82F4-AAB0A89D24A0}" type="datetimeFigureOut">
              <a:rPr lang="en-US" smtClean="0"/>
              <a:t>6/21/2017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03C395-96D9-3549-B668-03A5D401BEEB}" type="datetimeFigureOut">
              <a:rPr lang="en-US" smtClean="0"/>
              <a:t>6/21/2017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FNLCR_ACQ@mail.nih.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 more accessible version of this file or to request additional information about the images contained in this PowerPoint presentation, please contact: the FNCLR Acquisition Team @ </a:t>
            </a:r>
            <a:r>
              <a:rPr lang="en-US" u="sng">
                <a:hlinkClick r:id="rId3"/>
              </a:rPr>
              <a:t>FNLCR_ACQ@mail.nih.gov</a:t>
            </a:r>
            <a:r>
              <a:rPr lang="en-US"/>
              <a:t>.</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305723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examples of past and ongoing</a:t>
            </a:r>
            <a:r>
              <a:rPr lang="en-US" baseline="0" dirty="0" smtClean="0"/>
              <a:t> contract enabled research, including contractor-led and contractor-supported efforts.</a:t>
            </a:r>
          </a:p>
          <a:p>
            <a:endParaRPr lang="en-US" baseline="0" dirty="0" smtClean="0"/>
          </a:p>
          <a:p>
            <a:endParaRPr lang="en-US" i="0" dirty="0" smtClean="0"/>
          </a:p>
          <a:p>
            <a:r>
              <a:rPr lang="en-US" dirty="0" smtClean="0"/>
              <a:t>Clinical Laboratory Improvement Amendments (CLIA)</a:t>
            </a:r>
            <a:endParaRPr lang="en-US" i="0" dirty="0"/>
          </a:p>
        </p:txBody>
      </p:sp>
      <p:sp>
        <p:nvSpPr>
          <p:cNvPr id="4" name="Slide Number Placeholder 3"/>
          <p:cNvSpPr>
            <a:spLocks noGrp="1"/>
          </p:cNvSpPr>
          <p:nvPr>
            <p:ph type="sldNum" sz="quarter" idx="10"/>
          </p:nvPr>
        </p:nvSpPr>
        <p:spPr/>
        <p:txBody>
          <a:bodyPr/>
          <a:lstStyle/>
          <a:p>
            <a:fld id="{F1459DD9-C07A-0F4A-BE38-5AFB42BB2A68}" type="slidenum">
              <a:rPr lang="en-US" smtClean="0"/>
              <a:t>10</a:t>
            </a:fld>
            <a:endParaRPr lang="en-US"/>
          </a:p>
        </p:txBody>
      </p:sp>
    </p:spTree>
    <p:extLst>
      <p:ext uri="{BB962C8B-B14F-4D97-AF65-F5344CB8AC3E}">
        <p14:creationId xmlns:p14="http://schemas.microsoft.com/office/powerpoint/2010/main" val="194297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 example of the contract facilitating our needs with regards to animal</a:t>
            </a:r>
            <a:r>
              <a:rPr lang="en-US" i="0" baseline="0" dirty="0" smtClean="0"/>
              <a:t> models can be demonstrated via our </a:t>
            </a:r>
            <a:r>
              <a:rPr lang="en-US" i="0" dirty="0" smtClean="0"/>
              <a:t>Center for Advanced Preclinical Research (CAPR) program.</a:t>
            </a:r>
          </a:p>
          <a:p>
            <a:endParaRPr lang="en-US" dirty="0" smtClean="0"/>
          </a:p>
          <a:p>
            <a:r>
              <a:rPr lang="en-US" dirty="0" smtClean="0"/>
              <a:t>We have developed</a:t>
            </a:r>
            <a:r>
              <a:rPr lang="en-US" baseline="0" dirty="0" smtClean="0"/>
              <a:t> several preclinical models in: Lung </a:t>
            </a:r>
            <a:r>
              <a:rPr lang="en-US" baseline="0" dirty="0" err="1" smtClean="0"/>
              <a:t>adeno</a:t>
            </a:r>
            <a:r>
              <a:rPr lang="en-US" baseline="0" dirty="0" smtClean="0"/>
              <a:t>/squamous carcinoma, </a:t>
            </a:r>
            <a:r>
              <a:rPr lang="en-US" baseline="0" dirty="0" err="1" smtClean="0"/>
              <a:t>glioblastoma</a:t>
            </a:r>
            <a:r>
              <a:rPr lang="en-US" baseline="0" dirty="0" smtClean="0"/>
              <a:t>, serous ovarian carcinoma, melanoma, and pancreatic ductal </a:t>
            </a:r>
            <a:r>
              <a:rPr lang="en-US" baseline="0" dirty="0" err="1" smtClean="0"/>
              <a:t>adenocarinoma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11</a:t>
            </a:fld>
            <a:endParaRPr lang="en-US"/>
          </a:p>
        </p:txBody>
      </p:sp>
    </p:spTree>
    <p:extLst>
      <p:ext uri="{BB962C8B-B14F-4D97-AF65-F5344CB8AC3E}">
        <p14:creationId xmlns:p14="http://schemas.microsoft.com/office/powerpoint/2010/main" val="426479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An example of a newly</a:t>
            </a:r>
            <a:r>
              <a:rPr lang="en-US" baseline="0" dirty="0" smtClean="0">
                <a:ea typeface="ＭＳ Ｐゴシック" charset="0"/>
                <a:cs typeface="ＭＳ Ｐゴシック" charset="0"/>
              </a:rPr>
              <a:t> develop technology resource is our </a:t>
            </a:r>
            <a:r>
              <a:rPr lang="en-US" sz="1200" dirty="0" smtClean="0">
                <a:latin typeface="Arial"/>
                <a:cs typeface="Arial"/>
              </a:rPr>
              <a:t>Center of Molecular Microscopy.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This</a:t>
            </a:r>
            <a:r>
              <a:rPr lang="en-US" sz="1200" baseline="0" dirty="0" smtClean="0">
                <a:latin typeface="Arial"/>
                <a:cs typeface="Arial"/>
              </a:rPr>
              <a:t> new resource will be instrumental in moving our structural biology research to the next level and well as broaden our efforts in precision medicine.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a:cs typeface="Arial"/>
              </a:rPr>
              <a:t>The CMM </a:t>
            </a:r>
            <a:r>
              <a:rPr lang="en-US" sz="1200" dirty="0" smtClean="0">
                <a:latin typeface="Arial"/>
                <a:cs typeface="Arial"/>
              </a:rPr>
              <a:t>is conducting high-level research using breakthrough technologies and methods for biological 3D electron microscopy and expanding the capabilities of these methods for high-resolution structures of molecules, cells and tissues.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Some</a:t>
            </a:r>
            <a:r>
              <a:rPr lang="en-US" sz="1200" baseline="0" dirty="0" smtClean="0">
                <a:latin typeface="Arial"/>
                <a:cs typeface="Arial"/>
              </a:rPr>
              <a:t> of the recent advances made using this technology are shown here, demonstrating the enormous potential in this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6AD55-1FAD-1849-BC1A-5A4EE6950618}"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contract is very important</a:t>
            </a:r>
            <a:r>
              <a:rPr lang="en-US" sz="1200" baseline="0" dirty="0" smtClean="0"/>
              <a:t> to our clinical research.</a:t>
            </a:r>
          </a:p>
          <a:p>
            <a:endParaRPr lang="en-US" sz="1200" baseline="0" dirty="0" smtClean="0"/>
          </a:p>
          <a:p>
            <a:r>
              <a:rPr lang="en-US" sz="1200" baseline="0" dirty="0" smtClean="0"/>
              <a:t>In the CCR we conduct a number of trials, mostly studying different or combinations of treatments. Most of these treatment trials are early phase trials.</a:t>
            </a:r>
          </a:p>
          <a:p>
            <a:endParaRPr lang="en-US" sz="1200" baseline="0" dirty="0" smtClean="0"/>
          </a:p>
          <a:p>
            <a:r>
              <a:rPr lang="en-US" sz="1200" dirty="0" smtClean="0">
                <a:solidFill>
                  <a:srgbClr val="000000"/>
                </a:solidFill>
                <a:latin typeface="+mn-lt"/>
              </a:rPr>
              <a:t>Currently, 55% of the ongoing trials in CCR are supported via the contract</a:t>
            </a:r>
            <a:r>
              <a:rPr lang="en-US" sz="1200" baseline="0" dirty="0" smtClean="0">
                <a:solidFill>
                  <a:srgbClr val="000000"/>
                </a:solidFill>
                <a:latin typeface="+mn-lt"/>
              </a:rPr>
              <a:t> though the provision of clinical staff and assays for clinical monitoring.</a:t>
            </a:r>
            <a:endParaRPr lang="en-US" sz="1200" dirty="0" smtClean="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13</a:t>
            </a:fld>
            <a:endParaRPr lang="en-US"/>
          </a:p>
        </p:txBody>
      </p:sp>
    </p:spTree>
    <p:extLst>
      <p:ext uri="{BB962C8B-B14F-4D97-AF65-F5344CB8AC3E}">
        <p14:creationId xmlns:p14="http://schemas.microsoft.com/office/powerpoint/2010/main" val="313426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An example of our</a:t>
            </a:r>
            <a:r>
              <a:rPr lang="en-US" baseline="0" dirty="0" smtClean="0"/>
              <a:t> translational efforts can be seen in our drug development collaborations. </a:t>
            </a:r>
          </a:p>
          <a:p>
            <a:pPr>
              <a:defRPr/>
            </a:pPr>
            <a:endParaRPr lang="en-US" baseline="0" dirty="0" smtClean="0"/>
          </a:p>
          <a:p>
            <a:pPr>
              <a:defRPr/>
            </a:pPr>
            <a:r>
              <a:rPr lang="en-US" baseline="0" dirty="0" smtClean="0"/>
              <a:t>Immunotherapy is a major research area in the CCR. </a:t>
            </a:r>
          </a:p>
          <a:p>
            <a:pPr>
              <a:defRPr/>
            </a:pPr>
            <a:endParaRPr lang="en-US" baseline="0" dirty="0" smtClean="0"/>
          </a:p>
          <a:p>
            <a:pPr>
              <a:defRPr/>
            </a:pPr>
            <a:r>
              <a:rPr lang="en-US" baseline="0" dirty="0" smtClean="0"/>
              <a:t>In 2007….</a:t>
            </a:r>
          </a:p>
          <a:p>
            <a:pPr>
              <a:defRPr/>
            </a:pPr>
            <a:endParaRPr lang="en-US" baseline="0" dirty="0" smtClean="0"/>
          </a:p>
          <a:p>
            <a:pPr>
              <a:defRPr/>
            </a:pPr>
            <a:r>
              <a:rPr lang="en-US" dirty="0" smtClean="0"/>
              <a:t>Current Good Manufacturing Practice (CGMP)</a:t>
            </a:r>
            <a:endParaRPr lang="en-US" dirty="0"/>
          </a:p>
        </p:txBody>
      </p:sp>
      <p:sp>
        <p:nvSpPr>
          <p:cNvPr id="136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Arial" charset="0"/>
                <a:ea typeface="ＭＳ Ｐゴシック" charset="0"/>
                <a:cs typeface="ＭＳ Ｐゴシック" charset="0"/>
              </a:defRPr>
            </a:lvl1pPr>
            <a:lvl2pPr marL="742950" indent="-285750" defTabSz="927100" eaLnBrk="0" hangingPunct="0">
              <a:defRPr sz="2400">
                <a:solidFill>
                  <a:schemeClr val="tx1"/>
                </a:solidFill>
                <a:latin typeface="Arial" charset="0"/>
                <a:ea typeface="ＭＳ Ｐゴシック" charset="0"/>
              </a:defRPr>
            </a:lvl2pPr>
            <a:lvl3pPr marL="1143000" indent="-228600" defTabSz="927100" eaLnBrk="0" hangingPunct="0">
              <a:defRPr sz="2400">
                <a:solidFill>
                  <a:schemeClr val="tx1"/>
                </a:solidFill>
                <a:latin typeface="Arial" charset="0"/>
                <a:ea typeface="ＭＳ Ｐゴシック" charset="0"/>
              </a:defRPr>
            </a:lvl3pPr>
            <a:lvl4pPr marL="1600200" indent="-228600" defTabSz="927100" eaLnBrk="0" hangingPunct="0">
              <a:defRPr sz="2400">
                <a:solidFill>
                  <a:schemeClr val="tx1"/>
                </a:solidFill>
                <a:latin typeface="Arial" charset="0"/>
                <a:ea typeface="ＭＳ Ｐゴシック" charset="0"/>
              </a:defRPr>
            </a:lvl4pPr>
            <a:lvl5pPr marL="2057400" indent="-228600" defTabSz="927100" eaLnBrk="0" hangingPunct="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C5E331-61E1-7C47-BD56-6B7F1B8B11B0}"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a:t>
            </a:r>
            <a:r>
              <a:rPr lang="en-US" baseline="0" dirty="0" smtClean="0"/>
              <a:t> areas of special emphasis within the CCR portfolio and examples of how the FNLCR contract supports these efforts.</a:t>
            </a:r>
          </a:p>
          <a:p>
            <a:endParaRPr lang="en-US" baseline="0" dirty="0" smtClean="0"/>
          </a:p>
          <a:p>
            <a:pPr marL="285750" indent="-285750">
              <a:buFont typeface="Arial"/>
              <a:buChar char="•"/>
            </a:pPr>
            <a:r>
              <a:rPr lang="en-US" sz="1200" dirty="0" smtClean="0">
                <a:solidFill>
                  <a:srgbClr val="000000"/>
                </a:solidFill>
                <a:latin typeface="Arial"/>
                <a:cs typeface="Arial"/>
              </a:rPr>
              <a:t>Precision Medicine and Prevention: contractor support is used for sequencing patient samples,</a:t>
            </a:r>
            <a:r>
              <a:rPr lang="en-US" sz="1200" baseline="0" dirty="0" smtClean="0">
                <a:solidFill>
                  <a:srgbClr val="000000"/>
                </a:solidFill>
                <a:latin typeface="Arial"/>
                <a:cs typeface="Arial"/>
              </a:rPr>
              <a:t> metabolomics, and clinical support</a:t>
            </a:r>
            <a:endParaRPr lang="en-US" sz="1200" dirty="0" smtClean="0">
              <a:solidFill>
                <a:srgbClr val="000000"/>
              </a:solidFill>
              <a:latin typeface="Arial"/>
              <a:cs typeface="Arial"/>
            </a:endParaRPr>
          </a:p>
          <a:p>
            <a:endParaRPr lang="en-US" sz="1200" dirty="0" smtClean="0">
              <a:solidFill>
                <a:srgbClr val="000000"/>
              </a:solidFill>
              <a:latin typeface="Arial"/>
              <a:cs typeface="Arial"/>
            </a:endParaRPr>
          </a:p>
          <a:p>
            <a:pPr marL="285750" indent="-285750">
              <a:buFont typeface="Arial"/>
              <a:buChar char="•"/>
            </a:pPr>
            <a:r>
              <a:rPr lang="en-US" sz="1200" dirty="0" smtClean="0">
                <a:solidFill>
                  <a:srgbClr val="000000"/>
                </a:solidFill>
                <a:latin typeface="Arial"/>
                <a:cs typeface="Arial"/>
              </a:rPr>
              <a:t>Cell-based Therapies:</a:t>
            </a:r>
            <a:r>
              <a:rPr lang="en-US" sz="1200" baseline="0" dirty="0" smtClean="0">
                <a:solidFill>
                  <a:srgbClr val="000000"/>
                </a:solidFill>
                <a:latin typeface="Arial"/>
                <a:cs typeface="Arial"/>
              </a:rPr>
              <a:t> </a:t>
            </a:r>
            <a:r>
              <a:rPr lang="en-US" sz="1200" dirty="0" smtClean="0">
                <a:solidFill>
                  <a:srgbClr val="000000"/>
                </a:solidFill>
                <a:latin typeface="Arial"/>
                <a:cs typeface="Arial"/>
              </a:rPr>
              <a:t>contractor support is used for advanced cell culture and clinical support</a:t>
            </a:r>
          </a:p>
          <a:p>
            <a:pPr marL="285750" indent="-285750">
              <a:buFont typeface="Arial"/>
              <a:buChar char="•"/>
            </a:pPr>
            <a:endParaRPr lang="en-US" sz="1200" dirty="0" smtClean="0">
              <a:solidFill>
                <a:srgbClr val="000000"/>
              </a:solidFill>
              <a:latin typeface="Arial"/>
              <a:cs typeface="Arial"/>
            </a:endParaRPr>
          </a:p>
          <a:p>
            <a:pPr marL="285750" indent="-285750">
              <a:buFont typeface="Arial"/>
              <a:buChar char="•"/>
            </a:pPr>
            <a:r>
              <a:rPr lang="en-US" sz="1200" dirty="0" smtClean="0">
                <a:solidFill>
                  <a:srgbClr val="000000"/>
                </a:solidFill>
                <a:latin typeface="Arial"/>
                <a:cs typeface="Arial"/>
              </a:rPr>
              <a:t>The Human Microbiome:</a:t>
            </a:r>
            <a:r>
              <a:rPr lang="en-US" sz="1200" baseline="0" dirty="0" smtClean="0">
                <a:solidFill>
                  <a:srgbClr val="000000"/>
                </a:solidFill>
                <a:latin typeface="Arial"/>
                <a:cs typeface="Arial"/>
              </a:rPr>
              <a:t> FNLCR contract provides a state-of-the-art germ-free animal facility, sequencing identification of microbes, and bioinformatics analysis</a:t>
            </a:r>
            <a:endParaRPr lang="en-US" sz="1200" dirty="0" smtClean="0">
              <a:solidFill>
                <a:srgbClr val="000000"/>
              </a:solidFill>
              <a:latin typeface="Arial"/>
              <a:cs typeface="Arial"/>
            </a:endParaRPr>
          </a:p>
          <a:p>
            <a:pPr marL="285750" indent="-285750">
              <a:buFont typeface="Arial"/>
              <a:buChar char="•"/>
            </a:pPr>
            <a:endParaRPr lang="en-US" sz="1200" dirty="0" smtClean="0">
              <a:solidFill>
                <a:srgbClr val="000000"/>
              </a:solidFill>
              <a:latin typeface="Arial"/>
              <a:cs typeface="Arial"/>
            </a:endParaRPr>
          </a:p>
          <a:p>
            <a:pPr marL="285750" indent="-285750">
              <a:buFont typeface="Arial"/>
              <a:buChar char="•"/>
            </a:pPr>
            <a:r>
              <a:rPr lang="en-US" sz="1200" dirty="0" smtClean="0">
                <a:solidFill>
                  <a:srgbClr val="000000"/>
                </a:solidFill>
                <a:latin typeface="Arial"/>
                <a:cs typeface="Arial"/>
              </a:rPr>
              <a:t>NCI Natural Products Discovery Initiative: </a:t>
            </a:r>
            <a:r>
              <a:rPr lang="en-US" sz="1200" baseline="0" dirty="0" smtClean="0">
                <a:solidFill>
                  <a:srgbClr val="000000"/>
                </a:solidFill>
                <a:latin typeface="Arial"/>
                <a:cs typeface="Arial"/>
              </a:rPr>
              <a:t>FNLCR contract provides embedded chemistry technical support</a:t>
            </a:r>
            <a:endParaRPr lang="en-US" sz="1200"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15</a:t>
            </a:fld>
            <a:endParaRPr lang="en-US"/>
          </a:p>
        </p:txBody>
      </p:sp>
    </p:spTree>
    <p:extLst>
      <p:ext uri="{BB962C8B-B14F-4D97-AF65-F5344CB8AC3E}">
        <p14:creationId xmlns:p14="http://schemas.microsoft.com/office/powerpoint/2010/main" val="174248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59DD9-C07A-0F4A-BE38-5AFB42BB2A68}" type="slidenum">
              <a:rPr lang="en-US" smtClean="0"/>
              <a:t>16</a:t>
            </a:fld>
            <a:endParaRPr lang="en-US"/>
          </a:p>
        </p:txBody>
      </p:sp>
    </p:spTree>
    <p:extLst>
      <p:ext uri="{BB962C8B-B14F-4D97-AF65-F5344CB8AC3E}">
        <p14:creationId xmlns:p14="http://schemas.microsoft.com/office/powerpoint/2010/main" val="27899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2</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i="0" dirty="0" smtClean="0">
                <a:solidFill>
                  <a:srgbClr val="000000"/>
                </a:solidFill>
                <a:latin typeface="Arial"/>
                <a:cs typeface="Arial"/>
              </a:rPr>
              <a:t>THIS SLIDE IS ANIMATED TO CIRCLE</a:t>
            </a:r>
            <a:r>
              <a:rPr lang="en-US" b="1" i="0" baseline="0" dirty="0" smtClean="0">
                <a:solidFill>
                  <a:srgbClr val="000000"/>
                </a:solidFill>
                <a:latin typeface="Arial"/>
                <a:cs typeface="Arial"/>
              </a:rPr>
              <a:t> CCR</a:t>
            </a:r>
            <a:endParaRPr lang="en-US" b="1" i="0" dirty="0" smtClean="0">
              <a:solidFill>
                <a:srgbClr val="000000"/>
              </a:solidFill>
              <a:latin typeface="Arial"/>
              <a:cs typeface="Arial"/>
            </a:endParaRPr>
          </a:p>
          <a:p>
            <a:pPr defTabSz="465887">
              <a:defRPr/>
            </a:pPr>
            <a:endParaRPr lang="en-US" b="0" i="0" dirty="0" smtClean="0">
              <a:solidFill>
                <a:srgbClr val="000000"/>
              </a:solidFill>
              <a:latin typeface="Arial"/>
              <a:cs typeface="Arial"/>
            </a:endParaRPr>
          </a:p>
          <a:p>
            <a:pPr defTabSz="465887">
              <a:defRPr/>
            </a:pPr>
            <a:r>
              <a:rPr lang="en-US" b="0" i="0" dirty="0" smtClean="0">
                <a:solidFill>
                  <a:srgbClr val="000000"/>
                </a:solidFill>
                <a:latin typeface="Arial"/>
                <a:cs typeface="Arial"/>
              </a:rPr>
              <a:t>NIH is made up</a:t>
            </a:r>
            <a:r>
              <a:rPr lang="en-US" b="0" i="0" baseline="0" dirty="0" smtClean="0">
                <a:solidFill>
                  <a:srgbClr val="000000"/>
                </a:solidFill>
                <a:latin typeface="Arial"/>
                <a:cs typeface="Arial"/>
              </a:rPr>
              <a:t> of 27 Institutes and Centers. NCI is one of these 27 Institutes.</a:t>
            </a:r>
          </a:p>
          <a:p>
            <a:pPr defTabSz="465887">
              <a:defRPr/>
            </a:pPr>
            <a:endParaRPr lang="en-US" b="1" i="1" baseline="0" dirty="0" smtClean="0">
              <a:solidFill>
                <a:srgbClr val="000000"/>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a:cs typeface="Arial"/>
              </a:rPr>
              <a:t>The NCI supports its mission through a combination of extramural funding (grants) and intramural (on-site) research.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a:cs typeface="Arial"/>
              </a:rPr>
              <a:t>The Center for Cancer Research</a:t>
            </a:r>
            <a:r>
              <a:rPr lang="en-US" sz="1200" baseline="0" dirty="0" smtClean="0">
                <a:solidFill>
                  <a:srgbClr val="000000"/>
                </a:solidFill>
                <a:latin typeface="Arial"/>
                <a:cs typeface="Arial"/>
              </a:rPr>
              <a:t> (CCR) is part of NCI’s intramural program.</a:t>
            </a:r>
            <a:endParaRPr lang="en-US" sz="1200" dirty="0" smtClean="0">
              <a:solidFill>
                <a:srgbClr val="000000"/>
              </a:solidFill>
              <a:latin typeface="Arial"/>
              <a:cs typeface="Arial"/>
            </a:endParaRPr>
          </a:p>
          <a:p>
            <a:endParaRPr lang="en-US"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F1459DD9-C07A-0F4A-BE38-5AFB42BB2A68}" type="slidenum">
              <a:rPr lang="en-US" smtClean="0"/>
              <a:t>3</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400">
                <a:solidFill>
                  <a:schemeClr val="tx1"/>
                </a:solidFill>
                <a:latin typeface="Arial" charset="0"/>
                <a:ea typeface="ＭＳ Ｐゴシック" charset="0"/>
                <a:cs typeface="ＭＳ Ｐゴシック" charset="0"/>
              </a:defRPr>
            </a:lvl1pPr>
            <a:lvl2pPr marL="742909" indent="-285734" defTabSz="931811" eaLnBrk="0" hangingPunct="0">
              <a:defRPr sz="2400">
                <a:solidFill>
                  <a:schemeClr val="tx1"/>
                </a:solidFill>
                <a:latin typeface="Arial" charset="0"/>
                <a:ea typeface="ＭＳ Ｐゴシック" charset="0"/>
              </a:defRPr>
            </a:lvl2pPr>
            <a:lvl3pPr marL="1142937" indent="-228587" defTabSz="931811" eaLnBrk="0" hangingPunct="0">
              <a:defRPr sz="2400">
                <a:solidFill>
                  <a:schemeClr val="tx1"/>
                </a:solidFill>
                <a:latin typeface="Arial" charset="0"/>
                <a:ea typeface="ＭＳ Ｐゴシック" charset="0"/>
              </a:defRPr>
            </a:lvl3pPr>
            <a:lvl4pPr marL="1600111" indent="-228587" defTabSz="931811" eaLnBrk="0" hangingPunct="0">
              <a:defRPr sz="2400">
                <a:solidFill>
                  <a:schemeClr val="tx1"/>
                </a:solidFill>
                <a:latin typeface="Arial" charset="0"/>
                <a:ea typeface="ＭＳ Ｐゴシック" charset="0"/>
              </a:defRPr>
            </a:lvl4pPr>
            <a:lvl5pPr marL="2057287" indent="-228587" defTabSz="931811" eaLnBrk="0" hangingPunct="0">
              <a:defRPr sz="2400">
                <a:solidFill>
                  <a:schemeClr val="tx1"/>
                </a:solidFill>
                <a:latin typeface="Arial" charset="0"/>
                <a:ea typeface="ＭＳ Ｐゴシック" charset="0"/>
              </a:defRPr>
            </a:lvl5pPr>
            <a:lvl6pPr marL="2514461" indent="-228587" algn="ctr" defTabSz="931811" eaLnBrk="0" fontAlgn="base" hangingPunct="0">
              <a:spcBef>
                <a:spcPct val="0"/>
              </a:spcBef>
              <a:spcAft>
                <a:spcPct val="0"/>
              </a:spcAft>
              <a:defRPr sz="2400">
                <a:solidFill>
                  <a:schemeClr val="tx1"/>
                </a:solidFill>
                <a:latin typeface="Arial" charset="0"/>
                <a:ea typeface="ＭＳ Ｐゴシック" charset="0"/>
              </a:defRPr>
            </a:lvl6pPr>
            <a:lvl7pPr marL="2971635" indent="-228587" algn="ctr" defTabSz="931811" eaLnBrk="0" fontAlgn="base" hangingPunct="0">
              <a:spcBef>
                <a:spcPct val="0"/>
              </a:spcBef>
              <a:spcAft>
                <a:spcPct val="0"/>
              </a:spcAft>
              <a:defRPr sz="2400">
                <a:solidFill>
                  <a:schemeClr val="tx1"/>
                </a:solidFill>
                <a:latin typeface="Arial" charset="0"/>
                <a:ea typeface="ＭＳ Ｐゴシック" charset="0"/>
              </a:defRPr>
            </a:lvl7pPr>
            <a:lvl8pPr marL="3428811" indent="-228587" algn="ctr" defTabSz="931811" eaLnBrk="0" fontAlgn="base" hangingPunct="0">
              <a:spcBef>
                <a:spcPct val="0"/>
              </a:spcBef>
              <a:spcAft>
                <a:spcPct val="0"/>
              </a:spcAft>
              <a:defRPr sz="2400">
                <a:solidFill>
                  <a:schemeClr val="tx1"/>
                </a:solidFill>
                <a:latin typeface="Arial" charset="0"/>
                <a:ea typeface="ＭＳ Ｐゴシック" charset="0"/>
              </a:defRPr>
            </a:lvl8pPr>
            <a:lvl9pPr marL="3885985" indent="-228587" algn="ctr" defTabSz="9318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14BDDB-2FE0-F64F-9D33-0C6E43B5B33C}" type="slidenum">
              <a:rPr lang="en-US" sz="1200"/>
              <a:pPr eaLnBrk="1" hangingPunct="1"/>
              <a:t>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dirty="0" smtClean="0">
                <a:solidFill>
                  <a:srgbClr val="000000"/>
                </a:solidFill>
                <a:latin typeface="Arial Black"/>
                <a:cs typeface="Arial Black"/>
              </a:rPr>
              <a:t>CCR is the Basic and Clinical Research Arm of NCI’s Intramural Program</a:t>
            </a:r>
            <a:endParaRPr lang="en-US" dirty="0" smtClean="0"/>
          </a:p>
          <a:p>
            <a:pPr eaLnBrk="1" hangingPunct="1"/>
            <a:endParaRPr lang="en-US" dirty="0" smtClean="0"/>
          </a:p>
          <a:p>
            <a:r>
              <a:rPr lang="en-US" dirty="0" smtClean="0">
                <a:solidFill>
                  <a:srgbClr val="000000"/>
                </a:solidFill>
                <a:latin typeface="+mn-lt"/>
              </a:rPr>
              <a:t>70% of CCR Principle Investigators </a:t>
            </a:r>
            <a:r>
              <a:rPr lang="en-US" baseline="0" dirty="0" smtClean="0">
                <a:solidFill>
                  <a:srgbClr val="000000"/>
                </a:solidFill>
                <a:latin typeface="+mn-lt"/>
              </a:rPr>
              <a:t>are</a:t>
            </a:r>
            <a:r>
              <a:rPr lang="en-US" dirty="0" smtClean="0">
                <a:solidFill>
                  <a:srgbClr val="000000"/>
                </a:solidFill>
                <a:latin typeface="+mn-lt"/>
              </a:rPr>
              <a:t> based in Bethesda and 30% of CCR Principle Investigators are based in Frederick. </a:t>
            </a:r>
          </a:p>
          <a:p>
            <a:endParaRPr lang="en-US" dirty="0" smtClean="0">
              <a:solidFill>
                <a:srgbClr val="000000"/>
              </a:solidFill>
              <a:latin typeface="+mn-lt"/>
            </a:endParaRPr>
          </a:p>
          <a:p>
            <a:r>
              <a:rPr lang="en-US" dirty="0" smtClean="0">
                <a:solidFill>
                  <a:srgbClr val="000000"/>
                </a:solidFill>
                <a:latin typeface="+mn-lt"/>
              </a:rPr>
              <a:t>The</a:t>
            </a:r>
            <a:r>
              <a:rPr lang="en-US" baseline="0" dirty="0" smtClean="0">
                <a:solidFill>
                  <a:srgbClr val="000000"/>
                </a:solidFill>
                <a:latin typeface="+mn-lt"/>
              </a:rPr>
              <a:t> FNLCR </a:t>
            </a:r>
            <a:r>
              <a:rPr lang="en-US" dirty="0" smtClean="0">
                <a:solidFill>
                  <a:srgbClr val="000000"/>
                </a:solidFill>
                <a:latin typeface="+mn-lt"/>
              </a:rPr>
              <a:t>c</a:t>
            </a:r>
            <a:r>
              <a:rPr lang="en-US" dirty="0" smtClean="0"/>
              <a:t>ontract</a:t>
            </a:r>
            <a:r>
              <a:rPr lang="en-US" baseline="0" dirty="0" smtClean="0"/>
              <a:t> facilitates research activities on both campuses. Bethesda this is mainly embedded nursing support, while in Frederick this is embedded technical support and some PI groups.  CCR staff in both locations send samples to the contractor-run cores in Frederick.</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400">
                <a:solidFill>
                  <a:schemeClr val="tx1"/>
                </a:solidFill>
                <a:latin typeface="Arial" charset="0"/>
                <a:ea typeface="ＭＳ Ｐゴシック" charset="0"/>
                <a:cs typeface="ＭＳ Ｐゴシック" charset="0"/>
              </a:defRPr>
            </a:lvl1pPr>
            <a:lvl2pPr marL="742909" indent="-285734" defTabSz="931811" eaLnBrk="0" hangingPunct="0">
              <a:defRPr sz="2400">
                <a:solidFill>
                  <a:schemeClr val="tx1"/>
                </a:solidFill>
                <a:latin typeface="Arial" charset="0"/>
                <a:ea typeface="ＭＳ Ｐゴシック" charset="0"/>
              </a:defRPr>
            </a:lvl2pPr>
            <a:lvl3pPr marL="1142937" indent="-228587" defTabSz="931811" eaLnBrk="0" hangingPunct="0">
              <a:defRPr sz="2400">
                <a:solidFill>
                  <a:schemeClr val="tx1"/>
                </a:solidFill>
                <a:latin typeface="Arial" charset="0"/>
                <a:ea typeface="ＭＳ Ｐゴシック" charset="0"/>
              </a:defRPr>
            </a:lvl3pPr>
            <a:lvl4pPr marL="1600111" indent="-228587" defTabSz="931811" eaLnBrk="0" hangingPunct="0">
              <a:defRPr sz="2400">
                <a:solidFill>
                  <a:schemeClr val="tx1"/>
                </a:solidFill>
                <a:latin typeface="Arial" charset="0"/>
                <a:ea typeface="ＭＳ Ｐゴシック" charset="0"/>
              </a:defRPr>
            </a:lvl4pPr>
            <a:lvl5pPr marL="2057287" indent="-228587" defTabSz="931811" eaLnBrk="0" hangingPunct="0">
              <a:defRPr sz="2400">
                <a:solidFill>
                  <a:schemeClr val="tx1"/>
                </a:solidFill>
                <a:latin typeface="Arial" charset="0"/>
                <a:ea typeface="ＭＳ Ｐゴシック" charset="0"/>
              </a:defRPr>
            </a:lvl5pPr>
            <a:lvl6pPr marL="2514461" indent="-228587" algn="ctr" defTabSz="931811" eaLnBrk="0" fontAlgn="base" hangingPunct="0">
              <a:spcBef>
                <a:spcPct val="0"/>
              </a:spcBef>
              <a:spcAft>
                <a:spcPct val="0"/>
              </a:spcAft>
              <a:defRPr sz="2400">
                <a:solidFill>
                  <a:schemeClr val="tx1"/>
                </a:solidFill>
                <a:latin typeface="Arial" charset="0"/>
                <a:ea typeface="ＭＳ Ｐゴシック" charset="0"/>
              </a:defRPr>
            </a:lvl6pPr>
            <a:lvl7pPr marL="2971635" indent="-228587" algn="ctr" defTabSz="931811" eaLnBrk="0" fontAlgn="base" hangingPunct="0">
              <a:spcBef>
                <a:spcPct val="0"/>
              </a:spcBef>
              <a:spcAft>
                <a:spcPct val="0"/>
              </a:spcAft>
              <a:defRPr sz="2400">
                <a:solidFill>
                  <a:schemeClr val="tx1"/>
                </a:solidFill>
                <a:latin typeface="Arial" charset="0"/>
                <a:ea typeface="ＭＳ Ｐゴシック" charset="0"/>
              </a:defRPr>
            </a:lvl7pPr>
            <a:lvl8pPr marL="3428811" indent="-228587" algn="ctr" defTabSz="931811" eaLnBrk="0" fontAlgn="base" hangingPunct="0">
              <a:spcBef>
                <a:spcPct val="0"/>
              </a:spcBef>
              <a:spcAft>
                <a:spcPct val="0"/>
              </a:spcAft>
              <a:defRPr sz="2400">
                <a:solidFill>
                  <a:schemeClr val="tx1"/>
                </a:solidFill>
                <a:latin typeface="Arial" charset="0"/>
                <a:ea typeface="ＭＳ Ｐゴシック" charset="0"/>
              </a:defRPr>
            </a:lvl8pPr>
            <a:lvl9pPr marL="3885985" indent="-228587" algn="ctr" defTabSz="9318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CC1E5C-5527-0B4C-BC75-7AC982979E77}" type="slidenum">
              <a:rPr lang="en-US" sz="1200"/>
              <a:pPr eaLnBrk="1" hangingPunct="1"/>
              <a:t>5</a:t>
            </a:fld>
            <a:endParaRPr lang="en-US" sz="1200"/>
          </a:p>
        </p:txBody>
      </p:sp>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lIns="92156" tIns="46078" rIns="92156" bIns="46078"/>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THIS SLIDE IS ANIMATED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Vision of the CCR is to </a:t>
            </a:r>
            <a:r>
              <a:rPr lang="en-US" sz="1200" b="0" dirty="0" smtClean="0">
                <a:latin typeface="Arial"/>
                <a:cs typeface="Arial"/>
              </a:rPr>
              <a:t>Integrate basic, translational, and clinical research to make cancer preventable, curable, or chronically manageable.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Arial"/>
                <a:cs typeface="Arial"/>
              </a:rPr>
              <a:t>Research</a:t>
            </a:r>
            <a:r>
              <a:rPr lang="en-US" sz="1200" b="0" baseline="0" dirty="0" smtClean="0">
                <a:latin typeface="Arial"/>
                <a:cs typeface="Arial"/>
              </a:rPr>
              <a:t> conducted in the CCR is equally split between basic research and clinical/translational research.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latin typeface="Arial"/>
                <a:cs typeface="Arial"/>
              </a:rPr>
              <a:t>And it is important to note that roughly 6% of our research focuses on HIV/AIDS.</a:t>
            </a:r>
            <a:endParaRPr lang="en-US" sz="1200" b="0" dirty="0" smtClean="0">
              <a:latin typeface="Arial"/>
              <a:cs typeface="Arial"/>
            </a:endParaRPr>
          </a:p>
          <a:p>
            <a:pPr eaLnBrk="1" hangingPunct="1"/>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400">
                <a:solidFill>
                  <a:schemeClr val="tx1"/>
                </a:solidFill>
                <a:latin typeface="Arial" charset="0"/>
                <a:ea typeface="ＭＳ Ｐゴシック" charset="0"/>
                <a:cs typeface="ＭＳ Ｐゴシック" charset="0"/>
              </a:defRPr>
            </a:lvl1pPr>
            <a:lvl2pPr marL="742909" indent="-285734" defTabSz="931811" eaLnBrk="0" hangingPunct="0">
              <a:defRPr sz="2400">
                <a:solidFill>
                  <a:schemeClr val="tx1"/>
                </a:solidFill>
                <a:latin typeface="Arial" charset="0"/>
                <a:ea typeface="ＭＳ Ｐゴシック" charset="0"/>
              </a:defRPr>
            </a:lvl2pPr>
            <a:lvl3pPr marL="1142937" indent="-228587" defTabSz="931811" eaLnBrk="0" hangingPunct="0">
              <a:defRPr sz="2400">
                <a:solidFill>
                  <a:schemeClr val="tx1"/>
                </a:solidFill>
                <a:latin typeface="Arial" charset="0"/>
                <a:ea typeface="ＭＳ Ｐゴシック" charset="0"/>
              </a:defRPr>
            </a:lvl3pPr>
            <a:lvl4pPr marL="1600111" indent="-228587" defTabSz="931811" eaLnBrk="0" hangingPunct="0">
              <a:defRPr sz="2400">
                <a:solidFill>
                  <a:schemeClr val="tx1"/>
                </a:solidFill>
                <a:latin typeface="Arial" charset="0"/>
                <a:ea typeface="ＭＳ Ｐゴシック" charset="0"/>
              </a:defRPr>
            </a:lvl4pPr>
            <a:lvl5pPr marL="2057287" indent="-228587" defTabSz="931811" eaLnBrk="0" hangingPunct="0">
              <a:defRPr sz="2400">
                <a:solidFill>
                  <a:schemeClr val="tx1"/>
                </a:solidFill>
                <a:latin typeface="Arial" charset="0"/>
                <a:ea typeface="ＭＳ Ｐゴシック" charset="0"/>
              </a:defRPr>
            </a:lvl5pPr>
            <a:lvl6pPr marL="2514461" indent="-228587" algn="ctr" defTabSz="931811" eaLnBrk="0" fontAlgn="base" hangingPunct="0">
              <a:spcBef>
                <a:spcPct val="0"/>
              </a:spcBef>
              <a:spcAft>
                <a:spcPct val="0"/>
              </a:spcAft>
              <a:defRPr sz="2400">
                <a:solidFill>
                  <a:schemeClr val="tx1"/>
                </a:solidFill>
                <a:latin typeface="Arial" charset="0"/>
                <a:ea typeface="ＭＳ Ｐゴシック" charset="0"/>
              </a:defRPr>
            </a:lvl6pPr>
            <a:lvl7pPr marL="2971635" indent="-228587" algn="ctr" defTabSz="931811" eaLnBrk="0" fontAlgn="base" hangingPunct="0">
              <a:spcBef>
                <a:spcPct val="0"/>
              </a:spcBef>
              <a:spcAft>
                <a:spcPct val="0"/>
              </a:spcAft>
              <a:defRPr sz="2400">
                <a:solidFill>
                  <a:schemeClr val="tx1"/>
                </a:solidFill>
                <a:latin typeface="Arial" charset="0"/>
                <a:ea typeface="ＭＳ Ｐゴシック" charset="0"/>
              </a:defRPr>
            </a:lvl7pPr>
            <a:lvl8pPr marL="3428811" indent="-228587" algn="ctr" defTabSz="931811" eaLnBrk="0" fontAlgn="base" hangingPunct="0">
              <a:spcBef>
                <a:spcPct val="0"/>
              </a:spcBef>
              <a:spcAft>
                <a:spcPct val="0"/>
              </a:spcAft>
              <a:defRPr sz="2400">
                <a:solidFill>
                  <a:schemeClr val="tx1"/>
                </a:solidFill>
                <a:latin typeface="Arial" charset="0"/>
                <a:ea typeface="ＭＳ Ｐゴシック" charset="0"/>
              </a:defRPr>
            </a:lvl8pPr>
            <a:lvl9pPr marL="3885985" indent="-228587" algn="ctr" defTabSz="9318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71789C-2D56-2041-82FE-0B1B61102DF4}" type="slidenum">
              <a:rPr lang="en-US" sz="1200"/>
              <a:pPr eaLnBrk="1" hangingPunct="1"/>
              <a:t>6</a:t>
            </a:fld>
            <a:endParaRPr lang="en-US" sz="1200"/>
          </a:p>
        </p:txBody>
      </p:sp>
      <p:sp>
        <p:nvSpPr>
          <p:cNvPr id="13314" name="Rectangle 1026"/>
          <p:cNvSpPr>
            <a:spLocks noGrp="1" noRot="1" noChangeAspect="1" noChangeArrowheads="1" noTextEdit="1"/>
          </p:cNvSpPr>
          <p:nvPr>
            <p:ph type="sldImg"/>
          </p:nvPr>
        </p:nvSpPr>
        <p:spPr>
          <a:solidFill>
            <a:srgbClr val="FFFFFF"/>
          </a:solidFill>
          <a:ln/>
        </p:spPr>
      </p:sp>
      <p:sp>
        <p:nvSpPr>
          <p:cNvPr id="133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7</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our</a:t>
            </a:r>
            <a:r>
              <a:rPr lang="en-US" baseline="0" dirty="0" smtClean="0"/>
              <a:t> current research portfolio. </a:t>
            </a:r>
            <a:endParaRPr lang="en-US" dirty="0" smtClean="0"/>
          </a:p>
          <a:p>
            <a:endParaRPr lang="en-US" dirty="0" smtClean="0"/>
          </a:p>
          <a:p>
            <a:r>
              <a:rPr lang="en-US" dirty="0" smtClean="0"/>
              <a:t>Cancer Biology (33%)</a:t>
            </a:r>
          </a:p>
          <a:p>
            <a:r>
              <a:rPr lang="en-US" dirty="0" smtClean="0"/>
              <a:t>Immunology (14%)</a:t>
            </a:r>
          </a:p>
          <a:p>
            <a:r>
              <a:rPr lang="en-US" dirty="0" smtClean="0"/>
              <a:t>Chromosome</a:t>
            </a:r>
            <a:r>
              <a:rPr lang="en-US" baseline="0" dirty="0" smtClean="0"/>
              <a:t> Biology/Epigenetics (11%)</a:t>
            </a:r>
          </a:p>
          <a:p>
            <a:r>
              <a:rPr lang="en-US" dirty="0" smtClean="0"/>
              <a:t>Chemistry/Structural</a:t>
            </a:r>
            <a:r>
              <a:rPr lang="en-US" baseline="0" dirty="0" smtClean="0"/>
              <a:t> Biology (11%)</a:t>
            </a:r>
          </a:p>
          <a:p>
            <a:r>
              <a:rPr lang="en-US" baseline="0" dirty="0" smtClean="0"/>
              <a:t>Cell and Development Biology (11%)</a:t>
            </a:r>
          </a:p>
          <a:p>
            <a:r>
              <a:rPr lang="en-US" baseline="0" dirty="0" smtClean="0"/>
              <a:t>HIV/Cancer virology (8%)</a:t>
            </a:r>
          </a:p>
          <a:p>
            <a:r>
              <a:rPr lang="en-US" baseline="0" dirty="0" smtClean="0"/>
              <a:t>Molecular biochemistry/microbiology (7%)</a:t>
            </a:r>
          </a:p>
          <a:p>
            <a:r>
              <a:rPr lang="en-US" baseline="0" dirty="0" smtClean="0"/>
              <a:t>Genetics and genomics (5%)</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8</a:t>
            </a:fld>
            <a:endParaRPr lang="en-US"/>
          </a:p>
        </p:txBody>
      </p:sp>
    </p:spTree>
    <p:extLst>
      <p:ext uri="{BB962C8B-B14F-4D97-AF65-F5344CB8AC3E}">
        <p14:creationId xmlns:p14="http://schemas.microsoft.com/office/powerpoint/2010/main" val="3639972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SLIDE IS ANIMATED: TEXT ON</a:t>
            </a:r>
            <a:r>
              <a:rPr lang="en-US" b="1" baseline="0" dirty="0" smtClean="0"/>
              <a:t> RIGHT APPEARS</a:t>
            </a:r>
            <a:endParaRPr lang="en-US" b="1" dirty="0" smtClean="0"/>
          </a:p>
          <a:p>
            <a:endParaRPr lang="en-US" dirty="0" smtClean="0"/>
          </a:p>
          <a:p>
            <a:r>
              <a:rPr lang="en-US" dirty="0" smtClean="0"/>
              <a:t>The</a:t>
            </a:r>
            <a:r>
              <a:rPr lang="en-US" baseline="0" dirty="0" smtClean="0"/>
              <a:t> contract adds several essential elements to facilitate our research in the areas of basic, clinical, and translational research as well as in technology and animal resources.</a:t>
            </a:r>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9</a:t>
            </a:fld>
            <a:endParaRPr lang="en-US"/>
          </a:p>
        </p:txBody>
      </p:sp>
    </p:spTree>
    <p:extLst>
      <p:ext uri="{BB962C8B-B14F-4D97-AF65-F5344CB8AC3E}">
        <p14:creationId xmlns:p14="http://schemas.microsoft.com/office/powerpoint/2010/main" val="3639972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smtClean="0"/>
              <a:t>Title of the presentation</a:t>
            </a:r>
            <a:endParaRPr lang="en-US" dirty="0"/>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t>
            </a:r>
            <a:endParaRPr lang="en-US" dirty="0"/>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June 21, 2017</a:t>
            </a:fld>
            <a:endParaRPr lang="en-US" dirty="0"/>
          </a:p>
        </p:txBody>
      </p:sp>
    </p:spTree>
    <p:extLst>
      <p:ext uri="{BB962C8B-B14F-4D97-AF65-F5344CB8AC3E}">
        <p14:creationId xmlns:p14="http://schemas.microsoft.com/office/powerpoint/2010/main" val="89561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err="1" smtClean="0">
                <a:solidFill>
                  <a:schemeClr val="bg1"/>
                </a:solidFill>
                <a:latin typeface="Arial" charset="0"/>
              </a:rPr>
              <a:t>www.cancer.gov</a:t>
            </a:r>
            <a:r>
              <a:rPr lang="en-US" sz="1600" b="1" dirty="0" smtClean="0">
                <a:solidFill>
                  <a:schemeClr val="bg1"/>
                </a:solidFill>
                <a:latin typeface="Arial" charset="0"/>
              </a:rPr>
              <a:t>                 </a:t>
            </a:r>
            <a:r>
              <a:rPr lang="en-US" sz="1600" b="1" dirty="0" err="1" smtClean="0">
                <a:solidFill>
                  <a:schemeClr val="bg1"/>
                </a:solidFill>
                <a:latin typeface="Arial" charset="0"/>
              </a:rPr>
              <a:t>www.cancer.gov</a:t>
            </a:r>
            <a:r>
              <a:rPr lang="en-US" sz="1600" b="1" dirty="0" smtClean="0">
                <a:solidFill>
                  <a:schemeClr val="bg1"/>
                </a:solidFill>
                <a:latin typeface="Arial" charset="0"/>
              </a:rPr>
              <a:t>/</a:t>
            </a:r>
            <a:r>
              <a:rPr lang="en-US" sz="1600" b="1" dirty="0" err="1" smtClean="0">
                <a:solidFill>
                  <a:schemeClr val="bg1"/>
                </a:solidFill>
                <a:latin typeface="Arial" charset="0"/>
              </a:rPr>
              <a:t>espanol</a:t>
            </a:r>
            <a:endParaRPr lang="en-US" sz="1600" b="1" dirty="0" smtClean="0">
              <a:solidFill>
                <a:schemeClr val="bg1"/>
              </a:solidFill>
              <a:latin typeface="Arial" charset="0"/>
            </a:endParaRPr>
          </a:p>
        </p:txBody>
      </p:sp>
      <p:grpSp>
        <p:nvGrpSpPr>
          <p:cNvPr id="7" name="Group 6"/>
          <p:cNvGrpSpPr>
            <a:grpSpLocks noChangeAspect="1"/>
          </p:cNvGrpSpPr>
          <p:nvPr userDrawn="1"/>
        </p:nvGrpSpPr>
        <p:grpSpPr>
          <a:xfrm>
            <a:off x="2994026" y="2148840"/>
            <a:ext cx="3163776" cy="813435"/>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16784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6126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46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04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smtClean="0"/>
              <a:t>Agenda</a:t>
            </a:r>
            <a:endParaRPr lang="en-US" dirty="0"/>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smtClean="0"/>
              <a:t>Agenda Item 1</a:t>
            </a:r>
          </a:p>
          <a:p>
            <a:pPr lvl="1"/>
            <a:r>
              <a:rPr lang="en-US" dirty="0" smtClean="0"/>
              <a:t>Agenda Item 1a</a:t>
            </a:r>
          </a:p>
          <a:p>
            <a:pPr lvl="1"/>
            <a:r>
              <a:rPr lang="en-US" dirty="0" smtClean="0"/>
              <a:t>Agenda Item 1b</a:t>
            </a:r>
          </a:p>
          <a:p>
            <a:r>
              <a:rPr lang="en-US" dirty="0" smtClean="0"/>
              <a:t>Agenda Item 2</a:t>
            </a:r>
          </a:p>
          <a:p>
            <a:pPr lvl="1"/>
            <a:r>
              <a:rPr lang="en-US" dirty="0" smtClean="0"/>
              <a:t>Agenda Item 2a</a:t>
            </a:r>
          </a:p>
          <a:p>
            <a:pPr lvl="1"/>
            <a:r>
              <a:rPr lang="en-US" dirty="0" smtClean="0"/>
              <a:t>Agenda Item 2b</a:t>
            </a:r>
          </a:p>
          <a:p>
            <a:r>
              <a:rPr lang="en-US" dirty="0" smtClean="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1"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userDrawn="1"/>
        </p:nvSpPr>
        <p:spPr>
          <a:xfrm>
            <a:off x="1"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0484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260416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smtClean="0"/>
              <a:t>Vision Quote</a:t>
            </a:r>
            <a:br>
              <a:rPr lang="en-US" dirty="0" smtClean="0"/>
            </a:br>
            <a:r>
              <a:rPr lang="en-US" dirty="0" smtClean="0"/>
              <a:t>“</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fugit </a:t>
            </a:r>
            <a:r>
              <a:rPr lang="en-US" dirty="0" err="1" smtClean="0"/>
              <a:t>liberavisse</a:t>
            </a:r>
            <a:r>
              <a:rPr lang="en-US" dirty="0" smtClean="0"/>
              <a:t> </a:t>
            </a:r>
            <a:br>
              <a:rPr lang="en-US" dirty="0" smtClean="0"/>
            </a:br>
            <a:r>
              <a:rPr lang="en-US" dirty="0" err="1" smtClean="0"/>
              <a:t>nec</a:t>
            </a:r>
            <a:r>
              <a:rPr lang="en-US" dirty="0" smtClean="0"/>
              <a:t> at. </a:t>
            </a:r>
            <a:r>
              <a:rPr lang="en-US" dirty="0" err="1" smtClean="0"/>
              <a:t>Essent</a:t>
            </a:r>
            <a:r>
              <a:rPr lang="en-US" dirty="0" smtClean="0"/>
              <a:t> </a:t>
            </a:r>
            <a:r>
              <a:rPr lang="en-US" dirty="0" err="1" smtClean="0"/>
              <a:t>elaboraret</a:t>
            </a:r>
            <a:r>
              <a:rPr lang="en-US" dirty="0" smtClean="0"/>
              <a:t> </a:t>
            </a:r>
            <a:r>
              <a:rPr lang="en-US" dirty="0" err="1" smtClean="0"/>
              <a:t>conclusionemque</a:t>
            </a:r>
            <a:r>
              <a:rPr lang="en-US" dirty="0" smtClean="0"/>
              <a:t> </a:t>
            </a:r>
            <a:br>
              <a:rPr lang="en-US" dirty="0" smtClean="0"/>
            </a:br>
            <a:r>
              <a:rPr lang="en-US" dirty="0" err="1" smtClean="0"/>
              <a:t>eam</a:t>
            </a:r>
            <a:r>
              <a:rPr lang="en-US" dirty="0" smtClean="0"/>
              <a:t> id. Quo ex </a:t>
            </a:r>
            <a:r>
              <a:rPr lang="en-US" dirty="0" err="1" smtClean="0"/>
              <a:t>laboramus</a:t>
            </a:r>
            <a:r>
              <a:rPr lang="en-US" dirty="0" smtClean="0"/>
              <a:t> </a:t>
            </a:r>
            <a:r>
              <a:rPr lang="en-US" dirty="0" err="1" smtClean="0"/>
              <a:t>accommodare</a:t>
            </a:r>
            <a:r>
              <a:rPr lang="en-US" dirty="0" smtClean="0"/>
              <a:t>, </a:t>
            </a:r>
            <a:br>
              <a:rPr lang="en-US" dirty="0" smtClean="0"/>
            </a:br>
            <a:r>
              <a:rPr lang="en-US" dirty="0" smtClean="0"/>
              <a:t>his </a:t>
            </a:r>
            <a:r>
              <a:rPr lang="en-US" dirty="0" err="1" smtClean="0"/>
              <a:t>falli</a:t>
            </a:r>
            <a:r>
              <a:rPr lang="en-US" dirty="0" smtClean="0"/>
              <a:t> </a:t>
            </a:r>
            <a:r>
              <a:rPr lang="en-US" dirty="0" err="1" smtClean="0"/>
              <a:t>deleniti</a:t>
            </a:r>
            <a:r>
              <a:rPr lang="en-US" dirty="0" smtClean="0"/>
              <a:t> </a:t>
            </a:r>
            <a:r>
              <a:rPr lang="en-US" dirty="0" err="1" smtClean="0"/>
              <a:t>ei</a:t>
            </a:r>
            <a:r>
              <a:rPr lang="en-US" dirty="0" smtClean="0"/>
              <a:t>. </a:t>
            </a:r>
            <a:r>
              <a:rPr lang="en-US" dirty="0" err="1" smtClean="0"/>
              <a:t>Illud</a:t>
            </a:r>
            <a:r>
              <a:rPr lang="en-US" dirty="0" smtClean="0"/>
              <a:t> postulant </a:t>
            </a:r>
            <a:br>
              <a:rPr lang="en-US" dirty="0" smtClean="0"/>
            </a:br>
            <a:r>
              <a:rPr lang="en-US" dirty="0" err="1" smtClean="0"/>
              <a:t>adversarium</a:t>
            </a:r>
            <a:r>
              <a:rPr lang="en-US" dirty="0" smtClean="0"/>
              <a:t> </a:t>
            </a:r>
            <a:r>
              <a:rPr lang="en-US" dirty="0" err="1" smtClean="0"/>
              <a:t>ei</a:t>
            </a:r>
            <a:r>
              <a:rPr lang="en-US" dirty="0" smtClean="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2310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June 21, 2017</a:t>
            </a:fld>
            <a:endParaRPr lang="en-US" dirty="0"/>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755" r:id="rId2"/>
    <p:sldLayoutId id="2147483821" r:id="rId3"/>
    <p:sldLayoutId id="2147483822" r:id="rId4"/>
    <p:sldLayoutId id="2147483823"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824" r:id="rId16"/>
    <p:sldLayoutId id="2147483825" r:id="rId17"/>
    <p:sldLayoutId id="2147483826" r:id="rId18"/>
    <p:sldLayoutId id="2147483827" r:id="rId19"/>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Center for Cancer Research</a:t>
            </a:r>
            <a:endParaRPr lang="en-US" dirty="0"/>
          </a:p>
        </p:txBody>
      </p:sp>
      <p:sp>
        <p:nvSpPr>
          <p:cNvPr id="3" name="Subtitle 2"/>
          <p:cNvSpPr>
            <a:spLocks noGrp="1"/>
          </p:cNvSpPr>
          <p:nvPr>
            <p:ph type="subTitle" idx="1"/>
          </p:nvPr>
        </p:nvSpPr>
        <p:spPr/>
        <p:txBody>
          <a:bodyPr/>
          <a:lstStyle/>
          <a:p>
            <a:r>
              <a:rPr lang="en-US" dirty="0"/>
              <a:t>Presented By: </a:t>
            </a:r>
            <a:r>
              <a:rPr lang="en-US" dirty="0" smtClean="0"/>
              <a:t>Joel Schneider, Ph.D.   </a:t>
            </a:r>
            <a:endParaRPr lang="en-US" dirty="0"/>
          </a:p>
          <a:p>
            <a:endParaRPr lang="en-US" dirty="0"/>
          </a:p>
        </p:txBody>
      </p:sp>
      <p:sp>
        <p:nvSpPr>
          <p:cNvPr id="4" name="Date Placeholder 3"/>
          <p:cNvSpPr>
            <a:spLocks noGrp="1"/>
          </p:cNvSpPr>
          <p:nvPr>
            <p:ph type="dt" sz="half" idx="2"/>
          </p:nvPr>
        </p:nvSpPr>
        <p:spPr/>
        <p:txBody>
          <a:bodyPr/>
          <a:lstStyle/>
          <a:p>
            <a:pPr>
              <a:defRPr/>
            </a:pPr>
            <a:r>
              <a:rPr lang="en-US" dirty="0"/>
              <a:t>October 1, 2015</a:t>
            </a:r>
          </a:p>
          <a:p>
            <a:pPr>
              <a:defRPr/>
            </a:pPr>
            <a:endParaRPr lang="en-US" dirty="0"/>
          </a:p>
        </p:txBody>
      </p:sp>
    </p:spTree>
    <p:extLst>
      <p:ext uri="{BB962C8B-B14F-4D97-AF65-F5344CB8AC3E}">
        <p14:creationId xmlns:p14="http://schemas.microsoft.com/office/powerpoint/2010/main" val="159313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6" y="768350"/>
            <a:ext cx="5186035" cy="4031873"/>
          </a:xfrm>
          <a:prstGeom prst="rect">
            <a:avLst/>
          </a:prstGeom>
          <a:noFill/>
        </p:spPr>
        <p:txBody>
          <a:bodyPr wrap="none" rtlCol="0">
            <a:spAutoFit/>
          </a:bodyPr>
          <a:lstStyle/>
          <a:p>
            <a:pPr marL="285750" indent="-285750">
              <a:buFont typeface="Arial"/>
              <a:buChar char="•"/>
            </a:pPr>
            <a:r>
              <a:rPr lang="en-US" sz="1600" dirty="0" smtClean="0">
                <a:solidFill>
                  <a:srgbClr val="000000"/>
                </a:solidFill>
                <a:latin typeface="Arial"/>
                <a:cs typeface="Arial"/>
              </a:rPr>
              <a:t>Animal Models </a:t>
            </a:r>
          </a:p>
          <a:p>
            <a:pPr marL="742950" lvl="1" indent="-285750">
              <a:buFont typeface="Arial"/>
              <a:buChar char="•"/>
            </a:pPr>
            <a:r>
              <a:rPr lang="en-US" sz="1600" dirty="0">
                <a:solidFill>
                  <a:srgbClr val="000000"/>
                </a:solidFill>
                <a:latin typeface="Arial"/>
                <a:cs typeface="Arial"/>
              </a:rPr>
              <a:t>Preclinical models</a:t>
            </a:r>
          </a:p>
          <a:p>
            <a:pPr marL="742950" lvl="1" indent="-285750">
              <a:buFont typeface="Arial"/>
              <a:buChar char="•"/>
            </a:pPr>
            <a:r>
              <a:rPr lang="en-US" sz="1600" dirty="0" err="1" smtClean="0">
                <a:solidFill>
                  <a:srgbClr val="000000"/>
                </a:solidFill>
                <a:latin typeface="Arial"/>
                <a:cs typeface="Arial"/>
              </a:rPr>
              <a:t>Microbiome</a:t>
            </a:r>
            <a:r>
              <a:rPr lang="en-US" sz="1600" dirty="0" smtClean="0">
                <a:solidFill>
                  <a:srgbClr val="000000"/>
                </a:solidFill>
                <a:latin typeface="Arial"/>
                <a:cs typeface="Arial"/>
              </a:rPr>
              <a:t>/germfree mice</a:t>
            </a:r>
          </a:p>
          <a:p>
            <a:pPr marL="285750" indent="-285750">
              <a:buFont typeface="Arial"/>
              <a:buChar char="•"/>
            </a:pPr>
            <a:r>
              <a:rPr lang="en-US" sz="1600" dirty="0" smtClean="0">
                <a:solidFill>
                  <a:srgbClr val="000000"/>
                </a:solidFill>
                <a:latin typeface="Arial"/>
                <a:cs typeface="Arial"/>
              </a:rPr>
              <a:t>Advanced Technologies</a:t>
            </a:r>
          </a:p>
          <a:p>
            <a:pPr marL="742950" lvl="1" indent="-285750">
              <a:buFont typeface="Arial"/>
              <a:buChar char="•"/>
            </a:pPr>
            <a:r>
              <a:rPr lang="en-US" sz="1600" dirty="0" smtClean="0">
                <a:solidFill>
                  <a:srgbClr val="000000"/>
                </a:solidFill>
                <a:latin typeface="Arial"/>
                <a:cs typeface="Arial"/>
              </a:rPr>
              <a:t>Microscopy (optical and EM)</a:t>
            </a:r>
          </a:p>
          <a:p>
            <a:pPr marL="742950" lvl="1" indent="-285750">
              <a:buFont typeface="Arial"/>
              <a:buChar char="•"/>
            </a:pPr>
            <a:r>
              <a:rPr lang="en-US" sz="1600" dirty="0" smtClean="0">
                <a:solidFill>
                  <a:srgbClr val="000000"/>
                </a:solidFill>
                <a:latin typeface="Arial"/>
                <a:cs typeface="Arial"/>
              </a:rPr>
              <a:t>Sequencing </a:t>
            </a:r>
          </a:p>
          <a:p>
            <a:pPr marL="742950" lvl="1" indent="-285750">
              <a:buFont typeface="Arial"/>
              <a:buChar char="•"/>
            </a:pPr>
            <a:r>
              <a:rPr lang="en-US" sz="1600" dirty="0" smtClean="0">
                <a:solidFill>
                  <a:srgbClr val="000000"/>
                </a:solidFill>
                <a:latin typeface="Arial"/>
                <a:cs typeface="Arial"/>
              </a:rPr>
              <a:t>Protein chemistry </a:t>
            </a:r>
          </a:p>
          <a:p>
            <a:pPr marL="742950" lvl="1" indent="-285750">
              <a:buFont typeface="Arial"/>
              <a:buChar char="•"/>
            </a:pPr>
            <a:r>
              <a:rPr lang="en-US" sz="1600" dirty="0" smtClean="0">
                <a:solidFill>
                  <a:srgbClr val="000000"/>
                </a:solidFill>
                <a:latin typeface="Arial"/>
                <a:cs typeface="Arial"/>
              </a:rPr>
              <a:t>Protein production</a:t>
            </a:r>
          </a:p>
          <a:p>
            <a:pPr marL="285750" indent="-285750">
              <a:buFont typeface="Arial"/>
              <a:buChar char="•"/>
            </a:pPr>
            <a:r>
              <a:rPr lang="en-US" sz="1600" dirty="0" smtClean="0">
                <a:solidFill>
                  <a:srgbClr val="000000"/>
                </a:solidFill>
                <a:latin typeface="Arial"/>
                <a:cs typeface="Arial"/>
              </a:rPr>
              <a:t>Clinical Trials</a:t>
            </a:r>
          </a:p>
          <a:p>
            <a:pPr marL="742950" lvl="1" indent="-285750">
              <a:buFont typeface="Arial"/>
              <a:buChar char="•"/>
            </a:pPr>
            <a:r>
              <a:rPr lang="en-US" sz="1600" dirty="0">
                <a:solidFill>
                  <a:srgbClr val="000000"/>
                </a:solidFill>
                <a:latin typeface="Arial"/>
                <a:cs typeface="Arial"/>
              </a:rPr>
              <a:t>Planning and </a:t>
            </a:r>
            <a:r>
              <a:rPr lang="en-US" sz="1600" dirty="0" smtClean="0">
                <a:solidFill>
                  <a:srgbClr val="000000"/>
                </a:solidFill>
                <a:latin typeface="Arial"/>
                <a:cs typeface="Arial"/>
              </a:rPr>
              <a:t>implementation</a:t>
            </a:r>
          </a:p>
          <a:p>
            <a:pPr marL="742950" lvl="1" indent="-285750">
              <a:buFont typeface="Arial"/>
              <a:buChar char="•"/>
            </a:pPr>
            <a:r>
              <a:rPr lang="en-US" sz="1600" dirty="0" smtClean="0">
                <a:solidFill>
                  <a:srgbClr val="000000"/>
                </a:solidFill>
                <a:latin typeface="Arial"/>
                <a:cs typeface="Arial"/>
              </a:rPr>
              <a:t>CLIA </a:t>
            </a:r>
            <a:r>
              <a:rPr lang="en-US" sz="1600" dirty="0">
                <a:solidFill>
                  <a:srgbClr val="000000"/>
                </a:solidFill>
                <a:latin typeface="Arial"/>
                <a:cs typeface="Arial"/>
              </a:rPr>
              <a:t>c</a:t>
            </a:r>
            <a:r>
              <a:rPr lang="en-US" sz="1600" dirty="0" smtClean="0">
                <a:solidFill>
                  <a:srgbClr val="000000"/>
                </a:solidFill>
                <a:latin typeface="Arial"/>
                <a:cs typeface="Arial"/>
              </a:rPr>
              <a:t>ertified specimen </a:t>
            </a:r>
            <a:r>
              <a:rPr lang="en-US" sz="1600" dirty="0">
                <a:solidFill>
                  <a:srgbClr val="000000"/>
                </a:solidFill>
                <a:latin typeface="Arial"/>
                <a:cs typeface="Arial"/>
              </a:rPr>
              <a:t>processing and </a:t>
            </a:r>
            <a:r>
              <a:rPr lang="en-US" sz="1600" dirty="0" smtClean="0">
                <a:solidFill>
                  <a:srgbClr val="000000"/>
                </a:solidFill>
                <a:latin typeface="Arial"/>
                <a:cs typeface="Arial"/>
              </a:rPr>
              <a:t>testing </a:t>
            </a:r>
            <a:endParaRPr lang="en-US" sz="1600" dirty="0">
              <a:solidFill>
                <a:srgbClr val="000000"/>
              </a:solidFill>
              <a:latin typeface="Arial"/>
              <a:cs typeface="Arial"/>
            </a:endParaRPr>
          </a:p>
          <a:p>
            <a:pPr marL="285750" indent="-285750">
              <a:buFont typeface="Arial"/>
              <a:buChar char="•"/>
            </a:pPr>
            <a:r>
              <a:rPr lang="en-US" sz="1600" dirty="0" smtClean="0">
                <a:solidFill>
                  <a:srgbClr val="000000"/>
                </a:solidFill>
                <a:latin typeface="Arial"/>
                <a:cs typeface="Arial"/>
              </a:rPr>
              <a:t>Translational </a:t>
            </a:r>
          </a:p>
          <a:p>
            <a:pPr marL="742950" lvl="1" indent="-285750">
              <a:buFont typeface="Arial"/>
              <a:buChar char="•"/>
            </a:pPr>
            <a:r>
              <a:rPr lang="en-US" sz="1600" dirty="0" smtClean="0">
                <a:solidFill>
                  <a:srgbClr val="000000"/>
                </a:solidFill>
                <a:latin typeface="Arial"/>
                <a:cs typeface="Arial"/>
              </a:rPr>
              <a:t>Drug Development</a:t>
            </a:r>
          </a:p>
          <a:p>
            <a:pPr marL="742950" lvl="1" indent="-285750">
              <a:buFont typeface="Arial"/>
              <a:buChar char="•"/>
            </a:pPr>
            <a:r>
              <a:rPr lang="en-US" sz="1600" dirty="0" err="1" smtClean="0">
                <a:solidFill>
                  <a:srgbClr val="000000"/>
                </a:solidFill>
                <a:latin typeface="Arial"/>
                <a:cs typeface="Arial"/>
              </a:rPr>
              <a:t>cGMP</a:t>
            </a:r>
            <a:r>
              <a:rPr lang="en-US" sz="1600" dirty="0" smtClean="0">
                <a:solidFill>
                  <a:srgbClr val="000000"/>
                </a:solidFill>
                <a:latin typeface="Arial"/>
                <a:cs typeface="Arial"/>
              </a:rPr>
              <a:t> production</a:t>
            </a:r>
          </a:p>
          <a:p>
            <a:pPr marL="742950" lvl="1" indent="-285750">
              <a:buFont typeface="Arial"/>
              <a:buChar char="•"/>
            </a:pPr>
            <a:endParaRPr lang="en-US" sz="1600" dirty="0" smtClean="0">
              <a:solidFill>
                <a:srgbClr val="000000"/>
              </a:solidFill>
              <a:latin typeface="Arial"/>
              <a:cs typeface="Arial"/>
            </a:endParaRPr>
          </a:p>
          <a:p>
            <a:pPr marL="742950" lvl="1" indent="-285750">
              <a:buFont typeface="Arial"/>
              <a:buChar char="•"/>
            </a:pPr>
            <a:endParaRPr lang="en-US" sz="1600" dirty="0" smtClean="0">
              <a:solidFill>
                <a:srgbClr val="000000"/>
              </a:solidFill>
              <a:latin typeface="Arial"/>
              <a:cs typeface="Arial"/>
            </a:endParaRPr>
          </a:p>
        </p:txBody>
      </p:sp>
      <p:grpSp>
        <p:nvGrpSpPr>
          <p:cNvPr id="3" name="Group 2"/>
          <p:cNvGrpSpPr>
            <a:grpSpLocks/>
          </p:cNvGrpSpPr>
          <p:nvPr/>
        </p:nvGrpSpPr>
        <p:grpSpPr bwMode="auto">
          <a:xfrm>
            <a:off x="5915025" y="2892830"/>
            <a:ext cx="2438400" cy="1563291"/>
            <a:chOff x="152400" y="4572000"/>
            <a:chExt cx="2438400" cy="2085166"/>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1676400" cy="208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10200"/>
              <a:ext cx="914400" cy="12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4625" y="879237"/>
            <a:ext cx="2133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14746" y="-63500"/>
            <a:ext cx="8915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2000" b="1" dirty="0" smtClean="0">
                <a:solidFill>
                  <a:srgbClr val="000000"/>
                </a:solidFill>
                <a:latin typeface="Arial Black" charset="0"/>
              </a:rPr>
              <a:t>Past and Ongoing FNLCR Contract-Enabled Research</a:t>
            </a:r>
            <a:endParaRPr lang="en-US" sz="2000" b="1" dirty="0">
              <a:solidFill>
                <a:srgbClr val="000000"/>
              </a:solidFill>
              <a:latin typeface="Arial Black" charset="0"/>
            </a:endParaRPr>
          </a:p>
        </p:txBody>
      </p:sp>
      <p:pic>
        <p:nvPicPr>
          <p:cNvPr id="9"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844" y="1949051"/>
            <a:ext cx="1752881" cy="10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1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06910" y="891716"/>
            <a:ext cx="951577" cy="4166741"/>
            <a:chOff x="304799" y="1313850"/>
            <a:chExt cx="951577" cy="5555654"/>
          </a:xfrm>
        </p:grpSpPr>
        <p:grpSp>
          <p:nvGrpSpPr>
            <p:cNvPr id="3" name="Group 27"/>
            <p:cNvGrpSpPr/>
            <p:nvPr/>
          </p:nvGrpSpPr>
          <p:grpSpPr>
            <a:xfrm>
              <a:off x="304799" y="5794583"/>
              <a:ext cx="938127" cy="1074921"/>
              <a:chOff x="4505325" y="3562656"/>
              <a:chExt cx="1174230" cy="1009089"/>
            </a:xfrm>
          </p:grpSpPr>
          <p:pic>
            <p:nvPicPr>
              <p:cNvPr id="10" name="Picture 2" descr="http://t1.gstatic.com/images?q=tbn:ANd9GcS2aXnDs_9267j7BOdztPzld-7Iir31RkufOwJvrHs1fsr0MA-O&amp;t=1"/>
              <p:cNvPicPr>
                <a:picLocks noChangeAspect="1" noChangeArrowheads="1"/>
              </p:cNvPicPr>
              <p:nvPr/>
            </p:nvPicPr>
            <p:blipFill>
              <a:blip r:embed="rId3" cstate="print"/>
              <a:srcRect/>
              <a:stretch>
                <a:fillRect/>
              </a:stretch>
            </p:blipFill>
            <p:spPr bwMode="auto">
              <a:xfrm>
                <a:off x="4505325" y="3562656"/>
                <a:ext cx="1174230" cy="1004340"/>
              </a:xfrm>
              <a:prstGeom prst="rect">
                <a:avLst/>
              </a:prstGeom>
              <a:noFill/>
            </p:spPr>
          </p:pic>
          <p:sp>
            <p:nvSpPr>
              <p:cNvPr id="11" name="Rectangle 10"/>
              <p:cNvSpPr/>
              <p:nvPr/>
            </p:nvSpPr>
            <p:spPr>
              <a:xfrm>
                <a:off x="4527127" y="3581145"/>
                <a:ext cx="1150316" cy="990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pic>
          <p:nvPicPr>
            <p:cNvPr id="4" name="Image.jpg"/>
            <p:cNvPicPr/>
            <p:nvPr/>
          </p:nvPicPr>
          <p:blipFill>
            <a:blip r:embed="rId4" cstate="print"/>
            <a:srcRect t="32558" b="32558"/>
            <a:stretch>
              <a:fillRect/>
            </a:stretch>
          </p:blipFill>
          <p:spPr>
            <a:xfrm>
              <a:off x="304800" y="1313850"/>
              <a:ext cx="951576" cy="1217569"/>
            </a:xfrm>
            <a:prstGeom prst="rect">
              <a:avLst/>
            </a:prstGeom>
          </p:spPr>
        </p:pic>
        <p:pic>
          <p:nvPicPr>
            <p:cNvPr id="5" name="Picture 4" descr="http://diversityofanimalsystems.wikispaces.com/file/view/melanocyte4.gif/32181577/melanocyte4.gif"/>
            <p:cNvPicPr>
              <a:picLocks noChangeAspect="1" noChangeArrowheads="1"/>
            </p:cNvPicPr>
            <p:nvPr/>
          </p:nvPicPr>
          <p:blipFill>
            <a:blip r:embed="rId5" cstate="print"/>
            <a:srcRect/>
            <a:stretch>
              <a:fillRect/>
            </a:stretch>
          </p:blipFill>
          <p:spPr bwMode="auto">
            <a:xfrm>
              <a:off x="319014" y="4724400"/>
              <a:ext cx="922542" cy="1055225"/>
            </a:xfrm>
            <a:prstGeom prst="rect">
              <a:avLst/>
            </a:prstGeom>
            <a:noFill/>
            <a:ln>
              <a:solidFill>
                <a:schemeClr val="tx1"/>
              </a:solidFill>
            </a:ln>
          </p:spPr>
        </p:pic>
        <p:grpSp>
          <p:nvGrpSpPr>
            <p:cNvPr id="6" name="Group 5"/>
            <p:cNvGrpSpPr/>
            <p:nvPr/>
          </p:nvGrpSpPr>
          <p:grpSpPr>
            <a:xfrm>
              <a:off x="320370" y="2529481"/>
              <a:ext cx="919021" cy="1055226"/>
              <a:chOff x="114300" y="2971800"/>
              <a:chExt cx="1150316" cy="990600"/>
            </a:xfrm>
          </p:grpSpPr>
          <p:pic>
            <p:nvPicPr>
              <p:cNvPr id="8" name="Picture 2" descr="Brain"/>
              <p:cNvPicPr>
                <a:picLocks noChangeAspect="1" noChangeArrowheads="1"/>
              </p:cNvPicPr>
              <p:nvPr/>
            </p:nvPicPr>
            <p:blipFill>
              <a:blip r:embed="rId6" cstate="print"/>
              <a:srcRect/>
              <a:stretch>
                <a:fillRect/>
              </a:stretch>
            </p:blipFill>
            <p:spPr bwMode="auto">
              <a:xfrm>
                <a:off x="142546" y="3028950"/>
                <a:ext cx="1102647" cy="895350"/>
              </a:xfrm>
              <a:prstGeom prst="rect">
                <a:avLst/>
              </a:prstGeom>
              <a:noFill/>
            </p:spPr>
          </p:pic>
          <p:sp>
            <p:nvSpPr>
              <p:cNvPr id="9" name="Rectangle 8"/>
              <p:cNvSpPr/>
              <p:nvPr/>
            </p:nvSpPr>
            <p:spPr>
              <a:xfrm>
                <a:off x="114300" y="2971800"/>
                <a:ext cx="1150316" cy="990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pic>
          <p:nvPicPr>
            <p:cNvPr id="7" name="Image.jpg"/>
            <p:cNvPicPr/>
            <p:nvPr/>
          </p:nvPicPr>
          <p:blipFill>
            <a:blip r:embed="rId7" cstate="print"/>
            <a:stretch>
              <a:fillRect/>
            </a:stretch>
          </p:blipFill>
          <p:spPr>
            <a:xfrm>
              <a:off x="315896" y="3600856"/>
              <a:ext cx="927381" cy="1071460"/>
            </a:xfrm>
            <a:prstGeom prst="rect">
              <a:avLst/>
            </a:prstGeom>
          </p:spPr>
        </p:pic>
      </p:grpSp>
      <p:sp>
        <p:nvSpPr>
          <p:cNvPr id="12" name="Rounded Rectangle 11"/>
          <p:cNvSpPr/>
          <p:nvPr/>
        </p:nvSpPr>
        <p:spPr>
          <a:xfrm>
            <a:off x="4080926" y="4267037"/>
            <a:ext cx="2360414" cy="791420"/>
          </a:xfrm>
          <a:prstGeom prst="roundRect">
            <a:avLst/>
          </a:prstGeom>
          <a:solidFill>
            <a:srgbClr val="EFF5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cs typeface="Arial"/>
              </a:rPr>
              <a:t>Pancreatic Ductal </a:t>
            </a:r>
          </a:p>
          <a:p>
            <a:pPr algn="ctr"/>
            <a:r>
              <a:rPr lang="en-US" b="1" dirty="0">
                <a:solidFill>
                  <a:prstClr val="black"/>
                </a:solidFill>
                <a:cs typeface="Arial"/>
              </a:rPr>
              <a:t>Adenocarcinoma</a:t>
            </a:r>
          </a:p>
        </p:txBody>
      </p:sp>
      <p:sp>
        <p:nvSpPr>
          <p:cNvPr id="13" name="Rounded Rectangle 12"/>
          <p:cNvSpPr/>
          <p:nvPr/>
        </p:nvSpPr>
        <p:spPr>
          <a:xfrm>
            <a:off x="4063240" y="972112"/>
            <a:ext cx="2387157" cy="791420"/>
          </a:xfrm>
          <a:prstGeom prst="roundRect">
            <a:avLst/>
          </a:prstGeom>
          <a:solidFill>
            <a:srgbClr val="EFF5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cs typeface="Arial"/>
              </a:rPr>
              <a:t>Lung </a:t>
            </a:r>
            <a:r>
              <a:rPr lang="en-US" b="1" dirty="0" err="1">
                <a:solidFill>
                  <a:prstClr val="black"/>
                </a:solidFill>
                <a:cs typeface="Arial"/>
              </a:rPr>
              <a:t>Adeno</a:t>
            </a:r>
            <a:r>
              <a:rPr lang="en-US" b="1" dirty="0">
                <a:solidFill>
                  <a:prstClr val="black"/>
                </a:solidFill>
                <a:cs typeface="Arial"/>
              </a:rPr>
              <a:t>/</a:t>
            </a:r>
          </a:p>
          <a:p>
            <a:pPr algn="ctr"/>
            <a:r>
              <a:rPr lang="en-US" b="1" dirty="0">
                <a:solidFill>
                  <a:prstClr val="black"/>
                </a:solidFill>
                <a:cs typeface="Arial"/>
              </a:rPr>
              <a:t>Squamous Carcinoma</a:t>
            </a:r>
          </a:p>
        </p:txBody>
      </p:sp>
      <p:sp>
        <p:nvSpPr>
          <p:cNvPr id="15" name="Rounded Rectangle 14"/>
          <p:cNvSpPr/>
          <p:nvPr/>
        </p:nvSpPr>
        <p:spPr>
          <a:xfrm>
            <a:off x="4082938" y="3461536"/>
            <a:ext cx="2388580" cy="791420"/>
          </a:xfrm>
          <a:prstGeom prst="roundRect">
            <a:avLst/>
          </a:prstGeom>
          <a:solidFill>
            <a:srgbClr val="EFF5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cs typeface="Arial"/>
              </a:rPr>
              <a:t>Melanoma</a:t>
            </a:r>
          </a:p>
        </p:txBody>
      </p:sp>
      <p:sp>
        <p:nvSpPr>
          <p:cNvPr id="17" name="Rounded Rectangle 16"/>
          <p:cNvSpPr/>
          <p:nvPr/>
        </p:nvSpPr>
        <p:spPr>
          <a:xfrm>
            <a:off x="4077036" y="1796576"/>
            <a:ext cx="2388580" cy="791420"/>
          </a:xfrm>
          <a:prstGeom prst="roundRect">
            <a:avLst/>
          </a:prstGeom>
          <a:solidFill>
            <a:srgbClr val="EFF5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black"/>
                </a:solidFill>
                <a:cs typeface="Arial"/>
              </a:rPr>
              <a:t>Glioblastoma</a:t>
            </a:r>
            <a:endParaRPr lang="en-US" b="1" dirty="0">
              <a:solidFill>
                <a:prstClr val="black"/>
              </a:solidFill>
              <a:cs typeface="Arial"/>
            </a:endParaRPr>
          </a:p>
        </p:txBody>
      </p:sp>
      <p:sp>
        <p:nvSpPr>
          <p:cNvPr id="19" name="Rounded Rectangle 18"/>
          <p:cNvSpPr/>
          <p:nvPr/>
        </p:nvSpPr>
        <p:spPr>
          <a:xfrm>
            <a:off x="4061817" y="2623310"/>
            <a:ext cx="2388580" cy="791420"/>
          </a:xfrm>
          <a:prstGeom prst="roundRect">
            <a:avLst/>
          </a:prstGeom>
          <a:solidFill>
            <a:srgbClr val="EFF5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8275"/>
            <a:r>
              <a:rPr lang="en-US" b="1" dirty="0">
                <a:solidFill>
                  <a:prstClr val="black"/>
                </a:solidFill>
                <a:cs typeface="Arial"/>
              </a:rPr>
              <a:t>Serous Ovarian 	Carcinoma</a:t>
            </a:r>
          </a:p>
        </p:txBody>
      </p:sp>
      <p:sp>
        <p:nvSpPr>
          <p:cNvPr id="22" name="Rounded Rectangle 21"/>
          <p:cNvSpPr/>
          <p:nvPr/>
        </p:nvSpPr>
        <p:spPr>
          <a:xfrm>
            <a:off x="3102378" y="644474"/>
            <a:ext cx="3326821" cy="30439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Arial"/>
                <a:cs typeface="Arial"/>
              </a:rPr>
              <a:t>Model Type</a:t>
            </a:r>
          </a:p>
        </p:txBody>
      </p:sp>
      <p:sp>
        <p:nvSpPr>
          <p:cNvPr id="23" name="Title 80"/>
          <p:cNvSpPr txBox="1">
            <a:spLocks/>
          </p:cNvSpPr>
          <p:nvPr/>
        </p:nvSpPr>
        <p:spPr>
          <a:xfrm>
            <a:off x="264787" y="-38100"/>
            <a:ext cx="7522395" cy="838762"/>
          </a:xfrm>
          <a:prstGeom prst="rect">
            <a:avLst/>
          </a:prstGeom>
        </p:spPr>
        <p:txBody>
          <a:bodyPr>
            <a:noAutofit/>
          </a:bodyPr>
          <a:lst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r>
              <a:rPr lang="en-US" sz="2000" dirty="0" smtClean="0">
                <a:solidFill>
                  <a:srgbClr val="000000"/>
                </a:solidFill>
                <a:latin typeface="Arial Black"/>
                <a:cs typeface="Arial Black"/>
              </a:rPr>
              <a:t>Animal Models:</a:t>
            </a:r>
          </a:p>
          <a:p>
            <a:r>
              <a:rPr lang="en-US" sz="2000" dirty="0" smtClean="0">
                <a:solidFill>
                  <a:srgbClr val="000000"/>
                </a:solidFill>
                <a:latin typeface="Arial Black"/>
                <a:cs typeface="Arial Black"/>
              </a:rPr>
              <a:t>Developing Preclinical Models</a:t>
            </a:r>
            <a:endParaRPr lang="en-US" sz="2000" dirty="0">
              <a:solidFill>
                <a:srgbClr val="000000"/>
              </a:solidFill>
              <a:latin typeface="Arial Black"/>
              <a:cs typeface="Arial Black"/>
            </a:endParaRPr>
          </a:p>
        </p:txBody>
      </p:sp>
      <p:pic>
        <p:nvPicPr>
          <p:cNvPr id="24" name="Picture 23" descr="CAPR logo-black.tif"/>
          <p:cNvPicPr>
            <a:picLocks noChangeAspect="1"/>
          </p:cNvPicPr>
          <p:nvPr/>
        </p:nvPicPr>
        <p:blipFill>
          <a:blip r:embed="rId8" cstate="print"/>
          <a:srcRect l="-987" r="48479"/>
          <a:stretch>
            <a:fillRect/>
          </a:stretch>
        </p:blipFill>
        <p:spPr>
          <a:xfrm>
            <a:off x="696587" y="2525812"/>
            <a:ext cx="1216716" cy="699006"/>
          </a:xfrm>
          <a:prstGeom prst="rect">
            <a:avLst/>
          </a:prstGeom>
        </p:spPr>
      </p:pic>
      <p:sp>
        <p:nvSpPr>
          <p:cNvPr id="25" name="Rectangle 24"/>
          <p:cNvSpPr/>
          <p:nvPr/>
        </p:nvSpPr>
        <p:spPr>
          <a:xfrm>
            <a:off x="242296" y="1776906"/>
            <a:ext cx="2478413" cy="646331"/>
          </a:xfrm>
          <a:prstGeom prst="rect">
            <a:avLst/>
          </a:prstGeom>
        </p:spPr>
        <p:txBody>
          <a:bodyPr wrap="square">
            <a:spAutoFit/>
          </a:bodyPr>
          <a:lstStyle/>
          <a:p>
            <a:r>
              <a:rPr lang="en-US" b="1" dirty="0">
                <a:solidFill>
                  <a:srgbClr val="000000"/>
                </a:solidFill>
                <a:latin typeface="Arial"/>
                <a:cs typeface="Arial"/>
              </a:rPr>
              <a:t>Center </a:t>
            </a:r>
            <a:r>
              <a:rPr lang="en-US" b="1" dirty="0" smtClean="0">
                <a:solidFill>
                  <a:srgbClr val="000000"/>
                </a:solidFill>
                <a:latin typeface="Arial"/>
                <a:cs typeface="Arial"/>
              </a:rPr>
              <a:t>for Advanced Preclinical Research </a:t>
            </a:r>
            <a:endParaRPr lang="en-US" b="1" dirty="0">
              <a:solidFill>
                <a:srgbClr val="000000"/>
              </a:solidFill>
              <a:latin typeface="Arial"/>
              <a:cs typeface="Arial"/>
            </a:endParaRPr>
          </a:p>
        </p:txBody>
      </p:sp>
    </p:spTree>
    <p:extLst>
      <p:ext uri="{BB962C8B-B14F-4D97-AF65-F5344CB8AC3E}">
        <p14:creationId xmlns:p14="http://schemas.microsoft.com/office/powerpoint/2010/main" val="615396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5"/>
          <p:cNvSpPr>
            <a:spLocks noGrp="1"/>
          </p:cNvSpPr>
          <p:nvPr>
            <p:ph type="title"/>
          </p:nvPr>
        </p:nvSpPr>
        <p:spPr>
          <a:xfrm>
            <a:off x="330200" y="59358"/>
            <a:ext cx="8229600" cy="637071"/>
          </a:xfrm>
        </p:spPr>
        <p:txBody>
          <a:bodyPr/>
          <a:lstStyle/>
          <a:p>
            <a:r>
              <a:rPr lang="en-US" sz="2000" dirty="0" smtClean="0">
                <a:solidFill>
                  <a:srgbClr val="000000"/>
                </a:solidFill>
                <a:latin typeface="Arial Black" charset="0"/>
                <a:ea typeface="ＭＳ Ｐゴシック" charset="0"/>
                <a:cs typeface="ＭＳ Ｐゴシック" charset="0"/>
              </a:rPr>
              <a:t>Technology Development:</a:t>
            </a:r>
            <a:br>
              <a:rPr lang="en-US" sz="2000" dirty="0" smtClean="0">
                <a:solidFill>
                  <a:srgbClr val="000000"/>
                </a:solidFill>
                <a:latin typeface="Arial Black" charset="0"/>
                <a:ea typeface="ＭＳ Ｐゴシック" charset="0"/>
                <a:cs typeface="ＭＳ Ｐゴシック" charset="0"/>
              </a:rPr>
            </a:br>
            <a:r>
              <a:rPr lang="en-US" sz="2000" dirty="0" smtClean="0">
                <a:solidFill>
                  <a:srgbClr val="000000"/>
                </a:solidFill>
                <a:latin typeface="Arial Black" charset="0"/>
                <a:cs typeface="ＭＳ Ｐゴシック" charset="0"/>
              </a:rPr>
              <a:t>Center of </a:t>
            </a:r>
            <a:r>
              <a:rPr lang="en-US" sz="2000" dirty="0" smtClean="0">
                <a:solidFill>
                  <a:srgbClr val="000000"/>
                </a:solidFill>
                <a:latin typeface="Arial Black" charset="0"/>
                <a:ea typeface="ＭＳ Ｐゴシック" charset="0"/>
                <a:cs typeface="ＭＳ Ｐゴシック" charset="0"/>
              </a:rPr>
              <a:t>Molecular Microscopy</a:t>
            </a:r>
            <a:endParaRPr lang="en-US" sz="2000" dirty="0">
              <a:solidFill>
                <a:srgbClr val="000000"/>
              </a:solidFill>
              <a:latin typeface="Arial Black" charset="0"/>
              <a:ea typeface="ＭＳ Ｐゴシック" charset="0"/>
              <a:cs typeface="ＭＳ Ｐゴシック" charset="0"/>
            </a:endParaRPr>
          </a:p>
        </p:txBody>
      </p:sp>
      <p:pic>
        <p:nvPicPr>
          <p:cNvPr id="829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83270"/>
            <a:ext cx="2819400" cy="15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71900"/>
            <a:ext cx="1905000" cy="120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3"/>
          <p:cNvSpPr>
            <a:spLocks noChangeArrowheads="1"/>
          </p:cNvSpPr>
          <p:nvPr/>
        </p:nvSpPr>
        <p:spPr bwMode="auto">
          <a:xfrm>
            <a:off x="3352800" y="857251"/>
            <a:ext cx="57912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700" dirty="0">
                <a:latin typeface="Arial"/>
                <a:cs typeface="Arial"/>
              </a:rPr>
              <a:t>The Center for Molecular Microscopy </a:t>
            </a:r>
            <a:r>
              <a:rPr lang="en-US" sz="1700" dirty="0" smtClean="0">
                <a:latin typeface="Arial"/>
                <a:cs typeface="Arial"/>
              </a:rPr>
              <a:t>is conducting </a:t>
            </a:r>
            <a:r>
              <a:rPr lang="en-US" sz="1700" dirty="0">
                <a:latin typeface="Arial"/>
                <a:cs typeface="Arial"/>
              </a:rPr>
              <a:t>high-level research using breakthrough technologies and methods for biological 3D electron </a:t>
            </a:r>
            <a:r>
              <a:rPr lang="en-US" sz="1700" dirty="0" smtClean="0">
                <a:latin typeface="Arial"/>
                <a:cs typeface="Arial"/>
              </a:rPr>
              <a:t>microscopy and expanding </a:t>
            </a:r>
            <a:r>
              <a:rPr lang="en-US" sz="1700" dirty="0">
                <a:latin typeface="Arial"/>
                <a:cs typeface="Arial"/>
              </a:rPr>
              <a:t>the capabilities of these methods for high-resolution structures of molecules, cells and tissues.</a:t>
            </a:r>
          </a:p>
        </p:txBody>
      </p:sp>
      <p:pic>
        <p:nvPicPr>
          <p:cNvPr id="8294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28850"/>
            <a:ext cx="44021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1126" y="3600450"/>
            <a:ext cx="264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Box 7"/>
          <p:cNvSpPr txBox="1">
            <a:spLocks noChangeArrowheads="1"/>
          </p:cNvSpPr>
          <p:nvPr/>
        </p:nvSpPr>
        <p:spPr bwMode="auto">
          <a:xfrm>
            <a:off x="6172200" y="2228850"/>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Arial"/>
                <a:cs typeface="Arial"/>
              </a:rPr>
              <a:t>EBOLA</a:t>
            </a:r>
          </a:p>
        </p:txBody>
      </p:sp>
      <p:sp>
        <p:nvSpPr>
          <p:cNvPr id="82952" name="Rectangle 9"/>
          <p:cNvSpPr>
            <a:spLocks noChangeArrowheads="1"/>
          </p:cNvSpPr>
          <p:nvPr/>
        </p:nvSpPr>
        <p:spPr bwMode="auto">
          <a:xfrm>
            <a:off x="6350000" y="4632325"/>
            <a:ext cx="3225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latin typeface="Arial"/>
                <a:cs typeface="Arial"/>
              </a:rPr>
              <a:t>Mitochondrion with </a:t>
            </a:r>
          </a:p>
          <a:p>
            <a:r>
              <a:rPr lang="en-US" sz="1600" b="1" dirty="0">
                <a:latin typeface="Arial"/>
                <a:cs typeface="Arial"/>
              </a:rPr>
              <a:t>endoplasmic reticulum</a:t>
            </a:r>
          </a:p>
        </p:txBody>
      </p:sp>
      <p:sp>
        <p:nvSpPr>
          <p:cNvPr id="82953" name="Rectangle 10"/>
          <p:cNvSpPr>
            <a:spLocks noChangeArrowheads="1"/>
          </p:cNvSpPr>
          <p:nvPr/>
        </p:nvSpPr>
        <p:spPr bwMode="auto">
          <a:xfrm>
            <a:off x="2971801" y="4514850"/>
            <a:ext cx="1672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Arial"/>
                <a:cs typeface="Arial"/>
              </a:rPr>
              <a:t>Dendritic Cell</a:t>
            </a:r>
          </a:p>
        </p:txBody>
      </p:sp>
      <p:pic>
        <p:nvPicPr>
          <p:cNvPr id="8295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00" y="2571750"/>
            <a:ext cx="278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200400"/>
            <a:ext cx="2078038" cy="139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Rectangle 12"/>
          <p:cNvSpPr>
            <a:spLocks noChangeArrowheads="1"/>
          </p:cNvSpPr>
          <p:nvPr/>
        </p:nvSpPr>
        <p:spPr bwMode="auto">
          <a:xfrm>
            <a:off x="1219200" y="2571750"/>
            <a:ext cx="1600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FFFFFF"/>
                </a:solidFill>
                <a:latin typeface="Arial"/>
                <a:cs typeface="Arial"/>
              </a:rPr>
              <a:t>HIV virological synapse</a:t>
            </a:r>
          </a:p>
        </p:txBody>
      </p:sp>
      <p:sp>
        <p:nvSpPr>
          <p:cNvPr id="82957" name="Rectangle 13"/>
          <p:cNvSpPr>
            <a:spLocks noChangeArrowheads="1"/>
          </p:cNvSpPr>
          <p:nvPr/>
        </p:nvSpPr>
        <p:spPr bwMode="auto">
          <a:xfrm>
            <a:off x="-25400" y="4832748"/>
            <a:ext cx="20548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Arial"/>
                <a:cs typeface="Arial"/>
              </a:rPr>
              <a:t>Beta-galactosidase</a:t>
            </a:r>
          </a:p>
        </p:txBody>
      </p:sp>
    </p:spTree>
    <p:extLst>
      <p:ext uri="{BB962C8B-B14F-4D97-AF65-F5344CB8AC3E}">
        <p14:creationId xmlns:p14="http://schemas.microsoft.com/office/powerpoint/2010/main" val="154709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746"/>
            <a:ext cx="8229600" cy="692546"/>
          </a:xfrm>
        </p:spPr>
        <p:txBody>
          <a:bodyPr/>
          <a:lstStyle/>
          <a:p>
            <a:r>
              <a:rPr lang="en-US" dirty="0" smtClean="0">
                <a:solidFill>
                  <a:srgbClr val="000000"/>
                </a:solidFill>
                <a:latin typeface="Arial Black"/>
                <a:cs typeface="Arial Black"/>
              </a:rPr>
              <a:t>Clinical Support:</a:t>
            </a:r>
            <a:br>
              <a:rPr lang="en-US" dirty="0" smtClean="0">
                <a:solidFill>
                  <a:srgbClr val="000000"/>
                </a:solidFill>
                <a:latin typeface="Arial Black"/>
                <a:cs typeface="Arial Black"/>
              </a:rPr>
            </a:br>
            <a:r>
              <a:rPr lang="en-US" dirty="0" smtClean="0">
                <a:solidFill>
                  <a:srgbClr val="000000"/>
                </a:solidFill>
                <a:latin typeface="Arial Black"/>
                <a:cs typeface="Arial Black"/>
              </a:rPr>
              <a:t>CCR Clinical Trials</a:t>
            </a:r>
            <a:endParaRPr lang="en-US" dirty="0">
              <a:solidFill>
                <a:srgbClr val="000000"/>
              </a:solidFill>
              <a:latin typeface="Arial Black"/>
              <a:cs typeface="Arial Black"/>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186653"/>
            <a:ext cx="4051300" cy="333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2804" y="817321"/>
            <a:ext cx="3082895" cy="369332"/>
          </a:xfrm>
          <a:prstGeom prst="rect">
            <a:avLst/>
          </a:prstGeom>
        </p:spPr>
        <p:txBody>
          <a:bodyPr wrap="none">
            <a:spAutoFit/>
          </a:bodyPr>
          <a:lstStyle/>
          <a:p>
            <a:r>
              <a:rPr lang="en-US" b="1" dirty="0">
                <a:solidFill>
                  <a:srgbClr val="000000"/>
                </a:solidFill>
                <a:latin typeface="Arial Black" charset="0"/>
              </a:rPr>
              <a:t>Types of Clinical Trials</a:t>
            </a:r>
            <a:endParaRPr lang="en-US" dirty="0">
              <a:solidFill>
                <a:srgbClr val="000000"/>
              </a:solidFill>
            </a:endParaRPr>
          </a:p>
        </p:txBody>
      </p:sp>
      <p:grpSp>
        <p:nvGrpSpPr>
          <p:cNvPr id="8" name="Group 7"/>
          <p:cNvGrpSpPr/>
          <p:nvPr/>
        </p:nvGrpSpPr>
        <p:grpSpPr>
          <a:xfrm>
            <a:off x="5237147" y="817321"/>
            <a:ext cx="3498712" cy="3564179"/>
            <a:chOff x="5237147" y="817321"/>
            <a:chExt cx="3498712" cy="356417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7147" y="1186653"/>
              <a:ext cx="3251200" cy="319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237147" y="817321"/>
              <a:ext cx="3498712" cy="369332"/>
            </a:xfrm>
            <a:prstGeom prst="rect">
              <a:avLst/>
            </a:prstGeom>
          </p:spPr>
          <p:txBody>
            <a:bodyPr wrap="none">
              <a:spAutoFit/>
            </a:bodyPr>
            <a:lstStyle/>
            <a:p>
              <a:r>
                <a:rPr lang="en-US" b="1" dirty="0">
                  <a:solidFill>
                    <a:srgbClr val="000000"/>
                  </a:solidFill>
                  <a:latin typeface="Arial Black" charset="0"/>
                </a:rPr>
                <a:t>Treatment Trials by Phase</a:t>
              </a:r>
              <a:endParaRPr lang="en-US" dirty="0">
                <a:solidFill>
                  <a:srgbClr val="000000"/>
                </a:solidFill>
              </a:endParaRPr>
            </a:p>
          </p:txBody>
        </p:sp>
      </p:grpSp>
      <p:sp>
        <p:nvSpPr>
          <p:cNvPr id="9" name="TextBox 8"/>
          <p:cNvSpPr txBox="1"/>
          <p:nvPr/>
        </p:nvSpPr>
        <p:spPr>
          <a:xfrm>
            <a:off x="811462" y="4673600"/>
            <a:ext cx="7699118" cy="369332"/>
          </a:xfrm>
          <a:prstGeom prst="rect">
            <a:avLst/>
          </a:prstGeom>
          <a:noFill/>
        </p:spPr>
        <p:txBody>
          <a:bodyPr wrap="none" rtlCol="0">
            <a:spAutoFit/>
          </a:bodyPr>
          <a:lstStyle/>
          <a:p>
            <a:r>
              <a:rPr lang="en-US" dirty="0" smtClean="0">
                <a:solidFill>
                  <a:srgbClr val="000000"/>
                </a:solidFill>
                <a:latin typeface="+mn-lt"/>
              </a:rPr>
              <a:t>Currently, 55% of the ongoing trials in CCR are supported via the contract </a:t>
            </a:r>
            <a:endParaRPr lang="en-US" dirty="0">
              <a:solidFill>
                <a:srgbClr val="000000"/>
              </a:solidFill>
              <a:latin typeface="+mn-lt"/>
            </a:endParaRPr>
          </a:p>
        </p:txBody>
      </p:sp>
      <p:sp>
        <p:nvSpPr>
          <p:cNvPr id="15" name="TextBox 14"/>
          <p:cNvSpPr txBox="1"/>
          <p:nvPr/>
        </p:nvSpPr>
        <p:spPr>
          <a:xfrm>
            <a:off x="7931918" y="1189466"/>
            <a:ext cx="1212081" cy="523220"/>
          </a:xfrm>
          <a:prstGeom prst="rect">
            <a:avLst/>
          </a:prstGeom>
          <a:noFill/>
        </p:spPr>
        <p:txBody>
          <a:bodyPr wrap="square" rtlCol="0">
            <a:spAutoFit/>
          </a:bodyPr>
          <a:lstStyle/>
          <a:p>
            <a:r>
              <a:rPr lang="en-US" sz="1400" dirty="0" smtClean="0">
                <a:solidFill>
                  <a:srgbClr val="000000"/>
                </a:solidFill>
                <a:latin typeface="+mn-lt"/>
              </a:rPr>
              <a:t>Focused on </a:t>
            </a:r>
          </a:p>
          <a:p>
            <a:r>
              <a:rPr lang="en-US" sz="1400" dirty="0" smtClean="0">
                <a:solidFill>
                  <a:srgbClr val="000000"/>
                </a:solidFill>
                <a:latin typeface="+mn-lt"/>
              </a:rPr>
              <a:t>early phase</a:t>
            </a:r>
            <a:endParaRPr lang="en-US" sz="1400" dirty="0">
              <a:solidFill>
                <a:srgbClr val="000000"/>
              </a:solidFill>
              <a:latin typeface="+mn-lt"/>
            </a:endParaRPr>
          </a:p>
        </p:txBody>
      </p:sp>
    </p:spTree>
    <p:extLst>
      <p:ext uri="{BB962C8B-B14F-4D97-AF65-F5344CB8AC3E}">
        <p14:creationId xmlns:p14="http://schemas.microsoft.com/office/powerpoint/2010/main" val="202590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444500" y="99529"/>
            <a:ext cx="8229600" cy="814871"/>
          </a:xfrm>
        </p:spPr>
        <p:txBody>
          <a:bodyPr/>
          <a:lstStyle/>
          <a:p>
            <a:r>
              <a:rPr lang="en-US" dirty="0" smtClean="0">
                <a:solidFill>
                  <a:srgbClr val="000000"/>
                </a:solidFill>
                <a:latin typeface="Arial Black" charset="0"/>
                <a:ea typeface="ＭＳ Ｐゴシック" charset="0"/>
                <a:cs typeface="ＭＳ Ｐゴシック" charset="0"/>
              </a:rPr>
              <a:t>Translational Efforts:</a:t>
            </a:r>
            <a:br>
              <a:rPr lang="en-US" dirty="0" smtClean="0">
                <a:solidFill>
                  <a:srgbClr val="000000"/>
                </a:solidFill>
                <a:latin typeface="Arial Black" charset="0"/>
                <a:ea typeface="ＭＳ Ｐゴシック" charset="0"/>
                <a:cs typeface="ＭＳ Ｐゴシック" charset="0"/>
              </a:rPr>
            </a:br>
            <a:r>
              <a:rPr lang="en-US" dirty="0" smtClean="0">
                <a:solidFill>
                  <a:srgbClr val="000000"/>
                </a:solidFill>
                <a:latin typeface="Arial Black" charset="0"/>
                <a:ea typeface="ＭＳ Ｐゴシック" charset="0"/>
                <a:cs typeface="ＭＳ Ｐゴシック" charset="0"/>
              </a:rPr>
              <a:t>Drug Development</a:t>
            </a:r>
            <a:endParaRPr lang="en-US" dirty="0">
              <a:solidFill>
                <a:srgbClr val="000000"/>
              </a:solidFill>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228600" y="914400"/>
            <a:ext cx="8534400" cy="3886200"/>
          </a:xfrm>
        </p:spPr>
        <p:txBody>
          <a:bodyPr/>
          <a:lstStyle/>
          <a:p>
            <a:pPr marL="0" indent="0">
              <a:buNone/>
              <a:defRPr/>
            </a:pPr>
            <a:r>
              <a:rPr lang="en-US" sz="1800" dirty="0">
                <a:latin typeface="Arial Black" charset="0"/>
                <a:cs typeface="ＭＳ Ｐゴシック" charset="0"/>
              </a:rPr>
              <a:t>Immunotherapy</a:t>
            </a:r>
            <a:endParaRPr lang="en-US" sz="1800" dirty="0"/>
          </a:p>
          <a:p>
            <a:pPr>
              <a:defRPr/>
            </a:pPr>
            <a:r>
              <a:rPr lang="en-US" sz="1800" b="0" dirty="0" smtClean="0"/>
              <a:t>In 2007, IL-15 and IL-7 were two of the top 5 agents selected for development during the at NCI’s Immunotherapy Agent Workshop</a:t>
            </a:r>
          </a:p>
          <a:p>
            <a:pPr marL="0" indent="0">
              <a:buFontTx/>
              <a:buNone/>
              <a:defRPr/>
            </a:pPr>
            <a:r>
              <a:rPr lang="en-US" sz="1800" b="0" dirty="0" smtClean="0"/>
              <a:t>  </a:t>
            </a:r>
          </a:p>
          <a:p>
            <a:pPr>
              <a:defRPr/>
            </a:pPr>
            <a:r>
              <a:rPr lang="en-US" sz="1800" b="0" dirty="0" smtClean="0"/>
              <a:t>The contractor </a:t>
            </a:r>
            <a:r>
              <a:rPr lang="en-US" sz="1800" dirty="0"/>
              <a:t>clinically manufactured </a:t>
            </a:r>
            <a:r>
              <a:rPr lang="en-US" sz="1800" dirty="0" smtClean="0"/>
              <a:t>both of these </a:t>
            </a:r>
            <a:r>
              <a:rPr lang="en-US" sz="1800" dirty="0"/>
              <a:t>agents </a:t>
            </a:r>
            <a:r>
              <a:rPr lang="en-US" sz="1800" b="0" dirty="0" smtClean="0"/>
              <a:t>according to </a:t>
            </a:r>
            <a:r>
              <a:rPr lang="en-US" sz="1800" b="0" dirty="0" err="1" smtClean="0"/>
              <a:t>cGMP</a:t>
            </a:r>
            <a:r>
              <a:rPr lang="en-US" sz="1800" b="0" dirty="0" smtClean="0"/>
              <a:t> regulations and made them available </a:t>
            </a:r>
            <a:r>
              <a:rPr lang="en-US" sz="1800" b="0" dirty="0"/>
              <a:t>to the </a:t>
            </a:r>
            <a:r>
              <a:rPr lang="en-US" sz="1800" b="0" dirty="0" smtClean="0"/>
              <a:t>intramural and extramural community</a:t>
            </a:r>
          </a:p>
          <a:p>
            <a:pPr>
              <a:defRPr/>
            </a:pPr>
            <a:endParaRPr lang="en-US" sz="1800" b="0" dirty="0"/>
          </a:p>
          <a:p>
            <a:pPr>
              <a:defRPr/>
            </a:pPr>
            <a:r>
              <a:rPr lang="en-US" sz="1800" b="0" dirty="0" smtClean="0"/>
              <a:t>Both are being used in several </a:t>
            </a:r>
            <a:r>
              <a:rPr lang="en-US" sz="1800" b="0" dirty="0"/>
              <a:t>investigational studies for cancer </a:t>
            </a:r>
            <a:r>
              <a:rPr lang="en-US" sz="1800" b="0" dirty="0" smtClean="0"/>
              <a:t>therapy</a:t>
            </a:r>
          </a:p>
          <a:p>
            <a:pPr marL="628650" lvl="1" indent="-171450" eaLnBrk="1" hangingPunct="1">
              <a:buFont typeface="Arial" pitchFamily="34" charset="0"/>
              <a:buChar char="•"/>
              <a:defRPr/>
            </a:pPr>
            <a:r>
              <a:rPr lang="en-US" sz="1800" dirty="0" smtClean="0"/>
              <a:t>First clinical trials of IL-15 for </a:t>
            </a:r>
            <a:r>
              <a:rPr lang="en-US" sz="1800" dirty="0"/>
              <a:t>the treatment of patients with metastatic malignant melanoma and metastatic renal cell </a:t>
            </a:r>
            <a:r>
              <a:rPr lang="en-US" sz="1800" dirty="0" smtClean="0"/>
              <a:t>cancer</a:t>
            </a:r>
          </a:p>
          <a:p>
            <a:pPr marL="628650" lvl="1" indent="-171450" eaLnBrk="1" hangingPunct="1">
              <a:buFont typeface="Arial" pitchFamily="34" charset="0"/>
              <a:buChar char="•"/>
              <a:defRPr/>
            </a:pPr>
            <a:r>
              <a:rPr lang="en-US" sz="1800" dirty="0" smtClean="0"/>
              <a:t>First </a:t>
            </a:r>
            <a:r>
              <a:rPr lang="en-US" sz="1800" dirty="0"/>
              <a:t>clinical trials of IL-7 in humans </a:t>
            </a:r>
            <a:endParaRPr lang="en-US" sz="1800" dirty="0" smtClean="0"/>
          </a:p>
          <a:p>
            <a:pPr marL="628650" lvl="1" indent="-171450" eaLnBrk="1" hangingPunct="1">
              <a:buFont typeface="Arial" pitchFamily="34" charset="0"/>
              <a:buChar char="•"/>
              <a:defRPr/>
            </a:pPr>
            <a:endParaRPr lang="en-US" sz="1800" dirty="0"/>
          </a:p>
          <a:p>
            <a:pPr marL="628650" lvl="1" indent="-171450" eaLnBrk="1" hangingPunct="1">
              <a:buFont typeface="Arial" pitchFamily="34" charset="0"/>
              <a:buChar char="•"/>
              <a:defRPr/>
            </a:pPr>
            <a:endParaRPr lang="en-US" sz="1800" dirty="0"/>
          </a:p>
          <a:p>
            <a:pPr>
              <a:defRPr/>
            </a:pPr>
            <a:endParaRPr lang="en-US" sz="1800" b="0" dirty="0" smtClean="0"/>
          </a:p>
          <a:p>
            <a:pPr>
              <a:defRPr/>
            </a:pPr>
            <a:endParaRPr lang="en-US" sz="1800" b="0" dirty="0"/>
          </a:p>
        </p:txBody>
      </p:sp>
    </p:spTree>
    <p:extLst>
      <p:ext uri="{BB962C8B-B14F-4D97-AF65-F5344CB8AC3E}">
        <p14:creationId xmlns:p14="http://schemas.microsoft.com/office/powerpoint/2010/main" val="407546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1186578"/>
            <a:ext cx="7785100" cy="3046988"/>
          </a:xfrm>
          <a:prstGeom prst="rect">
            <a:avLst/>
          </a:prstGeom>
        </p:spPr>
        <p:txBody>
          <a:bodyPr wrap="square">
            <a:spAutoFit/>
          </a:bodyPr>
          <a:lstStyle/>
          <a:p>
            <a:pPr marL="285750" indent="-285750">
              <a:buFont typeface="Arial"/>
              <a:buChar char="•"/>
            </a:pPr>
            <a:r>
              <a:rPr lang="en-US" sz="2400" dirty="0">
                <a:solidFill>
                  <a:srgbClr val="000000"/>
                </a:solidFill>
                <a:latin typeface="Arial"/>
                <a:cs typeface="Arial"/>
              </a:rPr>
              <a:t>Precision Medicine and </a:t>
            </a:r>
            <a:r>
              <a:rPr lang="en-US" sz="2400" dirty="0" smtClean="0">
                <a:solidFill>
                  <a:srgbClr val="000000"/>
                </a:solidFill>
                <a:latin typeface="Arial"/>
                <a:cs typeface="Arial"/>
              </a:rPr>
              <a:t>Prevention</a:t>
            </a:r>
          </a:p>
          <a:p>
            <a:endParaRPr lang="en-US" sz="2400" dirty="0" smtClean="0">
              <a:solidFill>
                <a:srgbClr val="000000"/>
              </a:solidFill>
              <a:latin typeface="Arial"/>
              <a:cs typeface="Arial"/>
            </a:endParaRPr>
          </a:p>
          <a:p>
            <a:pPr marL="285750" indent="-285750">
              <a:buFont typeface="Arial"/>
              <a:buChar char="•"/>
            </a:pPr>
            <a:r>
              <a:rPr lang="en-US" sz="2400" dirty="0" smtClean="0">
                <a:solidFill>
                  <a:srgbClr val="000000"/>
                </a:solidFill>
                <a:latin typeface="Arial"/>
                <a:cs typeface="Arial"/>
              </a:rPr>
              <a:t>Cell-based </a:t>
            </a:r>
            <a:r>
              <a:rPr lang="en-US" sz="2400" dirty="0">
                <a:solidFill>
                  <a:srgbClr val="000000"/>
                </a:solidFill>
                <a:latin typeface="Arial"/>
                <a:cs typeface="Arial"/>
              </a:rPr>
              <a:t>Therapies </a:t>
            </a:r>
            <a:endParaRPr lang="en-US" sz="2400" dirty="0" smtClean="0">
              <a:solidFill>
                <a:srgbClr val="000000"/>
              </a:solidFill>
              <a:latin typeface="Arial"/>
              <a:cs typeface="Arial"/>
            </a:endParaRPr>
          </a:p>
          <a:p>
            <a:pPr marL="285750" indent="-285750">
              <a:buFont typeface="Arial"/>
              <a:buChar char="•"/>
            </a:pPr>
            <a:endParaRPr lang="en-US" sz="2400" dirty="0" smtClean="0">
              <a:solidFill>
                <a:srgbClr val="000000"/>
              </a:solidFill>
              <a:latin typeface="Arial"/>
              <a:cs typeface="Arial"/>
            </a:endParaRPr>
          </a:p>
          <a:p>
            <a:pPr marL="285750" indent="-285750">
              <a:buFont typeface="Arial"/>
              <a:buChar char="•"/>
            </a:pPr>
            <a:r>
              <a:rPr lang="en-US" sz="2400" dirty="0" smtClean="0">
                <a:solidFill>
                  <a:srgbClr val="000000"/>
                </a:solidFill>
                <a:latin typeface="Arial"/>
                <a:cs typeface="Arial"/>
              </a:rPr>
              <a:t>The </a:t>
            </a:r>
            <a:r>
              <a:rPr lang="en-US" sz="2400" dirty="0">
                <a:solidFill>
                  <a:srgbClr val="000000"/>
                </a:solidFill>
                <a:latin typeface="Arial"/>
                <a:cs typeface="Arial"/>
              </a:rPr>
              <a:t>Human </a:t>
            </a:r>
            <a:r>
              <a:rPr lang="en-US" sz="2400" dirty="0" err="1" smtClean="0">
                <a:solidFill>
                  <a:srgbClr val="000000"/>
                </a:solidFill>
                <a:latin typeface="Arial"/>
                <a:cs typeface="Arial"/>
              </a:rPr>
              <a:t>Microbiome</a:t>
            </a:r>
            <a:endParaRPr lang="en-US" sz="2400" dirty="0">
              <a:solidFill>
                <a:srgbClr val="000000"/>
              </a:solidFill>
              <a:latin typeface="Arial"/>
              <a:cs typeface="Arial"/>
            </a:endParaRPr>
          </a:p>
          <a:p>
            <a:pPr marL="285750" indent="-285750">
              <a:buFont typeface="Arial"/>
              <a:buChar char="•"/>
            </a:pPr>
            <a:endParaRPr lang="en-US" sz="2400" dirty="0" smtClean="0">
              <a:solidFill>
                <a:srgbClr val="000000"/>
              </a:solidFill>
              <a:latin typeface="Arial"/>
              <a:cs typeface="Arial"/>
            </a:endParaRPr>
          </a:p>
          <a:p>
            <a:pPr marL="285750" indent="-285750">
              <a:buFont typeface="Arial"/>
              <a:buChar char="•"/>
            </a:pPr>
            <a:r>
              <a:rPr lang="en-US" sz="2400" dirty="0" smtClean="0">
                <a:solidFill>
                  <a:srgbClr val="000000"/>
                </a:solidFill>
                <a:latin typeface="Arial"/>
                <a:cs typeface="Arial"/>
              </a:rPr>
              <a:t>NCI Natural </a:t>
            </a:r>
            <a:r>
              <a:rPr lang="en-US" sz="2400" dirty="0">
                <a:solidFill>
                  <a:srgbClr val="000000"/>
                </a:solidFill>
                <a:latin typeface="Arial"/>
                <a:cs typeface="Arial"/>
              </a:rPr>
              <a:t>Products Discovery </a:t>
            </a:r>
            <a:r>
              <a:rPr lang="en-US" sz="2400" dirty="0" smtClean="0">
                <a:solidFill>
                  <a:srgbClr val="000000"/>
                </a:solidFill>
                <a:latin typeface="Arial"/>
                <a:cs typeface="Arial"/>
              </a:rPr>
              <a:t>Initiative</a:t>
            </a:r>
            <a:endParaRPr lang="en-US" sz="2400" dirty="0">
              <a:solidFill>
                <a:srgbClr val="000000"/>
              </a:solidFill>
              <a:latin typeface="Arial"/>
              <a:cs typeface="Arial"/>
            </a:endParaRPr>
          </a:p>
          <a:p>
            <a:endParaRPr lang="en-US" sz="2400" dirty="0">
              <a:latin typeface="Arial"/>
              <a:cs typeface="Arial"/>
            </a:endParaRPr>
          </a:p>
        </p:txBody>
      </p:sp>
      <p:sp>
        <p:nvSpPr>
          <p:cNvPr id="3" name="Title 5"/>
          <p:cNvSpPr txBox="1">
            <a:spLocks/>
          </p:cNvSpPr>
          <p:nvPr/>
        </p:nvSpPr>
        <p:spPr>
          <a:xfrm>
            <a:off x="457200" y="99529"/>
            <a:ext cx="8229600" cy="637071"/>
          </a:xfrm>
          <a:prstGeom prst="rect">
            <a:avLst/>
          </a:prstGeom>
        </p:spPr>
        <p:txBody>
          <a:bodyPr/>
          <a:lst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r>
              <a:rPr lang="en-US" sz="2000" dirty="0" smtClean="0">
                <a:solidFill>
                  <a:srgbClr val="000000"/>
                </a:solidFill>
                <a:latin typeface="Arial Black" charset="0"/>
                <a:cs typeface="ＭＳ Ｐゴシック" charset="0"/>
              </a:rPr>
              <a:t>Areas of Special Emphasis</a:t>
            </a:r>
          </a:p>
          <a:p>
            <a:endParaRPr lang="en-US" sz="2000" dirty="0">
              <a:solidFill>
                <a:srgbClr val="000000"/>
              </a:solidFill>
              <a:latin typeface="Arial Black" charset="0"/>
              <a:cs typeface="ＭＳ Ｐゴシック" charset="0"/>
            </a:endParaRPr>
          </a:p>
        </p:txBody>
      </p:sp>
      <p:pic>
        <p:nvPicPr>
          <p:cNvPr id="5" name="Picture 5" descr="22004_0830_160625AA_1"/>
          <p:cNvPicPr>
            <a:picLocks noChangeAspect="1" noChangeArrowheads="1"/>
          </p:cNvPicPr>
          <p:nvPr/>
        </p:nvPicPr>
        <p:blipFill>
          <a:blip r:embed="rId3">
            <a:extLst>
              <a:ext uri="{28A0092B-C50C-407E-A947-70E740481C1C}">
                <a14:useLocalDpi xmlns:a14="http://schemas.microsoft.com/office/drawing/2010/main" val="0"/>
              </a:ext>
            </a:extLst>
          </a:blip>
          <a:srcRect t="5455" b="18182"/>
          <a:stretch>
            <a:fillRect/>
          </a:stretch>
        </p:blipFill>
        <p:spPr bwMode="auto">
          <a:xfrm>
            <a:off x="7279103" y="3034209"/>
            <a:ext cx="11652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46863" t="20384" r="410" b="28204"/>
          <a:stretch>
            <a:fillRect/>
          </a:stretch>
        </p:blipFill>
        <p:spPr bwMode="auto">
          <a:xfrm>
            <a:off x="6397625" y="1726406"/>
            <a:ext cx="1146470" cy="1474788"/>
          </a:xfrm>
          <a:prstGeom prst="rect">
            <a:avLst/>
          </a:prstGeom>
          <a:blipFill dpi="0" rotWithShape="1">
            <a:blip r:embed="rId5"/>
            <a:srcRect l="46863" t="20384" r="410" b="2820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7279103" y="952500"/>
            <a:ext cx="1788992" cy="914400"/>
          </a:xfrm>
          <a:prstGeom prst="rect">
            <a:avLst/>
          </a:prstGeom>
        </p:spPr>
      </p:pic>
    </p:spTree>
    <p:extLst>
      <p:ext uri="{BB962C8B-B14F-4D97-AF65-F5344CB8AC3E}">
        <p14:creationId xmlns:p14="http://schemas.microsoft.com/office/powerpoint/2010/main" val="57088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341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Tree>
    <p:extLst>
      <p:ext uri="{BB962C8B-B14F-4D97-AF65-F5344CB8AC3E}">
        <p14:creationId xmlns:p14="http://schemas.microsoft.com/office/powerpoint/2010/main" val="3637983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04" y="311658"/>
            <a:ext cx="8165592" cy="317395"/>
          </a:xfrm>
        </p:spPr>
        <p:txBody>
          <a:bodyPr/>
          <a:lstStyle/>
          <a:p>
            <a:pPr>
              <a:defRPr/>
            </a:pPr>
            <a:r>
              <a:rPr lang="en-US" b="1" dirty="0">
                <a:solidFill>
                  <a:srgbClr val="000000"/>
                </a:solidFill>
                <a:latin typeface="Arial Black"/>
                <a:cs typeface="Arial Black"/>
              </a:rPr>
              <a:t>NIH and NCI Structure</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65716"/>
            <a:ext cx="6724650" cy="37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505200" y="629053"/>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r>
              <a:rPr lang="en-US" sz="1800" dirty="0" smtClean="0">
                <a:solidFill>
                  <a:srgbClr val="BA3A39"/>
                </a:solidFill>
                <a:latin typeface="Arial Black" charset="0"/>
              </a:rPr>
              <a:t>The NCI supports its mission through a combination of extramural funding (grants) and intramural (on-site) research</a:t>
            </a:r>
            <a:endParaRPr lang="en-US" sz="1800" dirty="0">
              <a:solidFill>
                <a:srgbClr val="BA3A39"/>
              </a:solidFill>
              <a:latin typeface="Arial Black" charset="0"/>
            </a:endParaRPr>
          </a:p>
        </p:txBody>
      </p:sp>
      <p:sp>
        <p:nvSpPr>
          <p:cNvPr id="7" name="Oval 3"/>
          <p:cNvSpPr>
            <a:spLocks noChangeArrowheads="1"/>
          </p:cNvSpPr>
          <p:nvPr/>
        </p:nvSpPr>
        <p:spPr bwMode="auto">
          <a:xfrm>
            <a:off x="6858000" y="2597150"/>
            <a:ext cx="609600" cy="46355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cs typeface="Arial" charset="0"/>
            </a:endParaRPr>
          </a:p>
        </p:txBody>
      </p:sp>
    </p:spTree>
    <p:extLst>
      <p:ext uri="{BB962C8B-B14F-4D97-AF65-F5344CB8AC3E}">
        <p14:creationId xmlns:p14="http://schemas.microsoft.com/office/powerpoint/2010/main" val="21890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12"/>
          <p:cNvSpPr>
            <a:spLocks noChangeShapeType="1"/>
          </p:cNvSpPr>
          <p:nvPr/>
        </p:nvSpPr>
        <p:spPr bwMode="auto">
          <a:xfrm flipH="1" flipV="1">
            <a:off x="2057400" y="2194560"/>
            <a:ext cx="1588"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194" name="Rectangle 19"/>
          <p:cNvSpPr>
            <a:spLocks noGrp="1" noChangeArrowheads="1"/>
          </p:cNvSpPr>
          <p:nvPr>
            <p:ph type="title"/>
          </p:nvPr>
        </p:nvSpPr>
        <p:spPr>
          <a:xfrm>
            <a:off x="396238" y="38100"/>
            <a:ext cx="7070725" cy="628650"/>
          </a:xfrm>
        </p:spPr>
        <p:txBody>
          <a:bodyPr/>
          <a:lstStyle/>
          <a:p>
            <a:pPr eaLnBrk="1" hangingPunct="1"/>
            <a:r>
              <a:rPr lang="en-US" sz="1800" dirty="0">
                <a:solidFill>
                  <a:srgbClr val="000000"/>
                </a:solidFill>
                <a:latin typeface="Arial Black"/>
                <a:cs typeface="Arial Black"/>
              </a:rPr>
              <a:t>CCR is the Basic and Clinical Research Arm </a:t>
            </a:r>
            <a:r>
              <a:rPr lang="en-US" sz="1800" dirty="0" smtClean="0">
                <a:solidFill>
                  <a:srgbClr val="000000"/>
                </a:solidFill>
                <a:latin typeface="Arial Black"/>
                <a:cs typeface="Arial Black"/>
              </a:rPr>
              <a:t/>
            </a:r>
            <a:br>
              <a:rPr lang="en-US" sz="1800" dirty="0" smtClean="0">
                <a:solidFill>
                  <a:srgbClr val="000000"/>
                </a:solidFill>
                <a:latin typeface="Arial Black"/>
                <a:cs typeface="Arial Black"/>
              </a:rPr>
            </a:br>
            <a:r>
              <a:rPr lang="en-US" sz="1800" dirty="0" smtClean="0">
                <a:solidFill>
                  <a:srgbClr val="000000"/>
                </a:solidFill>
                <a:latin typeface="Arial Black"/>
                <a:cs typeface="Arial Black"/>
              </a:rPr>
              <a:t>of </a:t>
            </a:r>
            <a:r>
              <a:rPr lang="en-US" sz="1800" dirty="0">
                <a:solidFill>
                  <a:srgbClr val="000000"/>
                </a:solidFill>
                <a:latin typeface="Arial Black"/>
                <a:cs typeface="Arial Black"/>
              </a:rPr>
              <a:t>NCI’s Intramural </a:t>
            </a:r>
            <a:r>
              <a:rPr lang="en-US" sz="1800" dirty="0" smtClean="0">
                <a:solidFill>
                  <a:srgbClr val="000000"/>
                </a:solidFill>
                <a:latin typeface="Arial Black"/>
                <a:cs typeface="Arial Black"/>
              </a:rPr>
              <a:t>Program</a:t>
            </a:r>
            <a:endParaRPr lang="en-US" sz="1800" dirty="0">
              <a:solidFill>
                <a:srgbClr val="000000"/>
              </a:solidFill>
              <a:latin typeface="Arial Black"/>
              <a:cs typeface="Arial Black"/>
            </a:endParaRPr>
          </a:p>
        </p:txBody>
      </p:sp>
      <p:sp>
        <p:nvSpPr>
          <p:cNvPr id="8195" name="Line 4"/>
          <p:cNvSpPr>
            <a:spLocks noChangeShapeType="1"/>
          </p:cNvSpPr>
          <p:nvPr/>
        </p:nvSpPr>
        <p:spPr bwMode="auto">
          <a:xfrm flipH="1" flipV="1">
            <a:off x="6538914" y="2194560"/>
            <a:ext cx="14287" cy="22062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196" name="Line 5"/>
          <p:cNvSpPr>
            <a:spLocks noChangeShapeType="1"/>
          </p:cNvSpPr>
          <p:nvPr/>
        </p:nvSpPr>
        <p:spPr bwMode="auto">
          <a:xfrm flipV="1">
            <a:off x="4302125" y="1379935"/>
            <a:ext cx="1588" cy="3274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197" name="Rectangle 6"/>
          <p:cNvSpPr>
            <a:spLocks noChangeArrowheads="1"/>
          </p:cNvSpPr>
          <p:nvPr/>
        </p:nvSpPr>
        <p:spPr bwMode="auto">
          <a:xfrm>
            <a:off x="1766094" y="957501"/>
            <a:ext cx="5075238" cy="738664"/>
          </a:xfrm>
          <a:prstGeom prst="rect">
            <a:avLst/>
          </a:prstGeom>
          <a:solidFill>
            <a:srgbClr val="FFFED3"/>
          </a:solidFill>
          <a:ln w="19050">
            <a:solidFill>
              <a:schemeClr val="tx1"/>
            </a:solidFill>
            <a:miter lim="800000"/>
            <a:headEnd/>
            <a:tailEnd/>
          </a:ln>
        </p:spPr>
        <p:txBody>
          <a:bodyPr lIns="0" tIns="0" rIns="0" bIns="0">
            <a:spAutoFit/>
          </a:bodyPr>
          <a:lstStyle/>
          <a:p>
            <a:pPr algn="ctr" eaLnBrk="0" hangingPunct="0"/>
            <a:endParaRPr lang="en-US" sz="1200" b="1" dirty="0">
              <a:solidFill>
                <a:srgbClr val="000000"/>
              </a:solidFill>
            </a:endParaRPr>
          </a:p>
          <a:p>
            <a:pPr algn="ctr" eaLnBrk="0" hangingPunct="0"/>
            <a:r>
              <a:rPr lang="en-US" sz="2400" b="1" dirty="0">
                <a:solidFill>
                  <a:srgbClr val="000000"/>
                </a:solidFill>
              </a:rPr>
              <a:t>National Cancer Institute</a:t>
            </a:r>
            <a:endParaRPr lang="en-US" sz="1200" b="1" dirty="0">
              <a:solidFill>
                <a:srgbClr val="000000"/>
              </a:solidFill>
            </a:endParaRPr>
          </a:p>
          <a:p>
            <a:pPr algn="ctr" eaLnBrk="0" hangingPunct="0"/>
            <a:endParaRPr lang="en-US" sz="1200" b="1" dirty="0">
              <a:solidFill>
                <a:srgbClr val="000000"/>
              </a:solidFill>
            </a:endParaRPr>
          </a:p>
        </p:txBody>
      </p:sp>
      <p:sp>
        <p:nvSpPr>
          <p:cNvPr id="8199" name="Line 10"/>
          <p:cNvSpPr>
            <a:spLocks noChangeShapeType="1"/>
          </p:cNvSpPr>
          <p:nvPr/>
        </p:nvSpPr>
        <p:spPr bwMode="auto">
          <a:xfrm flipV="1">
            <a:off x="2049147" y="1716882"/>
            <a:ext cx="1587" cy="2071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00" name="Line 11"/>
          <p:cNvSpPr>
            <a:spLocks noChangeShapeType="1"/>
          </p:cNvSpPr>
          <p:nvPr/>
        </p:nvSpPr>
        <p:spPr bwMode="auto">
          <a:xfrm flipV="1">
            <a:off x="6537326" y="1691879"/>
            <a:ext cx="1588" cy="2071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01" name="Rectangle 7"/>
          <p:cNvSpPr>
            <a:spLocks noChangeArrowheads="1"/>
          </p:cNvSpPr>
          <p:nvPr/>
        </p:nvSpPr>
        <p:spPr bwMode="auto">
          <a:xfrm>
            <a:off x="602613" y="1924051"/>
            <a:ext cx="2813688" cy="276999"/>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b="1" dirty="0" smtClean="0">
                <a:solidFill>
                  <a:srgbClr val="000000"/>
                </a:solidFill>
              </a:rPr>
              <a:t>Intramural Divisions</a:t>
            </a:r>
            <a:endParaRPr lang="en-US" b="1" dirty="0">
              <a:solidFill>
                <a:srgbClr val="000000"/>
              </a:solidFill>
            </a:endParaRPr>
          </a:p>
        </p:txBody>
      </p:sp>
      <p:sp>
        <p:nvSpPr>
          <p:cNvPr id="8202" name="Rectangle 8"/>
          <p:cNvSpPr>
            <a:spLocks noChangeArrowheads="1"/>
          </p:cNvSpPr>
          <p:nvPr/>
        </p:nvSpPr>
        <p:spPr bwMode="auto">
          <a:xfrm>
            <a:off x="4978400" y="1924051"/>
            <a:ext cx="3131820" cy="276999"/>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b="1" dirty="0" smtClean="0">
                <a:solidFill>
                  <a:srgbClr val="000000"/>
                </a:solidFill>
              </a:rPr>
              <a:t>Extramural Divisions</a:t>
            </a:r>
            <a:endParaRPr lang="en-US" sz="1200" b="1" dirty="0">
              <a:solidFill>
                <a:srgbClr val="000000"/>
              </a:solidFill>
            </a:endParaRPr>
          </a:p>
        </p:txBody>
      </p:sp>
      <p:sp>
        <p:nvSpPr>
          <p:cNvPr id="8203" name="Rectangle 15"/>
          <p:cNvSpPr>
            <a:spLocks noChangeArrowheads="1"/>
          </p:cNvSpPr>
          <p:nvPr/>
        </p:nvSpPr>
        <p:spPr bwMode="auto">
          <a:xfrm>
            <a:off x="4358640" y="4340067"/>
            <a:ext cx="4429760"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a:solidFill>
                  <a:srgbClr val="000000"/>
                </a:solidFill>
              </a:rPr>
              <a:t>Center to Reduce Cancer Health Disparities</a:t>
            </a:r>
          </a:p>
        </p:txBody>
      </p:sp>
      <p:sp>
        <p:nvSpPr>
          <p:cNvPr id="8204" name="Rectangle 16"/>
          <p:cNvSpPr>
            <a:spLocks noChangeArrowheads="1"/>
          </p:cNvSpPr>
          <p:nvPr/>
        </p:nvSpPr>
        <p:spPr bwMode="auto">
          <a:xfrm>
            <a:off x="4358639" y="2472690"/>
            <a:ext cx="4374199"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dirty="0">
                <a:solidFill>
                  <a:srgbClr val="000000"/>
                </a:solidFill>
              </a:rPr>
              <a:t>Division of Cancer Treatment and Diagnosis</a:t>
            </a:r>
          </a:p>
        </p:txBody>
      </p:sp>
      <p:sp>
        <p:nvSpPr>
          <p:cNvPr id="8205" name="Rectangle 17"/>
          <p:cNvSpPr>
            <a:spLocks noChangeArrowheads="1"/>
          </p:cNvSpPr>
          <p:nvPr/>
        </p:nvSpPr>
        <p:spPr bwMode="auto">
          <a:xfrm>
            <a:off x="4358640" y="3966590"/>
            <a:ext cx="4429760"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dirty="0">
                <a:solidFill>
                  <a:srgbClr val="000000"/>
                </a:solidFill>
              </a:rPr>
              <a:t>Office of Centers, Training, and Resources</a:t>
            </a:r>
          </a:p>
        </p:txBody>
      </p:sp>
      <p:sp>
        <p:nvSpPr>
          <p:cNvPr id="8206" name="Rectangle 18"/>
          <p:cNvSpPr>
            <a:spLocks noChangeArrowheads="1"/>
          </p:cNvSpPr>
          <p:nvPr/>
        </p:nvSpPr>
        <p:spPr bwMode="auto">
          <a:xfrm>
            <a:off x="4358640" y="2846165"/>
            <a:ext cx="4374199"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dirty="0">
                <a:solidFill>
                  <a:srgbClr val="000000"/>
                </a:solidFill>
              </a:rPr>
              <a:t>Division of Cancer Control and Population Sciences</a:t>
            </a:r>
          </a:p>
        </p:txBody>
      </p:sp>
      <p:sp>
        <p:nvSpPr>
          <p:cNvPr id="8207" name="Rectangle 13"/>
          <p:cNvSpPr>
            <a:spLocks noChangeArrowheads="1"/>
          </p:cNvSpPr>
          <p:nvPr/>
        </p:nvSpPr>
        <p:spPr bwMode="auto">
          <a:xfrm>
            <a:off x="190500" y="2382679"/>
            <a:ext cx="4015740"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a:solidFill>
                  <a:srgbClr val="000000"/>
                </a:solidFill>
              </a:rPr>
              <a:t>Division of Cancer Epidemiology and Genetics</a:t>
            </a:r>
          </a:p>
        </p:txBody>
      </p:sp>
      <p:grpSp>
        <p:nvGrpSpPr>
          <p:cNvPr id="8208" name="Group 29"/>
          <p:cNvGrpSpPr>
            <a:grpSpLocks/>
          </p:cNvGrpSpPr>
          <p:nvPr/>
        </p:nvGrpSpPr>
        <p:grpSpPr bwMode="auto">
          <a:xfrm>
            <a:off x="396238" y="2852736"/>
            <a:ext cx="3505200" cy="1028700"/>
            <a:chOff x="240" y="2112"/>
            <a:chExt cx="2208" cy="864"/>
          </a:xfrm>
        </p:grpSpPr>
        <p:sp>
          <p:nvSpPr>
            <p:cNvPr id="8211" name="Rectangle 25"/>
            <p:cNvSpPr>
              <a:spLocks noChangeArrowheads="1"/>
            </p:cNvSpPr>
            <p:nvPr/>
          </p:nvSpPr>
          <p:spPr bwMode="auto">
            <a:xfrm>
              <a:off x="240" y="2112"/>
              <a:ext cx="2208" cy="864"/>
            </a:xfrm>
            <a:prstGeom prst="rect">
              <a:avLst/>
            </a:prstGeom>
            <a:solidFill>
              <a:schemeClr val="bg1"/>
            </a:solidFill>
            <a:ln w="34925">
              <a:solidFill>
                <a:srgbClr val="800000"/>
              </a:solidFill>
              <a:miter lim="800000"/>
              <a:headEnd/>
              <a:tailEnd/>
            </a:ln>
          </p:spPr>
          <p:txBody>
            <a:bodyPr wrap="none" anchor="ctr"/>
            <a:lstStyle/>
            <a:p>
              <a:pPr algn="ctr"/>
              <a:endParaRPr lang="en-US"/>
            </a:p>
          </p:txBody>
        </p:sp>
        <p:pic>
          <p:nvPicPr>
            <p:cNvPr id="8212" name="Picture 24" descr="LogoCCR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 y="2208"/>
              <a:ext cx="1886"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9" name="Rectangle 27"/>
          <p:cNvSpPr>
            <a:spLocks noChangeArrowheads="1"/>
          </p:cNvSpPr>
          <p:nvPr/>
        </p:nvSpPr>
        <p:spPr bwMode="auto">
          <a:xfrm>
            <a:off x="4358640" y="3593115"/>
            <a:ext cx="4429760"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a:solidFill>
                  <a:srgbClr val="000000"/>
                </a:solidFill>
              </a:rPr>
              <a:t>Division of Cancer Biology</a:t>
            </a:r>
          </a:p>
        </p:txBody>
      </p:sp>
      <p:sp>
        <p:nvSpPr>
          <p:cNvPr id="8210" name="Rectangle 28"/>
          <p:cNvSpPr>
            <a:spLocks noChangeArrowheads="1"/>
          </p:cNvSpPr>
          <p:nvPr/>
        </p:nvSpPr>
        <p:spPr bwMode="auto">
          <a:xfrm>
            <a:off x="4358639" y="3219640"/>
            <a:ext cx="4412299" cy="246221"/>
          </a:xfrm>
          <a:prstGeom prst="rect">
            <a:avLst/>
          </a:prstGeom>
          <a:solidFill>
            <a:srgbClr val="FFFED3"/>
          </a:solidFill>
          <a:ln w="19050">
            <a:solidFill>
              <a:schemeClr val="tx1"/>
            </a:solidFill>
            <a:miter lim="800000"/>
            <a:headEnd/>
            <a:tailEnd/>
          </a:ln>
        </p:spPr>
        <p:txBody>
          <a:bodyPr wrap="square" lIns="0" tIns="0" rIns="0" bIns="0">
            <a:spAutoFit/>
          </a:bodyPr>
          <a:lstStyle/>
          <a:p>
            <a:pPr algn="ctr" eaLnBrk="0" hangingPunct="0"/>
            <a:r>
              <a:rPr lang="en-US" sz="1600" b="1" dirty="0">
                <a:solidFill>
                  <a:srgbClr val="000000"/>
                </a:solidFill>
              </a:rPr>
              <a:t>Division of Cancer Prevention</a:t>
            </a:r>
          </a:p>
        </p:txBody>
      </p:sp>
      <p:sp>
        <p:nvSpPr>
          <p:cNvPr id="2" name="TextBox 1"/>
          <p:cNvSpPr txBox="1"/>
          <p:nvPr/>
        </p:nvSpPr>
        <p:spPr>
          <a:xfrm>
            <a:off x="602613" y="4340067"/>
            <a:ext cx="3059251" cy="646331"/>
          </a:xfrm>
          <a:prstGeom prst="rect">
            <a:avLst/>
          </a:prstGeom>
          <a:noFill/>
          <a:ln>
            <a:solidFill>
              <a:srgbClr val="000000"/>
            </a:solidFill>
          </a:ln>
        </p:spPr>
        <p:txBody>
          <a:bodyPr wrap="none" rtlCol="0">
            <a:spAutoFit/>
          </a:bodyPr>
          <a:lstStyle/>
          <a:p>
            <a:r>
              <a:rPr lang="en-US" dirty="0" smtClean="0">
                <a:solidFill>
                  <a:srgbClr val="000000"/>
                </a:solidFill>
                <a:latin typeface="+mn-lt"/>
              </a:rPr>
              <a:t>70% PIs based in Bethesda</a:t>
            </a:r>
          </a:p>
          <a:p>
            <a:r>
              <a:rPr lang="en-US" dirty="0" smtClean="0">
                <a:solidFill>
                  <a:srgbClr val="000000"/>
                </a:solidFill>
                <a:latin typeface="+mn-lt"/>
              </a:rPr>
              <a:t>30% PIs based in Frederick</a:t>
            </a:r>
            <a:endParaRPr lang="en-US" dirty="0">
              <a:solidFill>
                <a:srgbClr val="000000"/>
              </a:solidFill>
              <a:latin typeface="+mn-lt"/>
            </a:endParaRPr>
          </a:p>
        </p:txBody>
      </p:sp>
    </p:spTree>
    <p:extLst>
      <p:ext uri="{BB962C8B-B14F-4D97-AF65-F5344CB8AC3E}">
        <p14:creationId xmlns:p14="http://schemas.microsoft.com/office/powerpoint/2010/main" val="2730010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dirty="0">
                <a:solidFill>
                  <a:srgbClr val="000000"/>
                </a:solidFill>
                <a:latin typeface="Arial Black" charset="0"/>
              </a:rPr>
              <a:t>CCR Vision</a:t>
            </a:r>
          </a:p>
        </p:txBody>
      </p:sp>
      <p:sp>
        <p:nvSpPr>
          <p:cNvPr id="14338" name="Rectangle 3"/>
          <p:cNvSpPr>
            <a:spLocks noChangeArrowheads="1"/>
          </p:cNvSpPr>
          <p:nvPr/>
        </p:nvSpPr>
        <p:spPr bwMode="auto">
          <a:xfrm>
            <a:off x="533400" y="742950"/>
            <a:ext cx="838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800000"/>
              </a:buClr>
            </a:pPr>
            <a:r>
              <a:rPr lang="en-US" sz="3000" b="1" dirty="0">
                <a:latin typeface="Arial"/>
                <a:cs typeface="Arial"/>
              </a:rPr>
              <a:t>Integrate basic, translational, and clinical research to make cancer preventable, curable, or chronically manageable.</a:t>
            </a:r>
            <a:endParaRPr lang="en-US" sz="3000" dirty="0">
              <a:latin typeface="Arial"/>
              <a:cs typeface="Arial"/>
            </a:endParaRPr>
          </a:p>
          <a:p>
            <a:pPr>
              <a:spcBef>
                <a:spcPct val="20000"/>
              </a:spcBef>
              <a:buClr>
                <a:srgbClr val="800000"/>
              </a:buClr>
            </a:pPr>
            <a:endParaRPr lang="en-US" sz="3000" b="1" dirty="0">
              <a:latin typeface="Arial"/>
              <a:cs typeface="Arial"/>
            </a:endParaRPr>
          </a:p>
        </p:txBody>
      </p:sp>
      <p:graphicFrame>
        <p:nvGraphicFramePr>
          <p:cNvPr id="7" name="Chart 6"/>
          <p:cNvGraphicFramePr>
            <a:graphicFrameLocks/>
          </p:cNvGraphicFramePr>
          <p:nvPr>
            <p:extLst>
              <p:ext uri="{D42A27DB-BD31-4B8C-83A1-F6EECF244321}">
                <p14:modId xmlns:p14="http://schemas.microsoft.com/office/powerpoint/2010/main" val="1238124506"/>
              </p:ext>
            </p:extLst>
          </p:nvPr>
        </p:nvGraphicFramePr>
        <p:xfrm>
          <a:off x="215900" y="2197100"/>
          <a:ext cx="8255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a:spLocks noChangeArrowheads="1"/>
          </p:cNvSpPr>
          <p:nvPr/>
        </p:nvSpPr>
        <p:spPr bwMode="auto">
          <a:xfrm>
            <a:off x="4000500" y="3390900"/>
            <a:ext cx="762000" cy="711200"/>
          </a:xfrm>
          <a:prstGeom prst="ellipse">
            <a:avLst/>
          </a:prstGeom>
          <a:solidFill>
            <a:srgbClr val="EFC5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1100">
                <a:solidFill>
                  <a:srgbClr val="000000"/>
                </a:solidFill>
              </a:rPr>
              <a:t>HIV/AIDS</a:t>
            </a:r>
          </a:p>
          <a:p>
            <a:pPr algn="ctr"/>
            <a:r>
              <a:rPr lang="en-US" sz="1200">
                <a:solidFill>
                  <a:srgbClr val="000000"/>
                </a:solidFill>
              </a:rPr>
              <a:t>6%</a:t>
            </a:r>
          </a:p>
        </p:txBody>
      </p:sp>
    </p:spTree>
    <p:extLst>
      <p:ext uri="{BB962C8B-B14F-4D97-AF65-F5344CB8AC3E}">
        <p14:creationId xmlns:p14="http://schemas.microsoft.com/office/powerpoint/2010/main" val="326771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381000" y="99529"/>
            <a:ext cx="8229600" cy="346249"/>
          </a:xfrm>
        </p:spPr>
        <p:txBody>
          <a:bodyPr/>
          <a:lstStyle/>
          <a:p>
            <a:pPr eaLnBrk="1" hangingPunct="1"/>
            <a:r>
              <a:rPr lang="en-US" b="1" dirty="0">
                <a:solidFill>
                  <a:srgbClr val="000000"/>
                </a:solidFill>
                <a:latin typeface="Arial Black" charset="0"/>
              </a:rPr>
              <a:t>Distinctive </a:t>
            </a:r>
            <a:r>
              <a:rPr lang="en-US" altLang="ja-JP" b="1" dirty="0">
                <a:solidFill>
                  <a:srgbClr val="000000"/>
                </a:solidFill>
                <a:latin typeface="Arial Black" charset="0"/>
              </a:rPr>
              <a:t>Attributes of CCR’s Mission</a:t>
            </a:r>
            <a:endParaRPr lang="en-US" b="1" dirty="0">
              <a:solidFill>
                <a:srgbClr val="000000"/>
              </a:solidFill>
              <a:latin typeface="Arial Black" charset="0"/>
            </a:endParaRPr>
          </a:p>
        </p:txBody>
      </p:sp>
      <p:sp>
        <p:nvSpPr>
          <p:cNvPr id="12290" name="Content Placeholder 4"/>
          <p:cNvSpPr>
            <a:spLocks noGrp="1"/>
          </p:cNvSpPr>
          <p:nvPr>
            <p:ph idx="1"/>
          </p:nvPr>
        </p:nvSpPr>
        <p:spPr>
          <a:xfrm>
            <a:off x="381000" y="603250"/>
            <a:ext cx="8382000" cy="4540250"/>
          </a:xfrm>
        </p:spPr>
        <p:txBody>
          <a:bodyPr/>
          <a:lstStyle/>
          <a:p>
            <a:pPr eaLnBrk="1" hangingPunct="1"/>
            <a:r>
              <a:rPr lang="en-US" sz="1800" b="1" dirty="0">
                <a:latin typeface="Arial" charset="0"/>
              </a:rPr>
              <a:t>Sustained support for </a:t>
            </a:r>
            <a:r>
              <a:rPr lang="en-US" sz="1800" b="1" dirty="0" smtClean="0">
                <a:latin typeface="Arial" charset="0"/>
              </a:rPr>
              <a:t>investigator-driven </a:t>
            </a:r>
            <a:r>
              <a:rPr lang="en-US" sz="1800" b="1" dirty="0">
                <a:latin typeface="Arial" charset="0"/>
              </a:rPr>
              <a:t>high-risk, high-impact research</a:t>
            </a:r>
          </a:p>
          <a:p>
            <a:pPr eaLnBrk="1" hangingPunct="1"/>
            <a:r>
              <a:rPr lang="en-US" sz="1800" b="1" dirty="0">
                <a:latin typeface="Arial" charset="0"/>
              </a:rPr>
              <a:t>Highly interactive, interdisciplinary culture for basic and clinical scientists: </a:t>
            </a:r>
          </a:p>
          <a:p>
            <a:pPr lvl="1" eaLnBrk="1" hangingPunct="1"/>
            <a:r>
              <a:rPr lang="en-US" sz="1800" b="1" dirty="0">
                <a:latin typeface="Arial" charset="0"/>
              </a:rPr>
              <a:t>generation of new knowledge</a:t>
            </a:r>
          </a:p>
          <a:p>
            <a:pPr lvl="1" eaLnBrk="1" hangingPunct="1"/>
            <a:r>
              <a:rPr lang="en-US" sz="1800" b="1" dirty="0">
                <a:latin typeface="Arial" charset="0"/>
              </a:rPr>
              <a:t>efficient bench to bedside to bench translation</a:t>
            </a:r>
          </a:p>
          <a:p>
            <a:pPr lvl="1" eaLnBrk="1" hangingPunct="1"/>
            <a:r>
              <a:rPr lang="en-US" sz="1800" b="1" dirty="0">
                <a:latin typeface="Arial" charset="0"/>
              </a:rPr>
              <a:t>development of new technologies </a:t>
            </a:r>
            <a:endParaRPr lang="en-US" sz="1800" b="1" dirty="0" smtClean="0">
              <a:latin typeface="Arial" charset="0"/>
            </a:endParaRPr>
          </a:p>
          <a:p>
            <a:pPr lvl="1"/>
            <a:r>
              <a:rPr lang="en-US" sz="1800" b="1" dirty="0" smtClean="0">
                <a:latin typeface="Arial" charset="0"/>
              </a:rPr>
              <a:t>focus </a:t>
            </a:r>
            <a:r>
              <a:rPr lang="en-US" sz="1800" b="1" dirty="0">
                <a:latin typeface="Arial" charset="0"/>
              </a:rPr>
              <a:t>on rare cancers and underserved patient </a:t>
            </a:r>
            <a:r>
              <a:rPr lang="en-US" sz="1800" b="1" dirty="0" smtClean="0">
                <a:latin typeface="Arial" charset="0"/>
              </a:rPr>
              <a:t>populations</a:t>
            </a:r>
            <a:endParaRPr lang="en-US" sz="1800" b="1" dirty="0">
              <a:latin typeface="Arial" charset="0"/>
            </a:endParaRPr>
          </a:p>
          <a:p>
            <a:pPr eaLnBrk="1" hangingPunct="1"/>
            <a:r>
              <a:rPr lang="en-US" sz="1800" b="1" dirty="0">
                <a:latin typeface="Arial" charset="0"/>
              </a:rPr>
              <a:t>Largest effort in the NIH Clinical Research Center which is world’</a:t>
            </a:r>
            <a:r>
              <a:rPr lang="en-US" altLang="ja-JP" sz="1800" b="1" dirty="0">
                <a:latin typeface="Arial" charset="0"/>
              </a:rPr>
              <a:t>s largest cancer-focused clinical research center</a:t>
            </a:r>
          </a:p>
          <a:p>
            <a:r>
              <a:rPr lang="en-US" sz="1800" b="1" dirty="0" smtClean="0">
                <a:solidFill>
                  <a:srgbClr val="800000"/>
                </a:solidFill>
              </a:rPr>
              <a:t>The FFRDC facilitates many of our activities</a:t>
            </a:r>
            <a:endParaRPr lang="en-US" sz="1800" b="1" dirty="0">
              <a:solidFill>
                <a:srgbClr val="800000"/>
              </a:solidFill>
            </a:endParaRPr>
          </a:p>
          <a:p>
            <a:pPr marL="0" indent="0" eaLnBrk="1" hangingPunct="1">
              <a:buNone/>
            </a:pPr>
            <a:endParaRPr lang="en-US" sz="1800" b="1" dirty="0">
              <a:latin typeface="Arial" charset="0"/>
            </a:endParaRPr>
          </a:p>
        </p:txBody>
      </p:sp>
    </p:spTree>
    <p:extLst>
      <p:ext uri="{BB962C8B-B14F-4D97-AF65-F5344CB8AC3E}">
        <p14:creationId xmlns:p14="http://schemas.microsoft.com/office/powerpoint/2010/main" val="42064348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Overview</a:t>
            </a:r>
            <a:endParaRPr lang="en-US" dirty="0"/>
          </a:p>
        </p:txBody>
      </p:sp>
    </p:spTree>
    <p:extLst>
      <p:ext uri="{BB962C8B-B14F-4D97-AF65-F5344CB8AC3E}">
        <p14:creationId xmlns:p14="http://schemas.microsoft.com/office/powerpoint/2010/main" val="4145556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4800" y="0"/>
            <a:ext cx="7848600" cy="841822"/>
          </a:xfrm>
        </p:spPr>
        <p:txBody>
          <a:bodyPr/>
          <a:lstStyle/>
          <a:p>
            <a:r>
              <a:rPr lang="en-US" dirty="0">
                <a:solidFill>
                  <a:srgbClr val="000000"/>
                </a:solidFill>
                <a:latin typeface="Arial Black" charset="0"/>
              </a:rPr>
              <a:t>Interdisciplinary Strengths of CCR’s </a:t>
            </a:r>
            <a:br>
              <a:rPr lang="en-US" dirty="0">
                <a:solidFill>
                  <a:srgbClr val="000000"/>
                </a:solidFill>
                <a:latin typeface="Arial Black" charset="0"/>
              </a:rPr>
            </a:br>
            <a:r>
              <a:rPr lang="en-US" dirty="0">
                <a:solidFill>
                  <a:srgbClr val="000000"/>
                </a:solidFill>
                <a:latin typeface="Arial Black" charset="0"/>
              </a:rPr>
              <a:t>Research Portfolio</a:t>
            </a:r>
          </a:p>
        </p:txBody>
      </p:sp>
      <p:graphicFrame>
        <p:nvGraphicFramePr>
          <p:cNvPr id="4" name="Chart 3"/>
          <p:cNvGraphicFramePr>
            <a:graphicFrameLocks noGrp="1"/>
          </p:cNvGraphicFramePr>
          <p:nvPr>
            <p:extLst>
              <p:ext uri="{D42A27DB-BD31-4B8C-83A1-F6EECF244321}">
                <p14:modId xmlns:p14="http://schemas.microsoft.com/office/powerpoint/2010/main" val="2957657963"/>
              </p:ext>
            </p:extLst>
          </p:nvPr>
        </p:nvGraphicFramePr>
        <p:xfrm>
          <a:off x="304800" y="769244"/>
          <a:ext cx="8724900" cy="4124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345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4800" y="0"/>
            <a:ext cx="7848600" cy="841822"/>
          </a:xfrm>
        </p:spPr>
        <p:txBody>
          <a:bodyPr/>
          <a:lstStyle/>
          <a:p>
            <a:r>
              <a:rPr lang="en-US" b="1" dirty="0">
                <a:solidFill>
                  <a:srgbClr val="000000"/>
                </a:solidFill>
                <a:latin typeface="Arial Black"/>
                <a:cs typeface="Arial Black"/>
              </a:rPr>
              <a:t>Interdisciplinary Strengths of CCR’s </a:t>
            </a:r>
            <a:br>
              <a:rPr lang="en-US" b="1" dirty="0">
                <a:solidFill>
                  <a:srgbClr val="000000"/>
                </a:solidFill>
                <a:latin typeface="Arial Black"/>
                <a:cs typeface="Arial Black"/>
              </a:rPr>
            </a:br>
            <a:r>
              <a:rPr lang="en-US" b="1" dirty="0">
                <a:solidFill>
                  <a:srgbClr val="000000"/>
                </a:solidFill>
                <a:latin typeface="Arial Black"/>
                <a:cs typeface="Arial Black"/>
              </a:rPr>
              <a:t>Research Portfolio</a:t>
            </a:r>
          </a:p>
        </p:txBody>
      </p:sp>
      <p:grpSp>
        <p:nvGrpSpPr>
          <p:cNvPr id="34" name="Group 41"/>
          <p:cNvGrpSpPr/>
          <p:nvPr/>
        </p:nvGrpSpPr>
        <p:grpSpPr>
          <a:xfrm>
            <a:off x="368438" y="-406400"/>
            <a:ext cx="5238663" cy="5977089"/>
            <a:chOff x="2576340" y="1437163"/>
            <a:chExt cx="3991319" cy="3983674"/>
          </a:xfrm>
          <a:effectLst>
            <a:outerShdw blurRad="152400" dist="38100" dir="5400000" sx="103000" sy="103000" algn="t" rotWithShape="0">
              <a:prstClr val="black">
                <a:alpha val="40000"/>
              </a:prstClr>
            </a:outerShdw>
          </a:effectLst>
          <a:scene3d>
            <a:camera prst="perspectiveRelaxed"/>
            <a:lightRig rig="threePt" dir="t"/>
          </a:scene3d>
        </p:grpSpPr>
        <p:sp>
          <p:nvSpPr>
            <p:cNvPr id="35" name="Circular Arrow 34"/>
            <p:cNvSpPr/>
            <p:nvPr/>
          </p:nvSpPr>
          <p:spPr>
            <a:xfrm>
              <a:off x="2701586" y="1437163"/>
              <a:ext cx="3836416" cy="3836416"/>
            </a:xfrm>
            <a:prstGeom prst="circularArrow">
              <a:avLst>
                <a:gd name="adj1" fmla="val 11864"/>
                <a:gd name="adj2" fmla="val 327528"/>
                <a:gd name="adj3" fmla="val 20418334"/>
                <a:gd name="adj4" fmla="val 16200324"/>
                <a:gd name="adj5" fmla="val 5932"/>
              </a:avLst>
            </a:prstGeom>
            <a:solidFill>
              <a:schemeClr val="accent2">
                <a:lumMod val="60000"/>
                <a:lumOff val="40000"/>
              </a:schemeClr>
            </a:solidFill>
            <a:sp3d extrusionH="317500" prstMaterial="dkEdge">
              <a:bevelT w="139700" prst="cross"/>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Circular Arrow 35"/>
            <p:cNvSpPr/>
            <p:nvPr/>
          </p:nvSpPr>
          <p:spPr>
            <a:xfrm>
              <a:off x="2731243" y="1528167"/>
              <a:ext cx="3836416" cy="3836416"/>
            </a:xfrm>
            <a:prstGeom prst="circularArrow">
              <a:avLst>
                <a:gd name="adj1" fmla="val 11864"/>
                <a:gd name="adj2" fmla="val 327528"/>
                <a:gd name="adj3" fmla="val 3167827"/>
                <a:gd name="adj4" fmla="val 20519953"/>
                <a:gd name="adj5" fmla="val 5932"/>
              </a:avLst>
            </a:prstGeom>
            <a:solidFill>
              <a:schemeClr val="accent3">
                <a:lumMod val="50000"/>
              </a:schemeClr>
            </a:solidFill>
            <a:sp3d extrusionH="317500" prstMaterial="dkEdge">
              <a:bevelT w="139700" prst="cross"/>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Circular Arrow 36"/>
            <p:cNvSpPr/>
            <p:nvPr/>
          </p:nvSpPr>
          <p:spPr>
            <a:xfrm>
              <a:off x="2653792" y="1584421"/>
              <a:ext cx="3836416" cy="3836416"/>
            </a:xfrm>
            <a:prstGeom prst="circularArrow">
              <a:avLst>
                <a:gd name="adj1" fmla="val 11864"/>
                <a:gd name="adj2" fmla="val 327528"/>
                <a:gd name="adj3" fmla="val 7467970"/>
                <a:gd name="adj4" fmla="val 3239695"/>
                <a:gd name="adj5" fmla="val 5932"/>
              </a:avLst>
            </a:prstGeom>
            <a:solidFill>
              <a:schemeClr val="accent4">
                <a:lumMod val="50000"/>
              </a:schemeClr>
            </a:solidFill>
            <a:sp3d extrusionH="317500" prstMaterial="dkEdge">
              <a:bevelT w="139700" prst="cross"/>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Circular Arrow 37"/>
            <p:cNvSpPr/>
            <p:nvPr/>
          </p:nvSpPr>
          <p:spPr>
            <a:xfrm>
              <a:off x="2576340" y="1528167"/>
              <a:ext cx="3836416" cy="3836416"/>
            </a:xfrm>
            <a:prstGeom prst="circularArrow">
              <a:avLst>
                <a:gd name="adj1" fmla="val 11864"/>
                <a:gd name="adj2" fmla="val 327528"/>
                <a:gd name="adj3" fmla="val 11792102"/>
                <a:gd name="adj4" fmla="val 7559718"/>
                <a:gd name="adj5" fmla="val 5932"/>
              </a:avLst>
            </a:prstGeom>
            <a:solidFill>
              <a:schemeClr val="accent5">
                <a:lumMod val="50000"/>
              </a:schemeClr>
            </a:solidFill>
            <a:sp3d extrusionH="317500" prstMaterial="dkEdge">
              <a:bevelT w="139700" prst="cross"/>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Circular Arrow 38"/>
            <p:cNvSpPr/>
            <p:nvPr/>
          </p:nvSpPr>
          <p:spPr>
            <a:xfrm>
              <a:off x="2605997" y="1437163"/>
              <a:ext cx="3836416" cy="3836416"/>
            </a:xfrm>
            <a:prstGeom prst="circularArrow">
              <a:avLst>
                <a:gd name="adj1" fmla="val 11864"/>
                <a:gd name="adj2" fmla="val 327528"/>
                <a:gd name="adj3" fmla="val 16093403"/>
                <a:gd name="adj4" fmla="val 11880111"/>
                <a:gd name="adj5" fmla="val 5932"/>
              </a:avLst>
            </a:prstGeom>
            <a:solidFill>
              <a:srgbClr val="000090"/>
            </a:solidFill>
            <a:sp3d extrusionH="317500" prstMaterial="dkEdge">
              <a:bevelT w="139700" prst="cross"/>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aphicFrame>
        <p:nvGraphicFramePr>
          <p:cNvPr id="4" name="Chart 3"/>
          <p:cNvGraphicFramePr>
            <a:graphicFrameLocks noGrp="1"/>
          </p:cNvGraphicFramePr>
          <p:nvPr>
            <p:extLst>
              <p:ext uri="{D42A27DB-BD31-4B8C-83A1-F6EECF244321}">
                <p14:modId xmlns:p14="http://schemas.microsoft.com/office/powerpoint/2010/main" val="3707134699"/>
              </p:ext>
            </p:extLst>
          </p:nvPr>
        </p:nvGraphicFramePr>
        <p:xfrm>
          <a:off x="259445" y="841822"/>
          <a:ext cx="8115301" cy="4124381"/>
        </p:xfrm>
        <a:graphic>
          <a:graphicData uri="http://schemas.openxmlformats.org/drawingml/2006/chart">
            <c:chart xmlns:c="http://schemas.openxmlformats.org/drawingml/2006/chart" xmlns:r="http://schemas.openxmlformats.org/officeDocument/2006/relationships" r:id="rId3"/>
          </a:graphicData>
        </a:graphic>
      </p:graphicFrame>
      <p:grpSp>
        <p:nvGrpSpPr>
          <p:cNvPr id="41" name="Group 40"/>
          <p:cNvGrpSpPr/>
          <p:nvPr/>
        </p:nvGrpSpPr>
        <p:grpSpPr>
          <a:xfrm>
            <a:off x="581406" y="578366"/>
            <a:ext cx="7925196" cy="4229100"/>
            <a:chOff x="1236726" y="578366"/>
            <a:chExt cx="7925196" cy="4229100"/>
          </a:xfrm>
        </p:grpSpPr>
        <p:sp>
          <p:nvSpPr>
            <p:cNvPr id="3" name="Rectangle 2"/>
            <p:cNvSpPr/>
            <p:nvPr/>
          </p:nvSpPr>
          <p:spPr>
            <a:xfrm>
              <a:off x="6515100" y="578366"/>
              <a:ext cx="2646822" cy="422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rgbClr val="000000"/>
                </a:solidFill>
                <a:latin typeface="Arial"/>
                <a:cs typeface="Arial"/>
              </a:endParaRPr>
            </a:p>
          </p:txBody>
        </p:sp>
        <p:sp>
          <p:nvSpPr>
            <p:cNvPr id="40" name="TextBox 39"/>
            <p:cNvSpPr txBox="1"/>
            <p:nvPr/>
          </p:nvSpPr>
          <p:spPr>
            <a:xfrm rot="1820268">
              <a:off x="4465494" y="1241683"/>
              <a:ext cx="1005654"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a:cs typeface="Arial"/>
                </a:rPr>
                <a:t>Clinical</a:t>
              </a:r>
              <a:endParaRPr lang="en-US" b="1" dirty="0">
                <a:solidFill>
                  <a:schemeClr val="bg1"/>
                </a:solidFill>
                <a:effectLst>
                  <a:outerShdw blurRad="38100" dist="38100" dir="2700000" algn="tl">
                    <a:srgbClr val="000000">
                      <a:alpha val="43137"/>
                    </a:srgbClr>
                  </a:outerShdw>
                </a:effectLst>
                <a:latin typeface="Arial"/>
                <a:cs typeface="Arial"/>
              </a:endParaRPr>
            </a:p>
          </p:txBody>
        </p:sp>
        <p:sp>
          <p:nvSpPr>
            <p:cNvPr id="42" name="TextBox 41"/>
            <p:cNvSpPr txBox="1"/>
            <p:nvPr/>
          </p:nvSpPr>
          <p:spPr>
            <a:xfrm rot="4355496">
              <a:off x="1021076" y="3071783"/>
              <a:ext cx="80063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a:cs typeface="Arial"/>
                </a:rPr>
                <a:t>Basic</a:t>
              </a:r>
              <a:endParaRPr lang="en-US" b="1" dirty="0">
                <a:solidFill>
                  <a:schemeClr val="bg1"/>
                </a:solidFill>
                <a:effectLst>
                  <a:outerShdw blurRad="38100" dist="38100" dir="2700000" algn="tl">
                    <a:srgbClr val="000000">
                      <a:alpha val="43137"/>
                    </a:srgbClr>
                  </a:outerShdw>
                </a:effectLst>
                <a:latin typeface="Arial"/>
                <a:cs typeface="Arial"/>
              </a:endParaRPr>
            </a:p>
          </p:txBody>
        </p:sp>
        <p:sp>
          <p:nvSpPr>
            <p:cNvPr id="43" name="TextBox 42"/>
            <p:cNvSpPr txBox="1"/>
            <p:nvPr/>
          </p:nvSpPr>
          <p:spPr>
            <a:xfrm rot="19865859">
              <a:off x="1440305" y="1310263"/>
              <a:ext cx="1608546"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a:cs typeface="Arial"/>
                </a:rPr>
                <a:t>Translational</a:t>
              </a:r>
              <a:endParaRPr lang="en-US" b="1" dirty="0">
                <a:solidFill>
                  <a:schemeClr val="bg1"/>
                </a:solidFill>
                <a:effectLst>
                  <a:outerShdw blurRad="38100" dist="38100" dir="2700000" algn="tl">
                    <a:srgbClr val="000000">
                      <a:alpha val="43137"/>
                    </a:srgbClr>
                  </a:outerShdw>
                </a:effectLst>
                <a:latin typeface="Arial"/>
                <a:cs typeface="Arial"/>
              </a:endParaRPr>
            </a:p>
          </p:txBody>
        </p:sp>
        <p:sp>
          <p:nvSpPr>
            <p:cNvPr id="44" name="TextBox 43"/>
            <p:cNvSpPr txBox="1"/>
            <p:nvPr/>
          </p:nvSpPr>
          <p:spPr>
            <a:xfrm>
              <a:off x="3058297" y="4384794"/>
              <a:ext cx="1462773"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a:cs typeface="Arial"/>
                </a:rPr>
                <a:t>Technology</a:t>
              </a:r>
              <a:endParaRPr lang="en-US" b="1" dirty="0">
                <a:solidFill>
                  <a:schemeClr val="bg1"/>
                </a:solidFill>
                <a:effectLst>
                  <a:outerShdw blurRad="38100" dist="38100" dir="2700000" algn="tl">
                    <a:srgbClr val="000000">
                      <a:alpha val="43137"/>
                    </a:srgbClr>
                  </a:outerShdw>
                </a:effectLst>
                <a:latin typeface="Arial"/>
                <a:cs typeface="Arial"/>
              </a:endParaRPr>
            </a:p>
          </p:txBody>
        </p:sp>
        <p:sp>
          <p:nvSpPr>
            <p:cNvPr id="45" name="TextBox 44"/>
            <p:cNvSpPr txBox="1"/>
            <p:nvPr/>
          </p:nvSpPr>
          <p:spPr>
            <a:xfrm rot="17208125">
              <a:off x="4877970" y="3071784"/>
              <a:ext cx="1813317"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a:cs typeface="Arial"/>
                </a:rPr>
                <a:t>Animal Models</a:t>
              </a:r>
              <a:endParaRPr lang="en-US" b="1" dirty="0">
                <a:solidFill>
                  <a:schemeClr val="bg1"/>
                </a:solidFill>
                <a:effectLst>
                  <a:outerShdw blurRad="38100" dist="38100" dir="2700000" algn="tl">
                    <a:srgbClr val="000000">
                      <a:alpha val="43137"/>
                    </a:srgbClr>
                  </a:outerShdw>
                </a:effectLst>
                <a:latin typeface="Arial"/>
                <a:cs typeface="Arial"/>
              </a:endParaRPr>
            </a:p>
          </p:txBody>
        </p:sp>
      </p:grpSp>
      <p:sp>
        <p:nvSpPr>
          <p:cNvPr id="2" name="TextBox 1"/>
          <p:cNvSpPr txBox="1"/>
          <p:nvPr/>
        </p:nvSpPr>
        <p:spPr>
          <a:xfrm>
            <a:off x="5859781" y="586972"/>
            <a:ext cx="3311446" cy="4031873"/>
          </a:xfrm>
          <a:prstGeom prst="rect">
            <a:avLst/>
          </a:prstGeom>
          <a:noFill/>
        </p:spPr>
        <p:txBody>
          <a:bodyPr wrap="square" rtlCol="0">
            <a:spAutoFit/>
          </a:bodyPr>
          <a:lstStyle/>
          <a:p>
            <a:r>
              <a:rPr lang="en-US" sz="1600" b="1" dirty="0" smtClean="0">
                <a:solidFill>
                  <a:srgbClr val="800000"/>
                </a:solidFill>
                <a:latin typeface="Arial"/>
                <a:cs typeface="Arial"/>
              </a:rPr>
              <a:t>The FNLCR Contract Provides:</a:t>
            </a:r>
          </a:p>
          <a:p>
            <a:endParaRPr lang="en-US" sz="1600" b="1" dirty="0" smtClean="0">
              <a:solidFill>
                <a:srgbClr val="800000"/>
              </a:solidFill>
              <a:latin typeface="Arial"/>
              <a:cs typeface="Arial"/>
            </a:endParaRPr>
          </a:p>
          <a:p>
            <a:pPr marL="285750" indent="-285750">
              <a:buFont typeface="Arial"/>
              <a:buChar char="•"/>
            </a:pPr>
            <a:r>
              <a:rPr lang="en-US" sz="1600" b="1" dirty="0">
                <a:solidFill>
                  <a:srgbClr val="800000"/>
                </a:solidFill>
                <a:latin typeface="Arial"/>
                <a:cs typeface="Arial"/>
              </a:rPr>
              <a:t>E</a:t>
            </a:r>
            <a:r>
              <a:rPr lang="en-US" sz="1600" b="1" dirty="0" smtClean="0">
                <a:solidFill>
                  <a:srgbClr val="800000"/>
                </a:solidFill>
                <a:latin typeface="Arial"/>
                <a:cs typeface="Arial"/>
              </a:rPr>
              <a:t>mbedded support for basic, translational and clinical research</a:t>
            </a:r>
          </a:p>
          <a:p>
            <a:pPr marL="285750" indent="-285750">
              <a:buFont typeface="Arial"/>
              <a:buChar char="•"/>
            </a:pPr>
            <a:endParaRPr lang="en-US" sz="1600" b="1" dirty="0">
              <a:solidFill>
                <a:srgbClr val="800000"/>
              </a:solidFill>
              <a:latin typeface="Arial"/>
              <a:cs typeface="Arial"/>
            </a:endParaRPr>
          </a:p>
          <a:p>
            <a:pPr marL="285750" indent="-285750">
              <a:buFont typeface="Arial"/>
              <a:buChar char="•"/>
            </a:pPr>
            <a:r>
              <a:rPr lang="en-US" sz="1600" b="1" dirty="0">
                <a:solidFill>
                  <a:srgbClr val="800000"/>
                </a:solidFill>
                <a:latin typeface="Arial"/>
                <a:cs typeface="Arial"/>
              </a:rPr>
              <a:t>S</a:t>
            </a:r>
            <a:r>
              <a:rPr lang="en-US" sz="1600" b="1" dirty="0" smtClean="0">
                <a:solidFill>
                  <a:srgbClr val="800000"/>
                </a:solidFill>
                <a:latin typeface="Arial"/>
                <a:cs typeface="Arial"/>
              </a:rPr>
              <a:t>tate-of-the-art laboratory animal services, including genetically modified mouse models</a:t>
            </a:r>
          </a:p>
          <a:p>
            <a:pPr marL="285750" indent="-285750">
              <a:buFont typeface="Arial"/>
              <a:buChar char="•"/>
            </a:pPr>
            <a:endParaRPr lang="en-US" sz="1600" b="1" dirty="0">
              <a:solidFill>
                <a:srgbClr val="800000"/>
              </a:solidFill>
              <a:latin typeface="Arial"/>
              <a:cs typeface="Arial"/>
            </a:endParaRPr>
          </a:p>
          <a:p>
            <a:pPr marL="285750" indent="-285750">
              <a:buFont typeface="Arial"/>
              <a:buChar char="•"/>
            </a:pPr>
            <a:r>
              <a:rPr lang="en-US" sz="1600" b="1" dirty="0" smtClean="0">
                <a:solidFill>
                  <a:srgbClr val="800000"/>
                </a:solidFill>
                <a:latin typeface="Arial"/>
                <a:cs typeface="Arial"/>
              </a:rPr>
              <a:t>Dedicated laboratories with  advanced technologies in protein chemistry, genomics, and imaging</a:t>
            </a:r>
          </a:p>
          <a:p>
            <a:endParaRPr lang="en-US" sz="1600" b="1" dirty="0">
              <a:solidFill>
                <a:srgbClr val="800000"/>
              </a:solidFill>
              <a:latin typeface="Arial"/>
              <a:cs typeface="Arial"/>
            </a:endParaRPr>
          </a:p>
        </p:txBody>
      </p:sp>
    </p:spTree>
    <p:extLst>
      <p:ext uri="{BB962C8B-B14F-4D97-AF65-F5344CB8AC3E}">
        <p14:creationId xmlns:p14="http://schemas.microsoft.com/office/powerpoint/2010/main" val="13310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12563</TotalTime>
  <Words>1213</Words>
  <Application>Microsoft Office PowerPoint</Application>
  <PresentationFormat>On-screen Show (16:9)</PresentationFormat>
  <Paragraphs>195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Arial</vt:lpstr>
      <vt:lpstr>Arial Black</vt:lpstr>
      <vt:lpstr>Calibri</vt:lpstr>
      <vt:lpstr>Sapient Centro Slab</vt:lpstr>
      <vt:lpstr>SapientCentroSlab-Light</vt:lpstr>
      <vt:lpstr>SapientSansBold</vt:lpstr>
      <vt:lpstr>SapientSansRegular</vt:lpstr>
      <vt:lpstr>Wingdings</vt:lpstr>
      <vt:lpstr>NCI PPT Template 16x9 RED</vt:lpstr>
      <vt:lpstr>Center for Cancer Research</vt:lpstr>
      <vt:lpstr>Overview</vt:lpstr>
      <vt:lpstr>NIH and NCI Structure</vt:lpstr>
      <vt:lpstr>CCR is the Basic and Clinical Research Arm  of NCI’s Intramural Program</vt:lpstr>
      <vt:lpstr>CCR Vision</vt:lpstr>
      <vt:lpstr>Distinctive Attributes of CCR’s Mission</vt:lpstr>
      <vt:lpstr>Research Overview</vt:lpstr>
      <vt:lpstr>Interdisciplinary Strengths of CCR’s  Research Portfolio</vt:lpstr>
      <vt:lpstr>Interdisciplinary Strengths of CCR’s  Research Portfolio</vt:lpstr>
      <vt:lpstr>PowerPoint Presentation</vt:lpstr>
      <vt:lpstr>PowerPoint Presentation</vt:lpstr>
      <vt:lpstr>Technology Development: Center of Molecular Microscopy</vt:lpstr>
      <vt:lpstr>Clinical Support: CCR Clinical Trials</vt:lpstr>
      <vt:lpstr>Translational Efforts: Drug Development</vt:lpstr>
      <vt:lpstr>PowerPoint Presentation</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Joyce Ogunlade</cp:lastModifiedBy>
  <cp:revision>213</cp:revision>
  <cp:lastPrinted>2015-08-31T19:29:16Z</cp:lastPrinted>
  <dcterms:created xsi:type="dcterms:W3CDTF">2013-05-02T18:01:03Z</dcterms:created>
  <dcterms:modified xsi:type="dcterms:W3CDTF">2017-06-21T14:03:07Z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