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8"/>
  </p:notesMasterIdLst>
  <p:handoutMasterIdLst>
    <p:handoutMasterId r:id="rId19"/>
  </p:handoutMasterIdLst>
  <p:sldIdLst>
    <p:sldId id="308" r:id="rId2"/>
    <p:sldId id="309" r:id="rId3"/>
    <p:sldId id="313" r:id="rId4"/>
    <p:sldId id="324" r:id="rId5"/>
    <p:sldId id="311" r:id="rId6"/>
    <p:sldId id="314" r:id="rId7"/>
    <p:sldId id="315" r:id="rId8"/>
    <p:sldId id="316" r:id="rId9"/>
    <p:sldId id="317" r:id="rId10"/>
    <p:sldId id="318" r:id="rId11"/>
    <p:sldId id="319" r:id="rId12"/>
    <p:sldId id="320" r:id="rId13"/>
    <p:sldId id="321" r:id="rId14"/>
    <p:sldId id="322" r:id="rId15"/>
    <p:sldId id="323" r:id="rId16"/>
    <p:sldId id="310" r:id="rId17"/>
  </p:sldIdLst>
  <p:sldSz cx="9144000" cy="5143500" type="screen16x9"/>
  <p:notesSz cx="6950075" cy="92360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94">
          <p15:clr>
            <a:srgbClr val="A4A3A4"/>
          </p15:clr>
        </p15:guide>
        <p15:guide id="2" pos="67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C6C6C"/>
    <a:srgbClr val="7F7F7F"/>
    <a:srgbClr val="E8E8E8"/>
    <a:srgbClr val="F2F2F2"/>
    <a:srgbClr val="4C4C4C"/>
    <a:srgbClr val="565656"/>
    <a:srgbClr val="2A5DA5"/>
    <a:srgbClr val="2A67A5"/>
    <a:srgbClr val="2A7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789" autoAdjust="0"/>
    <p:restoredTop sz="64460" autoAdjust="0"/>
  </p:normalViewPr>
  <p:slideViewPr>
    <p:cSldViewPr snapToGrid="0" snapToObjects="1">
      <p:cViewPr>
        <p:scale>
          <a:sx n="70" d="100"/>
          <a:sy n="70" d="100"/>
        </p:scale>
        <p:origin x="-2814" y="-792"/>
      </p:cViewPr>
      <p:guideLst>
        <p:guide orient="horz" pos="1694"/>
        <p:guide pos="67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2632" y="4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499F3A4-7CE6-7D4B-82F4-AAB0A89D24A0}" type="datetimeFigureOut">
              <a:rPr lang="en-US" smtClean="0"/>
              <a:t>6/21/2017</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F093AD1B-1BAA-D548-ACF0-7463C0C7D0E7}" type="slidenum">
              <a:rPr lang="en-US" smtClean="0"/>
              <a:t>‹#›</a:t>
            </a:fld>
            <a:endParaRPr lang="en-US" dirty="0"/>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703C395-96D9-3549-B668-03A5D401BEEB}" type="datetimeFigureOut">
              <a:rPr lang="en-US" smtClean="0"/>
              <a:t>6/21/2017</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1459DD9-C07A-0F4A-BE38-5AFB42BB2A68}" type="slidenum">
              <a:rPr lang="en-US" smtClean="0"/>
              <a:t>‹#›</a:t>
            </a:fld>
            <a:endParaRPr lang="en-US" dirty="0"/>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FNLCR_ACQ@mail.nih.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For a more accessible version of this file or to request additional information about the images contained in this PowerPoint presentation, please contact: the FNCLR Acquisition Team @ </a:t>
            </a:r>
            <a:r>
              <a:rPr lang="en-US" u="sng" dirty="0">
                <a:hlinkClick r:id="rId3"/>
              </a:rPr>
              <a:t>FNLCR_ACQ@mail.nih.gov</a:t>
            </a:r>
            <a:r>
              <a:rPr lang="en-US" dirty="0"/>
              <a:t>.</a:t>
            </a:r>
          </a:p>
        </p:txBody>
      </p:sp>
      <p:sp>
        <p:nvSpPr>
          <p:cNvPr id="4" name="Slide Number Placeholder 3"/>
          <p:cNvSpPr>
            <a:spLocks noGrp="1"/>
          </p:cNvSpPr>
          <p:nvPr>
            <p:ph type="sldNum" sz="quarter" idx="10"/>
          </p:nvPr>
        </p:nvSpPr>
        <p:spPr/>
        <p:txBody>
          <a:bodyPr/>
          <a:lstStyle/>
          <a:p>
            <a:fld id="{F1459DD9-C07A-0F4A-BE38-5AFB42BB2A68}" type="slidenum">
              <a:rPr lang="en-US" smtClean="0"/>
              <a:t>1</a:t>
            </a:fld>
            <a:endParaRPr lang="en-US" dirty="0"/>
          </a:p>
        </p:txBody>
      </p:sp>
    </p:spTree>
    <p:extLst>
      <p:ext uri="{BB962C8B-B14F-4D97-AF65-F5344CB8AC3E}">
        <p14:creationId xmlns:p14="http://schemas.microsoft.com/office/powerpoint/2010/main" val="305723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b="0" i="0" baseline="0" dirty="0" smtClean="0"/>
              <a:t>--The numbers speak for themselves; however, are not meant to project future requirements. </a:t>
            </a:r>
          </a:p>
          <a:p>
            <a:pPr defTabSz="462458">
              <a:defRPr/>
            </a:pPr>
            <a:endParaRPr lang="en-US" b="0" i="0" baseline="0" dirty="0" smtClean="0"/>
          </a:p>
          <a:p>
            <a:pPr defTabSz="462458">
              <a:defRPr/>
            </a:pPr>
            <a:r>
              <a:rPr lang="en-US" b="0" i="0" baseline="0" dirty="0" smtClean="0"/>
              <a:t>--NCL receives on average 32 unique nanoparticle submissions and 71 total submitted samples per year.</a:t>
            </a:r>
          </a:p>
          <a:p>
            <a:pPr defTabSz="462458">
              <a:defRPr/>
            </a:pPr>
            <a:endParaRPr lang="en-US" b="0" i="0" baseline="0" dirty="0" smtClean="0"/>
          </a:p>
          <a:p>
            <a:pPr defTabSz="462458">
              <a:defRPr/>
            </a:pPr>
            <a:r>
              <a:rPr lang="en-US" b="0" i="0" baseline="0" dirty="0" smtClean="0"/>
              <a:t>--NCL generates an average of 14 CRADAs, 7 client reports, and 14 publications per year.</a:t>
            </a:r>
          </a:p>
          <a:p>
            <a:pPr defTabSz="462458">
              <a:defRPr/>
            </a:pPr>
            <a:endParaRPr lang="en-US" b="0" i="0" baseline="0" dirty="0" smtClean="0"/>
          </a:p>
          <a:p>
            <a:pPr defTabSz="462458">
              <a:defRPr/>
            </a:pPr>
            <a:r>
              <a:rPr lang="en-US" b="0" i="0" baseline="0" dirty="0" smtClean="0"/>
              <a:t>--Finally, NCL performs an average of 17 animal studies per year.</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10</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--Shifting away from our nanotechnology efforts, CSSI also manages the Clinical Proteomics Tumor Analysis Consortium or CPTAC, a research program designed to map a cancer patient’s proteome to their genome with a view toward developing assays for pathways and biomarker candidates. The CPTAC pipeline consists of prospectively collected human tumor samples which are genomically and proteomically characterized by research centers. The data are publicly released and are analyzed by a confederacy of bioinformatics experts with a diverse array of visualization and analysis tools.  Some of the questions CPTAC attempts to answer include: “Which genomic aberrations are detectable at the protein level?” and  “Can proteomic information provide a better molecular taxonomy of cancer?”.  In addition to proteogenomic data, CPTAC distributes several resources to the biomedical research community, including antibody and protein assay characterization information.</a:t>
            </a:r>
            <a:endParaRPr lang="en-US" b="0" i="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11</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proteomic characterization is supported through NCI grants, the FFRDC provides many critical</a:t>
            </a:r>
            <a:r>
              <a:rPr lang="en-US" baseline="0" dirty="0" smtClean="0"/>
              <a:t> functions for CPTAC operations.  First, the FFRDC oversees biospecimen collection, qualification, processing, storage, and distribution.  They assist in developing collection protocols and case report forms, and they manage the subcontracts carrying out these activities. The FFRDC also provides genomic sequencing and data analysis through subcontracts, as well as quality control for the genomic data. Finally, the FFRDC has stimulated research in the area of proteogenomic characterization bioinformatic analysis.  In one aspect of this work, the FFRDC collaborated with the company NVIDIA to leverage their expertise in graphics technology for improving visualization tools within proteogenomic bioinformatics.</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12</a:t>
            </a:fld>
            <a:endParaRPr lang="en-US" dirty="0"/>
          </a:p>
        </p:txBody>
      </p:sp>
    </p:spTree>
    <p:extLst>
      <p:ext uri="{BB962C8B-B14F-4D97-AF65-F5344CB8AC3E}">
        <p14:creationId xmlns:p14="http://schemas.microsoft.com/office/powerpoint/2010/main" val="198876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3 community resources within CPTAC: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Data, Assay and Antibody portals, two of which (Assay and Antibody </a:t>
            </a:r>
            <a:r>
              <a:rPr lang="en-US" sz="1200" kern="1200" baseline="0" dirty="0" smtClean="0">
                <a:solidFill>
                  <a:schemeClr val="tx1"/>
                </a:solidFill>
                <a:effectLst/>
                <a:latin typeface="+mn-lt"/>
                <a:ea typeface="+mn-ea"/>
                <a:cs typeface="+mn-cs"/>
              </a:rPr>
              <a:t>portals) were developed and are maintained by FNLCR</a:t>
            </a:r>
            <a:r>
              <a:rPr lang="en-US" sz="1200" kern="1200" dirty="0" smtClean="0">
                <a:solidFill>
                  <a:schemeClr val="tx1"/>
                </a:solidFill>
                <a:effectLst/>
                <a:latin typeface="+mn-lt"/>
                <a:ea typeface="+mn-ea"/>
                <a:cs typeface="+mn-cs"/>
              </a:rPr>
              <a:t>.  The Data portal was launched in 2012 and it stores all of the proteomics data,</a:t>
            </a:r>
            <a:r>
              <a:rPr lang="en-US" sz="1200" kern="1200" baseline="0" dirty="0" smtClean="0">
                <a:solidFill>
                  <a:schemeClr val="tx1"/>
                </a:solidFill>
                <a:effectLst/>
                <a:latin typeface="+mn-lt"/>
                <a:ea typeface="+mn-ea"/>
                <a:cs typeface="+mn-cs"/>
              </a:rPr>
              <a:t> which is all</a:t>
            </a:r>
            <a:r>
              <a:rPr lang="en-US" sz="1200" kern="1200" dirty="0" smtClean="0">
                <a:solidFill>
                  <a:schemeClr val="tx1"/>
                </a:solidFill>
                <a:effectLst/>
                <a:latin typeface="+mn-lt"/>
                <a:ea typeface="+mn-ea"/>
                <a:cs typeface="+mn-cs"/>
              </a:rPr>
              <a:t> publically available, subject to some user guidelines. The Assay portal was launched in 2014 and already has more than 550 standardized assays available. The Antibody portal was created in 2008 and currently has 331 antibodies to 148 targets. All antibodies, their characterization data, and standard operating procedures are publically available on the portal.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unique feature of the Assay and Antibody portal is the use of LinkOut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PubMed.  With LinkOut,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capitalize on PubMed keyword searches that match to our reagents or assays and PubMed provides a direct link to our portals.</a:t>
            </a:r>
          </a:p>
        </p:txBody>
      </p:sp>
      <p:sp>
        <p:nvSpPr>
          <p:cNvPr id="4" name="Slide Number Placeholder 3"/>
          <p:cNvSpPr>
            <a:spLocks noGrp="1"/>
          </p:cNvSpPr>
          <p:nvPr>
            <p:ph type="sldNum" sz="quarter" idx="10"/>
          </p:nvPr>
        </p:nvSpPr>
        <p:spPr/>
        <p:txBody>
          <a:bodyPr/>
          <a:lstStyle/>
          <a:p>
            <a:fld id="{F1459DD9-C07A-0F4A-BE38-5AFB42BB2A68}" type="slidenum">
              <a:rPr lang="en-US" smtClean="0"/>
              <a:t>13</a:t>
            </a:fld>
            <a:endParaRPr lang="en-US" dirty="0"/>
          </a:p>
        </p:txBody>
      </p:sp>
    </p:spTree>
    <p:extLst>
      <p:ext uri="{BB962C8B-B14F-4D97-AF65-F5344CB8AC3E}">
        <p14:creationId xmlns:p14="http://schemas.microsoft.com/office/powerpoint/2010/main" val="378448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final CPTAC-related</a:t>
            </a:r>
            <a:r>
              <a:rPr lang="en-US" sz="1200" kern="1200" baseline="0" dirty="0" smtClean="0">
                <a:solidFill>
                  <a:schemeClr val="tx1"/>
                </a:solidFill>
                <a:effectLst/>
                <a:latin typeface="+mn-lt"/>
                <a:ea typeface="+mn-ea"/>
                <a:cs typeface="+mn-cs"/>
              </a:rPr>
              <a:t> slide contains a </a:t>
            </a:r>
            <a:r>
              <a:rPr lang="en-US" sz="1200" kern="1200" dirty="0" smtClean="0">
                <a:solidFill>
                  <a:schemeClr val="tx1"/>
                </a:solidFill>
                <a:effectLst/>
                <a:latin typeface="+mn-lt"/>
                <a:ea typeface="+mn-ea"/>
                <a:cs typeface="+mn-cs"/>
              </a:rPr>
              <a:t>schematic outlining the Antibody Characterization Laboratory (ACL) pipeline.</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NLCR is where ACL </a:t>
            </a:r>
            <a:r>
              <a:rPr lang="en-US" sz="1200" kern="1200" baseline="0" dirty="0" smtClean="0">
                <a:solidFill>
                  <a:schemeClr val="tx1"/>
                </a:solidFill>
                <a:effectLst/>
                <a:latin typeface="+mn-lt"/>
                <a:ea typeface="+mn-ea"/>
                <a:cs typeface="+mn-cs"/>
              </a:rPr>
              <a:t>is located. The ACL coordinates all of the activities in the pipeline in cooperation with the CPTAC office. T</a:t>
            </a:r>
            <a:r>
              <a:rPr lang="en-US" sz="1200" kern="1200" dirty="0" smtClean="0">
                <a:solidFill>
                  <a:schemeClr val="tx1"/>
                </a:solidFill>
                <a:effectLst/>
                <a:latin typeface="+mn-lt"/>
                <a:ea typeface="+mn-ea"/>
                <a:cs typeface="+mn-cs"/>
              </a:rPr>
              <a:t>arget proteins or peptides are received from the scientific community, vetted by an Antibody Scientific Committee and, if approved, up to 3 monoclonal antibodies are generated.  These antibodies are characterized using a variety of techniques and then distributed through the Developmental Studies Hybridoma Bank at the University of Iowa and commercial vendors.  </a:t>
            </a:r>
          </a:p>
        </p:txBody>
      </p:sp>
      <p:sp>
        <p:nvSpPr>
          <p:cNvPr id="4" name="Slide Number Placeholder 3"/>
          <p:cNvSpPr>
            <a:spLocks noGrp="1"/>
          </p:cNvSpPr>
          <p:nvPr>
            <p:ph type="sldNum" sz="quarter" idx="10"/>
          </p:nvPr>
        </p:nvSpPr>
        <p:spPr/>
        <p:txBody>
          <a:bodyPr/>
          <a:lstStyle/>
          <a:p>
            <a:fld id="{F1459DD9-C07A-0F4A-BE38-5AFB42BB2A68}" type="slidenum">
              <a:rPr lang="en-US" smtClean="0"/>
              <a:t>14</a:t>
            </a:fld>
            <a:endParaRPr lang="en-US" dirty="0"/>
          </a:p>
        </p:txBody>
      </p:sp>
    </p:spTree>
    <p:extLst>
      <p:ext uri="{BB962C8B-B14F-4D97-AF65-F5344CB8AC3E}">
        <p14:creationId xmlns:p14="http://schemas.microsoft.com/office/powerpoint/2010/main" val="354645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--In summary, I’ve touched on activities within the nanotechnology and proteomics offices and provided an overview of the center. I’ve added the websites for more information. We will also have printed materials on the offices and programs, including </a:t>
            </a:r>
            <a:r>
              <a:rPr lang="en-US" b="0" i="0" baseline="0" smtClean="0"/>
              <a:t>information on </a:t>
            </a:r>
            <a:r>
              <a:rPr lang="en-US" b="0" i="0" baseline="0" dirty="0" smtClean="0"/>
              <a:t>the FNLCR-related activities, available at the CSSI table. Thank you.</a:t>
            </a:r>
          </a:p>
        </p:txBody>
      </p:sp>
      <p:sp>
        <p:nvSpPr>
          <p:cNvPr id="4" name="Slide Number Placeholder 3"/>
          <p:cNvSpPr>
            <a:spLocks noGrp="1"/>
          </p:cNvSpPr>
          <p:nvPr>
            <p:ph type="sldNum" sz="quarter" idx="10"/>
          </p:nvPr>
        </p:nvSpPr>
        <p:spPr/>
        <p:txBody>
          <a:bodyPr/>
          <a:lstStyle/>
          <a:p>
            <a:fld id="{F1459DD9-C07A-0F4A-BE38-5AFB42BB2A68}" type="slidenum">
              <a:rPr lang="en-US" smtClean="0"/>
              <a:t>15</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459DD9-C07A-0F4A-BE38-5AFB42BB2A68}" type="slidenum">
              <a:rPr lang="en-US" smtClean="0"/>
              <a:t>16</a:t>
            </a:fld>
            <a:endParaRPr lang="en-US" dirty="0"/>
          </a:p>
        </p:txBody>
      </p:sp>
    </p:spTree>
    <p:extLst>
      <p:ext uri="{BB962C8B-B14F-4D97-AF65-F5344CB8AC3E}">
        <p14:creationId xmlns:p14="http://schemas.microsoft.com/office/powerpoint/2010/main" val="192468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2</a:t>
            </a:fld>
            <a:endParaRPr lang="en-US" dirty="0"/>
          </a:p>
        </p:txBody>
      </p:sp>
    </p:spTree>
    <p:extLst>
      <p:ext uri="{BB962C8B-B14F-4D97-AF65-F5344CB8AC3E}">
        <p14:creationId xmlns:p14="http://schemas.microsoft.com/office/powerpoint/2010/main" val="284040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--I’m here to introduce the Center for Strategic Scientific Initiatives (CSSI). The center is an operating entity of the NCI’s Office of the Director and was formally established in 2003 as a strategic focus for innovative programs that range from exploratory pilot programs to the development of national resources that serve the overall cancer research community. CSSI adheres to a basic set of principles that define each program, including extensive conversations with the extramural community; mile-stone driven plans; trans-disciplinary team science; and publically available, broadly accessible, multi-dimensional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--Please visit our website for more information, including an interactive timeline highlighting milestones and key events from past and present programs. </a:t>
            </a:r>
            <a:endParaRPr lang="en-US" b="0"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--Since its inception, CSSI has undertaken a number of initiatives that have contributed to addressing major barriers and opportunities in cancer research, focused on areas such as genomics, biospecimens, and physical sciences. The Center is currently comprised of two offices: the Office of Cancer Nanotechnology Research (OCNR) and the Office of Cancer Clinical Proteomics Research (OCCPR). </a:t>
            </a:r>
          </a:p>
        </p:txBody>
      </p:sp>
      <p:sp>
        <p:nvSpPr>
          <p:cNvPr id="4" name="Slide Number Placeholder 3"/>
          <p:cNvSpPr>
            <a:spLocks noGrp="1"/>
          </p:cNvSpPr>
          <p:nvPr>
            <p:ph type="sldNum" sz="quarter" idx="10"/>
          </p:nvPr>
        </p:nvSpPr>
        <p:spPr/>
        <p:txBody>
          <a:bodyPr/>
          <a:lstStyle/>
          <a:p>
            <a:fld id="{F1459DD9-C07A-0F4A-BE38-5AFB42BB2A68}" type="slidenum">
              <a:rPr lang="en-US" smtClean="0"/>
              <a:t>3</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t>--Across CSSI, we currently manage four programs using a variety of funding mechanisms to support the goals and activities. I won’t go into detail on the two strictly grant-based programs at the top, but wanted to emphasize the NCI Alliance for Nanotechnology in Cancer from OCNR and the Clinical Proteomic Tumor Analysis Consortium from OCCPR which both utilize the FFRDC as a resource for research capabilities and for R&amp;D subcontracts to the extramural community. This presentation will focus on those two programs, highlighting the FFRDC-based components.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4</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5</a:t>
            </a:fld>
            <a:endParaRPr lang="en-US" dirty="0"/>
          </a:p>
        </p:txBody>
      </p:sp>
    </p:spTree>
    <p:extLst>
      <p:ext uri="{BB962C8B-B14F-4D97-AF65-F5344CB8AC3E}">
        <p14:creationId xmlns:p14="http://schemas.microsoft.com/office/powerpoint/2010/main" val="284040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baseline="0" dirty="0" smtClean="0"/>
              <a:t>--The Nanotechnology Characterization Laboratory or NCL located in Frederick, MD was established in 2004 as one component of the NCI Alliance for Nanotechnology in Cancer. More information about both can be found at the website links above.</a:t>
            </a:r>
          </a:p>
          <a:p>
            <a:endParaRPr lang="en-US" sz="1100" b="0" i="0" baseline="0" dirty="0" smtClean="0"/>
          </a:p>
          <a:p>
            <a:r>
              <a:rPr lang="en-US" sz="1100" b="0" i="0" baseline="0" dirty="0" smtClean="0"/>
              <a:t>--The larger Alliance program was established to fund academic research and to promote efforts leading to the development of clinically applicable cancer interventions utilizing nanotechnology.</a:t>
            </a:r>
          </a:p>
          <a:p>
            <a:endParaRPr lang="en-US" sz="1100" b="0" i="0" baseline="0" dirty="0" smtClean="0"/>
          </a:p>
          <a:p>
            <a:r>
              <a:rPr lang="en-US" sz="1100" b="0" i="0" baseline="0" dirty="0" smtClean="0"/>
              <a:t>--As such, the NCL was established to be one crucial part in this chain of bringing nanotechnology solutions from bench-to-bedside and, more specifically, existing in the preclinical space.</a:t>
            </a:r>
          </a:p>
          <a:p>
            <a:endParaRPr lang="en-US" sz="1100" b="0" i="0" baseline="0" dirty="0" smtClean="0"/>
          </a:p>
          <a:p>
            <a:r>
              <a:rPr lang="en-US" sz="1100" b="0" i="0" baseline="0" dirty="0" smtClean="0"/>
              <a:t>--Important to note here, is that the NCL is an entirely objective entity that does not develop nanomaterials and, as such, is not in competition with the extramural community. It is simply utilized as a extramural community resource to bridge the gap between novel idea and clinical translation.</a:t>
            </a:r>
          </a:p>
          <a:p>
            <a:endParaRPr lang="en-US" sz="1100" b="0" i="0" baseline="0" dirty="0" smtClean="0"/>
          </a:p>
          <a:p>
            <a:r>
              <a:rPr lang="en-US" sz="1100" b="0" i="0" baseline="0" dirty="0" smtClean="0"/>
              <a:t>--The NCL is located within FNLCR’s Advanced Technology Research Center, which is a facility designed to foster co-located partnership projects between its tenants, giving access to multiple technologies and platforms. NCL provides expertise in nanotechnology while simultaneously receiving access to cancer-related resources across FNLCR.</a:t>
            </a:r>
            <a:endParaRPr lang="en-US" sz="110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6</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NCL is a collaboration between NCI, NIST and the FDA, and provides preclinical characterization services to researchers developing a nanotech cancer therapy or diagnostic.</a:t>
            </a:r>
          </a:p>
          <a:p>
            <a:endParaRPr lang="en-US" dirty="0" smtClean="0"/>
          </a:p>
          <a:p>
            <a:r>
              <a:rPr lang="en-US" dirty="0" smtClean="0"/>
              <a:t>--Nanomaterials submitted to the NCL are subjected to a </a:t>
            </a:r>
            <a:r>
              <a:rPr lang="en-US" u="sng" dirty="0" smtClean="0"/>
              <a:t>three-tiered Assay Cascade of scientific tests, including physicochemical characterization, in vitro assessment, and in vivo evaluation for safety and efficacy</a:t>
            </a:r>
            <a:r>
              <a:rPr lang="en-US" dirty="0" smtClean="0"/>
              <a:t>.  NIST also contributes to NCL’s physicochemical characterization process.</a:t>
            </a:r>
          </a:p>
          <a:p>
            <a:endParaRPr lang="en-US" dirty="0" smtClean="0"/>
          </a:p>
          <a:p>
            <a:r>
              <a:rPr lang="en-US" dirty="0" smtClean="0"/>
              <a:t>--The data generated from NCL characterization are intended for use in support of regulatory filings with the FDA, but the collaborators are also able to use NCL data in other ways – in publications, in grant applications, and to garner investment from venture capital. </a:t>
            </a:r>
          </a:p>
          <a:p>
            <a:endParaRPr lang="en-US" dirty="0" smtClean="0"/>
          </a:p>
          <a:p>
            <a:pPr defTabSz="462458">
              <a:defRPr/>
            </a:pPr>
            <a:r>
              <a:rPr lang="en-US" dirty="0" smtClean="0"/>
              <a:t>--One successful – and unique – aspect of the NCL is that it offers nanomaterial submitters access to collaborating scientists with multidisciplinary expertise, experience with a wide range of nanomedicine types, an understanding of the regulatory process, and knowledge of the “lessons learned” from the successes and failures of other nanomedicines.</a:t>
            </a:r>
          </a:p>
        </p:txBody>
      </p:sp>
      <p:sp>
        <p:nvSpPr>
          <p:cNvPr id="4" name="Slide Number Placeholder 3"/>
          <p:cNvSpPr>
            <a:spLocks noGrp="1"/>
          </p:cNvSpPr>
          <p:nvPr>
            <p:ph type="sldNum" sz="quarter" idx="10"/>
          </p:nvPr>
        </p:nvSpPr>
        <p:spPr/>
        <p:txBody>
          <a:bodyPr/>
          <a:lstStyle/>
          <a:p>
            <a:fld id="{F1459DD9-C07A-0F4A-BE38-5AFB42BB2A68}" type="slidenum">
              <a:rPr lang="en-US" smtClean="0"/>
              <a:t>7</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smtClean="0"/>
              <a:t>--NCL receives applications quarterly from the extramural community.</a:t>
            </a:r>
          </a:p>
          <a:p>
            <a:pPr defTabSz="462458">
              <a:defRPr/>
            </a:pPr>
            <a:endParaRPr lang="en-US" dirty="0" smtClean="0"/>
          </a:p>
          <a:p>
            <a:pPr defTabSz="462458">
              <a:defRPr/>
            </a:pPr>
            <a:r>
              <a:rPr lang="en-US" dirty="0" smtClean="0"/>
              <a:t>--Developers apply</a:t>
            </a:r>
            <a:r>
              <a:rPr lang="en-US" baseline="0" dirty="0" smtClean="0"/>
              <a:t> </a:t>
            </a:r>
            <a:r>
              <a:rPr lang="en-US" dirty="0" smtClean="0"/>
              <a:t>by demonstrating the anti-cancer efficacy of their compound. If accepted, the compound is transferred to the NCL under a material transfer agreement (MTA) and evaluated based on US FDA regulatory requirements.</a:t>
            </a:r>
          </a:p>
          <a:p>
            <a:pPr defTabSz="462458">
              <a:defRPr/>
            </a:pPr>
            <a:endParaRPr lang="en-US" dirty="0" smtClean="0"/>
          </a:p>
          <a:p>
            <a:pPr defTabSz="462458">
              <a:defRPr/>
            </a:pPr>
            <a:r>
              <a:rPr lang="en-US" dirty="0" smtClean="0"/>
              <a:t>--Additionally,</a:t>
            </a:r>
            <a:r>
              <a:rPr lang="en-US" baseline="0" dirty="0" smtClean="0"/>
              <a:t> </a:t>
            </a:r>
            <a:r>
              <a:rPr lang="en-US" dirty="0">
                <a:solidFill>
                  <a:srgbClr val="000000"/>
                </a:solidFill>
              </a:rPr>
              <a:t>NCL provides independent verification of results </a:t>
            </a:r>
            <a:r>
              <a:rPr lang="en-US" dirty="0">
                <a:solidFill>
                  <a:srgbClr val="000000"/>
                </a:solidFill>
                <a:sym typeface="Wingdings" pitchFamily="2" charset="2"/>
              </a:rPr>
              <a:t>in order to help attract </a:t>
            </a:r>
            <a:r>
              <a:rPr lang="en-US" dirty="0" smtClean="0">
                <a:solidFill>
                  <a:srgbClr val="000000"/>
                </a:solidFill>
                <a:sym typeface="Wingdings" pitchFamily="2" charset="2"/>
              </a:rPr>
              <a:t>investment</a:t>
            </a:r>
            <a:r>
              <a:rPr lang="en-US" baseline="0" dirty="0" smtClean="0">
                <a:solidFill>
                  <a:srgbClr val="000000"/>
                </a:solidFill>
                <a:sym typeface="Wingdings" pitchFamily="2" charset="2"/>
              </a:rPr>
              <a:t> and</a:t>
            </a:r>
            <a:r>
              <a:rPr lang="en-US" dirty="0" smtClean="0">
                <a:solidFill>
                  <a:srgbClr val="000000"/>
                </a:solidFill>
                <a:sym typeface="Wingdings" pitchFamily="2" charset="2"/>
              </a:rPr>
              <a:t> de-risk </a:t>
            </a:r>
            <a:r>
              <a:rPr lang="en-US" dirty="0">
                <a:solidFill>
                  <a:srgbClr val="000000"/>
                </a:solidFill>
                <a:sym typeface="Wingdings" pitchFamily="2" charset="2"/>
              </a:rPr>
              <a:t>products. It </a:t>
            </a:r>
            <a:r>
              <a:rPr lang="en-US" dirty="0">
                <a:solidFill>
                  <a:srgbClr val="000000"/>
                </a:solidFill>
              </a:rPr>
              <a:t>provides submitters a preview of what FDA may be concerned with based on past experience and </a:t>
            </a:r>
            <a:r>
              <a:rPr lang="en-US" dirty="0">
                <a:latin typeface="Calibri" charset="0"/>
              </a:rPr>
              <a:t>provides “pharmaceutical mentorship” for materials scientists and engineers</a:t>
            </a:r>
            <a:r>
              <a:rPr lang="en-US" dirty="0" smtClean="0">
                <a:latin typeface="Calibri" charset="0"/>
              </a:rPr>
              <a:t>.</a:t>
            </a:r>
          </a:p>
          <a:p>
            <a:pPr defTabSz="462458">
              <a:defRPr/>
            </a:pPr>
            <a:endParaRPr lang="en-US" dirty="0" smtClean="0"/>
          </a:p>
          <a:p>
            <a:pPr defTabSz="462458">
              <a:defRPr/>
            </a:pPr>
            <a:r>
              <a:rPr lang="en-US" dirty="0" smtClean="0"/>
              <a:t>--In order to maintain good business and scientific practices, as well as to generate a model of accountability, the NCL is overseen by a Scientific Oversight Committee.  The SOC</a:t>
            </a:r>
            <a:r>
              <a:rPr lang="en-US" baseline="0" dirty="0" smtClean="0"/>
              <a:t> is made up of scientists from the NCI, NIST, FDA, and the EPA who meet annually at the Frederick facility.</a:t>
            </a:r>
            <a:endParaRPr lang="en-US" dirty="0">
              <a:latin typeface="Arial" charset="0"/>
            </a:endParaRPr>
          </a:p>
        </p:txBody>
      </p:sp>
      <p:sp>
        <p:nvSpPr>
          <p:cNvPr id="4" name="Slide Number Placeholder 3"/>
          <p:cNvSpPr>
            <a:spLocks noGrp="1"/>
          </p:cNvSpPr>
          <p:nvPr>
            <p:ph type="sldNum" sz="quarter" idx="10"/>
          </p:nvPr>
        </p:nvSpPr>
        <p:spPr/>
        <p:txBody>
          <a:bodyPr/>
          <a:lstStyle/>
          <a:p>
            <a:fld id="{F1459DD9-C07A-0F4A-BE38-5AFB42BB2A68}" type="slidenum">
              <a:rPr lang="en-US" smtClean="0"/>
              <a:t>8</a:t>
            </a:fld>
            <a:endParaRPr lang="en-US" dirty="0"/>
          </a:p>
        </p:txBody>
      </p:sp>
    </p:spTree>
    <p:extLst>
      <p:ext uri="{BB962C8B-B14F-4D97-AF65-F5344CB8AC3E}">
        <p14:creationId xmlns:p14="http://schemas.microsoft.com/office/powerpoint/2010/main" val="362706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b="0" i="0" baseline="0" dirty="0" smtClean="0"/>
              <a:t>--</a:t>
            </a:r>
            <a:r>
              <a:rPr lang="en-US" baseline="0" dirty="0" smtClean="0"/>
              <a:t>NCL testing does not use a “one size fits all process”, as they don’t conduct every assay on every nanomedicine. As part of the application process, they give advice on what tests they expect will be informative, a</a:t>
            </a:r>
            <a:r>
              <a:rPr lang="en-US" dirty="0" smtClean="0"/>
              <a:t>s such an Assay Cascade model is used.</a:t>
            </a:r>
          </a:p>
          <a:p>
            <a:pPr defTabSz="462458">
              <a:defRPr/>
            </a:pPr>
            <a:endParaRPr lang="en-US" dirty="0" smtClean="0"/>
          </a:p>
          <a:p>
            <a:pPr defTabSz="462458">
              <a:defRPr/>
            </a:pPr>
            <a:r>
              <a:rPr lang="en-US" baseline="0" dirty="0" smtClean="0"/>
              <a:t>--</a:t>
            </a:r>
            <a:r>
              <a:rPr lang="en-US" dirty="0" smtClean="0"/>
              <a:t>The 1</a:t>
            </a:r>
            <a:r>
              <a:rPr lang="en-US" baseline="30000" dirty="0" smtClean="0"/>
              <a:t>st</a:t>
            </a:r>
            <a:r>
              <a:rPr lang="en-US" dirty="0" smtClean="0"/>
              <a:t> phase is physicochemical characterization where they look at properties such as size, surface charge, purity, stability, shelf-life, etc.</a:t>
            </a:r>
          </a:p>
          <a:p>
            <a:pPr defTabSz="462458">
              <a:defRPr/>
            </a:pPr>
            <a:endParaRPr lang="en-US" dirty="0" smtClean="0"/>
          </a:p>
          <a:p>
            <a:r>
              <a:rPr lang="en-US" dirty="0" smtClean="0"/>
              <a:t>--The 2</a:t>
            </a:r>
            <a:r>
              <a:rPr lang="en-US" baseline="30000" dirty="0" smtClean="0"/>
              <a:t>nd</a:t>
            </a:r>
            <a:r>
              <a:rPr lang="en-US" dirty="0" smtClean="0"/>
              <a:t> phase is the in vitro phase, which uses in vitro assays to look at mechanisms of biocompatibility and mechanisms of interaction with cells and tissues.</a:t>
            </a:r>
          </a:p>
          <a:p>
            <a:endParaRPr lang="en-US" dirty="0" smtClean="0"/>
          </a:p>
          <a:p>
            <a:r>
              <a:rPr lang="en-US" dirty="0" smtClean="0"/>
              <a:t>--The 3</a:t>
            </a:r>
            <a:r>
              <a:rPr lang="en-US" baseline="30000" dirty="0" smtClean="0"/>
              <a:t>rd</a:t>
            </a:r>
            <a:r>
              <a:rPr lang="en-US" dirty="0" smtClean="0"/>
              <a:t> phase is in vivo characterization</a:t>
            </a:r>
            <a:r>
              <a:rPr lang="en-US" baseline="0" dirty="0" smtClean="0"/>
              <a:t> that includes, </a:t>
            </a:r>
            <a:r>
              <a:rPr lang="en-US" dirty="0" smtClean="0"/>
              <a:t>dose-range finding toxicity, pharmacokinetics, biodistribution, and much more.</a:t>
            </a:r>
          </a:p>
          <a:p>
            <a:endParaRPr lang="en-US" dirty="0" smtClean="0"/>
          </a:p>
          <a:p>
            <a:r>
              <a:rPr lang="en-US" b="0" i="0" dirty="0" smtClean="0"/>
              <a:t>--Using</a:t>
            </a:r>
            <a:r>
              <a:rPr lang="en-US" b="0" i="0" baseline="0" dirty="0" smtClean="0"/>
              <a:t> this model, the NCL has characterized over 300 unique nanoparticle systems over the last 10 years which has given NCL the collective expertise unique in the US and the world.</a:t>
            </a:r>
            <a:endParaRPr lang="en-US" b="0" i="0"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9</a:t>
            </a:fld>
            <a:endParaRPr lang="en-US" dirty="0"/>
          </a:p>
        </p:txBody>
      </p:sp>
    </p:spTree>
    <p:extLst>
      <p:ext uri="{BB962C8B-B14F-4D97-AF65-F5344CB8AC3E}">
        <p14:creationId xmlns:p14="http://schemas.microsoft.com/office/powerpoint/2010/main" val="3627065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smtClean="0"/>
              <a:t>Title of the presentation</a:t>
            </a:r>
            <a:endParaRPr lang="en-US" dirty="0"/>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t>
            </a:r>
            <a:endParaRPr lang="en-US" dirty="0"/>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June 21, 2017</a:t>
            </a:fld>
            <a:endParaRPr lang="en-US" dirty="0"/>
          </a:p>
        </p:txBody>
      </p:sp>
    </p:spTree>
    <p:extLst>
      <p:ext uri="{BB962C8B-B14F-4D97-AF65-F5344CB8AC3E}">
        <p14:creationId xmlns:p14="http://schemas.microsoft.com/office/powerpoint/2010/main" val="89561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entagon 7"/>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smtClean="0">
                <a:solidFill>
                  <a:schemeClr val="bg1"/>
                </a:solidFill>
                <a:latin typeface="Arial" charset="0"/>
              </a:rPr>
              <a:t>www.cancer.gov                 www.cancer.gov/espanol</a:t>
            </a:r>
          </a:p>
        </p:txBody>
      </p:sp>
      <p:grpSp>
        <p:nvGrpSpPr>
          <p:cNvPr id="7" name="Group 6"/>
          <p:cNvGrpSpPr>
            <a:grpSpLocks noChangeAspect="1"/>
          </p:cNvGrpSpPr>
          <p:nvPr userDrawn="1"/>
        </p:nvGrpSpPr>
        <p:grpSpPr>
          <a:xfrm>
            <a:off x="2994026" y="2148840"/>
            <a:ext cx="3163776" cy="813435"/>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16784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smtClean="0"/>
              <a:t>Agenda</a:t>
            </a:r>
            <a:endParaRPr lang="en-US" dirty="0"/>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smtClean="0"/>
              <a:t>Agenda Item 1</a:t>
            </a:r>
          </a:p>
          <a:p>
            <a:pPr lvl="1"/>
            <a:r>
              <a:rPr lang="en-US" dirty="0" smtClean="0"/>
              <a:t>Agenda Item 1a</a:t>
            </a:r>
          </a:p>
          <a:p>
            <a:pPr lvl="1"/>
            <a:r>
              <a:rPr lang="en-US" dirty="0" smtClean="0"/>
              <a:t>Agenda Item 1b</a:t>
            </a:r>
          </a:p>
          <a:p>
            <a:r>
              <a:rPr lang="en-US" dirty="0" smtClean="0"/>
              <a:t>Agenda Item 2</a:t>
            </a:r>
          </a:p>
          <a:p>
            <a:pPr lvl="1"/>
            <a:r>
              <a:rPr lang="en-US" dirty="0" smtClean="0"/>
              <a:t>Agenda Item 2a</a:t>
            </a:r>
          </a:p>
          <a:p>
            <a:pPr lvl="1"/>
            <a:r>
              <a:rPr lang="en-US" dirty="0" smtClean="0"/>
              <a:t>Agenda Item 2b</a:t>
            </a:r>
          </a:p>
          <a:p>
            <a:r>
              <a:rPr lang="en-US" dirty="0" smtClean="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1"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Pentagon 20"/>
          <p:cNvSpPr/>
          <p:nvPr userDrawn="1"/>
        </p:nvSpPr>
        <p:spPr>
          <a:xfrm>
            <a:off x="1"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0484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p:cNvSpPr>
            <a:spLocks noChangeAspect="1"/>
          </p:cNvSpPr>
          <p:nvPr userDrawn="1"/>
        </p:nvSpPr>
        <p:spPr>
          <a:xfrm>
            <a:off x="0" y="0"/>
            <a:ext cx="3228985" cy="5148072"/>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260416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smtClean="0"/>
              <a:t>Vision Quote</a:t>
            </a:r>
            <a:br>
              <a:rPr lang="en-US" dirty="0" smtClean="0"/>
            </a:br>
            <a:r>
              <a:rPr lang="en-US" dirty="0" smtClean="0"/>
              <a:t>“</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fugit </a:t>
            </a:r>
            <a:r>
              <a:rPr lang="en-US" dirty="0" err="1" smtClean="0"/>
              <a:t>liberavisse</a:t>
            </a:r>
            <a:r>
              <a:rPr lang="en-US" dirty="0" smtClean="0"/>
              <a:t> </a:t>
            </a:r>
            <a:br>
              <a:rPr lang="en-US" dirty="0" smtClean="0"/>
            </a:br>
            <a:r>
              <a:rPr lang="en-US" dirty="0" err="1" smtClean="0"/>
              <a:t>nec</a:t>
            </a:r>
            <a:r>
              <a:rPr lang="en-US" dirty="0" smtClean="0"/>
              <a:t> at. </a:t>
            </a:r>
            <a:r>
              <a:rPr lang="en-US" dirty="0" err="1" smtClean="0"/>
              <a:t>Essent</a:t>
            </a:r>
            <a:r>
              <a:rPr lang="en-US" dirty="0" smtClean="0"/>
              <a:t> </a:t>
            </a:r>
            <a:r>
              <a:rPr lang="en-US" dirty="0" err="1" smtClean="0"/>
              <a:t>elaboraret</a:t>
            </a:r>
            <a:r>
              <a:rPr lang="en-US" dirty="0" smtClean="0"/>
              <a:t> </a:t>
            </a:r>
            <a:r>
              <a:rPr lang="en-US" dirty="0" err="1" smtClean="0"/>
              <a:t>conclusionemque</a:t>
            </a:r>
            <a:r>
              <a:rPr lang="en-US" dirty="0" smtClean="0"/>
              <a:t> </a:t>
            </a:r>
            <a:br>
              <a:rPr lang="en-US" dirty="0" smtClean="0"/>
            </a:br>
            <a:r>
              <a:rPr lang="en-US" dirty="0" err="1" smtClean="0"/>
              <a:t>eam</a:t>
            </a:r>
            <a:r>
              <a:rPr lang="en-US" dirty="0" smtClean="0"/>
              <a:t> id. Quo ex </a:t>
            </a:r>
            <a:r>
              <a:rPr lang="en-US" dirty="0" err="1" smtClean="0"/>
              <a:t>laboramus</a:t>
            </a:r>
            <a:r>
              <a:rPr lang="en-US" dirty="0" smtClean="0"/>
              <a:t> </a:t>
            </a:r>
            <a:r>
              <a:rPr lang="en-US" dirty="0" err="1" smtClean="0"/>
              <a:t>accommodare</a:t>
            </a:r>
            <a:r>
              <a:rPr lang="en-US" dirty="0" smtClean="0"/>
              <a:t>, </a:t>
            </a:r>
            <a:br>
              <a:rPr lang="en-US" dirty="0" smtClean="0"/>
            </a:br>
            <a:r>
              <a:rPr lang="en-US" dirty="0" smtClean="0"/>
              <a:t>his </a:t>
            </a:r>
            <a:r>
              <a:rPr lang="en-US" dirty="0" err="1" smtClean="0"/>
              <a:t>falli</a:t>
            </a:r>
            <a:r>
              <a:rPr lang="en-US" dirty="0" smtClean="0"/>
              <a:t> </a:t>
            </a:r>
            <a:r>
              <a:rPr lang="en-US" dirty="0" err="1" smtClean="0"/>
              <a:t>deleniti</a:t>
            </a:r>
            <a:r>
              <a:rPr lang="en-US" dirty="0" smtClean="0"/>
              <a:t> </a:t>
            </a:r>
            <a:r>
              <a:rPr lang="en-US" dirty="0" err="1" smtClean="0"/>
              <a:t>ei</a:t>
            </a:r>
            <a:r>
              <a:rPr lang="en-US" dirty="0" smtClean="0"/>
              <a:t>. </a:t>
            </a:r>
            <a:r>
              <a:rPr lang="en-US" dirty="0" err="1" smtClean="0"/>
              <a:t>Illud</a:t>
            </a:r>
            <a:r>
              <a:rPr lang="en-US" dirty="0" smtClean="0"/>
              <a:t> postulant </a:t>
            </a:r>
            <a:br>
              <a:rPr lang="en-US" dirty="0" smtClean="0"/>
            </a:br>
            <a:r>
              <a:rPr lang="en-US" dirty="0" err="1" smtClean="0"/>
              <a:t>adversarium</a:t>
            </a:r>
            <a:r>
              <a:rPr lang="en-US" dirty="0" smtClean="0"/>
              <a:t> </a:t>
            </a:r>
            <a:r>
              <a:rPr lang="en-US" dirty="0" err="1" smtClean="0"/>
              <a:t>ei</a:t>
            </a:r>
            <a:r>
              <a:rPr lang="en-US" dirty="0" smtClean="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2310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June 21, 2017</a:t>
            </a:fld>
            <a:endParaRPr lang="en-US" dirty="0"/>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755" r:id="rId2"/>
    <p:sldLayoutId id="2147483821" r:id="rId3"/>
    <p:sldLayoutId id="2147483822" r:id="rId4"/>
    <p:sldLayoutId id="2147483823"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824" r:id="rId16"/>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proteomics.cancer.gov/" TargetMode="External"/><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nano.cancer.gov" TargetMode="External"/><Relationship Id="rId5" Type="http://schemas.openxmlformats.org/officeDocument/2006/relationships/image" Target="../media/image37.png"/><Relationship Id="rId4" Type="http://schemas.openxmlformats.org/officeDocument/2006/relationships/hyperlink" Target="cssi.cancer.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cssi.cancer.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imat.cancer.gov/"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hyperlink" Target="http://www.nsf.gov/index.jsp" TargetMode="External"/><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ncl.cancer.gov/" TargetMode="External"/><Relationship Id="rId4" Type="http://schemas.openxmlformats.org/officeDocument/2006/relationships/hyperlink" Target="http://nano.cancer.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hyperlink" Target="http://ncl.cancer.gov/NCLCollaborator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ncl.cancer.gov/assay_cascade"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emf"/><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Center for Strategic Scientific Initiatives (CSSI)</a:t>
            </a:r>
            <a:endParaRPr lang="en-US" dirty="0"/>
          </a:p>
        </p:txBody>
      </p:sp>
      <p:sp>
        <p:nvSpPr>
          <p:cNvPr id="3" name="Subtitle 2"/>
          <p:cNvSpPr>
            <a:spLocks noGrp="1"/>
          </p:cNvSpPr>
          <p:nvPr>
            <p:ph type="subTitle" idx="1"/>
          </p:nvPr>
        </p:nvSpPr>
        <p:spPr/>
        <p:txBody>
          <a:bodyPr/>
          <a:lstStyle/>
          <a:p>
            <a:r>
              <a:rPr lang="en-US" dirty="0"/>
              <a:t>Presented By: </a:t>
            </a:r>
            <a:r>
              <a:rPr lang="en-US" dirty="0" smtClean="0"/>
              <a:t>Michelle Berny-Lang</a:t>
            </a:r>
            <a:endParaRPr lang="en-US" dirty="0"/>
          </a:p>
        </p:txBody>
      </p:sp>
      <p:sp>
        <p:nvSpPr>
          <p:cNvPr id="4" name="Date Placeholder 3"/>
          <p:cNvSpPr>
            <a:spLocks noGrp="1"/>
          </p:cNvSpPr>
          <p:nvPr>
            <p:ph type="dt" sz="half" idx="2"/>
          </p:nvPr>
        </p:nvSpPr>
        <p:spPr/>
        <p:txBody>
          <a:bodyPr/>
          <a:lstStyle/>
          <a:p>
            <a:pPr>
              <a:defRPr/>
            </a:pPr>
            <a:r>
              <a:rPr lang="en-US" dirty="0"/>
              <a:t>October 1, 2015</a:t>
            </a:r>
          </a:p>
          <a:p>
            <a:pPr>
              <a:defRPr/>
            </a:pPr>
            <a:endParaRPr lang="en-US" dirty="0"/>
          </a:p>
        </p:txBody>
      </p:sp>
    </p:spTree>
    <p:extLst>
      <p:ext uri="{BB962C8B-B14F-4D97-AF65-F5344CB8AC3E}">
        <p14:creationId xmlns:p14="http://schemas.microsoft.com/office/powerpoint/2010/main" val="159313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2284959"/>
              </p:ext>
            </p:extLst>
          </p:nvPr>
        </p:nvGraphicFramePr>
        <p:xfrm>
          <a:off x="362801" y="570030"/>
          <a:ext cx="8393706" cy="4143957"/>
        </p:xfrm>
        <a:graphic>
          <a:graphicData uri="http://schemas.openxmlformats.org/drawingml/2006/table">
            <a:tbl>
              <a:tblPr firstRow="1" bandRow="1">
                <a:tableStyleId>{F5AB1C69-6EDB-4FF4-983F-18BD219EF322}</a:tableStyleId>
              </a:tblPr>
              <a:tblGrid>
                <a:gridCol w="2244101">
                  <a:extLst>
                    <a:ext uri="{9D8B030D-6E8A-4147-A177-3AD203B41FA5}">
                      <a16:colId xmlns:a16="http://schemas.microsoft.com/office/drawing/2014/main" val="20000"/>
                    </a:ext>
                  </a:extLst>
                </a:gridCol>
                <a:gridCol w="693502">
                  <a:extLst>
                    <a:ext uri="{9D8B030D-6E8A-4147-A177-3AD203B41FA5}">
                      <a16:colId xmlns:a16="http://schemas.microsoft.com/office/drawing/2014/main" val="20001"/>
                    </a:ext>
                  </a:extLst>
                </a:gridCol>
                <a:gridCol w="730773">
                  <a:extLst>
                    <a:ext uri="{9D8B030D-6E8A-4147-A177-3AD203B41FA5}">
                      <a16:colId xmlns:a16="http://schemas.microsoft.com/office/drawing/2014/main" val="20002"/>
                    </a:ext>
                  </a:extLst>
                </a:gridCol>
                <a:gridCol w="787555">
                  <a:extLst>
                    <a:ext uri="{9D8B030D-6E8A-4147-A177-3AD203B41FA5}">
                      <a16:colId xmlns:a16="http://schemas.microsoft.com/office/drawing/2014/main" val="20003"/>
                    </a:ext>
                  </a:extLst>
                </a:gridCol>
                <a:gridCol w="787555">
                  <a:extLst>
                    <a:ext uri="{9D8B030D-6E8A-4147-A177-3AD203B41FA5}">
                      <a16:colId xmlns:a16="http://schemas.microsoft.com/office/drawing/2014/main" val="20004"/>
                    </a:ext>
                  </a:extLst>
                </a:gridCol>
                <a:gridCol w="787555">
                  <a:extLst>
                    <a:ext uri="{9D8B030D-6E8A-4147-A177-3AD203B41FA5}">
                      <a16:colId xmlns:a16="http://schemas.microsoft.com/office/drawing/2014/main" val="20005"/>
                    </a:ext>
                  </a:extLst>
                </a:gridCol>
                <a:gridCol w="787555">
                  <a:extLst>
                    <a:ext uri="{9D8B030D-6E8A-4147-A177-3AD203B41FA5}">
                      <a16:colId xmlns:a16="http://schemas.microsoft.com/office/drawing/2014/main" val="20006"/>
                    </a:ext>
                  </a:extLst>
                </a:gridCol>
                <a:gridCol w="787555">
                  <a:extLst>
                    <a:ext uri="{9D8B030D-6E8A-4147-A177-3AD203B41FA5}">
                      <a16:colId xmlns:a16="http://schemas.microsoft.com/office/drawing/2014/main" val="20007"/>
                    </a:ext>
                  </a:extLst>
                </a:gridCol>
                <a:gridCol w="787555">
                  <a:extLst>
                    <a:ext uri="{9D8B030D-6E8A-4147-A177-3AD203B41FA5}">
                      <a16:colId xmlns:a16="http://schemas.microsoft.com/office/drawing/2014/main" val="20008"/>
                    </a:ext>
                  </a:extLst>
                </a:gridCol>
              </a:tblGrid>
              <a:tr h="335978">
                <a:tc>
                  <a:txBody>
                    <a:bodyPr/>
                    <a:lstStyle/>
                    <a:p>
                      <a:endParaRPr lang="en-US" sz="160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2007</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2008</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2009</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2010</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2011</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2012</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2013</a:t>
                      </a:r>
                      <a:endParaRPr lang="en-US" sz="1600" b="0" dirty="0">
                        <a:solidFill>
                          <a:schemeClr val="accent3"/>
                        </a:solidFill>
                      </a:endParaRPr>
                    </a:p>
                  </a:txBody>
                  <a:tcPr anchor="ctr">
                    <a:solidFill>
                      <a:srgbClr val="5D8C4A"/>
                    </a:solidFill>
                  </a:tcPr>
                </a:tc>
                <a:tc>
                  <a:txBody>
                    <a:bodyPr/>
                    <a:lstStyle/>
                    <a:p>
                      <a:pPr algn="ctr"/>
                      <a:r>
                        <a:rPr lang="en-US" sz="1600" b="0" dirty="0" smtClean="0">
                          <a:solidFill>
                            <a:schemeClr val="accent3"/>
                          </a:solidFill>
                        </a:rPr>
                        <a:t>2014</a:t>
                      </a:r>
                      <a:endParaRPr lang="en-US" sz="1600" b="0" dirty="0">
                        <a:solidFill>
                          <a:schemeClr val="accent3"/>
                        </a:solidFill>
                      </a:endParaRPr>
                    </a:p>
                  </a:txBody>
                  <a:tcPr anchor="ctr">
                    <a:solidFill>
                      <a:srgbClr val="5D8C4A"/>
                    </a:solidFill>
                  </a:tcPr>
                </a:tc>
                <a:extLst>
                  <a:ext uri="{0D108BD9-81ED-4DB2-BD59-A6C34878D82A}">
                    <a16:rowId xmlns:a16="http://schemas.microsoft.com/office/drawing/2014/main" val="10000"/>
                  </a:ext>
                </a:extLst>
              </a:tr>
              <a:tr h="999472">
                <a:tc>
                  <a:txBody>
                    <a:bodyPr/>
                    <a:lstStyle/>
                    <a:p>
                      <a:r>
                        <a:rPr lang="en-US" sz="1600" b="1" dirty="0" smtClean="0">
                          <a:solidFill>
                            <a:schemeClr val="accent3"/>
                          </a:solidFill>
                        </a:rPr>
                        <a:t>Nanoparticles </a:t>
                      </a:r>
                      <a:r>
                        <a:rPr lang="en-US" sz="1600" b="1" baseline="0" dirty="0" smtClean="0">
                          <a:solidFill>
                            <a:schemeClr val="accent3"/>
                          </a:solidFill>
                        </a:rPr>
                        <a:t>Submitted</a:t>
                      </a:r>
                    </a:p>
                    <a:p>
                      <a:r>
                        <a:rPr lang="en-US" sz="1600" b="1" baseline="0" dirty="0" smtClean="0">
                          <a:solidFill>
                            <a:schemeClr val="accent3"/>
                          </a:solidFill>
                        </a:rPr>
                        <a:t>(</a:t>
                      </a:r>
                      <a:r>
                        <a:rPr lang="en-US" sz="1600" b="0" i="1" baseline="0" dirty="0" smtClean="0">
                          <a:solidFill>
                            <a:schemeClr val="accent3"/>
                          </a:solidFill>
                        </a:rPr>
                        <a:t>unique formulations</a:t>
                      </a:r>
                      <a:r>
                        <a:rPr lang="en-US" sz="1600" b="1" baseline="0" dirty="0" smtClean="0">
                          <a:solidFill>
                            <a:schemeClr val="accent3"/>
                          </a:solidFill>
                        </a:rPr>
                        <a:t>)</a:t>
                      </a:r>
                      <a:endParaRPr lang="en-US" sz="1600" b="1"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37</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40</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34</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48</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27</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32</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31</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6</a:t>
                      </a:r>
                      <a:endParaRPr lang="en-US" sz="1600" b="0" dirty="0">
                        <a:solidFill>
                          <a:schemeClr val="accent3"/>
                        </a:solidFill>
                      </a:endParaRPr>
                    </a:p>
                  </a:txBody>
                  <a:tcPr anchor="ctr">
                    <a:solidFill>
                      <a:schemeClr val="bg1"/>
                    </a:solidFill>
                  </a:tcPr>
                </a:tc>
                <a:extLst>
                  <a:ext uri="{0D108BD9-81ED-4DB2-BD59-A6C34878D82A}">
                    <a16:rowId xmlns:a16="http://schemas.microsoft.com/office/drawing/2014/main" val="10001"/>
                  </a:ext>
                </a:extLst>
              </a:tr>
              <a:tr h="771021">
                <a:tc>
                  <a:txBody>
                    <a:bodyPr/>
                    <a:lstStyle/>
                    <a:p>
                      <a:r>
                        <a:rPr lang="en-US" sz="1600" b="1" dirty="0" smtClean="0">
                          <a:solidFill>
                            <a:schemeClr val="accent3"/>
                          </a:solidFill>
                        </a:rPr>
                        <a:t>Total Submitted Samples</a:t>
                      </a:r>
                    </a:p>
                    <a:p>
                      <a:r>
                        <a:rPr lang="en-US" sz="1600" b="1" dirty="0" smtClean="0">
                          <a:solidFill>
                            <a:schemeClr val="accent3"/>
                          </a:solidFill>
                        </a:rPr>
                        <a:t>(</a:t>
                      </a:r>
                      <a:r>
                        <a:rPr lang="en-US" sz="1600" b="0" i="1" dirty="0" smtClean="0">
                          <a:solidFill>
                            <a:schemeClr val="accent3"/>
                          </a:solidFill>
                        </a:rPr>
                        <a:t>multiple batches</a:t>
                      </a:r>
                      <a:r>
                        <a:rPr lang="en-US" sz="1600" b="1" dirty="0" smtClean="0">
                          <a:solidFill>
                            <a:schemeClr val="accent3"/>
                          </a:solidFill>
                        </a:rPr>
                        <a:t>) </a:t>
                      </a:r>
                      <a:endParaRPr lang="en-US" sz="1600" b="1"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90</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83</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44</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77</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103</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89</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51</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29</a:t>
                      </a:r>
                      <a:endParaRPr lang="en-US" sz="1600" b="0" dirty="0">
                        <a:solidFill>
                          <a:schemeClr val="accent3"/>
                        </a:solidFill>
                      </a:endParaRPr>
                    </a:p>
                  </a:txBody>
                  <a:tcPr anchor="ctr">
                    <a:solidFill>
                      <a:schemeClr val="accent3">
                        <a:lumMod val="60000"/>
                        <a:lumOff val="40000"/>
                      </a:schemeClr>
                    </a:solidFill>
                  </a:tcPr>
                </a:tc>
                <a:extLst>
                  <a:ext uri="{0D108BD9-81ED-4DB2-BD59-A6C34878D82A}">
                    <a16:rowId xmlns:a16="http://schemas.microsoft.com/office/drawing/2014/main" val="10002"/>
                  </a:ext>
                </a:extLst>
              </a:tr>
              <a:tr h="335978">
                <a:tc>
                  <a:txBody>
                    <a:bodyPr/>
                    <a:lstStyle/>
                    <a:p>
                      <a:r>
                        <a:rPr lang="en-US" sz="1600" b="1" dirty="0" smtClean="0">
                          <a:solidFill>
                            <a:schemeClr val="accent3"/>
                          </a:solidFill>
                        </a:rPr>
                        <a:t>MTAs/CAs/CRADAs</a:t>
                      </a:r>
                      <a:endParaRPr lang="en-US" sz="1600" b="1"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11</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15</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19</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12</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14</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7</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12</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23</a:t>
                      </a:r>
                      <a:endParaRPr lang="en-US" sz="1600" b="0" dirty="0">
                        <a:solidFill>
                          <a:schemeClr val="accent3"/>
                        </a:solidFill>
                      </a:endParaRPr>
                    </a:p>
                  </a:txBody>
                  <a:tcPr anchor="ctr">
                    <a:solidFill>
                      <a:schemeClr val="bg1"/>
                    </a:solidFill>
                  </a:tcPr>
                </a:tc>
                <a:extLst>
                  <a:ext uri="{0D108BD9-81ED-4DB2-BD59-A6C34878D82A}">
                    <a16:rowId xmlns:a16="http://schemas.microsoft.com/office/drawing/2014/main" val="10003"/>
                  </a:ext>
                </a:extLst>
              </a:tr>
              <a:tr h="771021">
                <a:tc>
                  <a:txBody>
                    <a:bodyPr/>
                    <a:lstStyle/>
                    <a:p>
                      <a:r>
                        <a:rPr lang="en-US" sz="1600" b="1" dirty="0" smtClean="0">
                          <a:solidFill>
                            <a:schemeClr val="accent3"/>
                          </a:solidFill>
                        </a:rPr>
                        <a:t>Client Reports (</a:t>
                      </a:r>
                      <a:r>
                        <a:rPr lang="en-US" sz="1600" b="0" i="1" dirty="0" smtClean="0">
                          <a:solidFill>
                            <a:schemeClr val="accent3"/>
                          </a:solidFill>
                        </a:rPr>
                        <a:t>confidential</a:t>
                      </a:r>
                      <a:r>
                        <a:rPr lang="en-US" sz="1600" b="0" i="1" baseline="0" dirty="0" smtClean="0">
                          <a:solidFill>
                            <a:schemeClr val="accent3"/>
                          </a:solidFill>
                        </a:rPr>
                        <a:t> </a:t>
                      </a:r>
                      <a:r>
                        <a:rPr lang="en-US" sz="1600" b="0" i="1" dirty="0" smtClean="0">
                          <a:solidFill>
                            <a:schemeClr val="accent3"/>
                          </a:solidFill>
                        </a:rPr>
                        <a:t>reports</a:t>
                      </a:r>
                      <a:r>
                        <a:rPr lang="en-US" sz="1600" b="1" dirty="0" smtClean="0">
                          <a:solidFill>
                            <a:schemeClr val="accent3"/>
                          </a:solidFill>
                        </a:rPr>
                        <a:t>)</a:t>
                      </a:r>
                      <a:endParaRPr lang="en-US" sz="1600" b="1"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4</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6</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8</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9</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10</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4</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8</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9</a:t>
                      </a:r>
                      <a:endParaRPr lang="en-US" sz="1600" b="0" dirty="0">
                        <a:solidFill>
                          <a:schemeClr val="accent3"/>
                        </a:solidFill>
                      </a:endParaRPr>
                    </a:p>
                  </a:txBody>
                  <a:tcPr anchor="ctr">
                    <a:solidFill>
                      <a:schemeClr val="accent3">
                        <a:lumMod val="60000"/>
                        <a:lumOff val="40000"/>
                      </a:schemeClr>
                    </a:solidFill>
                  </a:tcPr>
                </a:tc>
                <a:extLst>
                  <a:ext uri="{0D108BD9-81ED-4DB2-BD59-A6C34878D82A}">
                    <a16:rowId xmlns:a16="http://schemas.microsoft.com/office/drawing/2014/main" val="10004"/>
                  </a:ext>
                </a:extLst>
              </a:tr>
              <a:tr h="542570">
                <a:tc>
                  <a:txBody>
                    <a:bodyPr/>
                    <a:lstStyle/>
                    <a:p>
                      <a:r>
                        <a:rPr lang="en-US" sz="1600" b="1" dirty="0" smtClean="0">
                          <a:solidFill>
                            <a:schemeClr val="accent3"/>
                          </a:solidFill>
                        </a:rPr>
                        <a:t>Publications </a:t>
                      </a:r>
                    </a:p>
                  </a:txBody>
                  <a:tcPr anchor="ctr">
                    <a:solidFill>
                      <a:schemeClr val="bg1"/>
                    </a:solidFill>
                  </a:tcPr>
                </a:tc>
                <a:tc>
                  <a:txBody>
                    <a:bodyPr/>
                    <a:lstStyle/>
                    <a:p>
                      <a:pPr algn="ctr"/>
                      <a:r>
                        <a:rPr lang="en-US" sz="1600" b="0" dirty="0" smtClean="0">
                          <a:solidFill>
                            <a:schemeClr val="accent3"/>
                          </a:solidFill>
                        </a:rPr>
                        <a:t>5</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10</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8</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10</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32</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12</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18</a:t>
                      </a:r>
                      <a:endParaRPr lang="en-US" sz="1600" b="0" dirty="0">
                        <a:solidFill>
                          <a:schemeClr val="accent3"/>
                        </a:solidFill>
                      </a:endParaRPr>
                    </a:p>
                  </a:txBody>
                  <a:tcPr anchor="ctr">
                    <a:solidFill>
                      <a:schemeClr val="bg1"/>
                    </a:solidFill>
                  </a:tcPr>
                </a:tc>
                <a:tc>
                  <a:txBody>
                    <a:bodyPr/>
                    <a:lstStyle/>
                    <a:p>
                      <a:pPr algn="ctr"/>
                      <a:r>
                        <a:rPr lang="en-US" sz="1600" b="0" dirty="0" smtClean="0">
                          <a:solidFill>
                            <a:schemeClr val="accent3"/>
                          </a:solidFill>
                        </a:rPr>
                        <a:t>13</a:t>
                      </a:r>
                      <a:endParaRPr lang="en-US" sz="1600" b="0" dirty="0">
                        <a:solidFill>
                          <a:schemeClr val="accent3"/>
                        </a:solidFill>
                      </a:endParaRPr>
                    </a:p>
                  </a:txBody>
                  <a:tcPr anchor="ctr">
                    <a:solidFill>
                      <a:schemeClr val="bg1"/>
                    </a:solidFill>
                  </a:tcPr>
                </a:tc>
                <a:extLst>
                  <a:ext uri="{0D108BD9-81ED-4DB2-BD59-A6C34878D82A}">
                    <a16:rowId xmlns:a16="http://schemas.microsoft.com/office/drawing/2014/main" val="10005"/>
                  </a:ext>
                </a:extLst>
              </a:tr>
              <a:tr h="335978">
                <a:tc>
                  <a:txBody>
                    <a:bodyPr/>
                    <a:lstStyle/>
                    <a:p>
                      <a:r>
                        <a:rPr lang="en-US" sz="1600" b="1" dirty="0" smtClean="0">
                          <a:solidFill>
                            <a:schemeClr val="accent3"/>
                          </a:solidFill>
                        </a:rPr>
                        <a:t>Animal Studies</a:t>
                      </a:r>
                      <a:endParaRPr lang="en-US" sz="160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7</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17</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22</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18</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20</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14</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23</a:t>
                      </a:r>
                      <a:endParaRPr lang="en-US" sz="1600" b="0" dirty="0">
                        <a:solidFill>
                          <a:schemeClr val="accent3"/>
                        </a:solidFill>
                      </a:endParaRPr>
                    </a:p>
                  </a:txBody>
                  <a:tcPr anchor="ctr">
                    <a:solidFill>
                      <a:schemeClr val="accent3">
                        <a:lumMod val="60000"/>
                        <a:lumOff val="40000"/>
                      </a:schemeClr>
                    </a:solidFill>
                  </a:tcPr>
                </a:tc>
                <a:tc>
                  <a:txBody>
                    <a:bodyPr/>
                    <a:lstStyle/>
                    <a:p>
                      <a:pPr algn="ctr"/>
                      <a:r>
                        <a:rPr lang="en-US" sz="1600" b="0" dirty="0" smtClean="0">
                          <a:solidFill>
                            <a:schemeClr val="accent3"/>
                          </a:solidFill>
                        </a:rPr>
                        <a:t>12</a:t>
                      </a:r>
                      <a:endParaRPr lang="en-US" sz="1600" b="0" dirty="0">
                        <a:solidFill>
                          <a:schemeClr val="accent3"/>
                        </a:solidFill>
                      </a:endParaRPr>
                    </a:p>
                  </a:txBody>
                  <a:tcPr anchor="ct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sp>
        <p:nvSpPr>
          <p:cNvPr id="6" name="Rectangle 10"/>
          <p:cNvSpPr>
            <a:spLocks noGrp="1" noChangeArrowheads="1"/>
          </p:cNvSpPr>
          <p:nvPr>
            <p:ph type="title"/>
          </p:nvPr>
        </p:nvSpPr>
        <p:spPr>
          <a:xfrm>
            <a:off x="490078" y="76200"/>
            <a:ext cx="9144000" cy="318549"/>
          </a:xfrm>
          <a:noFill/>
          <a:ln/>
        </p:spPr>
        <p:txBody>
          <a:bodyPr anchor="t">
            <a:spAutoFit/>
          </a:bodyPr>
          <a:lstStyle/>
          <a:p>
            <a:pPr algn="l"/>
            <a:r>
              <a:rPr lang="en-US" sz="2300" b="1" dirty="0" smtClean="0">
                <a:solidFill>
                  <a:srgbClr val="006633"/>
                </a:solidFill>
                <a:latin typeface="Arial" pitchFamily="34" charset="0"/>
                <a:ea typeface="ＭＳ Ｐゴシック"/>
                <a:cs typeface="Arial" pitchFamily="34" charset="0"/>
              </a:rPr>
              <a:t>NCL – Quantified: 2007-2014</a:t>
            </a:r>
          </a:p>
        </p:txBody>
      </p:sp>
    </p:spTree>
    <p:extLst>
      <p:ext uri="{BB962C8B-B14F-4D97-AF65-F5344CB8AC3E}">
        <p14:creationId xmlns:p14="http://schemas.microsoft.com/office/powerpoint/2010/main" val="3213130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493776" y="353993"/>
            <a:ext cx="8354950" cy="317395"/>
          </a:xfrm>
        </p:spPr>
        <p:txBody>
          <a:bodyPr/>
          <a:lstStyle/>
          <a:p>
            <a:r>
              <a:rPr lang="en-US" sz="2300" b="1" dirty="0">
                <a:solidFill>
                  <a:srgbClr val="000000"/>
                </a:solidFill>
                <a:cs typeface="Arial"/>
              </a:rPr>
              <a:t>CPTAC: Map proteome/PTMs to each patient’s genome</a:t>
            </a:r>
            <a:r>
              <a:rPr lang="en-US" sz="2300" b="1" dirty="0" smtClean="0">
                <a:solidFill>
                  <a:srgbClr val="000000"/>
                </a:solidFill>
                <a:cs typeface="Arial"/>
              </a:rPr>
              <a:t>;</a:t>
            </a:r>
            <a:r>
              <a:rPr lang="en-US" sz="2300" b="1" dirty="0">
                <a:solidFill>
                  <a:srgbClr val="000000"/>
                </a:solidFill>
                <a:cs typeface="Arial"/>
              </a:rPr>
              <a:t/>
            </a:r>
            <a:br>
              <a:rPr lang="en-US" sz="2300" b="1" dirty="0">
                <a:solidFill>
                  <a:srgbClr val="000000"/>
                </a:solidFill>
                <a:cs typeface="Arial"/>
              </a:rPr>
            </a:br>
            <a:r>
              <a:rPr lang="en-US" sz="2300" b="1" dirty="0" smtClean="0">
                <a:solidFill>
                  <a:srgbClr val="000000"/>
                </a:solidFill>
                <a:cs typeface="Arial"/>
              </a:rPr>
              <a:t>develop assays for pathways and candidate biomarkers</a:t>
            </a:r>
            <a:endParaRPr lang="en-US" sz="2300" b="1" dirty="0"/>
          </a:p>
        </p:txBody>
      </p:sp>
      <p:grpSp>
        <p:nvGrpSpPr>
          <p:cNvPr id="90" name="Group 89"/>
          <p:cNvGrpSpPr/>
          <p:nvPr/>
        </p:nvGrpSpPr>
        <p:grpSpPr>
          <a:xfrm>
            <a:off x="380998" y="720173"/>
            <a:ext cx="8353426" cy="2851534"/>
            <a:chOff x="380998" y="1190653"/>
            <a:chExt cx="8763001" cy="3699230"/>
          </a:xfrm>
        </p:grpSpPr>
        <p:sp>
          <p:nvSpPr>
            <p:cNvPr id="91" name="Rounded Rectangle 90"/>
            <p:cNvSpPr/>
            <p:nvPr/>
          </p:nvSpPr>
          <p:spPr>
            <a:xfrm>
              <a:off x="2918458" y="1724052"/>
              <a:ext cx="3124200" cy="3054619"/>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en-US" kern="0" dirty="0">
                <a:solidFill>
                  <a:sysClr val="windowText" lastClr="000000"/>
                </a:solidFill>
                <a:latin typeface="Calibri" pitchFamily="34" charset="0"/>
                <a:cs typeface="Calibri" pitchFamily="34" charset="0"/>
              </a:endParaRPr>
            </a:p>
          </p:txBody>
        </p:sp>
        <p:sp>
          <p:nvSpPr>
            <p:cNvPr id="92" name="Rectangle 91"/>
            <p:cNvSpPr/>
            <p:nvPr/>
          </p:nvSpPr>
          <p:spPr>
            <a:xfrm>
              <a:off x="6324599" y="1724052"/>
              <a:ext cx="2819400" cy="31658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lang="en-US" sz="4000" kern="0" dirty="0">
                <a:solidFill>
                  <a:sysClr val="windowText" lastClr="000000"/>
                </a:solidFill>
                <a:latin typeface="Calibri" pitchFamily="34" charset="0"/>
                <a:cs typeface="Calibri" pitchFamily="34" charset="0"/>
              </a:endParaRPr>
            </a:p>
          </p:txBody>
        </p:sp>
        <p:sp>
          <p:nvSpPr>
            <p:cNvPr id="93" name="TextBox 92"/>
            <p:cNvSpPr txBox="1"/>
            <p:nvPr/>
          </p:nvSpPr>
          <p:spPr>
            <a:xfrm>
              <a:off x="613481" y="1190653"/>
              <a:ext cx="814852" cy="400613"/>
            </a:xfrm>
            <a:prstGeom prst="rect">
              <a:avLst/>
            </a:prstGeom>
            <a:noFill/>
          </p:spPr>
          <p:txBody>
            <a:bodyPr wrap="none" rtlCol="0">
              <a:spAutoFit/>
            </a:bodyPr>
            <a:lstStyle/>
            <a:p>
              <a:pPr>
                <a:defRPr/>
              </a:pPr>
              <a:r>
                <a:rPr lang="en-US" b="1" kern="0" dirty="0">
                  <a:solidFill>
                    <a:sysClr val="windowText" lastClr="000000"/>
                  </a:solidFill>
                  <a:latin typeface="Calibri" pitchFamily="34" charset="0"/>
                  <a:cs typeface="Calibri" pitchFamily="34" charset="0"/>
                </a:rPr>
                <a:t>Inputs</a:t>
              </a:r>
            </a:p>
          </p:txBody>
        </p:sp>
        <p:sp>
          <p:nvSpPr>
            <p:cNvPr id="94" name="TextBox 93"/>
            <p:cNvSpPr txBox="1"/>
            <p:nvPr/>
          </p:nvSpPr>
          <p:spPr>
            <a:xfrm>
              <a:off x="7115075" y="1190653"/>
              <a:ext cx="995673" cy="400613"/>
            </a:xfrm>
            <a:prstGeom prst="rect">
              <a:avLst/>
            </a:prstGeom>
            <a:noFill/>
          </p:spPr>
          <p:txBody>
            <a:bodyPr wrap="none" rtlCol="0">
              <a:spAutoFit/>
            </a:bodyPr>
            <a:lstStyle/>
            <a:p>
              <a:pPr>
                <a:defRPr/>
              </a:pPr>
              <a:r>
                <a:rPr lang="en-US" b="1" kern="0" dirty="0">
                  <a:solidFill>
                    <a:sysClr val="windowText" lastClr="000000"/>
                  </a:solidFill>
                  <a:latin typeface="Calibri" pitchFamily="34" charset="0"/>
                  <a:cs typeface="Calibri" pitchFamily="34" charset="0"/>
                </a:rPr>
                <a:t>Outputs</a:t>
              </a:r>
            </a:p>
          </p:txBody>
        </p:sp>
        <p:sp>
          <p:nvSpPr>
            <p:cNvPr id="95" name="Rounded Rectangle 94"/>
            <p:cNvSpPr/>
            <p:nvPr/>
          </p:nvSpPr>
          <p:spPr>
            <a:xfrm>
              <a:off x="380998" y="1724053"/>
              <a:ext cx="1600200" cy="19050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b="1" kern="0" dirty="0">
                  <a:solidFill>
                    <a:sysClr val="windowText" lastClr="000000"/>
                  </a:solidFill>
                  <a:latin typeface="Calibri" pitchFamily="34" charset="0"/>
                  <a:cs typeface="Calibri" pitchFamily="34" charset="0"/>
                </a:rPr>
                <a:t>TCGA </a:t>
              </a:r>
              <a:r>
                <a:rPr lang="en-US" b="1" kern="0" dirty="0" smtClean="0">
                  <a:solidFill>
                    <a:sysClr val="windowText" lastClr="000000"/>
                  </a:solidFill>
                  <a:latin typeface="Calibri" pitchFamily="34" charset="0"/>
                  <a:cs typeface="Calibri" pitchFamily="34" charset="0"/>
                </a:rPr>
                <a:t>tumor </a:t>
              </a:r>
              <a:r>
                <a:rPr lang="en-US" b="1" kern="0" dirty="0">
                  <a:solidFill>
                    <a:sysClr val="windowText" lastClr="000000"/>
                  </a:solidFill>
                  <a:latin typeface="Calibri" pitchFamily="34" charset="0"/>
                  <a:cs typeface="Calibri" pitchFamily="34" charset="0"/>
                </a:rPr>
                <a:t>collections</a:t>
              </a:r>
            </a:p>
            <a:p>
              <a:pPr algn="ctr">
                <a:defRPr/>
              </a:pPr>
              <a:endParaRPr lang="en-US" b="1" kern="0" dirty="0">
                <a:solidFill>
                  <a:sysClr val="windowText" lastClr="000000"/>
                </a:solidFill>
                <a:latin typeface="Calibri" pitchFamily="34" charset="0"/>
                <a:cs typeface="Calibri" pitchFamily="34" charset="0"/>
              </a:endParaRPr>
            </a:p>
            <a:p>
              <a:pPr algn="ctr">
                <a:defRPr/>
              </a:pPr>
              <a:endParaRPr lang="en-US" b="1" kern="0" dirty="0">
                <a:solidFill>
                  <a:sysClr val="windowText" lastClr="000000"/>
                </a:solidFill>
                <a:latin typeface="Calibri" pitchFamily="34" charset="0"/>
                <a:cs typeface="Calibri" pitchFamily="34" charset="0"/>
              </a:endParaRPr>
            </a:p>
            <a:p>
              <a:pPr algn="ctr">
                <a:defRPr/>
              </a:pPr>
              <a:endParaRPr lang="en-US" kern="0" dirty="0">
                <a:solidFill>
                  <a:sysClr val="windowText" lastClr="000000"/>
                </a:solidFill>
                <a:latin typeface="Calibri" pitchFamily="34" charset="0"/>
                <a:cs typeface="Calibri" pitchFamily="34" charset="0"/>
              </a:endParaRPr>
            </a:p>
          </p:txBody>
        </p:sp>
        <p:sp>
          <p:nvSpPr>
            <p:cNvPr id="96" name="Rounded Rectangle 95"/>
            <p:cNvSpPr/>
            <p:nvPr/>
          </p:nvSpPr>
          <p:spPr>
            <a:xfrm>
              <a:off x="380998" y="3781452"/>
              <a:ext cx="1851660" cy="99721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defRPr/>
              </a:pPr>
              <a:endParaRPr lang="en-US" sz="1600" b="1" kern="0" dirty="0" smtClean="0">
                <a:solidFill>
                  <a:sysClr val="windowText" lastClr="000000"/>
                </a:solidFill>
                <a:latin typeface="Calibri" pitchFamily="34" charset="0"/>
                <a:cs typeface="Calibri" pitchFamily="34" charset="0"/>
              </a:endParaRPr>
            </a:p>
            <a:p>
              <a:pPr>
                <a:defRPr/>
              </a:pPr>
              <a:r>
                <a:rPr lang="en-US" sz="1600" b="1" kern="0" dirty="0" smtClean="0">
                  <a:solidFill>
                    <a:sysClr val="windowText" lastClr="000000"/>
                  </a:solidFill>
                  <a:latin typeface="Calibri" pitchFamily="34" charset="0"/>
                  <a:cs typeface="Calibri" pitchFamily="34" charset="0"/>
                </a:rPr>
                <a:t>Prospective  tumor </a:t>
              </a:r>
            </a:p>
            <a:p>
              <a:pPr>
                <a:defRPr/>
              </a:pPr>
              <a:r>
                <a:rPr lang="en-US" sz="1600" b="1" kern="0" dirty="0" smtClean="0">
                  <a:solidFill>
                    <a:sysClr val="windowText" lastClr="000000"/>
                  </a:solidFill>
                  <a:latin typeface="Calibri" pitchFamily="34" charset="0"/>
                  <a:cs typeface="Calibri" pitchFamily="34" charset="0"/>
                </a:rPr>
                <a:t>collections</a:t>
              </a:r>
              <a:endParaRPr lang="en-US" sz="1600" b="1" kern="0" dirty="0">
                <a:solidFill>
                  <a:sysClr val="windowText" lastClr="000000"/>
                </a:solidFill>
                <a:latin typeface="Calibri" pitchFamily="34" charset="0"/>
                <a:cs typeface="Calibri" pitchFamily="34" charset="0"/>
              </a:endParaRPr>
            </a:p>
            <a:p>
              <a:pPr algn="r">
                <a:defRPr/>
              </a:pPr>
              <a:endParaRPr lang="en-US" sz="1400" kern="0" dirty="0">
                <a:solidFill>
                  <a:sysClr val="windowText" lastClr="000000"/>
                </a:solidFill>
                <a:latin typeface="Calibri" pitchFamily="34" charset="0"/>
                <a:cs typeface="Calibri" pitchFamily="34" charset="0"/>
              </a:endParaRPr>
            </a:p>
          </p:txBody>
        </p:sp>
        <p:pic>
          <p:nvPicPr>
            <p:cNvPr id="97" name="Picture 96" descr="tumor-17.jpg"/>
            <p:cNvPicPr>
              <a:picLocks noChangeAspect="1"/>
            </p:cNvPicPr>
            <p:nvPr/>
          </p:nvPicPr>
          <p:blipFill>
            <a:blip r:embed="rId3" cstate="print"/>
            <a:srcRect l="11161" t="5357"/>
            <a:stretch>
              <a:fillRect/>
            </a:stretch>
          </p:blipFill>
          <p:spPr>
            <a:xfrm>
              <a:off x="714410" y="2745441"/>
              <a:ext cx="933374" cy="745762"/>
            </a:xfrm>
            <a:prstGeom prst="rect">
              <a:avLst/>
            </a:prstGeom>
            <a:ln w="6350">
              <a:solidFill>
                <a:sysClr val="windowText" lastClr="000000">
                  <a:lumMod val="65000"/>
                  <a:lumOff val="35000"/>
                </a:sysClr>
              </a:solidFill>
            </a:ln>
            <a:effectLst>
              <a:outerShdw blurRad="190500" algn="tl" rotWithShape="0">
                <a:srgbClr val="000000">
                  <a:alpha val="70000"/>
                </a:srgbClr>
              </a:outerShdw>
            </a:effectLst>
          </p:spPr>
        </p:pic>
        <p:pic>
          <p:nvPicPr>
            <p:cNvPr id="98" name="Picture 97" descr="tumor-17.jpg"/>
            <p:cNvPicPr>
              <a:picLocks noChangeAspect="1"/>
            </p:cNvPicPr>
            <p:nvPr/>
          </p:nvPicPr>
          <p:blipFill>
            <a:blip r:embed="rId3" cstate="print"/>
            <a:srcRect l="11161" t="5357"/>
            <a:stretch>
              <a:fillRect/>
            </a:stretch>
          </p:blipFill>
          <p:spPr>
            <a:xfrm>
              <a:off x="1550153" y="4127672"/>
              <a:ext cx="555597" cy="443919"/>
            </a:xfrm>
            <a:prstGeom prst="rect">
              <a:avLst/>
            </a:prstGeom>
            <a:ln w="6350">
              <a:solidFill>
                <a:sysClr val="windowText" lastClr="000000">
                  <a:lumMod val="65000"/>
                  <a:lumOff val="35000"/>
                </a:sysClr>
              </a:solidFill>
            </a:ln>
            <a:effectLst>
              <a:outerShdw blurRad="190500" algn="tl" rotWithShape="0">
                <a:srgbClr val="000000">
                  <a:alpha val="70000"/>
                </a:srgbClr>
              </a:outerShdw>
            </a:effectLst>
          </p:spPr>
        </p:pic>
        <p:sp>
          <p:nvSpPr>
            <p:cNvPr id="99" name="TextBox 98"/>
            <p:cNvSpPr txBox="1"/>
            <p:nvPr/>
          </p:nvSpPr>
          <p:spPr>
            <a:xfrm>
              <a:off x="3047998" y="1785132"/>
              <a:ext cx="2715951" cy="3104751"/>
            </a:xfrm>
            <a:prstGeom prst="rect">
              <a:avLst/>
            </a:prstGeom>
            <a:noFill/>
          </p:spPr>
          <p:txBody>
            <a:bodyPr wrap="none" rtlCol="0">
              <a:spAutoFit/>
            </a:bodyPr>
            <a:lstStyle/>
            <a:p>
              <a:pPr>
                <a:defRPr/>
              </a:pPr>
              <a:r>
                <a:rPr lang="en-US" sz="1600" b="1" kern="0" dirty="0" smtClean="0">
                  <a:solidFill>
                    <a:sysClr val="windowText" lastClr="000000"/>
                  </a:solidFill>
                  <a:latin typeface="Calibri"/>
                  <a:cs typeface="Calibri"/>
                </a:rPr>
                <a:t>Analyze &gt;100 tumors/cancer</a:t>
              </a:r>
            </a:p>
            <a:p>
              <a:pPr marL="285750" indent="-285750">
                <a:buFont typeface="Arial"/>
                <a:buChar char="•"/>
                <a:defRPr/>
              </a:pPr>
              <a:r>
                <a:rPr lang="en-US" sz="1600" b="1" dirty="0">
                  <a:latin typeface="Calibri"/>
                  <a:cs typeface="Calibri"/>
                </a:rPr>
                <a:t>breast, ovarian, </a:t>
              </a:r>
              <a:r>
                <a:rPr lang="en-US" sz="1600" b="1" dirty="0" smtClean="0">
                  <a:latin typeface="Calibri"/>
                  <a:cs typeface="Calibri"/>
                </a:rPr>
                <a:t>colon</a:t>
              </a:r>
            </a:p>
            <a:p>
              <a:pPr marL="285750" indent="-285750">
                <a:buFont typeface="Arial"/>
                <a:buChar char="•"/>
                <a:defRPr/>
              </a:pPr>
              <a:r>
                <a:rPr lang="en-US" sz="1600" b="1" kern="0" dirty="0" smtClean="0">
                  <a:solidFill>
                    <a:sysClr val="windowText" lastClr="000000"/>
                  </a:solidFill>
                  <a:latin typeface="Calibri"/>
                  <a:cs typeface="Calibri"/>
                </a:rPr>
                <a:t>Proteome</a:t>
              </a:r>
            </a:p>
            <a:p>
              <a:pPr marL="285750" indent="-285750">
                <a:buFont typeface="Arial"/>
                <a:buChar char="•"/>
                <a:defRPr/>
              </a:pPr>
              <a:r>
                <a:rPr lang="en-US" sz="1600" b="1" kern="0" dirty="0" smtClean="0">
                  <a:solidFill>
                    <a:srgbClr val="FF0000"/>
                  </a:solidFill>
                  <a:latin typeface="Calibri"/>
                  <a:cs typeface="Calibri"/>
                </a:rPr>
                <a:t>Phosphoproteome</a:t>
              </a:r>
            </a:p>
            <a:p>
              <a:pPr marL="285750" indent="-285750">
                <a:buFont typeface="Arial"/>
                <a:buChar char="•"/>
                <a:defRPr/>
              </a:pPr>
              <a:r>
                <a:rPr lang="en-US" sz="1600" b="1" kern="0" dirty="0" smtClean="0">
                  <a:solidFill>
                    <a:srgbClr val="FF0000"/>
                  </a:solidFill>
                  <a:latin typeface="Calibri"/>
                  <a:cs typeface="Calibri"/>
                </a:rPr>
                <a:t>Other PTMs</a:t>
              </a:r>
            </a:p>
            <a:p>
              <a:pPr>
                <a:defRPr/>
              </a:pPr>
              <a:endParaRPr lang="en-US" sz="1600" b="1" kern="0" dirty="0" smtClean="0">
                <a:solidFill>
                  <a:sysClr val="windowText" lastClr="000000"/>
                </a:solidFill>
                <a:latin typeface="Calibri"/>
                <a:cs typeface="Calibri"/>
              </a:endParaRPr>
            </a:p>
            <a:p>
              <a:pPr>
                <a:defRPr/>
              </a:pPr>
              <a:r>
                <a:rPr lang="en-US" sz="1600" b="1" kern="0" dirty="0" smtClean="0">
                  <a:solidFill>
                    <a:sysClr val="windowText" lastClr="000000"/>
                  </a:solidFill>
                  <a:latin typeface="Calibri"/>
                  <a:cs typeface="Calibri"/>
                </a:rPr>
                <a:t>Targeted </a:t>
              </a:r>
              <a:r>
                <a:rPr lang="en-US" sz="1600" b="1" kern="0" dirty="0">
                  <a:solidFill>
                    <a:sysClr val="windowText" lastClr="000000"/>
                  </a:solidFill>
                  <a:latin typeface="Calibri"/>
                  <a:cs typeface="Calibri"/>
                </a:rPr>
                <a:t>protein / PTM</a:t>
              </a:r>
            </a:p>
            <a:p>
              <a:pPr marL="285750" indent="-285750">
                <a:buFont typeface="Arial"/>
                <a:buChar char="•"/>
                <a:defRPr/>
              </a:pPr>
              <a:r>
                <a:rPr lang="en-US" sz="1600" b="1" kern="0" dirty="0" smtClean="0">
                  <a:solidFill>
                    <a:sysClr val="windowText" lastClr="000000"/>
                  </a:solidFill>
                  <a:latin typeface="Calibri"/>
                  <a:cs typeface="Calibri"/>
                </a:rPr>
                <a:t>Cancer </a:t>
              </a:r>
              <a:r>
                <a:rPr lang="en-US" sz="1600" b="1" kern="0" dirty="0">
                  <a:solidFill>
                    <a:sysClr val="windowText" lastClr="000000"/>
                  </a:solidFill>
                  <a:latin typeface="Calibri"/>
                  <a:cs typeface="Calibri"/>
                </a:rPr>
                <a:t>pathways</a:t>
              </a:r>
            </a:p>
            <a:p>
              <a:pPr marL="285750" indent="-285750">
                <a:buFont typeface="Arial"/>
                <a:buChar char="•"/>
                <a:defRPr/>
              </a:pPr>
              <a:r>
                <a:rPr lang="en-US" sz="1600" b="1" kern="0" dirty="0">
                  <a:solidFill>
                    <a:sysClr val="windowText" lastClr="000000"/>
                  </a:solidFill>
                  <a:latin typeface="Calibri"/>
                  <a:cs typeface="Calibri"/>
                </a:rPr>
                <a:t>Protein isoforms</a:t>
              </a:r>
            </a:p>
            <a:p>
              <a:pPr marL="285750" indent="-285750">
                <a:buFont typeface="Arial"/>
                <a:buChar char="•"/>
                <a:defRPr/>
              </a:pPr>
              <a:endParaRPr lang="en-US" b="1" kern="0" dirty="0" smtClean="0">
                <a:solidFill>
                  <a:sysClr val="windowText" lastClr="000000"/>
                </a:solidFill>
                <a:latin typeface="Calibri"/>
                <a:cs typeface="Calibri"/>
              </a:endParaRPr>
            </a:p>
            <a:p>
              <a:pPr marL="285750" indent="-285750">
                <a:buFont typeface="Arial"/>
                <a:buChar char="•"/>
                <a:defRPr/>
              </a:pPr>
              <a:endParaRPr lang="en-US" b="1" kern="0" dirty="0">
                <a:solidFill>
                  <a:sysClr val="windowText" lastClr="000000"/>
                </a:solidFill>
                <a:latin typeface="Calibri"/>
                <a:cs typeface="Calibri"/>
              </a:endParaRPr>
            </a:p>
          </p:txBody>
        </p:sp>
        <p:cxnSp>
          <p:nvCxnSpPr>
            <p:cNvPr id="100" name="Straight Arrow Connector 99"/>
            <p:cNvCxnSpPr/>
            <p:nvPr/>
          </p:nvCxnSpPr>
          <p:spPr>
            <a:xfrm>
              <a:off x="1981198" y="2867053"/>
              <a:ext cx="937259" cy="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01" name="Straight Arrow Connector 100"/>
            <p:cNvCxnSpPr>
              <a:stCxn id="96" idx="3"/>
            </p:cNvCxnSpPr>
            <p:nvPr/>
          </p:nvCxnSpPr>
          <p:spPr>
            <a:xfrm flipV="1">
              <a:off x="2232658" y="3705254"/>
              <a:ext cx="693420" cy="574808"/>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102" name="TextBox 101"/>
            <p:cNvSpPr txBox="1"/>
            <p:nvPr/>
          </p:nvSpPr>
          <p:spPr>
            <a:xfrm>
              <a:off x="6446280" y="1800253"/>
              <a:ext cx="2697718" cy="2616101"/>
            </a:xfrm>
            <a:prstGeom prst="rect">
              <a:avLst/>
            </a:prstGeom>
            <a:noFill/>
          </p:spPr>
          <p:txBody>
            <a:bodyPr wrap="square" rtlCol="0">
              <a:spAutoFit/>
            </a:bodyPr>
            <a:lstStyle/>
            <a:p>
              <a:pPr marL="285750" indent="-285750">
                <a:spcBef>
                  <a:spcPts val="300"/>
                </a:spcBef>
                <a:spcAft>
                  <a:spcPts val="300"/>
                </a:spcAft>
                <a:buFont typeface="Arial"/>
                <a:buChar char="•"/>
                <a:defRPr/>
              </a:pPr>
              <a:r>
                <a:rPr lang="en-US" sz="1600" b="1" kern="0" dirty="0">
                  <a:solidFill>
                    <a:sysClr val="windowText" lastClr="000000"/>
                  </a:solidFill>
                  <a:latin typeface="Calibri" pitchFamily="34" charset="0"/>
                  <a:cs typeface="Calibri" pitchFamily="34" charset="0"/>
                </a:rPr>
                <a:t>Molecular signatures</a:t>
              </a:r>
            </a:p>
            <a:p>
              <a:pPr marL="285750" indent="-285750">
                <a:spcBef>
                  <a:spcPts val="300"/>
                </a:spcBef>
                <a:spcAft>
                  <a:spcPts val="300"/>
                </a:spcAft>
                <a:buFont typeface="Arial"/>
                <a:buChar char="•"/>
                <a:defRPr/>
              </a:pPr>
              <a:r>
                <a:rPr lang="en-US" sz="1600" b="1" kern="0" dirty="0">
                  <a:solidFill>
                    <a:sysClr val="windowText" lastClr="000000"/>
                  </a:solidFill>
                  <a:latin typeface="Calibri" pitchFamily="34" charset="0"/>
                  <a:cs typeface="Calibri" pitchFamily="34" charset="0"/>
                </a:rPr>
                <a:t>Genome-proteome relationships</a:t>
              </a:r>
            </a:p>
            <a:p>
              <a:pPr marL="285750" indent="-285750">
                <a:spcBef>
                  <a:spcPts val="300"/>
                </a:spcBef>
                <a:spcAft>
                  <a:spcPts val="300"/>
                </a:spcAft>
                <a:buFont typeface="Arial"/>
                <a:buChar char="•"/>
                <a:defRPr/>
              </a:pPr>
              <a:r>
                <a:rPr lang="en-US" sz="1600" b="1" kern="0" dirty="0">
                  <a:solidFill>
                    <a:sysClr val="windowText" lastClr="000000"/>
                  </a:solidFill>
                  <a:latin typeface="Calibri" pitchFamily="34" charset="0"/>
                  <a:cs typeface="Calibri" pitchFamily="34" charset="0"/>
                </a:rPr>
                <a:t>Genome-signaling relationships</a:t>
              </a:r>
            </a:p>
            <a:p>
              <a:pPr marL="285750" indent="-285750">
                <a:spcBef>
                  <a:spcPts val="300"/>
                </a:spcBef>
                <a:spcAft>
                  <a:spcPts val="300"/>
                </a:spcAft>
                <a:buFont typeface="Arial"/>
                <a:buChar char="•"/>
                <a:defRPr/>
              </a:pPr>
              <a:r>
                <a:rPr lang="en-US" sz="1600" b="1" kern="0" dirty="0">
                  <a:solidFill>
                    <a:sysClr val="windowText" lastClr="000000"/>
                  </a:solidFill>
                  <a:latin typeface="Calibri" pitchFamily="34" charset="0"/>
                  <a:cs typeface="Calibri" pitchFamily="34" charset="0"/>
                </a:rPr>
                <a:t>Protein targets</a:t>
              </a:r>
            </a:p>
            <a:p>
              <a:pPr marL="285750" indent="-285750">
                <a:spcBef>
                  <a:spcPts val="300"/>
                </a:spcBef>
                <a:spcAft>
                  <a:spcPts val="300"/>
                </a:spcAft>
                <a:buFont typeface="Arial"/>
                <a:buChar char="•"/>
                <a:defRPr/>
              </a:pPr>
              <a:r>
                <a:rPr lang="en-US" sz="1600" b="1" kern="0" dirty="0">
                  <a:solidFill>
                    <a:sysClr val="windowText" lastClr="000000"/>
                  </a:solidFill>
                  <a:latin typeface="Calibri" pitchFamily="34" charset="0"/>
                  <a:cs typeface="Calibri" pitchFamily="34" charset="0"/>
                </a:rPr>
                <a:t>Assays for </a:t>
              </a:r>
              <a:r>
                <a:rPr lang="en-US" sz="1600" b="1" kern="0" dirty="0" smtClean="0">
                  <a:solidFill>
                    <a:sysClr val="windowText" lastClr="000000"/>
                  </a:solidFill>
                  <a:latin typeface="Calibri" pitchFamily="34" charset="0"/>
                  <a:cs typeface="Calibri" pitchFamily="34" charset="0"/>
                </a:rPr>
                <a:t>newly </a:t>
              </a:r>
              <a:r>
                <a:rPr lang="en-US" sz="1600" b="1" kern="0" dirty="0">
                  <a:solidFill>
                    <a:sysClr val="windowText" lastClr="000000"/>
                  </a:solidFill>
                  <a:latin typeface="Calibri" pitchFamily="34" charset="0"/>
                  <a:cs typeface="Calibri" pitchFamily="34" charset="0"/>
                </a:rPr>
                <a:t>discovered proteins</a:t>
              </a:r>
            </a:p>
          </p:txBody>
        </p:sp>
        <p:cxnSp>
          <p:nvCxnSpPr>
            <p:cNvPr id="103" name="Straight Arrow Connector 102"/>
            <p:cNvCxnSpPr/>
            <p:nvPr/>
          </p:nvCxnSpPr>
          <p:spPr>
            <a:xfrm>
              <a:off x="6042658" y="3175663"/>
              <a:ext cx="281940" cy="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104" name="TextBox 103"/>
            <p:cNvSpPr txBox="1"/>
            <p:nvPr/>
          </p:nvSpPr>
          <p:spPr>
            <a:xfrm>
              <a:off x="3808019" y="1190653"/>
              <a:ext cx="1060369" cy="400613"/>
            </a:xfrm>
            <a:prstGeom prst="rect">
              <a:avLst/>
            </a:prstGeom>
            <a:noFill/>
          </p:spPr>
          <p:txBody>
            <a:bodyPr wrap="none" rtlCol="0">
              <a:spAutoFit/>
            </a:bodyPr>
            <a:lstStyle/>
            <a:p>
              <a:pPr>
                <a:defRPr/>
              </a:pPr>
              <a:r>
                <a:rPr lang="en-US" b="1" kern="0" dirty="0" smtClean="0">
                  <a:solidFill>
                    <a:sysClr val="windowText" lastClr="000000"/>
                  </a:solidFill>
                  <a:latin typeface="Calibri" pitchFamily="34" charset="0"/>
                  <a:cs typeface="Calibri" pitchFamily="34" charset="0"/>
                </a:rPr>
                <a:t>Analyses</a:t>
              </a:r>
              <a:endParaRPr lang="en-US" b="1" kern="0" dirty="0">
                <a:solidFill>
                  <a:sysClr val="windowText" lastClr="000000"/>
                </a:solidFill>
                <a:latin typeface="Calibri" pitchFamily="34" charset="0"/>
                <a:cs typeface="Calibri" pitchFamily="34" charset="0"/>
              </a:endParaRPr>
            </a:p>
          </p:txBody>
        </p:sp>
      </p:grpSp>
      <p:sp>
        <p:nvSpPr>
          <p:cNvPr id="120" name="Rectangle 3"/>
          <p:cNvSpPr txBox="1">
            <a:spLocks noChangeArrowheads="1"/>
          </p:cNvSpPr>
          <p:nvPr/>
        </p:nvSpPr>
        <p:spPr bwMode="auto">
          <a:xfrm>
            <a:off x="282501" y="3571536"/>
            <a:ext cx="3935349" cy="1305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1D75B4"/>
              </a:buClr>
              <a:buChar char="•"/>
              <a:defRPr sz="2000">
                <a:solidFill>
                  <a:srgbClr val="5F5F5F"/>
                </a:solidFill>
                <a:latin typeface="+mn-lt"/>
                <a:ea typeface="+mn-ea"/>
                <a:cs typeface="+mn-cs"/>
              </a:defRPr>
            </a:lvl1pPr>
            <a:lvl2pPr marL="742950" indent="-285750" algn="l" rtl="0" eaLnBrk="0" fontAlgn="base" hangingPunct="0">
              <a:spcBef>
                <a:spcPct val="20000"/>
              </a:spcBef>
              <a:spcAft>
                <a:spcPct val="0"/>
              </a:spcAft>
              <a:buClr>
                <a:srgbClr val="00B0F0"/>
              </a:buClr>
              <a:buChar char="–"/>
              <a:defRPr>
                <a:solidFill>
                  <a:srgbClr val="5F5F5F"/>
                </a:solidFill>
                <a:latin typeface="+mn-lt"/>
              </a:defRPr>
            </a:lvl2pPr>
            <a:lvl3pPr marL="1143000" indent="-228600" algn="l" rtl="0" eaLnBrk="0" fontAlgn="base" hangingPunct="0">
              <a:spcBef>
                <a:spcPct val="20000"/>
              </a:spcBef>
              <a:spcAft>
                <a:spcPct val="0"/>
              </a:spcAft>
              <a:buClr>
                <a:srgbClr val="00B0F0"/>
              </a:buClr>
              <a:buChar char="•"/>
              <a:defRPr>
                <a:solidFill>
                  <a:srgbClr val="5F5F5F"/>
                </a:solidFill>
                <a:latin typeface="+mn-lt"/>
              </a:defRPr>
            </a:lvl3pPr>
            <a:lvl4pPr marL="1600200" indent="-228600" algn="l" rtl="0" eaLnBrk="0" fontAlgn="base" hangingPunct="0">
              <a:spcBef>
                <a:spcPct val="20000"/>
              </a:spcBef>
              <a:spcAft>
                <a:spcPct val="0"/>
              </a:spcAft>
              <a:buClr>
                <a:srgbClr val="00B0F0"/>
              </a:buClr>
              <a:buChar char="–"/>
              <a:defRPr>
                <a:solidFill>
                  <a:srgbClr val="5F5F5F"/>
                </a:solidFill>
                <a:latin typeface="+mn-lt"/>
              </a:defRPr>
            </a:lvl4pPr>
            <a:lvl5pPr marL="2057400" indent="-228600" algn="l" rtl="0" eaLnBrk="0" fontAlgn="base" hangingPunct="0">
              <a:spcBef>
                <a:spcPct val="20000"/>
              </a:spcBef>
              <a:spcAft>
                <a:spcPct val="0"/>
              </a:spcAft>
              <a:buClr>
                <a:srgbClr val="00B0F0"/>
              </a:buClr>
              <a:buChar char="»"/>
              <a:defRPr>
                <a:solidFill>
                  <a:srgbClr val="5F5F5F"/>
                </a:solidFill>
                <a:latin typeface="+mn-lt"/>
              </a:defRPr>
            </a:lvl5pPr>
            <a:lvl6pPr marL="2514600" indent="-228600" algn="l" rtl="0" fontAlgn="base">
              <a:spcBef>
                <a:spcPct val="20000"/>
              </a:spcBef>
              <a:spcAft>
                <a:spcPct val="0"/>
              </a:spcAft>
              <a:buClr>
                <a:srgbClr val="21B14F"/>
              </a:buClr>
              <a:buChar char="»"/>
              <a:defRPr>
                <a:solidFill>
                  <a:srgbClr val="5F5F5F"/>
                </a:solidFill>
                <a:latin typeface="+mn-lt"/>
              </a:defRPr>
            </a:lvl6pPr>
            <a:lvl7pPr marL="2971800" indent="-228600" algn="l" rtl="0" fontAlgn="base">
              <a:spcBef>
                <a:spcPct val="20000"/>
              </a:spcBef>
              <a:spcAft>
                <a:spcPct val="0"/>
              </a:spcAft>
              <a:buClr>
                <a:srgbClr val="21B14F"/>
              </a:buClr>
              <a:buChar char="»"/>
              <a:defRPr>
                <a:solidFill>
                  <a:srgbClr val="5F5F5F"/>
                </a:solidFill>
                <a:latin typeface="+mn-lt"/>
              </a:defRPr>
            </a:lvl7pPr>
            <a:lvl8pPr marL="3429000" indent="-228600" algn="l" rtl="0" fontAlgn="base">
              <a:spcBef>
                <a:spcPct val="20000"/>
              </a:spcBef>
              <a:spcAft>
                <a:spcPct val="0"/>
              </a:spcAft>
              <a:buClr>
                <a:srgbClr val="21B14F"/>
              </a:buClr>
              <a:buChar char="»"/>
              <a:defRPr>
                <a:solidFill>
                  <a:srgbClr val="5F5F5F"/>
                </a:solidFill>
                <a:latin typeface="+mn-lt"/>
              </a:defRPr>
            </a:lvl8pPr>
            <a:lvl9pPr marL="3886200" indent="-228600" algn="l" rtl="0" fontAlgn="base">
              <a:spcBef>
                <a:spcPct val="20000"/>
              </a:spcBef>
              <a:spcAft>
                <a:spcPct val="0"/>
              </a:spcAft>
              <a:buClr>
                <a:srgbClr val="21B14F"/>
              </a:buClr>
              <a:buChar char="»"/>
              <a:defRPr>
                <a:solidFill>
                  <a:srgbClr val="5F5F5F"/>
                </a:solidFill>
                <a:latin typeface="+mn-lt"/>
              </a:defRPr>
            </a:lvl9pPr>
          </a:lstStyle>
          <a:p>
            <a:pPr marL="292100" lvl="1" indent="-177800">
              <a:lnSpc>
                <a:spcPct val="80000"/>
              </a:lnSpc>
              <a:spcBef>
                <a:spcPts val="600"/>
              </a:spcBef>
              <a:spcAft>
                <a:spcPts val="300"/>
              </a:spcAft>
              <a:buFontTx/>
              <a:buNone/>
            </a:pPr>
            <a:r>
              <a:rPr lang="en-US" sz="1200" b="1" i="1" kern="0" dirty="0" smtClean="0">
                <a:solidFill>
                  <a:schemeClr val="tx1"/>
                </a:solidFill>
                <a:latin typeface="Arial"/>
                <a:cs typeface="Arial"/>
              </a:rPr>
              <a:t>Biological mechanisms:</a:t>
            </a:r>
          </a:p>
          <a:p>
            <a:pPr marL="342900" lvl="1" indent="-130175">
              <a:spcBef>
                <a:spcPts val="0"/>
              </a:spcBef>
              <a:spcAft>
                <a:spcPts val="0"/>
              </a:spcAft>
              <a:buFont typeface="Arial" pitchFamily="34" charset="0"/>
              <a:buChar char="•"/>
            </a:pPr>
            <a:r>
              <a:rPr lang="en-US" sz="1400" kern="0" dirty="0" smtClean="0">
                <a:solidFill>
                  <a:schemeClr val="tx1"/>
                </a:solidFill>
                <a:latin typeface="Arial"/>
                <a:cs typeface="Arial"/>
              </a:rPr>
              <a:t>Are genomic aberrations detectable at protein level?</a:t>
            </a:r>
          </a:p>
          <a:p>
            <a:pPr marL="342900" lvl="1" indent="-130175">
              <a:spcBef>
                <a:spcPts val="0"/>
              </a:spcBef>
              <a:spcAft>
                <a:spcPts val="0"/>
              </a:spcAft>
              <a:buFont typeface="Arial" pitchFamily="34" charset="0"/>
              <a:buChar char="•"/>
            </a:pPr>
            <a:r>
              <a:rPr lang="en-US" sz="1400" kern="0" dirty="0" smtClean="0">
                <a:solidFill>
                  <a:schemeClr val="tx1"/>
                </a:solidFill>
                <a:latin typeface="Arial"/>
                <a:cs typeface="Arial"/>
              </a:rPr>
              <a:t>What is their effect on protein function? </a:t>
            </a:r>
          </a:p>
          <a:p>
            <a:pPr marL="342900" lvl="1" indent="-130175">
              <a:spcBef>
                <a:spcPts val="0"/>
              </a:spcBef>
              <a:spcAft>
                <a:spcPts val="0"/>
              </a:spcAft>
              <a:buFont typeface="Arial" pitchFamily="34" charset="0"/>
              <a:buChar char="•"/>
            </a:pPr>
            <a:r>
              <a:rPr lang="en-US" sz="1400" kern="0" dirty="0" smtClean="0">
                <a:solidFill>
                  <a:schemeClr val="tx1"/>
                </a:solidFill>
                <a:latin typeface="Arial"/>
                <a:cs typeface="Arial"/>
              </a:rPr>
              <a:t>Which events are drivers? Which are passengers?</a:t>
            </a:r>
          </a:p>
        </p:txBody>
      </p:sp>
      <p:sp>
        <p:nvSpPr>
          <p:cNvPr id="122" name="TextBox 121"/>
          <p:cNvSpPr txBox="1"/>
          <p:nvPr/>
        </p:nvSpPr>
        <p:spPr>
          <a:xfrm>
            <a:off x="4136884" y="3571536"/>
            <a:ext cx="4597540" cy="1140312"/>
          </a:xfrm>
          <a:prstGeom prst="rect">
            <a:avLst/>
          </a:prstGeom>
          <a:noFill/>
        </p:spPr>
        <p:txBody>
          <a:bodyPr wrap="square" rtlCol="0">
            <a:spAutoFit/>
          </a:bodyPr>
          <a:lstStyle/>
          <a:p>
            <a:pPr marL="91440" lvl="1" indent="-177800">
              <a:lnSpc>
                <a:spcPct val="80000"/>
              </a:lnSpc>
              <a:spcBef>
                <a:spcPts val="2400"/>
              </a:spcBef>
              <a:spcAft>
                <a:spcPts val="300"/>
              </a:spcAft>
              <a:buFontTx/>
              <a:buNone/>
            </a:pPr>
            <a:r>
              <a:rPr lang="en-US" sz="1200" b="1" i="1" kern="0" dirty="0">
                <a:latin typeface="Arial"/>
                <a:cs typeface="Arial"/>
              </a:rPr>
              <a:t>Clinical applications:</a:t>
            </a:r>
          </a:p>
          <a:p>
            <a:pPr marL="347472" lvl="1" indent="-130175">
              <a:spcBef>
                <a:spcPts val="0"/>
              </a:spcBef>
              <a:spcAft>
                <a:spcPts val="0"/>
              </a:spcAft>
              <a:buClr>
                <a:srgbClr val="00B0F0"/>
              </a:buClr>
              <a:buFont typeface="Arial" pitchFamily="34" charset="0"/>
              <a:buChar char="•"/>
            </a:pPr>
            <a:r>
              <a:rPr lang="en-US" sz="1400" kern="0" dirty="0">
                <a:latin typeface="Arial"/>
                <a:cs typeface="Arial"/>
              </a:rPr>
              <a:t>Can proteomic information provide a better molecular taxonomy of cancer?</a:t>
            </a:r>
          </a:p>
          <a:p>
            <a:pPr marL="347472" lvl="1" indent="-130175">
              <a:spcBef>
                <a:spcPts val="0"/>
              </a:spcBef>
              <a:spcAft>
                <a:spcPts val="0"/>
              </a:spcAft>
              <a:buClr>
                <a:srgbClr val="00B0F0"/>
              </a:buClr>
              <a:buFont typeface="Arial" pitchFamily="34" charset="0"/>
              <a:buChar char="•"/>
            </a:pPr>
            <a:r>
              <a:rPr lang="en-US" sz="1400" kern="0" dirty="0">
                <a:latin typeface="Arial"/>
                <a:cs typeface="Arial"/>
              </a:rPr>
              <a:t>Can genotypic information guide protein marker development</a:t>
            </a:r>
            <a:r>
              <a:rPr lang="en-US" sz="1400" kern="0" dirty="0" smtClean="0">
                <a:latin typeface="Arial"/>
                <a:cs typeface="Arial"/>
              </a:rPr>
              <a:t>?</a:t>
            </a:r>
            <a:endParaRPr lang="en-US" sz="4800" dirty="0"/>
          </a:p>
        </p:txBody>
      </p:sp>
    </p:spTree>
    <p:extLst>
      <p:ext uri="{BB962C8B-B14F-4D97-AF65-F5344CB8AC3E}">
        <p14:creationId xmlns:p14="http://schemas.microsoft.com/office/powerpoint/2010/main" val="2390607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11658"/>
            <a:ext cx="8165592" cy="317395"/>
          </a:xfrm>
        </p:spPr>
        <p:txBody>
          <a:bodyPr/>
          <a:lstStyle/>
          <a:p>
            <a:r>
              <a:rPr lang="en-US" sz="2300" b="1" dirty="0">
                <a:solidFill>
                  <a:srgbClr val="000000"/>
                </a:solidFill>
              </a:rPr>
              <a:t>FFRDC functions in CPTAC</a:t>
            </a:r>
            <a:endParaRPr lang="en-US" sz="2300" b="1" dirty="0"/>
          </a:p>
        </p:txBody>
      </p:sp>
      <p:grpSp>
        <p:nvGrpSpPr>
          <p:cNvPr id="7" name="Group 6"/>
          <p:cNvGrpSpPr/>
          <p:nvPr/>
        </p:nvGrpSpPr>
        <p:grpSpPr>
          <a:xfrm>
            <a:off x="152401" y="755650"/>
            <a:ext cx="8506968" cy="3835400"/>
            <a:chOff x="152400" y="727075"/>
            <a:chExt cx="8620125" cy="5724644"/>
          </a:xfrm>
        </p:grpSpPr>
        <p:sp>
          <p:nvSpPr>
            <p:cNvPr id="4" name="TextBox 3"/>
            <p:cNvSpPr txBox="1"/>
            <p:nvPr/>
          </p:nvSpPr>
          <p:spPr>
            <a:xfrm>
              <a:off x="3133725" y="727075"/>
              <a:ext cx="2819400" cy="4478967"/>
            </a:xfrm>
            <a:prstGeom prst="rect">
              <a:avLst/>
            </a:prstGeom>
            <a:noFill/>
          </p:spPr>
          <p:txBody>
            <a:bodyPr wrap="square" rtlCol="0">
              <a:spAutoFit/>
            </a:bodyPr>
            <a:lstStyle/>
            <a:p>
              <a:pPr>
                <a:spcBef>
                  <a:spcPts val="0"/>
                </a:spcBef>
                <a:spcAft>
                  <a:spcPts val="600"/>
                </a:spcAft>
              </a:pPr>
              <a:r>
                <a:rPr lang="en-US" b="1" dirty="0" smtClean="0">
                  <a:solidFill>
                    <a:srgbClr val="0000FF"/>
                  </a:solidFill>
                </a:rPr>
                <a:t>Genomic sequencing</a:t>
              </a:r>
            </a:p>
            <a:p>
              <a:pPr fontAlgn="b">
                <a:spcBef>
                  <a:spcPts val="0"/>
                </a:spcBef>
                <a:spcAft>
                  <a:spcPts val="600"/>
                </a:spcAft>
                <a:buSzPct val="75000"/>
                <a:tabLst>
                  <a:tab pos="1828800" algn="l"/>
                </a:tabLst>
                <a:defRPr/>
              </a:pPr>
              <a:endParaRPr lang="en-US" sz="1400" dirty="0" smtClean="0">
                <a:solidFill>
                  <a:srgbClr val="000000"/>
                </a:solidFill>
                <a:latin typeface="Arial" pitchFamily="34" charset="0"/>
                <a:ea typeface="ＭＳ Ｐゴシック" pitchFamily="34" charset="-128"/>
                <a:cs typeface="Arial" pitchFamily="34" charset="0"/>
              </a:endParaRPr>
            </a:p>
            <a:p>
              <a:pPr marL="177800" indent="-177800" fontAlgn="b">
                <a:spcBef>
                  <a:spcPts val="0"/>
                </a:spcBef>
                <a:spcAft>
                  <a:spcPts val="600"/>
                </a:spcAft>
                <a:buSzPct val="75000"/>
                <a:buFont typeface="Arial"/>
                <a:buChar char="●"/>
                <a:tabLst>
                  <a:tab pos="1828800" algn="l"/>
                </a:tabLst>
                <a:defRPr/>
              </a:pPr>
              <a:endParaRPr lang="en-US" sz="1400" dirty="0">
                <a:solidFill>
                  <a:srgbClr val="000000"/>
                </a:solidFill>
                <a:latin typeface="Arial" pitchFamily="34" charset="0"/>
                <a:ea typeface="ＭＳ Ｐゴシック" pitchFamily="34" charset="-128"/>
                <a:cs typeface="Arial" pitchFamily="34" charset="0"/>
              </a:endParaRPr>
            </a:p>
            <a:p>
              <a:pPr marL="177800" indent="-177800" fontAlgn="b">
                <a:spcBef>
                  <a:spcPts val="0"/>
                </a:spcBef>
                <a:spcAft>
                  <a:spcPts val="600"/>
                </a:spcAft>
                <a:buSzPct val="75000"/>
                <a:buFont typeface="Arial"/>
                <a:buChar char="●"/>
                <a:tabLst>
                  <a:tab pos="1828800" algn="l"/>
                </a:tabLst>
                <a:defRPr/>
              </a:pPr>
              <a:endParaRPr lang="en-US" sz="1400" dirty="0" smtClean="0">
                <a:solidFill>
                  <a:srgbClr val="000000"/>
                </a:solidFill>
                <a:latin typeface="Arial" pitchFamily="34" charset="0"/>
                <a:ea typeface="ＭＳ Ｐゴシック" pitchFamily="34" charset="-128"/>
                <a:cs typeface="Arial" pitchFamily="34" charset="0"/>
              </a:endParaRPr>
            </a:p>
            <a:p>
              <a:pPr marL="177800" indent="-177800" fontAlgn="b">
                <a:spcBef>
                  <a:spcPts val="0"/>
                </a:spcBef>
                <a:spcAft>
                  <a:spcPts val="600"/>
                </a:spcAft>
                <a:buSzPct val="75000"/>
                <a:buFont typeface="Arial"/>
                <a:buChar char="●"/>
                <a:tabLst>
                  <a:tab pos="1828800" algn="l"/>
                </a:tabLst>
                <a:defRPr/>
              </a:pPr>
              <a:r>
                <a:rPr lang="en-US" sz="1400" b="1" dirty="0" smtClean="0">
                  <a:solidFill>
                    <a:srgbClr val="000000"/>
                  </a:solidFill>
                  <a:latin typeface="Calibri" panose="020F0502020204030204" pitchFamily="34" charset="0"/>
                  <a:ea typeface="ＭＳ Ｐゴシック" pitchFamily="34" charset="-128"/>
                  <a:cs typeface="Calibri" panose="020F0502020204030204" pitchFamily="34" charset="0"/>
                </a:rPr>
                <a:t>Whole-exome sequencing</a:t>
              </a:r>
            </a:p>
            <a:p>
              <a:pPr marL="177800" indent="-177800" fontAlgn="b">
                <a:spcBef>
                  <a:spcPts val="0"/>
                </a:spcBef>
                <a:spcAft>
                  <a:spcPts val="600"/>
                </a:spcAft>
                <a:buSzPct val="75000"/>
                <a:buFont typeface="Arial"/>
                <a:buChar char="●"/>
                <a:tabLst>
                  <a:tab pos="1828800" algn="l"/>
                </a:tabLst>
                <a:defRPr/>
              </a:pPr>
              <a:r>
                <a:rPr lang="en-US" sz="1400" b="1" dirty="0" smtClean="0">
                  <a:solidFill>
                    <a:srgbClr val="000000"/>
                  </a:solidFill>
                  <a:latin typeface="Calibri" panose="020F0502020204030204" pitchFamily="34" charset="0"/>
                  <a:ea typeface="ＭＳ Ｐゴシック" pitchFamily="34" charset="-128"/>
                  <a:cs typeface="Calibri" panose="020F0502020204030204" pitchFamily="34" charset="0"/>
                </a:rPr>
                <a:t>mRNAseq</a:t>
              </a:r>
            </a:p>
            <a:p>
              <a:pPr marL="177800" indent="-177800" fontAlgn="b">
                <a:spcBef>
                  <a:spcPts val="0"/>
                </a:spcBef>
                <a:spcAft>
                  <a:spcPts val="600"/>
                </a:spcAft>
                <a:buSzPct val="75000"/>
                <a:buFont typeface="Arial"/>
                <a:buChar char="●"/>
                <a:tabLst>
                  <a:tab pos="1828800" algn="l"/>
                </a:tabLst>
                <a:defRPr/>
              </a:pPr>
              <a:r>
                <a:rPr lang="en-US" sz="1400" b="1" dirty="0" smtClean="0">
                  <a:solidFill>
                    <a:srgbClr val="000000"/>
                  </a:solidFill>
                  <a:latin typeface="Calibri" panose="020F0502020204030204" pitchFamily="34" charset="0"/>
                  <a:ea typeface="ＭＳ Ｐゴシック" pitchFamily="34" charset="-128"/>
                  <a:cs typeface="Calibri" panose="020F0502020204030204" pitchFamily="34" charset="0"/>
                </a:rPr>
                <a:t>miRNAseq</a:t>
              </a:r>
              <a:endParaRPr lang="en-US" sz="1400" b="1" dirty="0">
                <a:solidFill>
                  <a:srgbClr val="000000"/>
                </a:solidFill>
                <a:latin typeface="Calibri" panose="020F0502020204030204" pitchFamily="34" charset="0"/>
                <a:ea typeface="ＭＳ Ｐゴシック" pitchFamily="34" charset="-128"/>
                <a:cs typeface="Calibri" panose="020F0502020204030204" pitchFamily="34" charset="0"/>
              </a:endParaRPr>
            </a:p>
            <a:p>
              <a:pPr marL="177800" indent="-177800" fontAlgn="b">
                <a:spcBef>
                  <a:spcPts val="0"/>
                </a:spcBef>
                <a:spcAft>
                  <a:spcPts val="600"/>
                </a:spcAft>
                <a:buSzPct val="75000"/>
                <a:buFont typeface="Arial"/>
                <a:buChar char="●"/>
                <a:defRPr/>
              </a:pPr>
              <a:r>
                <a:rPr lang="en-US" sz="1400" b="1" dirty="0" smtClean="0">
                  <a:solidFill>
                    <a:srgbClr val="000000"/>
                  </a:solidFill>
                  <a:latin typeface="Calibri" panose="020F0502020204030204" pitchFamily="34" charset="0"/>
                  <a:ea typeface="ＭＳ Ｐゴシック" pitchFamily="34" charset="-128"/>
                  <a:cs typeface="Calibri" panose="020F0502020204030204" pitchFamily="34" charset="0"/>
                </a:rPr>
                <a:t>Alignment</a:t>
              </a:r>
            </a:p>
            <a:p>
              <a:pPr marL="177800" indent="-177800" fontAlgn="b">
                <a:spcBef>
                  <a:spcPts val="0"/>
                </a:spcBef>
                <a:spcAft>
                  <a:spcPts val="600"/>
                </a:spcAft>
                <a:buSzPct val="75000"/>
                <a:buFont typeface="Arial"/>
                <a:buChar char="●"/>
                <a:defRPr/>
              </a:pPr>
              <a:r>
                <a:rPr lang="en-US" sz="1400" b="1" dirty="0" smtClean="0">
                  <a:solidFill>
                    <a:srgbClr val="000000"/>
                  </a:solidFill>
                  <a:latin typeface="Calibri" panose="020F0502020204030204" pitchFamily="34" charset="0"/>
                  <a:ea typeface="ＭＳ Ｐゴシック" pitchFamily="34" charset="-128"/>
                  <a:cs typeface="Calibri" panose="020F0502020204030204" pitchFamily="34" charset="0"/>
                </a:rPr>
                <a:t>Mutation calling</a:t>
              </a:r>
            </a:p>
            <a:p>
              <a:pPr marL="177800" indent="-177800" fontAlgn="b">
                <a:spcBef>
                  <a:spcPts val="0"/>
                </a:spcBef>
                <a:spcAft>
                  <a:spcPts val="600"/>
                </a:spcAft>
                <a:buSzPct val="75000"/>
                <a:buFont typeface="Arial"/>
                <a:buChar char="●"/>
                <a:defRPr/>
              </a:pPr>
              <a:r>
                <a:rPr lang="en-US" sz="1400" b="1" dirty="0" smtClean="0">
                  <a:solidFill>
                    <a:srgbClr val="000000"/>
                  </a:solidFill>
                  <a:latin typeface="Calibri" panose="020F0502020204030204" pitchFamily="34" charset="0"/>
                  <a:ea typeface="ＭＳ Ｐゴシック" pitchFamily="34" charset="-128"/>
                  <a:cs typeface="Calibri" panose="020F0502020204030204" pitchFamily="34" charset="0"/>
                </a:rPr>
                <a:t>Quality control</a:t>
              </a:r>
              <a:endParaRPr lang="en-US" sz="1400" b="1" dirty="0">
                <a:solidFill>
                  <a:srgbClr val="000000"/>
                </a:solidFill>
                <a:latin typeface="Calibri" panose="020F0502020204030204" pitchFamily="34" charset="0"/>
                <a:ea typeface="ＭＳ Ｐゴシック" pitchFamily="34" charset="-128"/>
                <a:cs typeface="Calibri" panose="020F0502020204030204" pitchFamily="34" charset="0"/>
              </a:endParaRPr>
            </a:p>
          </p:txBody>
        </p:sp>
        <p:sp>
          <p:nvSpPr>
            <p:cNvPr id="5" name="TextBox 4"/>
            <p:cNvSpPr txBox="1"/>
            <p:nvPr/>
          </p:nvSpPr>
          <p:spPr>
            <a:xfrm>
              <a:off x="5953125" y="727075"/>
              <a:ext cx="2819400" cy="4493538"/>
            </a:xfrm>
            <a:prstGeom prst="rect">
              <a:avLst/>
            </a:prstGeom>
            <a:noFill/>
          </p:spPr>
          <p:txBody>
            <a:bodyPr wrap="square" rtlCol="0">
              <a:spAutoFit/>
            </a:bodyPr>
            <a:lstStyle/>
            <a:p>
              <a:pPr>
                <a:spcBef>
                  <a:spcPts val="0"/>
                </a:spcBef>
                <a:spcAft>
                  <a:spcPts val="600"/>
                </a:spcAft>
              </a:pPr>
              <a:r>
                <a:rPr lang="en-US" b="1" dirty="0" smtClean="0">
                  <a:solidFill>
                    <a:srgbClr val="0000FF"/>
                  </a:solidFill>
                </a:rPr>
                <a:t>Proteogenomic data analysis</a:t>
              </a:r>
              <a:endParaRPr lang="en-US" sz="200" b="1" dirty="0" smtClean="0"/>
            </a:p>
            <a:p>
              <a:pPr marL="0" lvl="2" eaLnBrk="0" fontAlgn="b" hangingPunct="0">
                <a:spcBef>
                  <a:spcPts val="0"/>
                </a:spcBef>
                <a:spcAft>
                  <a:spcPts val="600"/>
                </a:spcAft>
                <a:buSzPct val="75000"/>
                <a:defRPr/>
              </a:pPr>
              <a:endParaRPr lang="en-US" sz="1400" dirty="0" smtClean="0"/>
            </a:p>
            <a:p>
              <a:pPr marL="177800" lvl="2" indent="-177800" eaLnBrk="0" fontAlgn="b" hangingPunct="0">
                <a:spcBef>
                  <a:spcPts val="0"/>
                </a:spcBef>
                <a:spcAft>
                  <a:spcPts val="600"/>
                </a:spcAft>
                <a:buSzPct val="75000"/>
                <a:buFont typeface="Arial"/>
                <a:buChar char="●"/>
                <a:defRPr/>
              </a:pPr>
              <a:endParaRPr lang="en-US" sz="1400" dirty="0"/>
            </a:p>
            <a:p>
              <a:pPr marL="177800" lvl="2" indent="-177800" eaLnBrk="0" fontAlgn="b" hangingPunct="0">
                <a:spcBef>
                  <a:spcPts val="0"/>
                </a:spcBef>
                <a:spcAft>
                  <a:spcPts val="600"/>
                </a:spcAft>
                <a:buSzPct val="75000"/>
                <a:buFont typeface="Arial"/>
                <a:buChar char="●"/>
                <a:defRPr/>
              </a:pPr>
              <a:r>
                <a:rPr lang="en-US" sz="1400" b="1" dirty="0" smtClean="0">
                  <a:solidFill>
                    <a:srgbClr val="000000"/>
                  </a:solidFill>
                </a:rPr>
                <a:t>Integrate, analyze, and visualize CPTAC data</a:t>
              </a:r>
            </a:p>
            <a:p>
              <a:pPr marL="177800" lvl="2" indent="-177800" eaLnBrk="0" fontAlgn="b" hangingPunct="0">
                <a:spcBef>
                  <a:spcPts val="0"/>
                </a:spcBef>
                <a:spcAft>
                  <a:spcPts val="600"/>
                </a:spcAft>
                <a:buSzPct val="75000"/>
                <a:buFont typeface="Arial"/>
                <a:buChar char="●"/>
                <a:defRPr/>
              </a:pPr>
              <a:r>
                <a:rPr lang="en-US" sz="1400" b="1" dirty="0" smtClean="0">
                  <a:solidFill>
                    <a:srgbClr val="000000"/>
                  </a:solidFill>
                </a:rPr>
                <a:t>Map proteomic variants to genomic aberrations</a:t>
              </a:r>
            </a:p>
            <a:p>
              <a:pPr marL="177800" lvl="2" indent="-177800" eaLnBrk="0" fontAlgn="b" hangingPunct="0">
                <a:spcBef>
                  <a:spcPts val="0"/>
                </a:spcBef>
                <a:spcAft>
                  <a:spcPts val="600"/>
                </a:spcAft>
                <a:buSzPct val="75000"/>
                <a:buFont typeface="Arial"/>
                <a:buChar char="●"/>
                <a:defRPr/>
              </a:pPr>
              <a:r>
                <a:rPr lang="en-US" sz="1400" b="1" dirty="0" smtClean="0">
                  <a:solidFill>
                    <a:srgbClr val="000000"/>
                  </a:solidFill>
                </a:rPr>
                <a:t>Create networks derived from gene-gene, gene-protein, and protein-protein relationships</a:t>
              </a:r>
            </a:p>
            <a:p>
              <a:pPr marL="177800" lvl="2" indent="-177800" eaLnBrk="0" fontAlgn="b" hangingPunct="0">
                <a:spcBef>
                  <a:spcPts val="0"/>
                </a:spcBef>
                <a:spcAft>
                  <a:spcPts val="600"/>
                </a:spcAft>
                <a:buSzPct val="75000"/>
                <a:buFont typeface="Arial"/>
                <a:buChar char="●"/>
                <a:defRPr/>
              </a:pPr>
              <a:r>
                <a:rPr lang="en-US" sz="1400" b="1" dirty="0" smtClean="0">
                  <a:solidFill>
                    <a:srgbClr val="000000"/>
                  </a:solidFill>
                </a:rPr>
                <a:t>Work with NVIDIA to identify cutting-edge research opportunities in proteogenomic bioinformatics</a:t>
              </a:r>
            </a:p>
            <a:p>
              <a:pPr marL="177800" lvl="2" indent="-177800" eaLnBrk="0" fontAlgn="b" hangingPunct="0">
                <a:spcBef>
                  <a:spcPts val="0"/>
                </a:spcBef>
                <a:spcAft>
                  <a:spcPts val="600"/>
                </a:spcAft>
                <a:buSzPct val="75000"/>
                <a:buFont typeface="Arial"/>
                <a:buChar char="●"/>
                <a:defRPr/>
              </a:pPr>
              <a:endParaRPr lang="en-US" sz="1400" dirty="0" smtClean="0"/>
            </a:p>
            <a:p>
              <a:pPr marL="177800" lvl="2" indent="-177800" eaLnBrk="0" fontAlgn="b" hangingPunct="0">
                <a:spcBef>
                  <a:spcPts val="0"/>
                </a:spcBef>
                <a:spcAft>
                  <a:spcPts val="600"/>
                </a:spcAft>
                <a:buSzPct val="75000"/>
                <a:buFont typeface="Arial"/>
                <a:buChar char="●"/>
                <a:defRPr/>
              </a:pPr>
              <a:endParaRPr lang="en-US" sz="1400" dirty="0"/>
            </a:p>
          </p:txBody>
        </p:sp>
        <p:sp>
          <p:nvSpPr>
            <p:cNvPr id="6" name="TextBox 5"/>
            <p:cNvSpPr txBox="1"/>
            <p:nvPr/>
          </p:nvSpPr>
          <p:spPr>
            <a:xfrm>
              <a:off x="152400" y="727075"/>
              <a:ext cx="2819400" cy="5724644"/>
            </a:xfrm>
            <a:prstGeom prst="rect">
              <a:avLst/>
            </a:prstGeom>
            <a:noFill/>
          </p:spPr>
          <p:txBody>
            <a:bodyPr wrap="square" rtlCol="0">
              <a:spAutoFit/>
            </a:bodyPr>
            <a:lstStyle/>
            <a:p>
              <a:pPr>
                <a:spcBef>
                  <a:spcPts val="0"/>
                </a:spcBef>
                <a:spcAft>
                  <a:spcPts val="600"/>
                </a:spcAft>
              </a:pPr>
              <a:r>
                <a:rPr lang="en-US" b="1" dirty="0" smtClean="0">
                  <a:solidFill>
                    <a:srgbClr val="0000FF"/>
                  </a:solidFill>
                </a:rPr>
                <a:t>Prospective biospecimen collection optimized for proteomics</a:t>
              </a:r>
            </a:p>
            <a:p>
              <a:pPr>
                <a:spcBef>
                  <a:spcPts val="0"/>
                </a:spcBef>
                <a:spcAft>
                  <a:spcPts val="600"/>
                </a:spcAft>
              </a:pPr>
              <a:endParaRPr lang="en-US" sz="1400" b="1" dirty="0" smtClean="0">
                <a:solidFill>
                  <a:srgbClr val="000000"/>
                </a:solidFill>
              </a:endParaRPr>
            </a:p>
            <a:p>
              <a:pPr marL="177800" lvl="2" indent="-177800" eaLnBrk="0" fontAlgn="b" hangingPunct="0">
                <a:spcBef>
                  <a:spcPts val="0"/>
                </a:spcBef>
                <a:spcAft>
                  <a:spcPts val="600"/>
                </a:spcAft>
                <a:buClr>
                  <a:schemeClr val="tx1"/>
                </a:buClr>
                <a:buSzPct val="75000"/>
                <a:buFont typeface="Arial"/>
                <a:buChar char="●"/>
                <a:defRPr/>
              </a:pPr>
              <a:r>
                <a:rPr lang="en-US" sz="1400" b="1" dirty="0">
                  <a:solidFill>
                    <a:srgbClr val="000000"/>
                  </a:solidFill>
                </a:rPr>
                <a:t>3</a:t>
              </a:r>
              <a:r>
                <a:rPr lang="en-US" sz="1400" b="1" dirty="0" smtClean="0">
                  <a:solidFill>
                    <a:srgbClr val="000000"/>
                  </a:solidFill>
                </a:rPr>
                <a:t>00 samples of Colon/Breast/Ovarian tumors</a:t>
              </a:r>
            </a:p>
            <a:p>
              <a:pPr marL="177800" lvl="2" indent="-177800" eaLnBrk="0" fontAlgn="b" hangingPunct="0">
                <a:spcBef>
                  <a:spcPts val="0"/>
                </a:spcBef>
                <a:spcAft>
                  <a:spcPts val="600"/>
                </a:spcAft>
                <a:buClr>
                  <a:schemeClr val="tx1"/>
                </a:buClr>
                <a:buSzPct val="75000"/>
                <a:buFont typeface="Arial"/>
                <a:buChar char="●"/>
                <a:defRPr/>
              </a:pPr>
              <a:r>
                <a:rPr lang="en-US" sz="1400" b="1" dirty="0" smtClean="0">
                  <a:solidFill>
                    <a:srgbClr val="000000"/>
                  </a:solidFill>
                </a:rPr>
                <a:t>&lt; 30 minutes  total ischemia</a:t>
              </a:r>
            </a:p>
            <a:p>
              <a:pPr marL="177800" lvl="2" indent="-177800" eaLnBrk="0" fontAlgn="b" hangingPunct="0">
                <a:spcBef>
                  <a:spcPts val="0"/>
                </a:spcBef>
                <a:spcAft>
                  <a:spcPts val="600"/>
                </a:spcAft>
                <a:buClr>
                  <a:schemeClr val="tx1"/>
                </a:buClr>
                <a:buSzPct val="75000"/>
                <a:buFont typeface="Arial"/>
                <a:buChar char="●"/>
                <a:defRPr/>
              </a:pPr>
              <a:r>
                <a:rPr lang="en-US" sz="1400" b="1" dirty="0" smtClean="0">
                  <a:solidFill>
                    <a:srgbClr val="000000"/>
                  </a:solidFill>
                </a:rPr>
                <a:t>Non-tumor adjacent tissue</a:t>
              </a:r>
            </a:p>
            <a:p>
              <a:pPr marL="177800" lvl="2" indent="-177800" eaLnBrk="0" fontAlgn="b" hangingPunct="0">
                <a:spcBef>
                  <a:spcPts val="0"/>
                </a:spcBef>
                <a:spcAft>
                  <a:spcPts val="600"/>
                </a:spcAft>
                <a:buClr>
                  <a:schemeClr val="tx1"/>
                </a:buClr>
                <a:buSzPct val="75000"/>
                <a:buFont typeface="Arial"/>
                <a:buChar char="●"/>
                <a:defRPr/>
              </a:pPr>
              <a:r>
                <a:rPr lang="en-US" sz="1400" b="1" dirty="0" smtClean="0">
                  <a:solidFill>
                    <a:srgbClr val="000000"/>
                  </a:solidFill>
                </a:rPr>
                <a:t>Blood/plasma</a:t>
              </a:r>
            </a:p>
            <a:p>
              <a:pPr marL="177800" lvl="2" indent="-177800" eaLnBrk="0" fontAlgn="b" hangingPunct="0">
                <a:spcBef>
                  <a:spcPts val="0"/>
                </a:spcBef>
                <a:spcAft>
                  <a:spcPts val="600"/>
                </a:spcAft>
                <a:buClr>
                  <a:schemeClr val="tx1"/>
                </a:buClr>
                <a:buSzPct val="75000"/>
                <a:buFont typeface="Arial"/>
                <a:buChar char="●"/>
                <a:defRPr/>
              </a:pPr>
              <a:r>
                <a:rPr lang="en-US" sz="1400" b="1" dirty="0" smtClean="0">
                  <a:solidFill>
                    <a:srgbClr val="000000"/>
                  </a:solidFill>
                </a:rPr>
                <a:t>≥ 200 mg tumor</a:t>
              </a:r>
            </a:p>
            <a:p>
              <a:pPr marL="177800" lvl="2" indent="-177800" eaLnBrk="0" fontAlgn="b" hangingPunct="0">
                <a:spcBef>
                  <a:spcPts val="0"/>
                </a:spcBef>
                <a:spcAft>
                  <a:spcPts val="600"/>
                </a:spcAft>
                <a:buClr>
                  <a:schemeClr val="tx1"/>
                </a:buClr>
                <a:buSzPct val="75000"/>
                <a:buFont typeface="Arial"/>
                <a:buChar char="●"/>
                <a:defRPr/>
              </a:pPr>
              <a:r>
                <a:rPr lang="en-US" sz="1400" b="1" dirty="0" smtClean="0">
                  <a:solidFill>
                    <a:srgbClr val="000000"/>
                  </a:solidFill>
                </a:rPr>
                <a:t>Collect, process, qualify, store, and distribute samples</a:t>
              </a:r>
            </a:p>
            <a:p>
              <a:pPr marL="177800" lvl="2" indent="-177800" eaLnBrk="0" fontAlgn="b" hangingPunct="0">
                <a:spcBef>
                  <a:spcPts val="0"/>
                </a:spcBef>
                <a:spcAft>
                  <a:spcPts val="600"/>
                </a:spcAft>
                <a:buClr>
                  <a:schemeClr val="tx1"/>
                </a:buClr>
                <a:buSzPct val="75000"/>
                <a:buFont typeface="Arial"/>
                <a:buChar char="●"/>
                <a:defRPr/>
              </a:pPr>
              <a:r>
                <a:rPr lang="en-US" sz="1400" b="1" dirty="0" smtClean="0">
                  <a:solidFill>
                    <a:srgbClr val="000000"/>
                  </a:solidFill>
                </a:rPr>
                <a:t>Collect, qualify, and store accompanying clinical data</a:t>
              </a:r>
            </a:p>
            <a:p>
              <a:pPr marL="177800" lvl="2" indent="-177800" eaLnBrk="0" fontAlgn="b" hangingPunct="0">
                <a:spcBef>
                  <a:spcPts val="0"/>
                </a:spcBef>
                <a:spcAft>
                  <a:spcPts val="600"/>
                </a:spcAft>
                <a:buClr>
                  <a:schemeClr val="tx1"/>
                </a:buClr>
                <a:buSzPct val="75000"/>
                <a:buFont typeface="Arial"/>
                <a:buChar char="●"/>
                <a:defRPr/>
              </a:pPr>
              <a:endParaRPr lang="en-US" sz="1400" dirty="0" smtClean="0"/>
            </a:p>
            <a:p>
              <a:pPr marL="177800" lvl="2" indent="-177800" eaLnBrk="0" fontAlgn="b" hangingPunct="0">
                <a:spcBef>
                  <a:spcPts val="0"/>
                </a:spcBef>
                <a:spcAft>
                  <a:spcPts val="600"/>
                </a:spcAft>
                <a:buClr>
                  <a:schemeClr val="tx1"/>
                </a:buClr>
                <a:buSzPct val="75000"/>
                <a:buFont typeface="Arial"/>
                <a:buChar char="●"/>
                <a:defRPr/>
              </a:pPr>
              <a:endParaRPr lang="en-US" sz="1400" dirty="0" smtClean="0"/>
            </a:p>
            <a:p>
              <a:pPr marL="177800" lvl="2" indent="-177800" eaLnBrk="0" fontAlgn="b" hangingPunct="0">
                <a:spcBef>
                  <a:spcPts val="0"/>
                </a:spcBef>
                <a:spcAft>
                  <a:spcPts val="600"/>
                </a:spcAft>
                <a:buClr>
                  <a:schemeClr val="tx1"/>
                </a:buClr>
                <a:buSzPct val="75000"/>
                <a:buFont typeface="Arial"/>
                <a:buChar char="●"/>
                <a:defRPr/>
              </a:pPr>
              <a:endParaRPr lang="en-US" sz="1400" b="1" dirty="0" smtClean="0"/>
            </a:p>
            <a:p>
              <a:pPr marL="0" lvl="2" eaLnBrk="0" fontAlgn="b" hangingPunct="0">
                <a:spcBef>
                  <a:spcPts val="0"/>
                </a:spcBef>
                <a:spcAft>
                  <a:spcPts val="600"/>
                </a:spcAft>
                <a:buClr>
                  <a:schemeClr val="tx1"/>
                </a:buClr>
                <a:buSzPct val="75000"/>
                <a:defRPr/>
              </a:pPr>
              <a:endParaRPr lang="en-US" sz="1400" dirty="0"/>
            </a:p>
            <a:p>
              <a:pPr marL="285750" indent="-285750">
                <a:spcBef>
                  <a:spcPts val="0"/>
                </a:spcBef>
                <a:spcAft>
                  <a:spcPts val="600"/>
                </a:spcAft>
                <a:buFont typeface="Arial"/>
                <a:buChar char="•"/>
              </a:pPr>
              <a:endParaRPr lang="en-US" sz="1600" dirty="0"/>
            </a:p>
            <a:p>
              <a:pPr marL="285750" indent="-285750">
                <a:spcBef>
                  <a:spcPts val="0"/>
                </a:spcBef>
                <a:spcAft>
                  <a:spcPts val="600"/>
                </a:spcAft>
                <a:buFont typeface="Arial"/>
                <a:buChar char="•"/>
              </a:pPr>
              <a:endParaRPr lang="en-US" sz="1600" dirty="0"/>
            </a:p>
          </p:txBody>
        </p:sp>
      </p:grpSp>
    </p:spTree>
    <p:extLst>
      <p:ext uri="{BB962C8B-B14F-4D97-AF65-F5344CB8AC3E}">
        <p14:creationId xmlns:p14="http://schemas.microsoft.com/office/powerpoint/2010/main" val="4015981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563" y="148709"/>
            <a:ext cx="4490332" cy="446276"/>
          </a:xfrm>
          <a:prstGeom prst="rect">
            <a:avLst/>
          </a:prstGeom>
        </p:spPr>
        <p:txBody>
          <a:bodyPr wrap="none">
            <a:spAutoFit/>
          </a:bodyPr>
          <a:lstStyle/>
          <a:p>
            <a:pPr>
              <a:defRPr/>
            </a:pPr>
            <a:r>
              <a:rPr lang="en-US" sz="2300" b="1" kern="0" dirty="0">
                <a:solidFill>
                  <a:srgbClr val="000000"/>
                </a:solidFill>
                <a:latin typeface="+mj-lt"/>
              </a:rPr>
              <a:t>CPTAC Community Resources</a:t>
            </a:r>
          </a:p>
        </p:txBody>
      </p:sp>
      <p:grpSp>
        <p:nvGrpSpPr>
          <p:cNvPr id="6" name="Group 1"/>
          <p:cNvGrpSpPr>
            <a:grpSpLocks/>
          </p:cNvGrpSpPr>
          <p:nvPr/>
        </p:nvGrpSpPr>
        <p:grpSpPr bwMode="auto">
          <a:xfrm>
            <a:off x="655638" y="1054100"/>
            <a:ext cx="7696800" cy="2778177"/>
            <a:chOff x="701251" y="2209800"/>
            <a:chExt cx="7696200" cy="2778603"/>
          </a:xfrm>
        </p:grpSpPr>
        <p:grpSp>
          <p:nvGrpSpPr>
            <p:cNvPr id="7" name="Group 15"/>
            <p:cNvGrpSpPr>
              <a:grpSpLocks/>
            </p:cNvGrpSpPr>
            <p:nvPr/>
          </p:nvGrpSpPr>
          <p:grpSpPr bwMode="auto">
            <a:xfrm>
              <a:off x="701251" y="2209800"/>
              <a:ext cx="7696200" cy="2362199"/>
              <a:chOff x="742544" y="1273455"/>
              <a:chExt cx="7696200" cy="2362199"/>
            </a:xfrm>
          </p:grpSpPr>
          <p:sp>
            <p:nvSpPr>
              <p:cNvPr id="11" name="Flowchart: Alternate Process 10"/>
              <p:cNvSpPr/>
              <p:nvPr/>
            </p:nvSpPr>
            <p:spPr>
              <a:xfrm>
                <a:off x="764767" y="2388051"/>
                <a:ext cx="2317569" cy="1143175"/>
              </a:xfrm>
              <a:prstGeom prst="flowChartAlternateProcess">
                <a:avLst/>
              </a:prstGeom>
              <a:solidFill>
                <a:srgbClr val="DDDDD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400"/>
                  </a:spcBef>
                  <a:spcAft>
                    <a:spcPts val="400"/>
                  </a:spcAft>
                  <a:defRPr/>
                </a:pPr>
                <a:r>
                  <a:rPr lang="en-US" sz="1400" b="1" dirty="0">
                    <a:solidFill>
                      <a:sysClr val="windowText" lastClr="000000"/>
                    </a:solidFill>
                  </a:rPr>
                  <a:t>Launched 2012</a:t>
                </a:r>
              </a:p>
              <a:p>
                <a:pPr algn="ctr">
                  <a:spcBef>
                    <a:spcPts val="400"/>
                  </a:spcBef>
                  <a:spcAft>
                    <a:spcPts val="400"/>
                  </a:spcAft>
                  <a:defRPr/>
                </a:pPr>
                <a:r>
                  <a:rPr lang="en-US" sz="1400" b="1" dirty="0">
                    <a:solidFill>
                      <a:sysClr val="windowText" lastClr="000000"/>
                    </a:solidFill>
                  </a:rPr>
                  <a:t>6.2 TB raw files</a:t>
                </a:r>
              </a:p>
              <a:p>
                <a:pPr algn="ctr">
                  <a:spcBef>
                    <a:spcPts val="400"/>
                  </a:spcBef>
                  <a:spcAft>
                    <a:spcPts val="400"/>
                  </a:spcAft>
                  <a:defRPr/>
                </a:pPr>
                <a:r>
                  <a:rPr lang="en-US" sz="1400" b="1" dirty="0">
                    <a:solidFill>
                      <a:sysClr val="windowText" lastClr="000000"/>
                    </a:solidFill>
                  </a:rPr>
                  <a:t>(89 TB equivalent downloaded)</a:t>
                </a:r>
              </a:p>
            </p:txBody>
          </p:sp>
          <p:pic>
            <p:nvPicPr>
              <p:cNvPr id="12" name="Picture 20" descr="Antibody Portal REV (180x90).png"/>
              <p:cNvPicPr>
                <a:picLocks noChangeAspect="1"/>
              </p:cNvPicPr>
              <p:nvPr/>
            </p:nvPicPr>
            <p:blipFill>
              <a:blip r:embed="rId3">
                <a:extLst>
                  <a:ext uri="{28A0092B-C50C-407E-A947-70E740481C1C}">
                    <a14:useLocalDpi xmlns:a14="http://schemas.microsoft.com/office/drawing/2010/main" val="0"/>
                  </a:ext>
                </a:extLst>
              </a:blip>
              <a:srcRect l="8641" b="17349"/>
              <a:stretch>
                <a:fillRect/>
              </a:stretch>
            </p:blipFill>
            <p:spPr bwMode="auto">
              <a:xfrm>
                <a:off x="6152758" y="1346009"/>
                <a:ext cx="2209772" cy="10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Assay Portal REV (180x90).png"/>
              <p:cNvPicPr>
                <a:picLocks noChangeAspect="1"/>
              </p:cNvPicPr>
              <p:nvPr/>
            </p:nvPicPr>
            <p:blipFill>
              <a:blip r:embed="rId4">
                <a:extLst>
                  <a:ext uri="{28A0092B-C50C-407E-A947-70E740481C1C}">
                    <a14:useLocalDpi xmlns:a14="http://schemas.microsoft.com/office/drawing/2010/main" val="0"/>
                  </a:ext>
                </a:extLst>
              </a:blip>
              <a:srcRect l="11391" b="16660"/>
              <a:stretch>
                <a:fillRect/>
              </a:stretch>
            </p:blipFill>
            <p:spPr bwMode="auto">
              <a:xfrm>
                <a:off x="3506661" y="1346009"/>
                <a:ext cx="2167967" cy="10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Data Portal REV (180x90).png"/>
              <p:cNvPicPr>
                <a:picLocks noChangeAspect="1"/>
              </p:cNvPicPr>
              <p:nvPr/>
            </p:nvPicPr>
            <p:blipFill>
              <a:blip r:embed="rId5">
                <a:extLst>
                  <a:ext uri="{28A0092B-C50C-407E-A947-70E740481C1C}">
                    <a14:useLocalDpi xmlns:a14="http://schemas.microsoft.com/office/drawing/2010/main" val="0"/>
                  </a:ext>
                </a:extLst>
              </a:blip>
              <a:srcRect l="8621" b="17349"/>
              <a:stretch>
                <a:fillRect/>
              </a:stretch>
            </p:blipFill>
            <p:spPr bwMode="auto">
              <a:xfrm>
                <a:off x="815971" y="1346009"/>
                <a:ext cx="2215346" cy="10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Alternate Process 14"/>
              <p:cNvSpPr/>
              <p:nvPr/>
            </p:nvSpPr>
            <p:spPr>
              <a:xfrm>
                <a:off x="3431559" y="2388051"/>
                <a:ext cx="2317569" cy="1143175"/>
              </a:xfrm>
              <a:prstGeom prst="flowChartAlternateProcess">
                <a:avLst/>
              </a:prstGeom>
              <a:solidFill>
                <a:srgbClr val="DDDDD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400"/>
                  </a:spcBef>
                  <a:spcAft>
                    <a:spcPts val="400"/>
                  </a:spcAft>
                  <a:defRPr/>
                </a:pPr>
                <a:r>
                  <a:rPr lang="en-US" sz="1400" b="1" dirty="0">
                    <a:solidFill>
                      <a:sysClr val="windowText" lastClr="000000"/>
                    </a:solidFill>
                  </a:rPr>
                  <a:t>Launched 2014</a:t>
                </a:r>
              </a:p>
              <a:p>
                <a:pPr algn="ctr">
                  <a:spcBef>
                    <a:spcPts val="400"/>
                  </a:spcBef>
                  <a:spcAft>
                    <a:spcPts val="400"/>
                  </a:spcAft>
                  <a:defRPr/>
                </a:pPr>
                <a:r>
                  <a:rPr lang="en-US" sz="1400" b="1" dirty="0">
                    <a:solidFill>
                      <a:sysClr val="windowText" lastClr="000000"/>
                    </a:solidFill>
                  </a:rPr>
                  <a:t>554 standardized targeted assays</a:t>
                </a:r>
              </a:p>
              <a:p>
                <a:pPr algn="ctr">
                  <a:spcBef>
                    <a:spcPts val="400"/>
                  </a:spcBef>
                  <a:spcAft>
                    <a:spcPts val="400"/>
                  </a:spcAft>
                  <a:defRPr/>
                </a:pPr>
                <a:r>
                  <a:rPr lang="en-US" sz="1400" b="1" dirty="0">
                    <a:solidFill>
                      <a:sysClr val="windowText" lastClr="000000"/>
                    </a:solidFill>
                  </a:rPr>
                  <a:t>(4,800 users/month)</a:t>
                </a:r>
              </a:p>
            </p:txBody>
          </p:sp>
          <p:sp>
            <p:nvSpPr>
              <p:cNvPr id="16" name="Flowchart: Alternate Process 15"/>
              <p:cNvSpPr/>
              <p:nvPr/>
            </p:nvSpPr>
            <p:spPr>
              <a:xfrm>
                <a:off x="6098351" y="2388051"/>
                <a:ext cx="2317569" cy="1143175"/>
              </a:xfrm>
              <a:prstGeom prst="flowChartAlternateProcess">
                <a:avLst/>
              </a:prstGeom>
              <a:solidFill>
                <a:srgbClr val="DDDDD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400"/>
                  </a:spcBef>
                  <a:spcAft>
                    <a:spcPts val="400"/>
                  </a:spcAft>
                  <a:defRPr/>
                </a:pPr>
                <a:r>
                  <a:rPr lang="en-US" sz="1400" b="1" dirty="0">
                    <a:solidFill>
                      <a:sysClr val="windowText" lastClr="000000"/>
                    </a:solidFill>
                  </a:rPr>
                  <a:t>Launched </a:t>
                </a:r>
                <a:r>
                  <a:rPr lang="en-US" sz="1400" b="1" dirty="0" smtClean="0">
                    <a:solidFill>
                      <a:sysClr val="windowText" lastClr="000000"/>
                    </a:solidFill>
                  </a:rPr>
                  <a:t>2008</a:t>
                </a:r>
                <a:endParaRPr lang="en-US" sz="1400" b="1" dirty="0">
                  <a:solidFill>
                    <a:sysClr val="windowText" lastClr="000000"/>
                  </a:solidFill>
                </a:endParaRPr>
              </a:p>
              <a:p>
                <a:pPr algn="ctr">
                  <a:spcBef>
                    <a:spcPts val="400"/>
                  </a:spcBef>
                  <a:spcAft>
                    <a:spcPts val="400"/>
                  </a:spcAft>
                  <a:defRPr/>
                </a:pPr>
                <a:r>
                  <a:rPr lang="en-US" sz="1400" b="1" dirty="0">
                    <a:solidFill>
                      <a:sysClr val="windowText" lastClr="000000"/>
                    </a:solidFill>
                  </a:rPr>
                  <a:t>331 mAbs available</a:t>
                </a:r>
              </a:p>
              <a:p>
                <a:pPr algn="ctr">
                  <a:spcBef>
                    <a:spcPts val="400"/>
                  </a:spcBef>
                  <a:spcAft>
                    <a:spcPts val="400"/>
                  </a:spcAft>
                  <a:defRPr/>
                </a:pPr>
                <a:r>
                  <a:rPr lang="en-US" sz="1400" b="1" dirty="0">
                    <a:solidFill>
                      <a:sysClr val="windowText" lastClr="000000"/>
                    </a:solidFill>
                  </a:rPr>
                  <a:t>(2,171 units distributed)</a:t>
                </a:r>
              </a:p>
            </p:txBody>
          </p:sp>
          <p:sp>
            <p:nvSpPr>
              <p:cNvPr id="17" name="Rounded Rectangle 16"/>
              <p:cNvSpPr/>
              <p:nvPr/>
            </p:nvSpPr>
            <p:spPr>
              <a:xfrm>
                <a:off x="742544" y="1273455"/>
                <a:ext cx="2362016" cy="23625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ounded Rectangle 17"/>
              <p:cNvSpPr/>
              <p:nvPr/>
            </p:nvSpPr>
            <p:spPr>
              <a:xfrm>
                <a:off x="3409336" y="1273455"/>
                <a:ext cx="2362016" cy="23625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ounded Rectangle 18"/>
              <p:cNvSpPr/>
              <p:nvPr/>
            </p:nvSpPr>
            <p:spPr>
              <a:xfrm>
                <a:off x="6076128" y="1273455"/>
                <a:ext cx="2362016" cy="23625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TextBox 28"/>
            <p:cNvSpPr txBox="1">
              <a:spLocks noChangeArrowheads="1"/>
            </p:cNvSpPr>
            <p:nvPr/>
          </p:nvSpPr>
          <p:spPr bwMode="auto">
            <a:xfrm>
              <a:off x="3805509" y="4649797"/>
              <a:ext cx="1681483" cy="3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solidFill>
                    <a:srgbClr val="000000"/>
                  </a:solidFill>
                </a:rPr>
                <a:t>assays.cancer.gov</a:t>
              </a:r>
            </a:p>
          </p:txBody>
        </p:sp>
        <p:sp>
          <p:nvSpPr>
            <p:cNvPr id="9" name="TextBox 29"/>
            <p:cNvSpPr txBox="1">
              <a:spLocks noChangeArrowheads="1"/>
            </p:cNvSpPr>
            <p:nvPr/>
          </p:nvSpPr>
          <p:spPr bwMode="auto">
            <a:xfrm>
              <a:off x="6269087" y="4649797"/>
              <a:ext cx="2037194" cy="3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solidFill>
                    <a:srgbClr val="000000"/>
                  </a:solidFill>
                </a:rPr>
                <a:t>antibodies.cancer.gov</a:t>
              </a:r>
            </a:p>
          </p:txBody>
        </p:sp>
        <p:sp>
          <p:nvSpPr>
            <p:cNvPr id="10" name="TextBox 30"/>
            <p:cNvSpPr txBox="1">
              <a:spLocks noChangeArrowheads="1"/>
            </p:cNvSpPr>
            <p:nvPr/>
          </p:nvSpPr>
          <p:spPr bwMode="auto">
            <a:xfrm>
              <a:off x="932447" y="4649797"/>
              <a:ext cx="2099834" cy="3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solidFill>
                    <a:srgbClr val="000000"/>
                  </a:solidFill>
                </a:rPr>
                <a:t>proteomics.cancer.gov</a:t>
              </a:r>
            </a:p>
          </p:txBody>
        </p:sp>
      </p:grpSp>
      <p:grpSp>
        <p:nvGrpSpPr>
          <p:cNvPr id="20" name="Group 2"/>
          <p:cNvGrpSpPr>
            <a:grpSpLocks/>
          </p:cNvGrpSpPr>
          <p:nvPr/>
        </p:nvGrpSpPr>
        <p:grpSpPr bwMode="auto">
          <a:xfrm>
            <a:off x="4638675" y="4321176"/>
            <a:ext cx="3952875" cy="612774"/>
            <a:chOff x="4280585" y="5475622"/>
            <a:chExt cx="4363265" cy="881557"/>
          </a:xfrm>
        </p:grpSpPr>
        <p:pic>
          <p:nvPicPr>
            <p:cNvPr id="21" name="Picture 2" descr="http://www.library.vcu.edu/blog/tmlnews/pubmedimage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0585" y="5475622"/>
              <a:ext cx="2163040" cy="88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ttp://www.lsuhsc.edu/no/library/information/archives/sprsum2002/linkout.g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6309" y="5861172"/>
              <a:ext cx="2317541" cy="4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9530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255" y="167759"/>
            <a:ext cx="6138219" cy="446276"/>
          </a:xfrm>
          <a:prstGeom prst="rect">
            <a:avLst/>
          </a:prstGeom>
        </p:spPr>
        <p:txBody>
          <a:bodyPr wrap="none">
            <a:spAutoFit/>
          </a:bodyPr>
          <a:lstStyle/>
          <a:p>
            <a:pPr>
              <a:defRPr/>
            </a:pPr>
            <a:r>
              <a:rPr lang="en-US" sz="2300" b="1" dirty="0">
                <a:solidFill>
                  <a:srgbClr val="000000"/>
                </a:solidFill>
                <a:latin typeface="+mj-lt"/>
              </a:rPr>
              <a:t>Affinity Reagents as Community Resource</a:t>
            </a:r>
            <a:endParaRPr lang="en-US" sz="2300" b="1" kern="0" dirty="0">
              <a:solidFill>
                <a:srgbClr val="000000"/>
              </a:solidFill>
              <a:latin typeface="+mj-lt"/>
            </a:endParaRPr>
          </a:p>
        </p:txBody>
      </p:sp>
      <p:sp>
        <p:nvSpPr>
          <p:cNvPr id="5" name="TextBox 4"/>
          <p:cNvSpPr txBox="1"/>
          <p:nvPr/>
        </p:nvSpPr>
        <p:spPr>
          <a:xfrm>
            <a:off x="704850" y="1057275"/>
            <a:ext cx="184731" cy="369332"/>
          </a:xfrm>
          <a:prstGeom prst="rect">
            <a:avLst/>
          </a:prstGeom>
          <a:noFill/>
        </p:spPr>
        <p:txBody>
          <a:bodyPr wrap="none" rtlCol="0">
            <a:spAutoFit/>
          </a:bodyPr>
          <a:lstStyle/>
          <a:p>
            <a:endParaRPr lang="en-US" dirty="0"/>
          </a:p>
        </p:txBody>
      </p:sp>
      <p:pic>
        <p:nvPicPr>
          <p:cNvPr id="7" name="Picture 20" descr="CPTC Ab pipel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946666"/>
            <a:ext cx="7753350" cy="319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p:nvSpPr>
        <p:spPr bwMode="auto">
          <a:xfrm>
            <a:off x="1151731" y="4243388"/>
            <a:ext cx="6459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spcBef>
                <a:spcPts val="600"/>
              </a:spcBef>
              <a:spcAft>
                <a:spcPts val="600"/>
              </a:spcAft>
              <a:buClr>
                <a:srgbClr val="002060"/>
              </a:buClr>
            </a:pPr>
            <a:r>
              <a:rPr lang="en-US" altLang="en-US" b="1" dirty="0">
                <a:solidFill>
                  <a:srgbClr val="000000"/>
                </a:solidFill>
              </a:rPr>
              <a:t>Current inventory:  331 validated monoclonal antibodies</a:t>
            </a:r>
          </a:p>
        </p:txBody>
      </p:sp>
    </p:spTree>
    <p:extLst>
      <p:ext uri="{BB962C8B-B14F-4D97-AF65-F5344CB8AC3E}">
        <p14:creationId xmlns:p14="http://schemas.microsoft.com/office/powerpoint/2010/main" val="3830596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819410" y="306752"/>
            <a:ext cx="3502449" cy="2102706"/>
            <a:chOff x="2819410" y="772437"/>
            <a:chExt cx="3502449" cy="210270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15" r="1950"/>
            <a:stretch/>
          </p:blipFill>
          <p:spPr>
            <a:xfrm>
              <a:off x="2819410" y="772437"/>
              <a:ext cx="3502449" cy="1828800"/>
            </a:xfrm>
            <a:prstGeom prst="rect">
              <a:avLst/>
            </a:prstGeom>
            <a:ln w="12700">
              <a:solidFill>
                <a:schemeClr val="tx1"/>
              </a:solidFill>
            </a:ln>
          </p:spPr>
        </p:pic>
        <p:sp>
          <p:nvSpPr>
            <p:cNvPr id="5" name="TextBox 4"/>
            <p:cNvSpPr txBox="1"/>
            <p:nvPr/>
          </p:nvSpPr>
          <p:spPr>
            <a:xfrm>
              <a:off x="3589883" y="2567366"/>
              <a:ext cx="1947334" cy="307777"/>
            </a:xfrm>
            <a:prstGeom prst="rect">
              <a:avLst/>
            </a:prstGeom>
            <a:noFill/>
          </p:spPr>
          <p:txBody>
            <a:bodyPr wrap="square" rtlCol="0">
              <a:spAutoFit/>
            </a:bodyPr>
            <a:lstStyle/>
            <a:p>
              <a:pPr algn="ctr"/>
              <a:r>
                <a:rPr lang="en-US" sz="1400" b="1" dirty="0" smtClean="0">
                  <a:solidFill>
                    <a:srgbClr val="000000"/>
                  </a:solidFill>
                  <a:hlinkClick r:id="rId4" action="ppaction://hlinkfile"/>
                </a:rPr>
                <a:t>cssi.cancer.gov</a:t>
              </a:r>
              <a:endParaRPr lang="en-US" sz="1400" b="1" dirty="0">
                <a:solidFill>
                  <a:srgbClr val="000000"/>
                </a:solidFill>
              </a:endParaRPr>
            </a:p>
          </p:txBody>
        </p:sp>
      </p:grpSp>
      <p:grpSp>
        <p:nvGrpSpPr>
          <p:cNvPr id="16" name="Group 15"/>
          <p:cNvGrpSpPr/>
          <p:nvPr/>
        </p:nvGrpSpPr>
        <p:grpSpPr>
          <a:xfrm>
            <a:off x="396327" y="2705803"/>
            <a:ext cx="3399905" cy="1921344"/>
            <a:chOff x="4976801" y="2706159"/>
            <a:chExt cx="3399905" cy="1921344"/>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801" y="2706159"/>
              <a:ext cx="3399905" cy="1645920"/>
            </a:xfrm>
            <a:prstGeom prst="rect">
              <a:avLst/>
            </a:prstGeom>
            <a:ln w="12700">
              <a:solidFill>
                <a:schemeClr val="tx1"/>
              </a:solidFill>
            </a:ln>
          </p:spPr>
        </p:pic>
        <p:sp>
          <p:nvSpPr>
            <p:cNvPr id="12" name="TextBox 11"/>
            <p:cNvSpPr txBox="1"/>
            <p:nvPr/>
          </p:nvSpPr>
          <p:spPr>
            <a:xfrm>
              <a:off x="5706539" y="4319726"/>
              <a:ext cx="1947334" cy="307777"/>
            </a:xfrm>
            <a:prstGeom prst="rect">
              <a:avLst/>
            </a:prstGeom>
            <a:noFill/>
          </p:spPr>
          <p:txBody>
            <a:bodyPr wrap="square" rtlCol="0">
              <a:spAutoFit/>
            </a:bodyPr>
            <a:lstStyle/>
            <a:p>
              <a:pPr algn="ctr"/>
              <a:r>
                <a:rPr lang="en-US" sz="1400" b="1" dirty="0" smtClean="0">
                  <a:solidFill>
                    <a:srgbClr val="000000"/>
                  </a:solidFill>
                  <a:hlinkClick r:id="rId6" action="ppaction://hlinkfile"/>
                </a:rPr>
                <a:t>nano.cancer.gov</a:t>
              </a:r>
              <a:endParaRPr lang="en-US" sz="1400" b="1" dirty="0">
                <a:solidFill>
                  <a:srgbClr val="000000"/>
                </a:solidFill>
              </a:endParaRPr>
            </a:p>
          </p:txBody>
        </p:sp>
      </p:grpSp>
      <p:grpSp>
        <p:nvGrpSpPr>
          <p:cNvPr id="15" name="Group 14"/>
          <p:cNvGrpSpPr/>
          <p:nvPr/>
        </p:nvGrpSpPr>
        <p:grpSpPr>
          <a:xfrm>
            <a:off x="5247728" y="2706159"/>
            <a:ext cx="3583568" cy="1953697"/>
            <a:chOff x="396334" y="2712330"/>
            <a:chExt cx="3583568" cy="1953697"/>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4" y="2712330"/>
              <a:ext cx="3583568" cy="1645920"/>
            </a:xfrm>
            <a:prstGeom prst="rect">
              <a:avLst/>
            </a:prstGeom>
            <a:ln w="12700">
              <a:solidFill>
                <a:schemeClr val="tx1"/>
              </a:solidFill>
            </a:ln>
          </p:spPr>
        </p:pic>
        <p:sp>
          <p:nvSpPr>
            <p:cNvPr id="13" name="TextBox 12"/>
            <p:cNvSpPr txBox="1"/>
            <p:nvPr/>
          </p:nvSpPr>
          <p:spPr>
            <a:xfrm>
              <a:off x="1210622" y="4358250"/>
              <a:ext cx="1947334" cy="307777"/>
            </a:xfrm>
            <a:prstGeom prst="rect">
              <a:avLst/>
            </a:prstGeom>
            <a:noFill/>
          </p:spPr>
          <p:txBody>
            <a:bodyPr wrap="square" rtlCol="0">
              <a:spAutoFit/>
            </a:bodyPr>
            <a:lstStyle/>
            <a:p>
              <a:pPr algn="ctr"/>
              <a:r>
                <a:rPr lang="en-US" sz="1400" b="1" dirty="0" smtClean="0">
                  <a:solidFill>
                    <a:srgbClr val="000000"/>
                  </a:solidFill>
                  <a:hlinkClick r:id="rId8"/>
                </a:rPr>
                <a:t>proteomics.cancer.gov</a:t>
              </a:r>
              <a:endParaRPr lang="en-US" sz="1400" b="1" dirty="0">
                <a:solidFill>
                  <a:srgbClr val="000000"/>
                </a:solidFill>
              </a:endParaRPr>
            </a:p>
          </p:txBody>
        </p:sp>
      </p:grpSp>
    </p:spTree>
    <p:extLst>
      <p:ext uri="{BB962C8B-B14F-4D97-AF65-F5344CB8AC3E}">
        <p14:creationId xmlns:p14="http://schemas.microsoft.com/office/powerpoint/2010/main" val="4270196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341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Mission and Purpose</a:t>
            </a:r>
          </a:p>
        </p:txBody>
      </p:sp>
    </p:spTree>
    <p:extLst>
      <p:ext uri="{BB962C8B-B14F-4D97-AF65-F5344CB8AC3E}">
        <p14:creationId xmlns:p14="http://schemas.microsoft.com/office/powerpoint/2010/main" val="3637983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b="1" dirty="0" smtClean="0"/>
              <a:t>Center for Strategic Scientific Initiatives (CSSI) Overview</a:t>
            </a:r>
            <a:endParaRPr lang="en-US" sz="23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15" r="1950"/>
          <a:stretch/>
        </p:blipFill>
        <p:spPr>
          <a:xfrm>
            <a:off x="237066" y="961311"/>
            <a:ext cx="4097866" cy="2139696"/>
          </a:xfrm>
          <a:prstGeom prst="rect">
            <a:avLst/>
          </a:prstGeom>
          <a:ln w="12700">
            <a:solidFill>
              <a:schemeClr val="tx1"/>
            </a:solidFill>
          </a:ln>
        </p:spPr>
      </p:pic>
      <p:sp>
        <p:nvSpPr>
          <p:cNvPr id="5" name="TextBox 4"/>
          <p:cNvSpPr txBox="1"/>
          <p:nvPr/>
        </p:nvSpPr>
        <p:spPr>
          <a:xfrm>
            <a:off x="3742273" y="3058236"/>
            <a:ext cx="1947334" cy="353943"/>
          </a:xfrm>
          <a:prstGeom prst="rect">
            <a:avLst/>
          </a:prstGeom>
          <a:noFill/>
        </p:spPr>
        <p:txBody>
          <a:bodyPr wrap="square" rtlCol="0">
            <a:spAutoFit/>
          </a:bodyPr>
          <a:lstStyle/>
          <a:p>
            <a:pPr algn="ctr"/>
            <a:r>
              <a:rPr lang="en-US" sz="1700" b="1" dirty="0" smtClean="0">
                <a:solidFill>
                  <a:srgbClr val="000000"/>
                </a:solidFill>
                <a:hlinkClick r:id="rId4" action="ppaction://hlinkfile"/>
              </a:rPr>
              <a:t>cssi.cancer.gov</a:t>
            </a:r>
            <a:endParaRPr lang="en-US" sz="1700" b="1" dirty="0">
              <a:solidFill>
                <a:srgbClr val="000000"/>
              </a:solidFill>
            </a:endParaRPr>
          </a:p>
        </p:txBody>
      </p:sp>
      <p:sp>
        <p:nvSpPr>
          <p:cNvPr id="8" name="Content Placeholder 2"/>
          <p:cNvSpPr>
            <a:spLocks noGrp="1"/>
          </p:cNvSpPr>
          <p:nvPr>
            <p:ph sz="quarter" idx="11"/>
          </p:nvPr>
        </p:nvSpPr>
        <p:spPr>
          <a:xfrm>
            <a:off x="1374309" y="3663735"/>
            <a:ext cx="6254157" cy="1044046"/>
          </a:xfrm>
        </p:spPr>
        <p:txBody>
          <a:bodyPr/>
          <a:lstStyle/>
          <a:p>
            <a:r>
              <a:rPr lang="en-US" sz="1600" b="1" dirty="0"/>
              <a:t>CSSI Office of the </a:t>
            </a:r>
            <a:r>
              <a:rPr lang="en-US" sz="1600" b="1" dirty="0" smtClean="0"/>
              <a:t>Director</a:t>
            </a:r>
          </a:p>
          <a:p>
            <a:pPr lvl="1"/>
            <a:r>
              <a:rPr lang="en-US" sz="1600" b="1" dirty="0"/>
              <a:t>Office of Cancer Nanotechnology Research (OCNR)</a:t>
            </a:r>
          </a:p>
          <a:p>
            <a:pPr lvl="1"/>
            <a:r>
              <a:rPr lang="en-US" sz="1600" b="1" dirty="0" smtClean="0"/>
              <a:t>Office </a:t>
            </a:r>
            <a:r>
              <a:rPr lang="en-US" sz="1600" b="1" dirty="0"/>
              <a:t>of Cancer Clinical Proteomics Research (OCCPR</a:t>
            </a:r>
            <a:r>
              <a:rPr lang="en-US" sz="1600" b="1" dirty="0" smtClean="0"/>
              <a:t>)</a:t>
            </a:r>
          </a:p>
          <a:p>
            <a:pPr lvl="1"/>
            <a:endParaRPr lang="en-US"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268" y="965635"/>
            <a:ext cx="3699657" cy="2135372"/>
          </a:xfrm>
          <a:prstGeom prst="rect">
            <a:avLst/>
          </a:prstGeom>
        </p:spPr>
      </p:pic>
    </p:spTree>
    <p:extLst>
      <p:ext uri="{BB962C8B-B14F-4D97-AF65-F5344CB8AC3E}">
        <p14:creationId xmlns:p14="http://schemas.microsoft.com/office/powerpoint/2010/main" val="2144599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b="1" dirty="0" smtClean="0"/>
              <a:t>CSSI Programs</a:t>
            </a:r>
            <a:endParaRPr lang="en-US" sz="2300" b="1" dirty="0"/>
          </a:p>
        </p:txBody>
      </p:sp>
      <p:graphicFrame>
        <p:nvGraphicFramePr>
          <p:cNvPr id="10" name="Table 9"/>
          <p:cNvGraphicFramePr>
            <a:graphicFrameLocks noGrp="1"/>
          </p:cNvGraphicFramePr>
          <p:nvPr>
            <p:extLst>
              <p:ext uri="{D42A27DB-BD31-4B8C-83A1-F6EECF244321}">
                <p14:modId xmlns:p14="http://schemas.microsoft.com/office/powerpoint/2010/main" val="3891263505"/>
              </p:ext>
            </p:extLst>
          </p:nvPr>
        </p:nvGraphicFramePr>
        <p:xfrm>
          <a:off x="293634" y="1216818"/>
          <a:ext cx="8573227" cy="2910310"/>
        </p:xfrm>
        <a:graphic>
          <a:graphicData uri="http://schemas.openxmlformats.org/drawingml/2006/table">
            <a:tbl>
              <a:tblPr firstRow="1" bandRow="1">
                <a:tableStyleId>{7E9639D4-E3E2-4D34-9284-5A2195B3D0D7}</a:tableStyleId>
              </a:tblPr>
              <a:tblGrid>
                <a:gridCol w="1715227">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1828800">
                  <a:extLst>
                    <a:ext uri="{9D8B030D-6E8A-4147-A177-3AD203B41FA5}">
                      <a16:colId xmlns:a16="http://schemas.microsoft.com/office/drawing/2014/main" val="20007"/>
                    </a:ext>
                  </a:extLst>
                </a:gridCol>
              </a:tblGrid>
              <a:tr h="351508">
                <a:tc rowSpan="2">
                  <a:txBody>
                    <a:bodyPr/>
                    <a:lstStyle/>
                    <a:p>
                      <a:pPr algn="ctr"/>
                      <a:r>
                        <a:rPr lang="en-US" sz="1150" dirty="0" smtClean="0"/>
                        <a:t>Program</a:t>
                      </a:r>
                      <a:endParaRPr lang="en-US" sz="1150" dirty="0"/>
                    </a:p>
                  </a:txBody>
                  <a:tcPr marL="91447" marR="91447" marT="45719" marB="45719" anchor="ct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C6C6C"/>
                    </a:solidFill>
                  </a:tcPr>
                </a:tc>
                <a:tc gridSpan="2">
                  <a:txBody>
                    <a:bodyPr/>
                    <a:lstStyle/>
                    <a:p>
                      <a:pPr algn="ctr"/>
                      <a:r>
                        <a:rPr lang="en-US" sz="1150" dirty="0" smtClean="0"/>
                        <a:t>Grants</a:t>
                      </a:r>
                      <a:endParaRPr lang="en-US" sz="1150" dirty="0"/>
                    </a:p>
                  </a:txBody>
                  <a:tcPr marL="91447" marR="91447" marT="45719" marB="45719" anchor="ctr">
                    <a:lnT w="12700" cap="flat" cmpd="sng" algn="ctr">
                      <a:solidFill>
                        <a:schemeClr val="tx1"/>
                      </a:solidFill>
                      <a:prstDash val="solid"/>
                      <a:round/>
                      <a:headEnd type="none" w="med" len="med"/>
                      <a:tailEnd type="none" w="med" len="med"/>
                    </a:lnT>
                    <a:solidFill>
                      <a:srgbClr val="6C6C6C"/>
                    </a:solidFill>
                  </a:tcPr>
                </a:tc>
                <a:tc hMerge="1">
                  <a:txBody>
                    <a:bodyPr/>
                    <a:lstStyle/>
                    <a:p>
                      <a:pPr algn="ctr"/>
                      <a:endParaRPr lang="en-US" sz="1200" dirty="0"/>
                    </a:p>
                  </a:txBody>
                  <a:tcPr/>
                </a:tc>
                <a:tc rowSpan="2">
                  <a:txBody>
                    <a:bodyPr/>
                    <a:lstStyle/>
                    <a:p>
                      <a:pPr algn="ctr"/>
                      <a:r>
                        <a:rPr lang="en-US" sz="1150" dirty="0" smtClean="0"/>
                        <a:t>Cooperative Agreements</a:t>
                      </a:r>
                      <a:endParaRPr lang="en-US" sz="1150" dirty="0"/>
                    </a:p>
                  </a:txBody>
                  <a:tcPr marL="91447" marR="91447" marT="45719" marB="4571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6C6C"/>
                    </a:solidFill>
                  </a:tcPr>
                </a:tc>
                <a:tc rowSpan="2">
                  <a:txBody>
                    <a:bodyPr/>
                    <a:lstStyle/>
                    <a:p>
                      <a:pPr algn="ctr"/>
                      <a:r>
                        <a:rPr lang="en-US" sz="1150" dirty="0" smtClean="0"/>
                        <a:t>Contracts</a:t>
                      </a:r>
                    </a:p>
                  </a:txBody>
                  <a:tcPr marL="91447" marR="91447" marT="45719" marB="45719" anchor="ctr">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6C6C"/>
                    </a:solidFill>
                  </a:tcPr>
                </a:tc>
                <a:tc gridSpan="2">
                  <a:txBody>
                    <a:bodyPr/>
                    <a:lstStyle/>
                    <a:p>
                      <a:pPr algn="ctr"/>
                      <a:r>
                        <a:rPr lang="en-US" sz="1150" dirty="0" smtClean="0">
                          <a:solidFill>
                            <a:schemeClr val="bg1"/>
                          </a:solidFill>
                        </a:rPr>
                        <a:t>FFRDC</a:t>
                      </a:r>
                    </a:p>
                  </a:txBody>
                  <a:tcPr marL="91447" marR="91447" marT="45719" marB="45719"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solidFill>
                      <a:srgbClr val="6C6C6C"/>
                    </a:solidFill>
                  </a:tcPr>
                </a:tc>
                <a:tc hMerge="1">
                  <a:txBody>
                    <a:bodyPr/>
                    <a:lstStyle/>
                    <a:p>
                      <a:pPr algn="ctr"/>
                      <a:endParaRPr lang="en-US" sz="1200" baseline="0" dirty="0" smtClean="0"/>
                    </a:p>
                  </a:txBody>
                  <a:tcPr/>
                </a:tc>
                <a:tc rowSpan="2">
                  <a:txBody>
                    <a:bodyPr/>
                    <a:lstStyle/>
                    <a:p>
                      <a:pPr algn="ctr"/>
                      <a:r>
                        <a:rPr lang="en-US" sz="1150" dirty="0" smtClean="0"/>
                        <a:t>Interagency</a:t>
                      </a:r>
                      <a:r>
                        <a:rPr lang="en-US" sz="1150" baseline="0" dirty="0" smtClean="0"/>
                        <a:t> Collaborations</a:t>
                      </a:r>
                    </a:p>
                    <a:p>
                      <a:pPr algn="ctr"/>
                      <a:r>
                        <a:rPr lang="en-US" sz="1000" baseline="0" dirty="0" smtClean="0"/>
                        <a:t>(Co-fund/joint pilot programs)</a:t>
                      </a:r>
                    </a:p>
                  </a:txBody>
                  <a:tcPr marL="91447" marR="91447" marT="45719" marB="45719" anchor="ctr">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6C6C"/>
                    </a:solidFill>
                  </a:tcPr>
                </a:tc>
                <a:extLst>
                  <a:ext uri="{0D108BD9-81ED-4DB2-BD59-A6C34878D82A}">
                    <a16:rowId xmlns:a16="http://schemas.microsoft.com/office/drawing/2014/main" val="10000"/>
                  </a:ext>
                </a:extLst>
              </a:tr>
              <a:tr h="569474">
                <a:tc vMerge="1">
                  <a:txBody>
                    <a:bodyPr/>
                    <a:lstStyle/>
                    <a:p>
                      <a:endParaRPr lang="en-US"/>
                    </a:p>
                  </a:txBody>
                  <a:tcPr/>
                </a:tc>
                <a:tc>
                  <a:txBody>
                    <a:bodyPr/>
                    <a:lstStyle/>
                    <a:p>
                      <a:pPr algn="ctr"/>
                      <a:r>
                        <a:rPr lang="en-US" sz="900" dirty="0" smtClean="0">
                          <a:solidFill>
                            <a:schemeClr val="bg1"/>
                          </a:solidFill>
                        </a:rPr>
                        <a:t>Research</a:t>
                      </a:r>
                      <a:endParaRPr lang="en-US" sz="900" dirty="0">
                        <a:solidFill>
                          <a:schemeClr val="bg1"/>
                        </a:solidFill>
                      </a:endParaRPr>
                    </a:p>
                  </a:txBody>
                  <a:tcPr marL="91447" marR="91447" marT="45719" marB="45719">
                    <a:solidFill>
                      <a:srgbClr val="6C6C6C"/>
                    </a:solidFill>
                  </a:tcPr>
                </a:tc>
                <a:tc>
                  <a:txBody>
                    <a:bodyPr/>
                    <a:lstStyle/>
                    <a:p>
                      <a:pPr algn="ctr"/>
                      <a:r>
                        <a:rPr lang="en-US" sz="900" dirty="0" smtClean="0">
                          <a:solidFill>
                            <a:schemeClr val="bg1"/>
                          </a:solidFill>
                        </a:rPr>
                        <a:t>Training</a:t>
                      </a:r>
                      <a:endParaRPr lang="en-US" sz="900" dirty="0">
                        <a:solidFill>
                          <a:schemeClr val="bg1"/>
                        </a:solidFill>
                      </a:endParaRPr>
                    </a:p>
                  </a:txBody>
                  <a:tcPr marL="91447" marR="91447" marT="45719" marB="45719">
                    <a:solidFill>
                      <a:srgbClr val="6C6C6C"/>
                    </a:solidFill>
                  </a:tcPr>
                </a:tc>
                <a:tc vMerge="1">
                  <a:txBody>
                    <a:bodyPr/>
                    <a:lstStyle/>
                    <a:p>
                      <a:endParaRPr lang="en-US"/>
                    </a:p>
                  </a:txBody>
                  <a:tcPr/>
                </a:tc>
                <a:tc vMerge="1">
                  <a:txBody>
                    <a:bodyPr/>
                    <a:lstStyle/>
                    <a:p>
                      <a:endParaRPr lang="en-US"/>
                    </a:p>
                  </a:txBody>
                  <a:tcPr/>
                </a:tc>
                <a:tc>
                  <a:txBody>
                    <a:bodyPr/>
                    <a:lstStyle/>
                    <a:p>
                      <a:pPr algn="ctr"/>
                      <a:r>
                        <a:rPr lang="en-US" sz="900" dirty="0" smtClean="0">
                          <a:solidFill>
                            <a:schemeClr val="bg1"/>
                          </a:solidFill>
                        </a:rPr>
                        <a:t>Resource</a:t>
                      </a:r>
                      <a:endParaRPr lang="en-US" sz="900" dirty="0">
                        <a:solidFill>
                          <a:schemeClr val="bg1"/>
                        </a:solidFill>
                      </a:endParaRPr>
                    </a:p>
                  </a:txBody>
                  <a:tcPr marL="91447" marR="91447" marT="45719" marB="45719">
                    <a:lnL w="38100" cap="flat" cmpd="sng" algn="ctr">
                      <a:solidFill>
                        <a:srgbClr val="C00000"/>
                      </a:solidFill>
                      <a:prstDash val="solid"/>
                      <a:round/>
                      <a:headEnd type="none" w="med" len="med"/>
                      <a:tailEnd type="none" w="med" len="med"/>
                    </a:lnL>
                    <a:solidFill>
                      <a:srgbClr val="6C6C6C"/>
                    </a:solidFill>
                  </a:tcPr>
                </a:tc>
                <a:tc>
                  <a:txBody>
                    <a:bodyPr/>
                    <a:lstStyle/>
                    <a:p>
                      <a:pPr algn="ctr"/>
                      <a:r>
                        <a:rPr lang="en-US" sz="900" dirty="0" smtClean="0">
                          <a:solidFill>
                            <a:schemeClr val="bg1"/>
                          </a:solidFill>
                        </a:rPr>
                        <a:t>R&amp;D Subs</a:t>
                      </a:r>
                      <a:endParaRPr lang="en-US" sz="900" dirty="0">
                        <a:solidFill>
                          <a:schemeClr val="bg1"/>
                        </a:solidFill>
                      </a:endParaRPr>
                    </a:p>
                  </a:txBody>
                  <a:tcPr marL="91447" marR="91447" marT="45719" marB="45719">
                    <a:lnR w="38100" cap="flat" cmpd="sng" algn="ctr">
                      <a:solidFill>
                        <a:srgbClr val="C00000"/>
                      </a:solidFill>
                      <a:prstDash val="solid"/>
                      <a:round/>
                      <a:headEnd type="none" w="med" len="med"/>
                      <a:tailEnd type="none" w="med" len="med"/>
                    </a:lnR>
                    <a:solidFill>
                      <a:srgbClr val="6C6C6C"/>
                    </a:solidFill>
                  </a:tcPr>
                </a:tc>
                <a:tc vMerge="1">
                  <a:txBody>
                    <a:bodyPr/>
                    <a:lstStyle/>
                    <a:p>
                      <a:endParaRPr lang="en-US"/>
                    </a:p>
                  </a:txBody>
                  <a:tcPr/>
                </a:tc>
                <a:extLst>
                  <a:ext uri="{0D108BD9-81ED-4DB2-BD59-A6C34878D82A}">
                    <a16:rowId xmlns:a16="http://schemas.microsoft.com/office/drawing/2014/main" val="10001"/>
                  </a:ext>
                </a:extLst>
              </a:tr>
              <a:tr h="497332">
                <a:tc>
                  <a:txBody>
                    <a:bodyPr/>
                    <a:lstStyle/>
                    <a:p>
                      <a:pPr algn="ctr"/>
                      <a:endParaRPr lang="en-US" sz="1100" dirty="0"/>
                    </a:p>
                  </a:txBody>
                  <a:tcPr marL="91447" marR="91447" marT="45719" marB="4571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38100" cap="flat" cmpd="sng" algn="ctr">
                      <a:solidFill>
                        <a:srgbClr val="C00000"/>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7332">
                <a:tc>
                  <a:txBody>
                    <a:bodyPr/>
                    <a:lstStyle/>
                    <a:p>
                      <a:pPr algn="ctr"/>
                      <a:endParaRPr lang="en-US" sz="1100" dirty="0"/>
                    </a:p>
                  </a:txBody>
                  <a:tcPr marL="91447" marR="91447" marT="45719" marB="4571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7332">
                <a:tc>
                  <a:txBody>
                    <a:bodyPr/>
                    <a:lstStyle/>
                    <a:p>
                      <a:pPr algn="ctr"/>
                      <a:endParaRPr lang="en-US" sz="1100" dirty="0"/>
                    </a:p>
                  </a:txBody>
                  <a:tcPr marL="91447" marR="91447" marT="45719" marB="4571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7332">
                <a:tc>
                  <a:txBody>
                    <a:bodyPr/>
                    <a:lstStyle/>
                    <a:p>
                      <a:pPr algn="ctr"/>
                      <a:endParaRPr lang="en-US" sz="1100" dirty="0"/>
                    </a:p>
                  </a:txBody>
                  <a:tcPr marL="91447" marR="91447" marT="45719" marB="4571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28575"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12700" cap="flat" cmpd="sng" algn="ctr">
                      <a:solidFill>
                        <a:schemeClr val="tx1"/>
                      </a:solidFill>
                      <a:prstDash val="sysDot"/>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4537C"/>
                          </a:solidFill>
                          <a:effectLst/>
                          <a:uLnTx/>
                          <a:uFillTx/>
                          <a:latin typeface="+mn-lt"/>
                          <a:cs typeface="+mn-cs"/>
                          <a:sym typeface="Wingdings"/>
                        </a:rPr>
                        <a:t></a:t>
                      </a:r>
                      <a:endParaRPr kumimoji="0" lang="en-US" sz="1600" b="0" i="0" u="none" strike="noStrike" kern="1200" cap="none" spc="0" normalizeH="0" baseline="0" noProof="0" dirty="0" smtClean="0">
                        <a:ln>
                          <a:noFill/>
                        </a:ln>
                        <a:solidFill>
                          <a:srgbClr val="34537C"/>
                        </a:solidFill>
                        <a:effectLst/>
                        <a:uLnTx/>
                        <a:uFillTx/>
                        <a:latin typeface="+mn-lt"/>
                        <a:cs typeface="+mn-cs"/>
                      </a:endParaRPr>
                    </a:p>
                  </a:txBody>
                  <a:tcPr marL="91447" marR="91447" marT="45719" marB="45719" anchor="ctr">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349506" y="2232690"/>
            <a:ext cx="8387283" cy="1812246"/>
            <a:chOff x="349506" y="2232690"/>
            <a:chExt cx="8387283" cy="1812246"/>
          </a:xfrm>
        </p:grpSpPr>
        <p:pic>
          <p:nvPicPr>
            <p:cNvPr id="11" name="Picture 2" descr="Innovative Molecular Analysis Technologi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506" y="2232690"/>
              <a:ext cx="1510912"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869" y="2718203"/>
              <a:ext cx="12461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867" y="3715752"/>
              <a:ext cx="1484191"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98973" y="3219626"/>
              <a:ext cx="1011979" cy="32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5" descr="FDA logo 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9164" y="3267615"/>
              <a:ext cx="4381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6" descr="NIST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0689" y="3254915"/>
              <a:ext cx="5461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National Science Foundation">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r="78745"/>
            <a:stretch>
              <a:fillRect/>
            </a:stretch>
          </p:blipFill>
          <p:spPr bwMode="auto">
            <a:xfrm>
              <a:off x="7903354" y="3245389"/>
              <a:ext cx="2952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FDA logo 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8540" y="3762154"/>
              <a:ext cx="438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NIST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9684" y="3751041"/>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8390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Scientific Work</a:t>
            </a:r>
          </a:p>
        </p:txBody>
      </p:sp>
    </p:spTree>
    <p:extLst>
      <p:ext uri="{BB962C8B-B14F-4D97-AF65-F5344CB8AC3E}">
        <p14:creationId xmlns:p14="http://schemas.microsoft.com/office/powerpoint/2010/main" val="414555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158754" y="769239"/>
            <a:ext cx="8890203" cy="378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4950" indent="-234950" eaLnBrk="1" hangingPunct="1">
              <a:spcBef>
                <a:spcPct val="25000"/>
              </a:spcBef>
              <a:spcAft>
                <a:spcPts val="800"/>
              </a:spcAft>
              <a:buClr>
                <a:srgbClr val="99CC00"/>
              </a:buClr>
              <a:buSzPct val="65000"/>
              <a:buFontTx/>
              <a:buBlip>
                <a:blip r:embed="rId3"/>
              </a:buBlip>
              <a:defRPr/>
            </a:pPr>
            <a:r>
              <a:rPr lang="en-US" sz="1600" i="0" dirty="0" smtClean="0">
                <a:solidFill>
                  <a:srgbClr val="000000"/>
                </a:solidFill>
              </a:rPr>
              <a:t>NCI embarked on implementation of nanotechnology solutions </a:t>
            </a:r>
            <a:r>
              <a:rPr lang="en-US" sz="1600" dirty="0" smtClean="0">
                <a:solidFill>
                  <a:srgbClr val="000000"/>
                </a:solidFill>
              </a:rPr>
              <a:t>for</a:t>
            </a:r>
            <a:r>
              <a:rPr lang="en-US" sz="1600" i="0" dirty="0" smtClean="0">
                <a:solidFill>
                  <a:srgbClr val="000000"/>
                </a:solidFill>
              </a:rPr>
              <a:t> cancer diagnosis, therapy, and prevention in 2004 </a:t>
            </a:r>
            <a:r>
              <a:rPr lang="en-US" sz="1600" dirty="0" smtClean="0">
                <a:solidFill>
                  <a:srgbClr val="000000"/>
                </a:solidFill>
              </a:rPr>
              <a:t>via</a:t>
            </a:r>
            <a:r>
              <a:rPr lang="en-US" sz="1600" i="0" dirty="0" smtClean="0">
                <a:solidFill>
                  <a:srgbClr val="000000"/>
                </a:solidFill>
              </a:rPr>
              <a:t> establishment of the </a:t>
            </a:r>
            <a:r>
              <a:rPr lang="en-US" sz="1600" i="1" dirty="0" smtClean="0">
                <a:solidFill>
                  <a:srgbClr val="FF0000"/>
                </a:solidFill>
              </a:rPr>
              <a:t>NCI Alliance for Nanotechnology in </a:t>
            </a:r>
            <a:r>
              <a:rPr lang="en-US" sz="1600" i="1" dirty="0">
                <a:solidFill>
                  <a:srgbClr val="FF0000"/>
                </a:solidFill>
              </a:rPr>
              <a:t>Cancer</a:t>
            </a:r>
            <a:r>
              <a:rPr lang="en-US" sz="1600" i="0" dirty="0">
                <a:solidFill>
                  <a:srgbClr val="000000"/>
                </a:solidFill>
              </a:rPr>
              <a:t> program (</a:t>
            </a:r>
            <a:r>
              <a:rPr lang="en-US" sz="1600" i="0" dirty="0">
                <a:solidFill>
                  <a:srgbClr val="000000"/>
                </a:solidFill>
                <a:hlinkClick r:id="rId4"/>
              </a:rPr>
              <a:t>http://</a:t>
            </a:r>
            <a:r>
              <a:rPr lang="en-US" sz="1600" i="0" dirty="0" smtClean="0">
                <a:solidFill>
                  <a:srgbClr val="000000"/>
                </a:solidFill>
                <a:hlinkClick r:id="rId4"/>
              </a:rPr>
              <a:t>nano.cancer.gov</a:t>
            </a:r>
            <a:r>
              <a:rPr lang="en-US" sz="1600" i="0" dirty="0" smtClean="0">
                <a:solidFill>
                  <a:srgbClr val="000000"/>
                </a:solidFill>
              </a:rPr>
              <a:t>)</a:t>
            </a:r>
          </a:p>
          <a:p>
            <a:pPr marL="234950" indent="-234950" eaLnBrk="1" hangingPunct="1">
              <a:spcBef>
                <a:spcPct val="25000"/>
              </a:spcBef>
              <a:spcAft>
                <a:spcPts val="800"/>
              </a:spcAft>
              <a:buClr>
                <a:srgbClr val="99CC00"/>
              </a:buClr>
              <a:buSzPct val="65000"/>
              <a:buFontTx/>
              <a:buBlip>
                <a:blip r:embed="rId3"/>
              </a:buBlip>
              <a:defRPr/>
            </a:pPr>
            <a:r>
              <a:rPr lang="en-US" sz="1600" i="0" dirty="0" smtClean="0">
                <a:solidFill>
                  <a:srgbClr val="000000"/>
                </a:solidFill>
              </a:rPr>
              <a:t>The </a:t>
            </a:r>
            <a:r>
              <a:rPr lang="en-US" sz="1600" i="1" dirty="0" smtClean="0">
                <a:solidFill>
                  <a:srgbClr val="000000"/>
                </a:solidFill>
              </a:rPr>
              <a:t>Alliance</a:t>
            </a:r>
            <a:r>
              <a:rPr lang="en-US" sz="1600" i="0" dirty="0" smtClean="0">
                <a:solidFill>
                  <a:srgbClr val="000000"/>
                </a:solidFill>
              </a:rPr>
              <a:t> consists of funded academic </a:t>
            </a:r>
            <a:r>
              <a:rPr lang="en-US" sz="1600" dirty="0" smtClean="0">
                <a:solidFill>
                  <a:srgbClr val="000000"/>
                </a:solidFill>
              </a:rPr>
              <a:t>research </a:t>
            </a:r>
            <a:r>
              <a:rPr lang="en-US" sz="1600" i="0" dirty="0" smtClean="0">
                <a:solidFill>
                  <a:srgbClr val="000000"/>
                </a:solidFill>
              </a:rPr>
              <a:t>and promotes </a:t>
            </a:r>
            <a:r>
              <a:rPr lang="en-US" sz="1600" dirty="0" smtClean="0">
                <a:solidFill>
                  <a:srgbClr val="000000"/>
                </a:solidFill>
              </a:rPr>
              <a:t>efforts </a:t>
            </a:r>
            <a:r>
              <a:rPr lang="en-US" sz="1600" i="0" dirty="0" smtClean="0">
                <a:solidFill>
                  <a:srgbClr val="000000"/>
                </a:solidFill>
              </a:rPr>
              <a:t>leading to the development of clinically worthy cancer interventions based on nanotechnology</a:t>
            </a:r>
          </a:p>
          <a:p>
            <a:pPr marL="234950" indent="-234950" eaLnBrk="1" hangingPunct="1">
              <a:spcBef>
                <a:spcPct val="25000"/>
              </a:spcBef>
              <a:spcAft>
                <a:spcPts val="800"/>
              </a:spcAft>
              <a:buClr>
                <a:srgbClr val="99CC00"/>
              </a:buClr>
              <a:buSzPct val="65000"/>
              <a:buFontTx/>
              <a:buBlip>
                <a:blip r:embed="rId3"/>
              </a:buBlip>
              <a:defRPr/>
            </a:pPr>
            <a:r>
              <a:rPr lang="en-US" sz="1600" i="1" dirty="0">
                <a:solidFill>
                  <a:srgbClr val="FF0000"/>
                </a:solidFill>
              </a:rPr>
              <a:t>NCL</a:t>
            </a:r>
            <a:r>
              <a:rPr lang="en-US" sz="1600" i="0" dirty="0">
                <a:solidFill>
                  <a:srgbClr val="000000"/>
                </a:solidFill>
              </a:rPr>
              <a:t> (</a:t>
            </a:r>
            <a:r>
              <a:rPr lang="en-US" sz="1600" i="0" dirty="0">
                <a:solidFill>
                  <a:srgbClr val="000000"/>
                </a:solidFill>
                <a:hlinkClick r:id="rId5"/>
              </a:rPr>
              <a:t>http://</a:t>
            </a:r>
            <a:r>
              <a:rPr lang="en-US" sz="1600" i="0" dirty="0" smtClean="0">
                <a:solidFill>
                  <a:srgbClr val="000000"/>
                </a:solidFill>
                <a:hlinkClick r:id="rId5"/>
              </a:rPr>
              <a:t>ncl.cancer.gov</a:t>
            </a:r>
            <a:r>
              <a:rPr lang="en-US" sz="1600" i="0" dirty="0" smtClean="0">
                <a:solidFill>
                  <a:srgbClr val="000000"/>
                </a:solidFill>
              </a:rPr>
              <a:t>) is </a:t>
            </a:r>
            <a:r>
              <a:rPr lang="en-US" sz="1600" u="sng" dirty="0" smtClean="0">
                <a:solidFill>
                  <a:srgbClr val="000000"/>
                </a:solidFill>
              </a:rPr>
              <a:t>one component</a:t>
            </a:r>
            <a:r>
              <a:rPr lang="en-US" sz="1600" i="0" u="sng" dirty="0" smtClean="0">
                <a:solidFill>
                  <a:srgbClr val="000000"/>
                </a:solidFill>
              </a:rPr>
              <a:t> of the </a:t>
            </a:r>
            <a:r>
              <a:rPr lang="en-US" sz="1600" i="1" u="sng" dirty="0" smtClean="0">
                <a:solidFill>
                  <a:srgbClr val="000000"/>
                </a:solidFill>
              </a:rPr>
              <a:t>Alliance</a:t>
            </a:r>
            <a:r>
              <a:rPr lang="en-US" sz="1600" i="0" u="sng" dirty="0" smtClean="0">
                <a:solidFill>
                  <a:srgbClr val="000000"/>
                </a:solidFill>
              </a:rPr>
              <a:t> program</a:t>
            </a:r>
            <a:r>
              <a:rPr lang="en-US" sz="1600" i="0" dirty="0" smtClean="0">
                <a:solidFill>
                  <a:srgbClr val="000000"/>
                </a:solidFill>
              </a:rPr>
              <a:t> and was established to enable development of</a:t>
            </a:r>
            <a:r>
              <a:rPr lang="en-US" sz="1600" i="0" kern="1200" dirty="0" smtClean="0">
                <a:solidFill>
                  <a:srgbClr val="000000"/>
                </a:solidFill>
              </a:rPr>
              <a:t>:</a:t>
            </a:r>
          </a:p>
          <a:p>
            <a:pPr marL="635000" lvl="1" indent="-234950">
              <a:spcBef>
                <a:spcPts val="0"/>
              </a:spcBef>
              <a:spcAft>
                <a:spcPts val="800"/>
              </a:spcAft>
              <a:buClr>
                <a:srgbClr val="99CC00"/>
              </a:buClr>
              <a:buSzPct val="65000"/>
              <a:buFontTx/>
              <a:buBlip>
                <a:blip r:embed="rId3"/>
              </a:buBlip>
              <a:defRPr/>
            </a:pPr>
            <a:r>
              <a:rPr lang="en-US" sz="1400" i="1" dirty="0" smtClean="0">
                <a:solidFill>
                  <a:srgbClr val="000000"/>
                </a:solidFill>
              </a:rPr>
              <a:t>Standard assays for nanomaterials characterization</a:t>
            </a:r>
            <a:endParaRPr lang="en-US" sz="1400" i="1" dirty="0">
              <a:solidFill>
                <a:srgbClr val="000000"/>
              </a:solidFill>
            </a:endParaRPr>
          </a:p>
          <a:p>
            <a:pPr marL="635000" lvl="1" indent="-234950">
              <a:spcBef>
                <a:spcPts val="0"/>
              </a:spcBef>
              <a:spcAft>
                <a:spcPts val="800"/>
              </a:spcAft>
              <a:buClr>
                <a:srgbClr val="99CC00"/>
              </a:buClr>
              <a:buSzPct val="65000"/>
              <a:buFontTx/>
              <a:buBlip>
                <a:blip r:embed="rId3"/>
              </a:buBlip>
              <a:defRPr/>
            </a:pPr>
            <a:r>
              <a:rPr lang="en-US" sz="1400" i="1" dirty="0" smtClean="0">
                <a:solidFill>
                  <a:srgbClr val="000000"/>
                </a:solidFill>
              </a:rPr>
              <a:t>Hub for data of different nanomaterials</a:t>
            </a:r>
          </a:p>
          <a:p>
            <a:pPr marL="635000" lvl="1" indent="-234950">
              <a:spcBef>
                <a:spcPts val="0"/>
              </a:spcBef>
              <a:spcAft>
                <a:spcPts val="800"/>
              </a:spcAft>
              <a:buClr>
                <a:srgbClr val="99CC00"/>
              </a:buClr>
              <a:buSzPct val="65000"/>
              <a:buFontTx/>
              <a:buBlip>
                <a:blip r:embed="rId3"/>
              </a:buBlip>
              <a:defRPr/>
            </a:pPr>
            <a:r>
              <a:rPr lang="en-US" sz="1400" i="1" dirty="0" smtClean="0">
                <a:solidFill>
                  <a:srgbClr val="000000"/>
                </a:solidFill>
              </a:rPr>
              <a:t>Development of reference materials</a:t>
            </a:r>
          </a:p>
          <a:p>
            <a:pPr marL="635000" lvl="1" indent="-234950">
              <a:spcBef>
                <a:spcPts val="0"/>
              </a:spcBef>
              <a:spcAft>
                <a:spcPts val="800"/>
              </a:spcAft>
              <a:buClr>
                <a:srgbClr val="99CC00"/>
              </a:buClr>
              <a:buSzPct val="65000"/>
              <a:buBlip>
                <a:blip r:embed="rId3"/>
              </a:buBlip>
              <a:defRPr/>
            </a:pPr>
            <a:r>
              <a:rPr lang="en-US" sz="1400" i="1" dirty="0" smtClean="0">
                <a:solidFill>
                  <a:srgbClr val="000000"/>
                </a:solidFill>
              </a:rPr>
              <a:t>Interdisciplinary expertise</a:t>
            </a:r>
          </a:p>
          <a:p>
            <a:pPr marL="234950" indent="-234950">
              <a:spcBef>
                <a:spcPts val="400"/>
              </a:spcBef>
              <a:spcAft>
                <a:spcPts val="800"/>
              </a:spcAft>
              <a:buClr>
                <a:srgbClr val="99CC00"/>
              </a:buClr>
              <a:buSzPct val="65000"/>
              <a:buFontTx/>
              <a:buBlip>
                <a:blip r:embed="rId3"/>
              </a:buBlip>
              <a:defRPr/>
            </a:pPr>
            <a:r>
              <a:rPr lang="en-US" sz="1600" i="1" dirty="0" smtClean="0">
                <a:solidFill>
                  <a:srgbClr val="FF0000"/>
                </a:solidFill>
              </a:rPr>
              <a:t>NCL</a:t>
            </a:r>
            <a:r>
              <a:rPr lang="en-US" sz="1600" i="0" dirty="0" smtClean="0">
                <a:solidFill>
                  <a:srgbClr val="000000"/>
                </a:solidFill>
              </a:rPr>
              <a:t> does not develop nanomaterials and thus </a:t>
            </a:r>
            <a:r>
              <a:rPr lang="en-US" sz="1600" u="sng" dirty="0" smtClean="0">
                <a:solidFill>
                  <a:srgbClr val="000000"/>
                </a:solidFill>
              </a:rPr>
              <a:t>it </a:t>
            </a:r>
            <a:r>
              <a:rPr lang="en-US" sz="1600" u="sng" dirty="0">
                <a:solidFill>
                  <a:srgbClr val="000000"/>
                </a:solidFill>
              </a:rPr>
              <a:t>does not ‘compete’</a:t>
            </a:r>
            <a:r>
              <a:rPr lang="en-US" sz="1600" dirty="0">
                <a:solidFill>
                  <a:srgbClr val="000000"/>
                </a:solidFill>
              </a:rPr>
              <a:t> with academic or industrial researchers </a:t>
            </a:r>
            <a:r>
              <a:rPr lang="en-US" sz="1600" dirty="0" smtClean="0">
                <a:solidFill>
                  <a:srgbClr val="000000"/>
                </a:solidFill>
              </a:rPr>
              <a:t>and</a:t>
            </a:r>
            <a:r>
              <a:rPr lang="en-US" sz="1600" i="0" dirty="0" smtClean="0">
                <a:solidFill>
                  <a:srgbClr val="000000"/>
                </a:solidFill>
              </a:rPr>
              <a:t> serves as an </a:t>
            </a:r>
            <a:r>
              <a:rPr lang="en-US" sz="1600" i="0" u="sng" dirty="0" smtClean="0">
                <a:solidFill>
                  <a:srgbClr val="000000"/>
                </a:solidFill>
              </a:rPr>
              <a:t>objective entity to assess nanomaterial formulations</a:t>
            </a:r>
            <a:endParaRPr lang="en-US" sz="1800" i="0" kern="1200" dirty="0" smtClean="0">
              <a:solidFill>
                <a:srgbClr val="000000"/>
              </a:solidFill>
            </a:endParaRPr>
          </a:p>
          <a:p>
            <a:pPr lvl="1" eaLnBrk="1" hangingPunct="1">
              <a:spcAft>
                <a:spcPts val="800"/>
              </a:spcAft>
              <a:buClr>
                <a:srgbClr val="006633"/>
              </a:buClr>
              <a:defRPr/>
            </a:pPr>
            <a:endParaRPr lang="en-US" sz="1800" i="0" dirty="0" smtClean="0"/>
          </a:p>
          <a:p>
            <a:pPr lvl="1" eaLnBrk="1" hangingPunct="1">
              <a:spcAft>
                <a:spcPts val="800"/>
              </a:spcAft>
              <a:buClr>
                <a:srgbClr val="006633"/>
              </a:buClr>
              <a:buFontTx/>
              <a:buNone/>
              <a:defRPr/>
            </a:pPr>
            <a:endParaRPr lang="en-US" sz="1800" i="0" dirty="0" smtClean="0"/>
          </a:p>
        </p:txBody>
      </p:sp>
      <p:sp>
        <p:nvSpPr>
          <p:cNvPr id="7" name="Rectangle 10"/>
          <p:cNvSpPr>
            <a:spLocks noChangeArrowheads="1"/>
          </p:cNvSpPr>
          <p:nvPr/>
        </p:nvSpPr>
        <p:spPr bwMode="auto">
          <a:xfrm>
            <a:off x="491084" y="33296"/>
            <a:ext cx="8509000" cy="73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3805" bIns="0" anchor="ctr">
            <a:spAutoFit/>
          </a:bodyPr>
          <a:lstStyle/>
          <a:p>
            <a:pPr eaLnBrk="0" hangingPunct="0"/>
            <a:r>
              <a:rPr lang="en-US" sz="2300" b="1" dirty="0" smtClean="0">
                <a:solidFill>
                  <a:srgbClr val="006633"/>
                </a:solidFill>
                <a:latin typeface="+mj-lt"/>
                <a:ea typeface="ＭＳ Ｐゴシック" pitchFamily="34" charset="-128"/>
                <a:cs typeface="Tahoma" pitchFamily="34" charset="0"/>
              </a:rPr>
              <a:t>Nanotechnology Characterization Laboratory (NCL)</a:t>
            </a:r>
          </a:p>
          <a:p>
            <a:pPr eaLnBrk="0" hangingPunct="0"/>
            <a:r>
              <a:rPr lang="en-US" sz="2300" b="1" dirty="0" smtClean="0">
                <a:solidFill>
                  <a:srgbClr val="006633"/>
                </a:solidFill>
                <a:latin typeface="+mj-lt"/>
                <a:ea typeface="ＭＳ Ｐゴシック" pitchFamily="34" charset="-128"/>
                <a:cs typeface="Tahoma" pitchFamily="34" charset="0"/>
              </a:rPr>
              <a:t>– Why It Was Established?</a:t>
            </a:r>
            <a:endParaRPr lang="en-US" sz="2300" b="1" dirty="0">
              <a:solidFill>
                <a:srgbClr val="006633"/>
              </a:solidFill>
              <a:latin typeface="+mj-lt"/>
              <a:ea typeface="ＭＳ Ｐゴシック" pitchFamily="34" charset="-128"/>
              <a:cs typeface="Tahoma" pitchFamily="34" charset="0"/>
            </a:endParaRPr>
          </a:p>
        </p:txBody>
      </p:sp>
      <p:grpSp>
        <p:nvGrpSpPr>
          <p:cNvPr id="8" name="Group 3"/>
          <p:cNvGrpSpPr>
            <a:grpSpLocks noChangeAspect="1"/>
          </p:cNvGrpSpPr>
          <p:nvPr/>
        </p:nvGrpSpPr>
        <p:grpSpPr bwMode="auto">
          <a:xfrm>
            <a:off x="5365520" y="2994178"/>
            <a:ext cx="3356943" cy="961219"/>
            <a:chOff x="457200" y="1316123"/>
            <a:chExt cx="6553200" cy="1877114"/>
          </a:xfrm>
        </p:grpSpPr>
        <p:pic>
          <p:nvPicPr>
            <p:cNvPr id="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6600" y="1634251"/>
              <a:ext cx="3733800" cy="137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 y="1316123"/>
              <a:ext cx="2743200" cy="18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381375" y="1447934"/>
              <a:ext cx="46038" cy="1745303"/>
            </a:xfrm>
            <a:prstGeom prst="roundRect">
              <a:avLst/>
            </a:prstGeom>
            <a:solidFill>
              <a:srgbClr val="006600"/>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4222771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5"/>
          <p:cNvSpPr>
            <a:spLocks noChangeArrowheads="1"/>
          </p:cNvSpPr>
          <p:nvPr/>
        </p:nvSpPr>
        <p:spPr bwMode="auto">
          <a:xfrm>
            <a:off x="-266" y="643089"/>
            <a:ext cx="9057579"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spcBef>
                <a:spcPct val="25000"/>
              </a:spcBef>
              <a:spcAft>
                <a:spcPts val="400"/>
              </a:spcAft>
              <a:buClr>
                <a:schemeClr val="folHlink"/>
              </a:buClr>
              <a:buSzPct val="65000"/>
              <a:buFontTx/>
              <a:buBlip>
                <a:blip r:embed="rId3"/>
              </a:buBlip>
            </a:pPr>
            <a:r>
              <a:rPr lang="en-US" sz="1600" i="0" dirty="0" smtClean="0">
                <a:solidFill>
                  <a:srgbClr val="000000"/>
                </a:solidFill>
                <a:latin typeface="+mn-lt"/>
              </a:rPr>
              <a:t>The NCL is a resource for in-depth characterization of nanomaterials to be used in new diagnostics and therapeutics. The data produced by the NCL facilitates translation </a:t>
            </a:r>
            <a:r>
              <a:rPr lang="en-US" sz="1600" i="0" dirty="0">
                <a:solidFill>
                  <a:srgbClr val="000000"/>
                </a:solidFill>
                <a:latin typeface="+mn-lt"/>
              </a:rPr>
              <a:t>of promising nanotech </a:t>
            </a:r>
            <a:r>
              <a:rPr lang="en-US" sz="1600" i="0" dirty="0" smtClean="0">
                <a:solidFill>
                  <a:srgbClr val="000000"/>
                </a:solidFill>
                <a:latin typeface="+mn-lt"/>
              </a:rPr>
              <a:t>formulations to the clinic.</a:t>
            </a:r>
          </a:p>
          <a:p>
            <a:pPr marL="234950" indent="-234950">
              <a:spcBef>
                <a:spcPct val="25000"/>
              </a:spcBef>
              <a:spcAft>
                <a:spcPts val="400"/>
              </a:spcAft>
              <a:buClr>
                <a:schemeClr val="folHlink"/>
              </a:buClr>
              <a:buSzPct val="65000"/>
              <a:buFontTx/>
              <a:buBlip>
                <a:blip r:embed="rId3"/>
              </a:buBlip>
            </a:pPr>
            <a:endParaRPr lang="en-US" sz="1600" i="0" dirty="0" smtClean="0">
              <a:solidFill>
                <a:srgbClr val="000000"/>
              </a:solidFill>
              <a:latin typeface="+mn-lt"/>
            </a:endParaRPr>
          </a:p>
          <a:p>
            <a:pPr marL="234950" indent="-234950">
              <a:spcBef>
                <a:spcPts val="0"/>
              </a:spcBef>
              <a:spcAft>
                <a:spcPct val="50000"/>
              </a:spcAft>
              <a:buClr>
                <a:schemeClr val="folHlink"/>
              </a:buClr>
              <a:buSzPct val="65000"/>
              <a:buFontTx/>
              <a:buBlip>
                <a:blip r:embed="rId3"/>
              </a:buBlip>
            </a:pPr>
            <a:r>
              <a:rPr lang="en-US" sz="1600" i="0" dirty="0" smtClean="0">
                <a:solidFill>
                  <a:srgbClr val="000000"/>
                </a:solidFill>
                <a:latin typeface="+mn-lt"/>
              </a:rPr>
              <a:t>The NCL was established in 2004 as an interagency collaboration among NCI, NIST, and FDA. </a:t>
            </a:r>
            <a:endParaRPr lang="en-US" sz="1600" i="0" dirty="0">
              <a:solidFill>
                <a:srgbClr val="000000"/>
              </a:solidFill>
              <a:latin typeface="+mn-lt"/>
            </a:endParaRPr>
          </a:p>
        </p:txBody>
      </p:sp>
      <p:sp>
        <p:nvSpPr>
          <p:cNvPr id="7" name="Rectangle 7"/>
          <p:cNvSpPr>
            <a:spLocks noChangeArrowheads="1"/>
          </p:cNvSpPr>
          <p:nvPr/>
        </p:nvSpPr>
        <p:spPr bwMode="auto">
          <a:xfrm>
            <a:off x="-8355" y="2675179"/>
            <a:ext cx="3308759"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4950" indent="-234950">
              <a:spcBef>
                <a:spcPct val="25000"/>
              </a:spcBef>
              <a:spcAft>
                <a:spcPct val="50000"/>
              </a:spcAft>
              <a:buClr>
                <a:srgbClr val="99CC00"/>
              </a:buClr>
              <a:buSzPct val="65000"/>
              <a:buFontTx/>
              <a:buBlip>
                <a:blip r:embed="rId3"/>
              </a:buBlip>
            </a:pPr>
            <a:r>
              <a:rPr lang="en-US" sz="1600" i="0" dirty="0" smtClean="0">
                <a:solidFill>
                  <a:srgbClr val="000000"/>
                </a:solidFill>
                <a:latin typeface="+mn-lt"/>
              </a:rPr>
              <a:t>NCL preclinical characterization of nanomaterials via an </a:t>
            </a:r>
            <a:r>
              <a:rPr lang="en-US" sz="1600" i="1" dirty="0" smtClean="0">
                <a:solidFill>
                  <a:srgbClr val="000000"/>
                </a:solidFill>
                <a:latin typeface="+mn-lt"/>
              </a:rPr>
              <a:t>assay cascade model</a:t>
            </a:r>
            <a:r>
              <a:rPr lang="en-US" sz="1600" i="0" dirty="0" smtClean="0">
                <a:solidFill>
                  <a:srgbClr val="000000"/>
                </a:solidFill>
                <a:latin typeface="+mn-lt"/>
              </a:rPr>
              <a:t> includes: </a:t>
            </a:r>
            <a:endParaRPr lang="en-US" sz="1600" i="0" dirty="0">
              <a:solidFill>
                <a:srgbClr val="000000"/>
              </a:solidFill>
              <a:latin typeface="+mn-lt"/>
            </a:endParaRPr>
          </a:p>
          <a:p>
            <a:pPr lvl="1" indent="-173038">
              <a:spcBef>
                <a:spcPts val="300"/>
              </a:spcBef>
              <a:spcAft>
                <a:spcPts val="300"/>
              </a:spcAft>
              <a:buClr>
                <a:srgbClr val="99CC00"/>
              </a:buClr>
              <a:buSzPct val="65000"/>
              <a:buFontTx/>
              <a:buBlip>
                <a:blip r:embed="rId3"/>
              </a:buBlip>
            </a:pPr>
            <a:r>
              <a:rPr lang="en-US" sz="1400" i="0" dirty="0">
                <a:solidFill>
                  <a:srgbClr val="000000"/>
                </a:solidFill>
                <a:latin typeface="+mn-lt"/>
              </a:rPr>
              <a:t>physicochemical characterization</a:t>
            </a:r>
          </a:p>
          <a:p>
            <a:pPr lvl="1" indent="-173038">
              <a:spcBef>
                <a:spcPts val="300"/>
              </a:spcBef>
              <a:spcAft>
                <a:spcPts val="300"/>
              </a:spcAft>
              <a:buClr>
                <a:srgbClr val="99CC00"/>
              </a:buClr>
              <a:buSzPct val="65000"/>
              <a:buFontTx/>
              <a:buBlip>
                <a:blip r:embed="rId3"/>
              </a:buBlip>
            </a:pPr>
            <a:r>
              <a:rPr lang="en-US" sz="1400" i="1" dirty="0">
                <a:solidFill>
                  <a:srgbClr val="000000"/>
                </a:solidFill>
                <a:latin typeface="+mn-lt"/>
              </a:rPr>
              <a:t>in vitro </a:t>
            </a:r>
            <a:r>
              <a:rPr lang="en-US" sz="1400" i="0" dirty="0">
                <a:solidFill>
                  <a:srgbClr val="000000"/>
                </a:solidFill>
                <a:latin typeface="+mn-lt"/>
              </a:rPr>
              <a:t>experiments</a:t>
            </a:r>
          </a:p>
          <a:p>
            <a:pPr lvl="1" indent="-173038">
              <a:spcBef>
                <a:spcPts val="300"/>
              </a:spcBef>
              <a:spcAft>
                <a:spcPts val="300"/>
              </a:spcAft>
              <a:buClr>
                <a:srgbClr val="99CC00"/>
              </a:buClr>
              <a:buSzPct val="65000"/>
              <a:buFontTx/>
              <a:buBlip>
                <a:blip r:embed="rId3"/>
              </a:buBlip>
            </a:pPr>
            <a:r>
              <a:rPr lang="en-US" sz="1400" i="1" dirty="0">
                <a:solidFill>
                  <a:srgbClr val="000000"/>
                </a:solidFill>
                <a:latin typeface="+mn-lt"/>
              </a:rPr>
              <a:t>in vivo</a:t>
            </a:r>
            <a:r>
              <a:rPr lang="en-US" sz="1400" i="0" dirty="0">
                <a:solidFill>
                  <a:srgbClr val="000000"/>
                </a:solidFill>
                <a:latin typeface="+mn-lt"/>
              </a:rPr>
              <a:t> testing for safety and </a:t>
            </a:r>
            <a:r>
              <a:rPr lang="en-US" sz="1400" i="0" dirty="0" smtClean="0">
                <a:solidFill>
                  <a:srgbClr val="000000"/>
                </a:solidFill>
                <a:latin typeface="+mn-lt"/>
              </a:rPr>
              <a:t>efficacy</a:t>
            </a:r>
            <a:r>
              <a:rPr lang="en-US" sz="1600" i="0" dirty="0" smtClean="0">
                <a:solidFill>
                  <a:srgbClr val="000000"/>
                </a:solidFill>
                <a:latin typeface="+mn-lt"/>
              </a:rPr>
              <a:t> </a:t>
            </a:r>
            <a:endParaRPr lang="en-US" sz="1600" i="0" dirty="0">
              <a:solidFill>
                <a:srgbClr val="000000"/>
              </a:solidFill>
              <a:latin typeface="+mn-lt"/>
            </a:endParaRPr>
          </a:p>
        </p:txBody>
      </p:sp>
      <p:sp>
        <p:nvSpPr>
          <p:cNvPr id="8" name="Text Box 5"/>
          <p:cNvSpPr txBox="1">
            <a:spLocks noChangeArrowheads="1"/>
          </p:cNvSpPr>
          <p:nvPr/>
        </p:nvSpPr>
        <p:spPr bwMode="auto">
          <a:xfrm>
            <a:off x="3900745" y="4804504"/>
            <a:ext cx="4881369" cy="276999"/>
          </a:xfrm>
          <a:prstGeom prst="rect">
            <a:avLst/>
          </a:prstGeom>
          <a:solidFill>
            <a:srgbClr val="FFFF99"/>
          </a:solidFill>
          <a:ln w="9525">
            <a:solidFill>
              <a:schemeClr val="tx1"/>
            </a:solidFill>
            <a:miter lim="800000"/>
            <a:headEnd/>
            <a:tailEnd/>
          </a:ln>
        </p:spPr>
        <p:txBody>
          <a:bodyPr wrap="square">
            <a:spAutoFit/>
          </a:bodyPr>
          <a:lstStyle>
            <a:lvl1pPr eaLnBrk="0" hangingPunct="0">
              <a:defRPr i="1">
                <a:solidFill>
                  <a:schemeClr val="tx1"/>
                </a:solidFill>
                <a:latin typeface="Tahoma" pitchFamily="34" charset="0"/>
              </a:defRPr>
            </a:lvl1pPr>
            <a:lvl2pPr marL="742950" indent="-285750" eaLnBrk="0" hangingPunct="0">
              <a:defRPr i="1">
                <a:solidFill>
                  <a:schemeClr val="tx1"/>
                </a:solidFill>
                <a:latin typeface="Tahoma" pitchFamily="34" charset="0"/>
              </a:defRPr>
            </a:lvl2pPr>
            <a:lvl3pPr marL="1143000" indent="-228600" eaLnBrk="0" hangingPunct="0">
              <a:defRPr i="1">
                <a:solidFill>
                  <a:schemeClr val="tx1"/>
                </a:solidFill>
                <a:latin typeface="Tahoma" pitchFamily="34" charset="0"/>
              </a:defRPr>
            </a:lvl3pPr>
            <a:lvl4pPr marL="1600200" indent="-228600" eaLnBrk="0" hangingPunct="0">
              <a:defRPr i="1">
                <a:solidFill>
                  <a:schemeClr val="tx1"/>
                </a:solidFill>
                <a:latin typeface="Tahoma" pitchFamily="34" charset="0"/>
              </a:defRPr>
            </a:lvl4pPr>
            <a:lvl5pPr marL="2057400" indent="-228600" eaLnBrk="0" hangingPunct="0">
              <a:defRPr i="1">
                <a:solidFill>
                  <a:schemeClr val="tx1"/>
                </a:solidFill>
                <a:latin typeface="Tahoma" pitchFamily="34" charset="0"/>
              </a:defRPr>
            </a:lvl5pPr>
            <a:lvl6pPr marL="2514600" indent="-228600" eaLnBrk="0" fontAlgn="base" hangingPunct="0">
              <a:spcBef>
                <a:spcPct val="0"/>
              </a:spcBef>
              <a:spcAft>
                <a:spcPct val="0"/>
              </a:spcAft>
              <a:defRPr i="1">
                <a:solidFill>
                  <a:schemeClr val="tx1"/>
                </a:solidFill>
                <a:latin typeface="Tahoma" pitchFamily="34" charset="0"/>
              </a:defRPr>
            </a:lvl6pPr>
            <a:lvl7pPr marL="2971800" indent="-228600" eaLnBrk="0" fontAlgn="base" hangingPunct="0">
              <a:spcBef>
                <a:spcPct val="0"/>
              </a:spcBef>
              <a:spcAft>
                <a:spcPct val="0"/>
              </a:spcAft>
              <a:defRPr i="1">
                <a:solidFill>
                  <a:schemeClr val="tx1"/>
                </a:solidFill>
                <a:latin typeface="Tahoma" pitchFamily="34" charset="0"/>
              </a:defRPr>
            </a:lvl7pPr>
            <a:lvl8pPr marL="3429000" indent="-228600" eaLnBrk="0" fontAlgn="base" hangingPunct="0">
              <a:spcBef>
                <a:spcPct val="0"/>
              </a:spcBef>
              <a:spcAft>
                <a:spcPct val="0"/>
              </a:spcAft>
              <a:defRPr i="1">
                <a:solidFill>
                  <a:schemeClr val="tx1"/>
                </a:solidFill>
                <a:latin typeface="Tahoma" pitchFamily="34" charset="0"/>
              </a:defRPr>
            </a:lvl8pPr>
            <a:lvl9pPr marL="3886200" indent="-228600" eaLnBrk="0" fontAlgn="base" hangingPunct="0">
              <a:spcBef>
                <a:spcPct val="0"/>
              </a:spcBef>
              <a:spcAft>
                <a:spcPct val="0"/>
              </a:spcAft>
              <a:defRPr i="1">
                <a:solidFill>
                  <a:schemeClr val="tx1"/>
                </a:solidFill>
                <a:latin typeface="Tahoma" pitchFamily="34" charset="0"/>
              </a:defRPr>
            </a:lvl9pPr>
          </a:lstStyle>
          <a:p>
            <a:pPr algn="ctr" eaLnBrk="1" hangingPunct="1"/>
            <a:r>
              <a:rPr lang="en-US" sz="1200" b="1" i="0" dirty="0">
                <a:solidFill>
                  <a:srgbClr val="000000"/>
                </a:solidFill>
                <a:latin typeface="+mn-lt"/>
              </a:rPr>
              <a:t>90% of NCL’s efforts support the extramural community.</a:t>
            </a:r>
          </a:p>
        </p:txBody>
      </p:sp>
      <p:sp>
        <p:nvSpPr>
          <p:cNvPr id="13" name="Rectangle 10"/>
          <p:cNvSpPr>
            <a:spLocks noChangeArrowheads="1"/>
          </p:cNvSpPr>
          <p:nvPr/>
        </p:nvSpPr>
        <p:spPr bwMode="auto">
          <a:xfrm>
            <a:off x="498391" y="77081"/>
            <a:ext cx="7329488" cy="37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3805" bIns="0" anchor="ctr">
            <a:spAutoFit/>
          </a:bodyPr>
          <a:lstStyle/>
          <a:p>
            <a:pPr eaLnBrk="0" hangingPunct="0"/>
            <a:r>
              <a:rPr lang="en-US" sz="2300" b="1" i="0" dirty="0" smtClean="0">
                <a:solidFill>
                  <a:srgbClr val="006633"/>
                </a:solidFill>
                <a:latin typeface="+mj-lt"/>
                <a:ea typeface="ＭＳ Ｐゴシック" pitchFamily="34" charset="-128"/>
                <a:cs typeface="Tahoma" pitchFamily="34" charset="0"/>
              </a:rPr>
              <a:t>NCL – What is it?</a:t>
            </a:r>
            <a:endParaRPr lang="en-US" sz="2300" b="1" i="0" dirty="0">
              <a:solidFill>
                <a:srgbClr val="006633"/>
              </a:solidFill>
              <a:latin typeface="+mj-lt"/>
              <a:ea typeface="ＭＳ Ｐゴシック" pitchFamily="34" charset="-128"/>
              <a:cs typeface="Tahoma" pitchFamily="34" charset="0"/>
            </a:endParaRPr>
          </a:p>
        </p:txBody>
      </p:sp>
      <p:grpSp>
        <p:nvGrpSpPr>
          <p:cNvPr id="15" name="Group 14"/>
          <p:cNvGrpSpPr/>
          <p:nvPr/>
        </p:nvGrpSpPr>
        <p:grpSpPr>
          <a:xfrm>
            <a:off x="3362393" y="2418278"/>
            <a:ext cx="5639572" cy="2318191"/>
            <a:chOff x="3504428" y="2716954"/>
            <a:chExt cx="5639572" cy="2318191"/>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93" t="4378" r="81797" b="17061"/>
            <a:stretch/>
          </p:blipFill>
          <p:spPr>
            <a:xfrm>
              <a:off x="3504428" y="2840675"/>
              <a:ext cx="885678" cy="1879858"/>
            </a:xfrm>
            <a:prstGeom prst="rect">
              <a:avLst/>
            </a:prstGeom>
          </p:spPr>
        </p:pic>
        <p:pic>
          <p:nvPicPr>
            <p:cNvPr id="14" name="Picture 1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8139"/>
            <a:stretch/>
          </p:blipFill>
          <p:spPr bwMode="auto">
            <a:xfrm>
              <a:off x="4359336" y="2716954"/>
              <a:ext cx="4784664" cy="231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110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5"/>
          <p:cNvSpPr>
            <a:spLocks noChangeArrowheads="1"/>
          </p:cNvSpPr>
          <p:nvPr/>
        </p:nvSpPr>
        <p:spPr bwMode="auto">
          <a:xfrm>
            <a:off x="0" y="672169"/>
            <a:ext cx="8637588" cy="402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eaLnBrk="0" hangingPunct="0">
              <a:lnSpc>
                <a:spcPct val="90000"/>
              </a:lnSpc>
              <a:spcBef>
                <a:spcPts val="0"/>
              </a:spcBef>
              <a:spcAft>
                <a:spcPts val="0"/>
              </a:spcAft>
              <a:buClr>
                <a:srgbClr val="99CC00"/>
              </a:buClr>
              <a:buSzPct val="65000"/>
              <a:buFontTx/>
              <a:buBlip>
                <a:blip r:embed="rId3"/>
              </a:buBlip>
            </a:pPr>
            <a:r>
              <a:rPr lang="en-US" sz="1600" i="0" dirty="0" smtClean="0">
                <a:solidFill>
                  <a:srgbClr val="000000"/>
                </a:solidFill>
                <a:latin typeface="+mn-lt"/>
              </a:rPr>
              <a:t>NCL </a:t>
            </a:r>
            <a:r>
              <a:rPr lang="en-US" sz="1600" i="0" dirty="0">
                <a:solidFill>
                  <a:srgbClr val="000000"/>
                </a:solidFill>
                <a:latin typeface="+mn-lt"/>
              </a:rPr>
              <a:t>receives applications every quarter from extramural community – academia, industry, and </a:t>
            </a:r>
            <a:r>
              <a:rPr lang="en-US" sz="1600" i="0" dirty="0" smtClean="0">
                <a:solidFill>
                  <a:srgbClr val="000000"/>
                </a:solidFill>
                <a:latin typeface="+mn-lt"/>
              </a:rPr>
              <a:t>government.  List of </a:t>
            </a:r>
            <a:r>
              <a:rPr lang="en-US" sz="1600" dirty="0">
                <a:solidFill>
                  <a:srgbClr val="000000"/>
                </a:solidFill>
                <a:latin typeface="+mn-lt"/>
              </a:rPr>
              <a:t>current collaborators go to: </a:t>
            </a:r>
            <a:r>
              <a:rPr lang="en-US" sz="1600" dirty="0">
                <a:solidFill>
                  <a:srgbClr val="000000"/>
                </a:solidFill>
                <a:latin typeface="+mn-lt"/>
                <a:hlinkClick r:id="rId4"/>
              </a:rPr>
              <a:t>http://ncl.cancer.gov/</a:t>
            </a:r>
            <a:r>
              <a:rPr lang="en-US" sz="1600" dirty="0" smtClean="0">
                <a:solidFill>
                  <a:srgbClr val="000000"/>
                </a:solidFill>
                <a:latin typeface="+mn-lt"/>
                <a:hlinkClick r:id="rId4"/>
              </a:rPr>
              <a:t>NCLCollaborators</a:t>
            </a:r>
            <a:r>
              <a:rPr lang="en-US" sz="1600" dirty="0">
                <a:solidFill>
                  <a:srgbClr val="000000"/>
                </a:solidFill>
                <a:latin typeface="+mn-lt"/>
              </a:rPr>
              <a:t> </a:t>
            </a:r>
            <a:endParaRPr lang="en-US" sz="1600" i="0" dirty="0">
              <a:solidFill>
                <a:srgbClr val="000000"/>
              </a:solidFill>
              <a:latin typeface="+mn-lt"/>
            </a:endParaRPr>
          </a:p>
          <a:p>
            <a:pPr marL="234950" indent="-234950" eaLnBrk="0" hangingPunct="0">
              <a:lnSpc>
                <a:spcPct val="90000"/>
              </a:lnSpc>
              <a:spcBef>
                <a:spcPts val="0"/>
              </a:spcBef>
              <a:spcAft>
                <a:spcPts val="0"/>
              </a:spcAft>
              <a:buClr>
                <a:srgbClr val="99CC00"/>
              </a:buClr>
              <a:buSzPct val="65000"/>
              <a:buFontTx/>
              <a:buBlip>
                <a:blip r:embed="rId3"/>
              </a:buBlip>
            </a:pPr>
            <a:endParaRPr lang="en-US" sz="1600" i="0" dirty="0" smtClean="0">
              <a:solidFill>
                <a:srgbClr val="000000"/>
              </a:solidFill>
              <a:latin typeface="+mn-lt"/>
            </a:endParaRPr>
          </a:p>
          <a:p>
            <a:pPr marL="234950" indent="-234950" eaLnBrk="0" hangingPunct="0">
              <a:lnSpc>
                <a:spcPct val="90000"/>
              </a:lnSpc>
              <a:spcBef>
                <a:spcPts val="0"/>
              </a:spcBef>
              <a:spcAft>
                <a:spcPts val="0"/>
              </a:spcAft>
              <a:buClr>
                <a:srgbClr val="99CC00"/>
              </a:buClr>
              <a:buSzPct val="65000"/>
              <a:buFontTx/>
              <a:buBlip>
                <a:blip r:embed="rId3"/>
              </a:buBlip>
            </a:pPr>
            <a:endParaRPr lang="en-US" sz="1600" i="0" dirty="0" smtClean="0">
              <a:solidFill>
                <a:srgbClr val="000000"/>
              </a:solidFill>
              <a:latin typeface="+mn-lt"/>
            </a:endParaRPr>
          </a:p>
          <a:p>
            <a:pPr marL="234950" indent="-234950" eaLnBrk="0" hangingPunct="0">
              <a:lnSpc>
                <a:spcPct val="90000"/>
              </a:lnSpc>
              <a:spcBef>
                <a:spcPts val="0"/>
              </a:spcBef>
              <a:spcAft>
                <a:spcPts val="0"/>
              </a:spcAft>
              <a:buClr>
                <a:srgbClr val="99CC00"/>
              </a:buClr>
              <a:buSzPct val="65000"/>
              <a:buFontTx/>
              <a:buBlip>
                <a:blip r:embed="rId3"/>
              </a:buBlip>
            </a:pPr>
            <a:endParaRPr lang="en-US" sz="1600" i="0" dirty="0">
              <a:solidFill>
                <a:srgbClr val="000000"/>
              </a:solidFill>
              <a:latin typeface="+mn-lt"/>
            </a:endParaRPr>
          </a:p>
          <a:p>
            <a:pPr marL="234950" indent="-234950" eaLnBrk="0" hangingPunct="0">
              <a:lnSpc>
                <a:spcPct val="90000"/>
              </a:lnSpc>
              <a:spcBef>
                <a:spcPts val="0"/>
              </a:spcBef>
              <a:spcAft>
                <a:spcPts val="0"/>
              </a:spcAft>
              <a:buClr>
                <a:srgbClr val="99CC00"/>
              </a:buClr>
              <a:buSzPct val="65000"/>
              <a:buFontTx/>
              <a:buBlip>
                <a:blip r:embed="rId3"/>
              </a:buBlip>
            </a:pPr>
            <a:r>
              <a:rPr lang="en-US" sz="1600" i="0" dirty="0">
                <a:solidFill>
                  <a:srgbClr val="000000"/>
                </a:solidFill>
                <a:latin typeface="+mn-lt"/>
              </a:rPr>
              <a:t>A</a:t>
            </a:r>
            <a:r>
              <a:rPr lang="en-US" sz="1600" i="0" dirty="0" smtClean="0">
                <a:solidFill>
                  <a:srgbClr val="000000"/>
                </a:solidFill>
                <a:latin typeface="+mn-lt"/>
              </a:rPr>
              <a:t>pplications are reviewed based </a:t>
            </a:r>
            <a:r>
              <a:rPr lang="en-US" sz="1600" i="0" dirty="0">
                <a:solidFill>
                  <a:srgbClr val="000000"/>
                </a:solidFill>
                <a:latin typeface="+mn-lt"/>
              </a:rPr>
              <a:t>on:</a:t>
            </a:r>
          </a:p>
          <a:p>
            <a:pPr marL="692150" lvl="1" indent="-234950" eaLnBrk="0" hangingPunct="0">
              <a:lnSpc>
                <a:spcPct val="90000"/>
              </a:lnSpc>
              <a:spcBef>
                <a:spcPts val="600"/>
              </a:spcBef>
              <a:spcAft>
                <a:spcPts val="0"/>
              </a:spcAft>
              <a:buClr>
                <a:srgbClr val="99CC00"/>
              </a:buClr>
              <a:buSzPct val="65000"/>
              <a:buFontTx/>
              <a:buBlip>
                <a:blip r:embed="rId3"/>
              </a:buBlip>
            </a:pPr>
            <a:r>
              <a:rPr lang="en-US" sz="1400" i="0" dirty="0">
                <a:solidFill>
                  <a:srgbClr val="000000"/>
                </a:solidFill>
                <a:latin typeface="+mn-lt"/>
              </a:rPr>
              <a:t>Demonstrated efficacy </a:t>
            </a:r>
            <a:r>
              <a:rPr lang="en-US" sz="1400" i="1" dirty="0">
                <a:solidFill>
                  <a:srgbClr val="000000"/>
                </a:solidFill>
                <a:latin typeface="+mn-lt"/>
              </a:rPr>
              <a:t>in vitro</a:t>
            </a:r>
            <a:r>
              <a:rPr lang="en-US" sz="1400" i="0" dirty="0">
                <a:solidFill>
                  <a:srgbClr val="000000"/>
                </a:solidFill>
                <a:latin typeface="+mn-lt"/>
              </a:rPr>
              <a:t> and/or in animal models </a:t>
            </a:r>
          </a:p>
          <a:p>
            <a:pPr marL="692150" lvl="1" indent="-234950" eaLnBrk="0" hangingPunct="0">
              <a:lnSpc>
                <a:spcPct val="90000"/>
              </a:lnSpc>
              <a:spcBef>
                <a:spcPts val="600"/>
              </a:spcBef>
              <a:spcAft>
                <a:spcPts val="0"/>
              </a:spcAft>
              <a:buClr>
                <a:srgbClr val="99CC00"/>
              </a:buClr>
              <a:buSzPct val="65000"/>
              <a:buFontTx/>
              <a:buBlip>
                <a:blip r:embed="rId3"/>
              </a:buBlip>
            </a:pPr>
            <a:r>
              <a:rPr lang="en-US" sz="1400" i="0" dirty="0">
                <a:solidFill>
                  <a:srgbClr val="000000"/>
                </a:solidFill>
                <a:latin typeface="+mn-lt"/>
              </a:rPr>
              <a:t>Advantages over existing cancer therapies or diagnostics </a:t>
            </a:r>
          </a:p>
          <a:p>
            <a:pPr marL="692150" lvl="1" indent="-234950" eaLnBrk="0" hangingPunct="0">
              <a:lnSpc>
                <a:spcPct val="90000"/>
              </a:lnSpc>
              <a:spcBef>
                <a:spcPts val="600"/>
              </a:spcBef>
              <a:spcAft>
                <a:spcPts val="0"/>
              </a:spcAft>
              <a:buClr>
                <a:srgbClr val="99CC00"/>
              </a:buClr>
              <a:buSzPct val="65000"/>
              <a:buFontTx/>
              <a:buBlip>
                <a:blip r:embed="rId3"/>
              </a:buBlip>
            </a:pPr>
            <a:r>
              <a:rPr lang="en-US" sz="1400" i="0" dirty="0">
                <a:solidFill>
                  <a:srgbClr val="000000"/>
                </a:solidFill>
                <a:latin typeface="+mn-lt"/>
              </a:rPr>
              <a:t>Existing characterization data</a:t>
            </a:r>
          </a:p>
          <a:p>
            <a:pPr marL="692150" lvl="1" indent="-234950" eaLnBrk="0" hangingPunct="0">
              <a:lnSpc>
                <a:spcPct val="90000"/>
              </a:lnSpc>
              <a:spcBef>
                <a:spcPts val="600"/>
              </a:spcBef>
              <a:spcAft>
                <a:spcPts val="0"/>
              </a:spcAft>
              <a:buClr>
                <a:srgbClr val="99CC00"/>
              </a:buClr>
              <a:buSzPct val="65000"/>
              <a:buFontTx/>
              <a:buBlip>
                <a:blip r:embed="rId3"/>
              </a:buBlip>
            </a:pPr>
            <a:r>
              <a:rPr lang="en-US" sz="1400" i="0" dirty="0">
                <a:solidFill>
                  <a:srgbClr val="000000"/>
                </a:solidFill>
                <a:latin typeface="+mn-lt"/>
              </a:rPr>
              <a:t>Inherent toxicity or environmental concerns </a:t>
            </a:r>
          </a:p>
          <a:p>
            <a:pPr marL="692150" lvl="1" indent="-234950" eaLnBrk="0" hangingPunct="0">
              <a:lnSpc>
                <a:spcPct val="90000"/>
              </a:lnSpc>
              <a:spcBef>
                <a:spcPts val="600"/>
              </a:spcBef>
              <a:spcAft>
                <a:spcPts val="0"/>
              </a:spcAft>
              <a:buClr>
                <a:srgbClr val="99CC00"/>
              </a:buClr>
              <a:buSzPct val="65000"/>
              <a:buFontTx/>
              <a:buBlip>
                <a:blip r:embed="rId3"/>
              </a:buBlip>
            </a:pPr>
            <a:r>
              <a:rPr lang="en-US" sz="1400" i="0" dirty="0">
                <a:solidFill>
                  <a:srgbClr val="000000"/>
                </a:solidFill>
                <a:latin typeface="+mn-lt"/>
              </a:rPr>
              <a:t>Proposed path to clinical </a:t>
            </a:r>
            <a:r>
              <a:rPr lang="en-US" sz="1400" i="0" dirty="0" smtClean="0">
                <a:solidFill>
                  <a:srgbClr val="000000"/>
                </a:solidFill>
                <a:latin typeface="+mn-lt"/>
              </a:rPr>
              <a:t>trials</a:t>
            </a:r>
          </a:p>
          <a:p>
            <a:pPr marL="692150" lvl="1" indent="-234950" eaLnBrk="0" hangingPunct="0">
              <a:lnSpc>
                <a:spcPct val="90000"/>
              </a:lnSpc>
              <a:spcBef>
                <a:spcPts val="600"/>
              </a:spcBef>
              <a:spcAft>
                <a:spcPts val="0"/>
              </a:spcAft>
              <a:buClr>
                <a:srgbClr val="99CC00"/>
              </a:buClr>
              <a:buSzPct val="65000"/>
              <a:buFontTx/>
              <a:buBlip>
                <a:blip r:embed="rId3"/>
              </a:buBlip>
            </a:pPr>
            <a:endParaRPr lang="en-US" sz="1400" i="0" dirty="0" smtClean="0">
              <a:solidFill>
                <a:srgbClr val="000000"/>
              </a:solidFill>
              <a:latin typeface="+mn-lt"/>
            </a:endParaRPr>
          </a:p>
          <a:p>
            <a:pPr marL="692150" lvl="1" indent="-234950" eaLnBrk="0" hangingPunct="0">
              <a:lnSpc>
                <a:spcPct val="90000"/>
              </a:lnSpc>
              <a:spcBef>
                <a:spcPts val="600"/>
              </a:spcBef>
              <a:spcAft>
                <a:spcPts val="0"/>
              </a:spcAft>
              <a:buClr>
                <a:srgbClr val="99CC00"/>
              </a:buClr>
              <a:buSzPct val="65000"/>
              <a:buFontTx/>
              <a:buBlip>
                <a:blip r:embed="rId3"/>
              </a:buBlip>
            </a:pPr>
            <a:endParaRPr lang="en-US" sz="1400" i="0" dirty="0" smtClean="0">
              <a:solidFill>
                <a:srgbClr val="000000"/>
              </a:solidFill>
              <a:latin typeface="+mn-lt"/>
            </a:endParaRPr>
          </a:p>
          <a:p>
            <a:pPr marL="692150" lvl="1" indent="-234950" eaLnBrk="0" hangingPunct="0">
              <a:lnSpc>
                <a:spcPct val="90000"/>
              </a:lnSpc>
              <a:spcBef>
                <a:spcPts val="600"/>
              </a:spcBef>
              <a:spcAft>
                <a:spcPts val="0"/>
              </a:spcAft>
              <a:buClr>
                <a:srgbClr val="99CC00"/>
              </a:buClr>
              <a:buSzPct val="65000"/>
              <a:buFontTx/>
              <a:buBlip>
                <a:blip r:embed="rId3"/>
              </a:buBlip>
            </a:pPr>
            <a:endParaRPr lang="en-US" sz="1400" i="0" dirty="0" smtClean="0">
              <a:solidFill>
                <a:srgbClr val="000000"/>
              </a:solidFill>
              <a:latin typeface="+mn-lt"/>
            </a:endParaRPr>
          </a:p>
          <a:p>
            <a:pPr marL="234950" indent="-234950" eaLnBrk="0" hangingPunct="0">
              <a:lnSpc>
                <a:spcPct val="90000"/>
              </a:lnSpc>
              <a:spcBef>
                <a:spcPts val="0"/>
              </a:spcBef>
              <a:spcAft>
                <a:spcPts val="0"/>
              </a:spcAft>
              <a:buClr>
                <a:srgbClr val="99CC00"/>
              </a:buClr>
              <a:buSzPct val="65000"/>
              <a:buFontTx/>
              <a:buBlip>
                <a:blip r:embed="rId3"/>
              </a:buBlip>
            </a:pPr>
            <a:r>
              <a:rPr lang="en-US" sz="1600" i="1" dirty="0">
                <a:solidFill>
                  <a:srgbClr val="000000"/>
                </a:solidFill>
                <a:latin typeface="+mn-lt"/>
              </a:rPr>
              <a:t>Scientific Oversight Committee</a:t>
            </a:r>
            <a:r>
              <a:rPr lang="en-US" sz="1600" dirty="0">
                <a:solidFill>
                  <a:srgbClr val="000000"/>
                </a:solidFill>
                <a:latin typeface="+mn-lt"/>
              </a:rPr>
              <a:t> (SOC) made up of scientists from NCI, NIST, FDA and EPA provides oversight to the laboratory’s </a:t>
            </a:r>
            <a:r>
              <a:rPr lang="en-US" sz="1600" dirty="0" smtClean="0">
                <a:solidFill>
                  <a:srgbClr val="000000"/>
                </a:solidFill>
                <a:latin typeface="+mn-lt"/>
              </a:rPr>
              <a:t>operation and convenes annually</a:t>
            </a:r>
            <a:r>
              <a:rPr lang="en-US" sz="1600" dirty="0">
                <a:solidFill>
                  <a:srgbClr val="000000"/>
                </a:solidFill>
                <a:latin typeface="+mn-lt"/>
              </a:rPr>
              <a:t>.</a:t>
            </a:r>
            <a:endParaRPr lang="en-US" sz="1400" i="0" dirty="0">
              <a:solidFill>
                <a:srgbClr val="000000"/>
              </a:solidFill>
              <a:latin typeface="+mn-lt"/>
            </a:endParaRPr>
          </a:p>
          <a:p>
            <a:pPr eaLnBrk="0" hangingPunct="0">
              <a:lnSpc>
                <a:spcPct val="90000"/>
              </a:lnSpc>
              <a:spcBef>
                <a:spcPts val="0"/>
              </a:spcBef>
              <a:spcAft>
                <a:spcPts val="0"/>
              </a:spcAft>
              <a:buClr>
                <a:srgbClr val="99CC00"/>
              </a:buClr>
              <a:buSzPct val="65000"/>
            </a:pPr>
            <a:endParaRPr lang="en-US" sz="1600" i="0" dirty="0">
              <a:solidFill>
                <a:srgbClr val="000000"/>
              </a:solidFill>
              <a:latin typeface="+mn-lt"/>
            </a:endParaRPr>
          </a:p>
        </p:txBody>
      </p:sp>
      <p:sp>
        <p:nvSpPr>
          <p:cNvPr id="7" name="Rectangle 10"/>
          <p:cNvSpPr>
            <a:spLocks noChangeArrowheads="1"/>
          </p:cNvSpPr>
          <p:nvPr/>
        </p:nvSpPr>
        <p:spPr bwMode="auto">
          <a:xfrm>
            <a:off x="490305" y="43661"/>
            <a:ext cx="7329488" cy="37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3805" bIns="0" anchor="ctr">
            <a:spAutoFit/>
          </a:bodyPr>
          <a:lstStyle/>
          <a:p>
            <a:pPr eaLnBrk="0" hangingPunct="0"/>
            <a:r>
              <a:rPr lang="en-US" sz="2300" b="1" i="0" dirty="0" smtClean="0">
                <a:solidFill>
                  <a:srgbClr val="006633"/>
                </a:solidFill>
                <a:latin typeface="+mj-lt"/>
                <a:ea typeface="ＭＳ Ｐゴシック" pitchFamily="34" charset="-128"/>
                <a:cs typeface="Tahoma" pitchFamily="34" charset="0"/>
              </a:rPr>
              <a:t>NCL – How is it Operated?</a:t>
            </a:r>
            <a:endParaRPr lang="en-US" sz="2300" b="1" i="0" dirty="0">
              <a:solidFill>
                <a:srgbClr val="006633"/>
              </a:solidFill>
              <a:latin typeface="+mj-lt"/>
              <a:ea typeface="ＭＳ Ｐゴシック" pitchFamily="34" charset="-128"/>
              <a:cs typeface="Tahoma" pitchFamily="34" charset="0"/>
            </a:endParaRPr>
          </a:p>
        </p:txBody>
      </p:sp>
      <p:grpSp>
        <p:nvGrpSpPr>
          <p:cNvPr id="19" name="Group 18"/>
          <p:cNvGrpSpPr/>
          <p:nvPr/>
        </p:nvGrpSpPr>
        <p:grpSpPr>
          <a:xfrm>
            <a:off x="5525396" y="1661513"/>
            <a:ext cx="3368282" cy="2102566"/>
            <a:chOff x="5481170" y="1253239"/>
            <a:chExt cx="3368282" cy="2102566"/>
          </a:xfrm>
        </p:grpSpPr>
        <p:grpSp>
          <p:nvGrpSpPr>
            <p:cNvPr id="17" name="Group 16"/>
            <p:cNvGrpSpPr/>
            <p:nvPr/>
          </p:nvGrpSpPr>
          <p:grpSpPr>
            <a:xfrm>
              <a:off x="5870884" y="1432581"/>
              <a:ext cx="2836533" cy="1800926"/>
              <a:chOff x="5870884" y="1198643"/>
              <a:chExt cx="2836533" cy="1800926"/>
            </a:xfrm>
          </p:grpSpPr>
          <p:pic>
            <p:nvPicPr>
              <p:cNvPr id="13" name="Picture 1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1896" t="85417" r="47825"/>
              <a:stretch/>
            </p:blipFill>
            <p:spPr bwMode="auto">
              <a:xfrm>
                <a:off x="6431996" y="1198643"/>
                <a:ext cx="726925" cy="40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4411" t="-1" r="62120" b="88525"/>
              <a:stretch/>
            </p:blipFill>
            <p:spPr bwMode="auto">
              <a:xfrm>
                <a:off x="5961431" y="1852672"/>
                <a:ext cx="952522" cy="32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NCI Stacked_COLOR.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0884" y="2347859"/>
                <a:ext cx="1472866" cy="651710"/>
              </a:xfrm>
              <a:prstGeom prst="rect">
                <a:avLst/>
              </a:prstGeom>
            </p:spPr>
          </p:pic>
          <p:pic>
            <p:nvPicPr>
              <p:cNvPr id="8"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5459" y="1403171"/>
                <a:ext cx="1911958" cy="130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7"/>
            <p:cNvSpPr/>
            <p:nvPr/>
          </p:nvSpPr>
          <p:spPr>
            <a:xfrm>
              <a:off x="5481170" y="1253239"/>
              <a:ext cx="3368282" cy="210256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Rectangle 10"/>
          <p:cNvSpPr>
            <a:spLocks noChangeArrowheads="1"/>
          </p:cNvSpPr>
          <p:nvPr/>
        </p:nvSpPr>
        <p:spPr bwMode="auto">
          <a:xfrm>
            <a:off x="5925065" y="1379582"/>
            <a:ext cx="2663388" cy="23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3805" bIns="0" anchor="ctr">
            <a:spAutoFit/>
          </a:bodyPr>
          <a:lstStyle/>
          <a:p>
            <a:pPr algn="ctr" eaLnBrk="0" hangingPunct="0"/>
            <a:r>
              <a:rPr lang="en-US" sz="1400" b="1" i="1" dirty="0" smtClean="0">
                <a:solidFill>
                  <a:srgbClr val="0000FF"/>
                </a:solidFill>
                <a:latin typeface="+mj-lt"/>
                <a:ea typeface="ＭＳ Ｐゴシック" pitchFamily="34" charset="-128"/>
                <a:cs typeface="Tahoma" pitchFamily="34" charset="0"/>
              </a:rPr>
              <a:t>SOC for Accountability</a:t>
            </a:r>
            <a:endParaRPr lang="en-US" sz="1400" b="1" i="1" dirty="0">
              <a:solidFill>
                <a:srgbClr val="0000FF"/>
              </a:solidFill>
              <a:latin typeface="+mj-lt"/>
              <a:ea typeface="ＭＳ Ｐゴシック" pitchFamily="34" charset="-128"/>
              <a:cs typeface="Tahoma" pitchFamily="34" charset="0"/>
            </a:endParaRPr>
          </a:p>
        </p:txBody>
      </p:sp>
    </p:spTree>
    <p:extLst>
      <p:ext uri="{BB962C8B-B14F-4D97-AF65-F5344CB8AC3E}">
        <p14:creationId xmlns:p14="http://schemas.microsoft.com/office/powerpoint/2010/main" val="3046215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noChangeAspect="1"/>
          </p:cNvGrpSpPr>
          <p:nvPr/>
        </p:nvGrpSpPr>
        <p:grpSpPr bwMode="auto">
          <a:xfrm>
            <a:off x="1232048" y="3830116"/>
            <a:ext cx="6714521" cy="675244"/>
            <a:chOff x="271046" y="4167199"/>
            <a:chExt cx="7257408" cy="711245"/>
          </a:xfrm>
        </p:grpSpPr>
        <p:pic>
          <p:nvPicPr>
            <p:cNvPr id="3" name="Picture 9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13703" y="4167199"/>
              <a:ext cx="2350378" cy="63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9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78076" y="4213765"/>
              <a:ext cx="2350378" cy="62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1046" y="4308573"/>
              <a:ext cx="2350379" cy="56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289313" y="2291851"/>
            <a:ext cx="3482268" cy="1752352"/>
            <a:chOff x="54620" y="1024262"/>
            <a:chExt cx="3482268" cy="1752352"/>
          </a:xfrm>
        </p:grpSpPr>
        <p:pic>
          <p:nvPicPr>
            <p:cNvPr id="7"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08973" y="1210104"/>
              <a:ext cx="1727915" cy="156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620" y="1271991"/>
              <a:ext cx="1621719" cy="146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3"/>
            <p:cNvSpPr txBox="1">
              <a:spLocks noChangeArrowheads="1"/>
            </p:cNvSpPr>
            <p:nvPr/>
          </p:nvSpPr>
          <p:spPr bwMode="auto">
            <a:xfrm>
              <a:off x="429503" y="1024262"/>
              <a:ext cx="2725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i="0" dirty="0">
                  <a:solidFill>
                    <a:srgbClr val="000000"/>
                  </a:solidFill>
                  <a:cs typeface="Arial" charset="0"/>
                </a:rPr>
                <a:t>Source </a:t>
              </a:r>
              <a:r>
                <a:rPr lang="en-US" sz="1400" b="1" i="0" dirty="0" smtClean="0">
                  <a:solidFill>
                    <a:srgbClr val="000000"/>
                  </a:solidFill>
                  <a:cs typeface="Arial" charset="0"/>
                </a:rPr>
                <a:t>and Types of </a:t>
              </a:r>
              <a:r>
                <a:rPr lang="en-US" sz="1400" b="1" i="0" dirty="0">
                  <a:solidFill>
                    <a:srgbClr val="000000"/>
                  </a:solidFill>
                  <a:cs typeface="Arial" charset="0"/>
                </a:rPr>
                <a:t>Samples</a:t>
              </a:r>
            </a:p>
          </p:txBody>
        </p:sp>
      </p:grpSp>
      <p:sp>
        <p:nvSpPr>
          <p:cNvPr id="10" name="Rectangle 9"/>
          <p:cNvSpPr>
            <a:spLocks noChangeArrowheads="1"/>
          </p:cNvSpPr>
          <p:nvPr/>
        </p:nvSpPr>
        <p:spPr bwMode="auto">
          <a:xfrm>
            <a:off x="4024879" y="521588"/>
            <a:ext cx="5115461" cy="306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a:spcBef>
                <a:spcPct val="25000"/>
              </a:spcBef>
              <a:spcAft>
                <a:spcPct val="50000"/>
              </a:spcAft>
              <a:buSzPct val="100000"/>
              <a:buFont typeface="Arial" charset="0"/>
              <a:buChar char="•"/>
            </a:pPr>
            <a:r>
              <a:rPr lang="en-US" sz="1600" i="0" dirty="0">
                <a:solidFill>
                  <a:srgbClr val="000000"/>
                </a:solidFill>
                <a:latin typeface="+mn-lt"/>
              </a:rPr>
              <a:t>NCL testing is tailored to the platform properties, API, route of administration, and intended therapeutic outcome of the individual nanomedicine</a:t>
            </a:r>
            <a:r>
              <a:rPr lang="en-US" sz="1600" i="0" dirty="0" smtClean="0">
                <a:solidFill>
                  <a:srgbClr val="000000"/>
                </a:solidFill>
                <a:latin typeface="+mn-lt"/>
              </a:rPr>
              <a:t>.</a:t>
            </a:r>
          </a:p>
          <a:p>
            <a:pPr marL="225425" indent="-225425">
              <a:spcBef>
                <a:spcPct val="25000"/>
              </a:spcBef>
              <a:spcAft>
                <a:spcPct val="50000"/>
              </a:spcAft>
              <a:buSzPct val="100000"/>
              <a:buFont typeface="Arial" charset="0"/>
              <a:buChar char="•"/>
            </a:pPr>
            <a:r>
              <a:rPr lang="en-US" sz="1600" i="0" dirty="0">
                <a:solidFill>
                  <a:srgbClr val="000000"/>
                </a:solidFill>
                <a:latin typeface="+mn-lt"/>
              </a:rPr>
              <a:t>NCL testing </a:t>
            </a:r>
            <a:r>
              <a:rPr lang="en-US" sz="1600" i="0" u="sng" dirty="0">
                <a:solidFill>
                  <a:srgbClr val="000000"/>
                </a:solidFill>
                <a:latin typeface="+mn-lt"/>
              </a:rPr>
              <a:t>links physicochemical properties to biological outcomes</a:t>
            </a:r>
            <a:r>
              <a:rPr lang="en-US" sz="1600" i="0" dirty="0" smtClean="0">
                <a:solidFill>
                  <a:srgbClr val="000000"/>
                </a:solidFill>
                <a:latin typeface="+mn-lt"/>
              </a:rPr>
              <a:t>.</a:t>
            </a:r>
          </a:p>
          <a:p>
            <a:pPr marL="225425" indent="-225425">
              <a:spcBef>
                <a:spcPct val="25000"/>
              </a:spcBef>
              <a:spcAft>
                <a:spcPct val="50000"/>
              </a:spcAft>
              <a:buSzPct val="100000"/>
              <a:buFont typeface="Arial" charset="0"/>
              <a:buChar char="•"/>
            </a:pPr>
            <a:r>
              <a:rPr lang="en-US" sz="1600" i="0" dirty="0" smtClean="0">
                <a:solidFill>
                  <a:srgbClr val="000000"/>
                </a:solidFill>
                <a:latin typeface="+mn-lt"/>
              </a:rPr>
              <a:t>More assay details </a:t>
            </a:r>
            <a:r>
              <a:rPr lang="en-US" sz="1600" dirty="0" smtClean="0">
                <a:solidFill>
                  <a:srgbClr val="000000"/>
                </a:solidFill>
                <a:latin typeface="+mn-lt"/>
              </a:rPr>
              <a:t>go to: </a:t>
            </a:r>
            <a:r>
              <a:rPr lang="en-US" sz="1600" dirty="0" smtClean="0">
                <a:solidFill>
                  <a:srgbClr val="000000"/>
                </a:solidFill>
                <a:hlinkClick r:id="rId8"/>
              </a:rPr>
              <a:t>http</a:t>
            </a:r>
            <a:r>
              <a:rPr lang="en-US" sz="1600" dirty="0">
                <a:solidFill>
                  <a:srgbClr val="000000"/>
                </a:solidFill>
                <a:hlinkClick r:id="rId8"/>
              </a:rPr>
              <a:t>://ncl.cancer.gov/</a:t>
            </a:r>
            <a:r>
              <a:rPr lang="en-US" sz="1600" dirty="0" smtClean="0">
                <a:solidFill>
                  <a:srgbClr val="000000"/>
                </a:solidFill>
                <a:hlinkClick r:id="rId8"/>
              </a:rPr>
              <a:t>assay_cascade</a:t>
            </a:r>
            <a:r>
              <a:rPr lang="en-US" sz="1600" dirty="0" smtClean="0">
                <a:solidFill>
                  <a:srgbClr val="000000"/>
                </a:solidFill>
              </a:rPr>
              <a:t> </a:t>
            </a:r>
            <a:endParaRPr lang="en-US" sz="1600" i="0" dirty="0" smtClean="0">
              <a:solidFill>
                <a:srgbClr val="000000"/>
              </a:solidFill>
              <a:latin typeface="+mn-lt"/>
            </a:endParaRPr>
          </a:p>
          <a:p>
            <a:pPr marL="225425" indent="-225425">
              <a:spcBef>
                <a:spcPct val="25000"/>
              </a:spcBef>
              <a:spcAft>
                <a:spcPct val="50000"/>
              </a:spcAft>
              <a:buSzPct val="100000"/>
              <a:buFont typeface="Arial" charset="0"/>
              <a:buChar char="•"/>
            </a:pPr>
            <a:r>
              <a:rPr lang="en-US" sz="1600" i="0" dirty="0" smtClean="0">
                <a:solidFill>
                  <a:srgbClr val="000000"/>
                </a:solidFill>
                <a:latin typeface="+mn-lt"/>
              </a:rPr>
              <a:t>NCL </a:t>
            </a:r>
            <a:r>
              <a:rPr lang="en-US" sz="1600" i="0" dirty="0">
                <a:solidFill>
                  <a:srgbClr val="000000"/>
                </a:solidFill>
                <a:latin typeface="+mn-lt"/>
              </a:rPr>
              <a:t>has </a:t>
            </a:r>
            <a:r>
              <a:rPr lang="en-US" sz="1600" i="0" u="sng" dirty="0">
                <a:solidFill>
                  <a:srgbClr val="000000"/>
                </a:solidFill>
                <a:latin typeface="+mn-lt"/>
              </a:rPr>
              <a:t>characterized </a:t>
            </a:r>
            <a:r>
              <a:rPr lang="en-US" sz="1600" i="0" u="sng" dirty="0" smtClean="0">
                <a:solidFill>
                  <a:srgbClr val="000000"/>
                </a:solidFill>
                <a:latin typeface="+mn-lt"/>
              </a:rPr>
              <a:t>300+ unique </a:t>
            </a:r>
            <a:r>
              <a:rPr lang="en-US" sz="1600" i="0" u="sng" dirty="0">
                <a:solidFill>
                  <a:srgbClr val="000000"/>
                </a:solidFill>
                <a:latin typeface="+mn-lt"/>
              </a:rPr>
              <a:t>nanomaterials </a:t>
            </a:r>
            <a:r>
              <a:rPr lang="en-US" sz="1600" i="0" dirty="0">
                <a:solidFill>
                  <a:srgbClr val="000000"/>
                </a:solidFill>
                <a:latin typeface="+mn-lt"/>
              </a:rPr>
              <a:t>and a wide range of </a:t>
            </a:r>
            <a:r>
              <a:rPr lang="en-US" sz="1600" i="0" dirty="0" smtClean="0">
                <a:solidFill>
                  <a:srgbClr val="000000"/>
                </a:solidFill>
                <a:latin typeface="+mn-lt"/>
              </a:rPr>
              <a:t>platforms. </a:t>
            </a:r>
            <a:r>
              <a:rPr lang="en-US" sz="1600" i="0" dirty="0">
                <a:solidFill>
                  <a:srgbClr val="000000"/>
                </a:solidFill>
                <a:latin typeface="+mn-lt"/>
              </a:rPr>
              <a:t> </a:t>
            </a:r>
            <a:r>
              <a:rPr lang="en-US" sz="1600" i="0" dirty="0" smtClean="0">
                <a:solidFill>
                  <a:srgbClr val="000000"/>
                </a:solidFill>
                <a:latin typeface="+mn-lt"/>
              </a:rPr>
              <a:t>Ten collaborators with products in clinical trials.</a:t>
            </a:r>
          </a:p>
        </p:txBody>
      </p:sp>
      <p:sp>
        <p:nvSpPr>
          <p:cNvPr id="11" name="TextBox 10"/>
          <p:cNvSpPr txBox="1"/>
          <p:nvPr/>
        </p:nvSpPr>
        <p:spPr>
          <a:xfrm>
            <a:off x="577655" y="4450188"/>
            <a:ext cx="8036815" cy="550962"/>
          </a:xfrm>
          <a:prstGeom prst="snip2DiagRect">
            <a:avLst/>
          </a:prstGeom>
          <a:solidFill>
            <a:srgbClr val="FFFF66">
              <a:alpha val="30196"/>
            </a:srgbClr>
          </a:solidFill>
          <a:ln w="9525">
            <a:solidFill>
              <a:schemeClr val="tx1"/>
            </a:solidFill>
            <a:miter lim="800000"/>
            <a:headEnd/>
            <a:tailEnd/>
          </a:ln>
        </p:spPr>
        <p:txBody>
          <a:bodyPr wrap="square">
            <a:spAutoFit/>
          </a:bodyPr>
          <a:lstStyle>
            <a:defPPr>
              <a:defRPr lang="en-US"/>
            </a:defPPr>
            <a:lvl1pPr algn="ctr">
              <a:defRPr sz="1400" b="1" i="0">
                <a:solidFill>
                  <a:srgbClr val="000000"/>
                </a:solidFill>
                <a:latin typeface="Arial" charset="0"/>
                <a:cs typeface="Arial" charset="0"/>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r>
              <a:rPr lang="en-US" sz="1200" dirty="0"/>
              <a:t>NCL is the only lab evaluating the wide variety of platforms used in nanomedicine. </a:t>
            </a:r>
          </a:p>
          <a:p>
            <a:r>
              <a:rPr lang="en-US" sz="1200" dirty="0"/>
              <a:t>Ten years of providing NCL Assay Cascade testing has given NCL expertise that is unique in the world. </a:t>
            </a:r>
          </a:p>
        </p:txBody>
      </p:sp>
      <p:sp>
        <p:nvSpPr>
          <p:cNvPr id="12" name="Rectangle 16"/>
          <p:cNvSpPr>
            <a:spLocks noChangeArrowheads="1"/>
          </p:cNvSpPr>
          <p:nvPr/>
        </p:nvSpPr>
        <p:spPr bwMode="auto">
          <a:xfrm>
            <a:off x="490750" y="-25064"/>
            <a:ext cx="9144000" cy="526359"/>
          </a:xfrm>
          <a:prstGeom prst="rect">
            <a:avLst/>
          </a:prstGeom>
          <a:extLst/>
        </p:spPr>
        <p:txBody>
          <a:bodyPr anchor="ctr" anchorCtr="0">
            <a:normAutofit/>
          </a:bodyPr>
          <a:lstStyle/>
          <a:p>
            <a:r>
              <a:rPr lang="en-US" sz="2400" b="1" i="0" dirty="0" smtClean="0">
                <a:solidFill>
                  <a:srgbClr val="006600"/>
                </a:solidFill>
                <a:latin typeface="+mj-lt"/>
              </a:rPr>
              <a:t>NCL – Assay Cascade Specifics</a:t>
            </a:r>
            <a:endParaRPr lang="en-US" sz="2400" b="1" i="0" dirty="0">
              <a:solidFill>
                <a:srgbClr val="006600"/>
              </a:solidFill>
              <a:latin typeface="+mj-lt"/>
            </a:endParaRPr>
          </a:p>
        </p:txBody>
      </p:sp>
      <p:grpSp>
        <p:nvGrpSpPr>
          <p:cNvPr id="13" name="Group 12"/>
          <p:cNvGrpSpPr/>
          <p:nvPr/>
        </p:nvGrpSpPr>
        <p:grpSpPr>
          <a:xfrm>
            <a:off x="92623" y="565821"/>
            <a:ext cx="3790078" cy="1471114"/>
            <a:chOff x="54156" y="2578541"/>
            <a:chExt cx="3790078" cy="1471114"/>
          </a:xfrm>
        </p:grpSpPr>
        <p:pic>
          <p:nvPicPr>
            <p:cNvPr id="14"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79980" y="2876242"/>
              <a:ext cx="1227081" cy="1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l="10135" t="8696" r="30483"/>
            <a:stretch/>
          </p:blipFill>
          <p:spPr bwMode="auto">
            <a:xfrm>
              <a:off x="3075000" y="2887780"/>
              <a:ext cx="678695" cy="113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54156" y="2890340"/>
              <a:ext cx="1582954" cy="1131737"/>
            </a:xfrm>
            <a:prstGeom prst="rect">
              <a:avLst/>
            </a:prstGeom>
          </p:spPr>
        </p:pic>
        <p:sp>
          <p:nvSpPr>
            <p:cNvPr id="17" name="Rectangle 9"/>
            <p:cNvSpPr>
              <a:spLocks noChangeArrowheads="1"/>
            </p:cNvSpPr>
            <p:nvPr/>
          </p:nvSpPr>
          <p:spPr bwMode="auto">
            <a:xfrm>
              <a:off x="257874" y="2589995"/>
              <a:ext cx="1379236" cy="3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5000"/>
                </a:spcBef>
                <a:spcAft>
                  <a:spcPct val="50000"/>
                </a:spcAft>
                <a:buSzPct val="100000"/>
              </a:pPr>
              <a:r>
                <a:rPr lang="en-US" sz="1200" i="0" dirty="0" smtClean="0">
                  <a:solidFill>
                    <a:srgbClr val="000000"/>
                  </a:solidFill>
                  <a:latin typeface="+mj-lt"/>
                </a:rPr>
                <a:t>Physicochemical</a:t>
              </a:r>
              <a:endParaRPr lang="en-US" sz="1200" i="0" dirty="0">
                <a:solidFill>
                  <a:srgbClr val="000000"/>
                </a:solidFill>
                <a:latin typeface="+mj-lt"/>
              </a:endParaRPr>
            </a:p>
          </p:txBody>
        </p:sp>
        <p:sp>
          <p:nvSpPr>
            <p:cNvPr id="18" name="Rectangle 9"/>
            <p:cNvSpPr>
              <a:spLocks noChangeArrowheads="1"/>
            </p:cNvSpPr>
            <p:nvPr/>
          </p:nvSpPr>
          <p:spPr bwMode="auto">
            <a:xfrm>
              <a:off x="1923756" y="2578541"/>
              <a:ext cx="1272252" cy="3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5000"/>
                </a:spcBef>
                <a:spcAft>
                  <a:spcPct val="50000"/>
                </a:spcAft>
                <a:buSzPct val="100000"/>
              </a:pPr>
              <a:r>
                <a:rPr lang="en-US" sz="1200" i="1" dirty="0" smtClean="0">
                  <a:solidFill>
                    <a:srgbClr val="000000"/>
                  </a:solidFill>
                  <a:latin typeface="+mn-lt"/>
                </a:rPr>
                <a:t>In vitro</a:t>
              </a:r>
              <a:endParaRPr lang="en-US" sz="1200" i="1" dirty="0">
                <a:solidFill>
                  <a:srgbClr val="000000"/>
                </a:solidFill>
                <a:latin typeface="+mn-lt"/>
              </a:endParaRPr>
            </a:p>
            <a:p>
              <a:pPr marL="742950" lvl="1" indent="-285750">
                <a:buClr>
                  <a:srgbClr val="006600"/>
                </a:buClr>
                <a:buFont typeface="Arial" charset="0"/>
                <a:buChar char="•"/>
              </a:pPr>
              <a:endParaRPr lang="en-US" sz="1200" i="0" dirty="0">
                <a:solidFill>
                  <a:srgbClr val="000000"/>
                </a:solidFill>
                <a:latin typeface="+mn-lt"/>
              </a:endParaRPr>
            </a:p>
          </p:txBody>
        </p:sp>
        <p:sp>
          <p:nvSpPr>
            <p:cNvPr id="19" name="Rectangle 9"/>
            <p:cNvSpPr>
              <a:spLocks noChangeArrowheads="1"/>
            </p:cNvSpPr>
            <p:nvPr/>
          </p:nvSpPr>
          <p:spPr bwMode="auto">
            <a:xfrm>
              <a:off x="3108926" y="2578541"/>
              <a:ext cx="735308" cy="3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5000"/>
                </a:spcBef>
                <a:spcAft>
                  <a:spcPct val="50000"/>
                </a:spcAft>
                <a:buSzPct val="100000"/>
              </a:pPr>
              <a:r>
                <a:rPr lang="en-US" sz="1200" i="1" dirty="0" smtClean="0">
                  <a:solidFill>
                    <a:srgbClr val="000000"/>
                  </a:solidFill>
                  <a:latin typeface="+mj-lt"/>
                </a:rPr>
                <a:t>In vivo</a:t>
              </a:r>
              <a:endParaRPr lang="en-US" sz="1200" i="1" dirty="0">
                <a:solidFill>
                  <a:srgbClr val="000000"/>
                </a:solidFill>
                <a:latin typeface="+mj-lt"/>
              </a:endParaRPr>
            </a:p>
            <a:p>
              <a:pPr marL="742950" lvl="1" indent="-285750">
                <a:buClr>
                  <a:srgbClr val="006600"/>
                </a:buClr>
                <a:buFont typeface="Arial" charset="0"/>
                <a:buChar char="•"/>
              </a:pPr>
              <a:endParaRPr lang="en-US" sz="1200" i="0" dirty="0">
                <a:solidFill>
                  <a:srgbClr val="000000"/>
                </a:solidFill>
                <a:latin typeface="+mj-lt"/>
              </a:endParaRPr>
            </a:p>
          </p:txBody>
        </p:sp>
      </p:grpSp>
    </p:spTree>
    <p:extLst>
      <p:ext uri="{BB962C8B-B14F-4D97-AF65-F5344CB8AC3E}">
        <p14:creationId xmlns:p14="http://schemas.microsoft.com/office/powerpoint/2010/main" val="88026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3193</TotalTime>
  <Words>2410</Words>
  <Application>Microsoft Office PowerPoint</Application>
  <PresentationFormat>On-screen Show (16:9)</PresentationFormat>
  <Paragraphs>295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Arial</vt:lpstr>
      <vt:lpstr>Calibri</vt:lpstr>
      <vt:lpstr>Sapient Centro Slab</vt:lpstr>
      <vt:lpstr>SapientCentroSlab-Light</vt:lpstr>
      <vt:lpstr>SapientSansBold</vt:lpstr>
      <vt:lpstr>SapientSansRegular</vt:lpstr>
      <vt:lpstr>Tahoma</vt:lpstr>
      <vt:lpstr>Wingdings</vt:lpstr>
      <vt:lpstr>NCI PPT Template 16x9 RED</vt:lpstr>
      <vt:lpstr>Center for Strategic Scientific Initiatives (CSSI)</vt:lpstr>
      <vt:lpstr>Overview of Mission and Purpose</vt:lpstr>
      <vt:lpstr>Center for Strategic Scientific Initiatives (CSSI) Overview</vt:lpstr>
      <vt:lpstr>CSSI Programs</vt:lpstr>
      <vt:lpstr>Overview of Scientific Work</vt:lpstr>
      <vt:lpstr>PowerPoint Presentation</vt:lpstr>
      <vt:lpstr>PowerPoint Presentation</vt:lpstr>
      <vt:lpstr>PowerPoint Presentation</vt:lpstr>
      <vt:lpstr>PowerPoint Presentation</vt:lpstr>
      <vt:lpstr>NCL – Quantified: 2007-2014</vt:lpstr>
      <vt:lpstr>CPTAC: Map proteome/PTMs to each patient’s genome; develop assays for pathways and candidate biomarkers</vt:lpstr>
      <vt:lpstr>FFRDC functions in CPTAC</vt:lpstr>
      <vt:lpstr>PowerPoint Presentation</vt:lpstr>
      <vt:lpstr>PowerPoint Presentation</vt:lpstr>
      <vt:lpstr>PowerPoint Presentation</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Joyce Ogunlade</cp:lastModifiedBy>
  <cp:revision>246</cp:revision>
  <cp:lastPrinted>2015-09-24T17:37:04Z</cp:lastPrinted>
  <dcterms:created xsi:type="dcterms:W3CDTF">2013-05-02T18:01:03Z</dcterms:created>
  <dcterms:modified xsi:type="dcterms:W3CDTF">2017-06-21T14:05:02Z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