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3" r:id="rId1"/>
  </p:sldMasterIdLst>
  <p:notesMasterIdLst>
    <p:notesMasterId r:id="rId16"/>
  </p:notesMasterIdLst>
  <p:handoutMasterIdLst>
    <p:handoutMasterId r:id="rId17"/>
  </p:handoutMasterIdLst>
  <p:sldIdLst>
    <p:sldId id="308" r:id="rId2"/>
    <p:sldId id="309" r:id="rId3"/>
    <p:sldId id="306" r:id="rId4"/>
    <p:sldId id="313" r:id="rId5"/>
    <p:sldId id="317" r:id="rId6"/>
    <p:sldId id="315" r:id="rId7"/>
    <p:sldId id="322" r:id="rId8"/>
    <p:sldId id="311" r:id="rId9"/>
    <p:sldId id="318" r:id="rId10"/>
    <p:sldId id="320" r:id="rId11"/>
    <p:sldId id="319" r:id="rId12"/>
    <p:sldId id="324" r:id="rId13"/>
    <p:sldId id="323" r:id="rId14"/>
    <p:sldId id="310" r:id="rId15"/>
  </p:sldIdLst>
  <p:sldSz cx="9144000" cy="5143500" type="screen16x9"/>
  <p:notesSz cx="7026275" cy="9312275"/>
  <p:defaultTextStyle>
    <a:defPPr>
      <a:defRPr lang="en-US"/>
    </a:defPPr>
    <a:lvl1pPr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1pPr>
    <a:lvl2pPr marL="4572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2pPr>
    <a:lvl3pPr marL="9144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3pPr>
    <a:lvl4pPr marL="13716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4pPr>
    <a:lvl5pPr marL="18288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5pPr>
    <a:lvl6pPr marL="2286000" algn="l" defTabSz="457200" rtl="0" eaLnBrk="1" latinLnBrk="0" hangingPunct="1">
      <a:defRPr kern="1200">
        <a:solidFill>
          <a:schemeClr val="tx1"/>
        </a:solidFill>
        <a:latin typeface="Calibri" charset="0"/>
        <a:ea typeface="ＭＳ Ｐゴシック" charset="0"/>
        <a:cs typeface="ＭＳ Ｐゴシック" charset="0"/>
      </a:defRPr>
    </a:lvl6pPr>
    <a:lvl7pPr marL="2743200" algn="l" defTabSz="457200" rtl="0" eaLnBrk="1" latinLnBrk="0" hangingPunct="1">
      <a:defRPr kern="1200">
        <a:solidFill>
          <a:schemeClr val="tx1"/>
        </a:solidFill>
        <a:latin typeface="Calibri" charset="0"/>
        <a:ea typeface="ＭＳ Ｐゴシック" charset="0"/>
        <a:cs typeface="ＭＳ Ｐゴシック" charset="0"/>
      </a:defRPr>
    </a:lvl7pPr>
    <a:lvl8pPr marL="3200400" algn="l" defTabSz="457200" rtl="0" eaLnBrk="1" latinLnBrk="0" hangingPunct="1">
      <a:defRPr kern="1200">
        <a:solidFill>
          <a:schemeClr val="tx1"/>
        </a:solidFill>
        <a:latin typeface="Calibri" charset="0"/>
        <a:ea typeface="ＭＳ Ｐゴシック" charset="0"/>
        <a:cs typeface="ＭＳ Ｐゴシック" charset="0"/>
      </a:defRPr>
    </a:lvl8pPr>
    <a:lvl9pPr marL="3657600" algn="l" defTabSz="457200" rtl="0" eaLnBrk="1" latinLnBrk="0" hangingPunct="1">
      <a:defRPr kern="1200">
        <a:solidFill>
          <a:schemeClr val="tx1"/>
        </a:solidFill>
        <a:latin typeface="Calibri" charset="0"/>
        <a:ea typeface="ＭＳ Ｐゴシック" charset="0"/>
        <a:cs typeface="ＭＳ Ｐゴシック" charset="0"/>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15:guide id="1" orient="horz" pos="2933">
          <p15:clr>
            <a:srgbClr val="A4A3A4"/>
          </p15:clr>
        </p15:guide>
        <p15:guide id="2" pos="2213">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7F7F7F"/>
    <a:srgbClr val="6C6C6C"/>
    <a:srgbClr val="E8E8E8"/>
    <a:srgbClr val="F2F2F2"/>
    <a:srgbClr val="4C4C4C"/>
    <a:srgbClr val="565656"/>
    <a:srgbClr val="2A5DA5"/>
    <a:srgbClr val="2A67A5"/>
    <a:srgbClr val="2A71A5"/>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notesView">
  <p:normalViewPr>
    <p:restoredLeft sz="15789" autoAdjust="0"/>
    <p:restoredTop sz="85321" autoAdjust="0"/>
  </p:normalViewPr>
  <p:slideViewPr>
    <p:cSldViewPr snapToGrid="0" snapToObjects="1">
      <p:cViewPr>
        <p:scale>
          <a:sx n="150" d="100"/>
          <a:sy n="150" d="100"/>
        </p:scale>
        <p:origin x="-504" y="-114"/>
      </p:cViewPr>
      <p:guideLst>
        <p:guide orient="horz" pos="162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52" d="100"/>
          <a:sy n="52" d="100"/>
        </p:scale>
        <p:origin x="2652" y="72"/>
      </p:cViewPr>
      <p:guideLst>
        <p:guide orient="horz" pos="2933"/>
        <p:guide pos="2213"/>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4719" cy="465614"/>
          </a:xfrm>
          <a:prstGeom prst="rect">
            <a:avLst/>
          </a:prstGeom>
        </p:spPr>
        <p:txBody>
          <a:bodyPr vert="horz" lIns="93354" tIns="46678" rIns="93354" bIns="46678" rtlCol="0"/>
          <a:lstStyle>
            <a:lvl1pPr algn="l">
              <a:defRPr sz="1200"/>
            </a:lvl1pPr>
          </a:lstStyle>
          <a:p>
            <a:endParaRPr lang="en-US"/>
          </a:p>
        </p:txBody>
      </p:sp>
      <p:sp>
        <p:nvSpPr>
          <p:cNvPr id="3" name="Date Placeholder 2"/>
          <p:cNvSpPr>
            <a:spLocks noGrp="1"/>
          </p:cNvSpPr>
          <p:nvPr>
            <p:ph type="dt" sz="quarter" idx="1"/>
          </p:nvPr>
        </p:nvSpPr>
        <p:spPr>
          <a:xfrm>
            <a:off x="3979930" y="0"/>
            <a:ext cx="3044719" cy="465614"/>
          </a:xfrm>
          <a:prstGeom prst="rect">
            <a:avLst/>
          </a:prstGeom>
        </p:spPr>
        <p:txBody>
          <a:bodyPr vert="horz" lIns="93354" tIns="46678" rIns="93354" bIns="46678" rtlCol="0"/>
          <a:lstStyle>
            <a:lvl1pPr algn="r">
              <a:defRPr sz="1200"/>
            </a:lvl1pPr>
          </a:lstStyle>
          <a:p>
            <a:fld id="{4499F3A4-7CE6-7D4B-82F4-AAB0A89D24A0}" type="datetimeFigureOut">
              <a:rPr lang="en-US" smtClean="0"/>
              <a:t>6/21/2017</a:t>
            </a:fld>
            <a:endParaRPr lang="en-US"/>
          </a:p>
        </p:txBody>
      </p:sp>
      <p:sp>
        <p:nvSpPr>
          <p:cNvPr id="4" name="Footer Placeholder 3"/>
          <p:cNvSpPr>
            <a:spLocks noGrp="1"/>
          </p:cNvSpPr>
          <p:nvPr>
            <p:ph type="ftr" sz="quarter" idx="2"/>
          </p:nvPr>
        </p:nvSpPr>
        <p:spPr>
          <a:xfrm>
            <a:off x="0" y="8845045"/>
            <a:ext cx="3044719" cy="465614"/>
          </a:xfrm>
          <a:prstGeom prst="rect">
            <a:avLst/>
          </a:prstGeom>
        </p:spPr>
        <p:txBody>
          <a:bodyPr vert="horz" lIns="93354" tIns="46678" rIns="93354" bIns="46678" rtlCol="0" anchor="b"/>
          <a:lstStyle>
            <a:lvl1pPr algn="l">
              <a:defRPr sz="1200"/>
            </a:lvl1pPr>
          </a:lstStyle>
          <a:p>
            <a:endParaRPr lang="en-US"/>
          </a:p>
        </p:txBody>
      </p:sp>
      <p:sp>
        <p:nvSpPr>
          <p:cNvPr id="5" name="Slide Number Placeholder 4"/>
          <p:cNvSpPr>
            <a:spLocks noGrp="1"/>
          </p:cNvSpPr>
          <p:nvPr>
            <p:ph type="sldNum" sz="quarter" idx="3"/>
          </p:nvPr>
        </p:nvSpPr>
        <p:spPr>
          <a:xfrm>
            <a:off x="3979930" y="8845045"/>
            <a:ext cx="3044719" cy="465614"/>
          </a:xfrm>
          <a:prstGeom prst="rect">
            <a:avLst/>
          </a:prstGeom>
        </p:spPr>
        <p:txBody>
          <a:bodyPr vert="horz" lIns="93354" tIns="46678" rIns="93354" bIns="46678" rtlCol="0" anchor="b"/>
          <a:lstStyle>
            <a:lvl1pPr algn="r">
              <a:defRPr sz="1200"/>
            </a:lvl1pPr>
          </a:lstStyle>
          <a:p>
            <a:fld id="{F093AD1B-1BAA-D548-ACF0-7463C0C7D0E7}" type="slidenum">
              <a:rPr lang="en-US" smtClean="0"/>
              <a:t>‹#›</a:t>
            </a:fld>
            <a:endParaRPr lang="en-US"/>
          </a:p>
        </p:txBody>
      </p:sp>
    </p:spTree>
    <p:extLst>
      <p:ext uri="{BB962C8B-B14F-4D97-AF65-F5344CB8AC3E}">
        <p14:creationId xmlns:p14="http://schemas.microsoft.com/office/powerpoint/2010/main" val="319680623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4719" cy="465614"/>
          </a:xfrm>
          <a:prstGeom prst="rect">
            <a:avLst/>
          </a:prstGeom>
        </p:spPr>
        <p:txBody>
          <a:bodyPr vert="horz" lIns="93354" tIns="46678" rIns="93354" bIns="46678" rtlCol="0"/>
          <a:lstStyle>
            <a:lvl1pPr algn="l">
              <a:defRPr sz="1200"/>
            </a:lvl1pPr>
          </a:lstStyle>
          <a:p>
            <a:endParaRPr lang="en-US"/>
          </a:p>
        </p:txBody>
      </p:sp>
      <p:sp>
        <p:nvSpPr>
          <p:cNvPr id="3" name="Date Placeholder 2"/>
          <p:cNvSpPr>
            <a:spLocks noGrp="1"/>
          </p:cNvSpPr>
          <p:nvPr>
            <p:ph type="dt" idx="1"/>
          </p:nvPr>
        </p:nvSpPr>
        <p:spPr>
          <a:xfrm>
            <a:off x="3979930" y="0"/>
            <a:ext cx="3044719" cy="465614"/>
          </a:xfrm>
          <a:prstGeom prst="rect">
            <a:avLst/>
          </a:prstGeom>
        </p:spPr>
        <p:txBody>
          <a:bodyPr vert="horz" lIns="93354" tIns="46678" rIns="93354" bIns="46678" rtlCol="0"/>
          <a:lstStyle>
            <a:lvl1pPr algn="r">
              <a:defRPr sz="1200"/>
            </a:lvl1pPr>
          </a:lstStyle>
          <a:p>
            <a:fld id="{7703C395-96D9-3549-B668-03A5D401BEEB}" type="datetimeFigureOut">
              <a:rPr lang="en-US" smtClean="0"/>
              <a:t>6/21/2017</a:t>
            </a:fld>
            <a:endParaRPr lang="en-US"/>
          </a:p>
        </p:txBody>
      </p:sp>
      <p:sp>
        <p:nvSpPr>
          <p:cNvPr id="4" name="Slide Image Placeholder 3"/>
          <p:cNvSpPr>
            <a:spLocks noGrp="1" noRot="1" noChangeAspect="1"/>
          </p:cNvSpPr>
          <p:nvPr>
            <p:ph type="sldImg" idx="2"/>
          </p:nvPr>
        </p:nvSpPr>
        <p:spPr>
          <a:xfrm>
            <a:off x="409575" y="698500"/>
            <a:ext cx="6207125" cy="3490913"/>
          </a:xfrm>
          <a:prstGeom prst="rect">
            <a:avLst/>
          </a:prstGeom>
          <a:noFill/>
          <a:ln w="12700">
            <a:solidFill>
              <a:prstClr val="black"/>
            </a:solidFill>
          </a:ln>
        </p:spPr>
        <p:txBody>
          <a:bodyPr vert="horz" lIns="93354" tIns="46678" rIns="93354" bIns="46678" rtlCol="0" anchor="ctr"/>
          <a:lstStyle/>
          <a:p>
            <a:endParaRPr lang="en-US"/>
          </a:p>
        </p:txBody>
      </p:sp>
      <p:sp>
        <p:nvSpPr>
          <p:cNvPr id="5" name="Notes Placeholder 4"/>
          <p:cNvSpPr>
            <a:spLocks noGrp="1"/>
          </p:cNvSpPr>
          <p:nvPr>
            <p:ph type="body" sz="quarter" idx="3"/>
          </p:nvPr>
        </p:nvSpPr>
        <p:spPr>
          <a:xfrm>
            <a:off x="702628" y="4423331"/>
            <a:ext cx="5621020" cy="4190524"/>
          </a:xfrm>
          <a:prstGeom prst="rect">
            <a:avLst/>
          </a:prstGeom>
        </p:spPr>
        <p:txBody>
          <a:bodyPr vert="horz" lIns="93354" tIns="46678" rIns="93354" bIns="46678"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5045"/>
            <a:ext cx="3044719" cy="465614"/>
          </a:xfrm>
          <a:prstGeom prst="rect">
            <a:avLst/>
          </a:prstGeom>
        </p:spPr>
        <p:txBody>
          <a:bodyPr vert="horz" lIns="93354" tIns="46678" rIns="93354" bIns="46678" rtlCol="0" anchor="b"/>
          <a:lstStyle>
            <a:lvl1pPr algn="l">
              <a:defRPr sz="1200"/>
            </a:lvl1pPr>
          </a:lstStyle>
          <a:p>
            <a:endParaRPr lang="en-US"/>
          </a:p>
        </p:txBody>
      </p:sp>
      <p:sp>
        <p:nvSpPr>
          <p:cNvPr id="7" name="Slide Number Placeholder 6"/>
          <p:cNvSpPr>
            <a:spLocks noGrp="1"/>
          </p:cNvSpPr>
          <p:nvPr>
            <p:ph type="sldNum" sz="quarter" idx="5"/>
          </p:nvPr>
        </p:nvSpPr>
        <p:spPr>
          <a:xfrm>
            <a:off x="3979930" y="8845045"/>
            <a:ext cx="3044719" cy="465614"/>
          </a:xfrm>
          <a:prstGeom prst="rect">
            <a:avLst/>
          </a:prstGeom>
        </p:spPr>
        <p:txBody>
          <a:bodyPr vert="horz" lIns="93354" tIns="46678" rIns="93354" bIns="46678" rtlCol="0" anchor="b"/>
          <a:lstStyle>
            <a:lvl1pPr algn="r">
              <a:defRPr sz="1200"/>
            </a:lvl1pPr>
          </a:lstStyle>
          <a:p>
            <a:fld id="{F1459DD9-C07A-0F4A-BE38-5AFB42BB2A68}" type="slidenum">
              <a:rPr lang="en-US" smtClean="0"/>
              <a:t>‹#›</a:t>
            </a:fld>
            <a:endParaRPr lang="en-US"/>
          </a:p>
        </p:txBody>
      </p:sp>
    </p:spTree>
    <p:extLst>
      <p:ext uri="{BB962C8B-B14F-4D97-AF65-F5344CB8AC3E}">
        <p14:creationId xmlns:p14="http://schemas.microsoft.com/office/powerpoint/2010/main" val="2161053899"/>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mailto:FNLCR_ACQ@mail.nih.gov"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prevention.cancer.gov/clinical-trials/major-trials"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edrn.nci.nih.gov/"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For a more accessible version of this file or to request additional information about the images contained in this PowerPoint presentation, please contact: the FNCLR Acquisition Team @ </a:t>
            </a:r>
            <a:r>
              <a:rPr lang="en-US" u="sng">
                <a:hlinkClick r:id="rId3"/>
              </a:rPr>
              <a:t>FNLCR_ACQ@mail.nih.gov</a:t>
            </a:r>
            <a:r>
              <a:rPr lang="en-US"/>
              <a:t>.</a:t>
            </a:r>
            <a:endParaRPr lang="en-US" dirty="0"/>
          </a:p>
        </p:txBody>
      </p:sp>
      <p:sp>
        <p:nvSpPr>
          <p:cNvPr id="4" name="Slide Number Placeholder 3"/>
          <p:cNvSpPr>
            <a:spLocks noGrp="1"/>
          </p:cNvSpPr>
          <p:nvPr>
            <p:ph type="sldNum" sz="quarter" idx="10"/>
          </p:nvPr>
        </p:nvSpPr>
        <p:spPr/>
        <p:txBody>
          <a:bodyPr/>
          <a:lstStyle/>
          <a:p>
            <a:fld id="{F1459DD9-C07A-0F4A-BE38-5AFB42BB2A68}" type="slidenum">
              <a:rPr lang="en-US" smtClean="0"/>
              <a:t>1</a:t>
            </a:fld>
            <a:endParaRPr lang="en-US"/>
          </a:p>
        </p:txBody>
      </p:sp>
    </p:spTree>
    <p:extLst>
      <p:ext uri="{BB962C8B-B14F-4D97-AF65-F5344CB8AC3E}">
        <p14:creationId xmlns:p14="http://schemas.microsoft.com/office/powerpoint/2010/main" val="305723502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Specimens from Large Cancer Prevention Trials  include:</a:t>
            </a:r>
          </a:p>
          <a:p>
            <a:endParaRPr lang="en-US" dirty="0" smtClean="0"/>
          </a:p>
          <a:p>
            <a:r>
              <a:rPr lang="en-US" dirty="0" smtClean="0"/>
              <a:t>Selenium and Vitamin E Cancer Prevention Trial  (SELECT) had 35,533 participants</a:t>
            </a:r>
          </a:p>
          <a:p>
            <a:r>
              <a:rPr lang="en-US" dirty="0" smtClean="0"/>
              <a:t> </a:t>
            </a:r>
          </a:p>
          <a:p>
            <a:r>
              <a:rPr lang="en-US" dirty="0" smtClean="0"/>
              <a:t>Total Blood Derivatives:  1,157,708</a:t>
            </a:r>
          </a:p>
          <a:p>
            <a:r>
              <a:rPr lang="en-US" dirty="0" smtClean="0"/>
              <a:t>	Whole blood aliquots: 36,618</a:t>
            </a:r>
          </a:p>
          <a:p>
            <a:r>
              <a:rPr lang="en-US" dirty="0" smtClean="0"/>
              <a:t>	RBC aliquots: 124,054</a:t>
            </a:r>
          </a:p>
          <a:p>
            <a:r>
              <a:rPr lang="en-US" dirty="0" smtClean="0"/>
              <a:t>	Buffy Coat aliquots: 259,410</a:t>
            </a:r>
          </a:p>
          <a:p>
            <a:r>
              <a:rPr lang="en-US" dirty="0" smtClean="0"/>
              <a:t>	Plasma aliquots: 715,758</a:t>
            </a:r>
          </a:p>
          <a:p>
            <a:r>
              <a:rPr lang="en-US" dirty="0" smtClean="0"/>
              <a:t>	DNA aliquots: 21,868</a:t>
            </a:r>
          </a:p>
          <a:p>
            <a:r>
              <a:rPr lang="en-US" dirty="0" smtClean="0"/>
              <a:t> </a:t>
            </a:r>
          </a:p>
          <a:p>
            <a:r>
              <a:rPr lang="en-US" dirty="0" smtClean="0"/>
              <a:t>Prostate Cancer Prevention Trial  (PCPT) had</a:t>
            </a:r>
            <a:r>
              <a:rPr lang="en-US" baseline="0" dirty="0" smtClean="0"/>
              <a:t> </a:t>
            </a:r>
            <a:r>
              <a:rPr lang="en-US" dirty="0" smtClean="0"/>
              <a:t>18,882 participants, with</a:t>
            </a:r>
            <a:r>
              <a:rPr lang="en-US" baseline="0" dirty="0" smtClean="0"/>
              <a:t> </a:t>
            </a:r>
            <a:r>
              <a:rPr lang="en-US" dirty="0" smtClean="0"/>
              <a:t>white blood cells stored in the</a:t>
            </a:r>
            <a:r>
              <a:rPr lang="en-US" baseline="0" dirty="0" smtClean="0"/>
              <a:t> repository</a:t>
            </a:r>
            <a:r>
              <a:rPr lang="en-US" dirty="0" smtClean="0"/>
              <a:t> for FNLCR</a:t>
            </a:r>
          </a:p>
          <a:p>
            <a:endParaRPr lang="en-US" dirty="0" smtClean="0"/>
          </a:p>
          <a:p>
            <a:r>
              <a:rPr lang="en-US" dirty="0" smtClean="0"/>
              <a:t>Breast Cancer Prevention Trial  (BCPT) had 13,388 participants, with white blood cells stored in the repository for </a:t>
            </a:r>
            <a:r>
              <a:rPr lang="en-US" dirty="0" err="1" smtClean="0"/>
              <a:t>FNLCR</a:t>
            </a:r>
            <a:endParaRPr lang="en-US" dirty="0" smtClean="0"/>
          </a:p>
          <a:p>
            <a:endParaRPr lang="en-US" dirty="0" smtClean="0"/>
          </a:p>
          <a:p>
            <a:r>
              <a:rPr lang="en-US" dirty="0" smtClean="0"/>
              <a:t>Study of </a:t>
            </a:r>
            <a:r>
              <a:rPr lang="en-US" dirty="0" err="1" smtClean="0"/>
              <a:t>Tamoxifen</a:t>
            </a:r>
            <a:r>
              <a:rPr lang="en-US" dirty="0" smtClean="0"/>
              <a:t> and </a:t>
            </a:r>
            <a:r>
              <a:rPr lang="en-US" dirty="0" err="1" smtClean="0"/>
              <a:t>Raloxifene</a:t>
            </a:r>
            <a:r>
              <a:rPr lang="en-US" dirty="0" smtClean="0"/>
              <a:t>  (STAR)  had 19,747 participants, with white blood cells stored in</a:t>
            </a:r>
            <a:r>
              <a:rPr lang="en-US" baseline="0" dirty="0" smtClean="0"/>
              <a:t> the repository for</a:t>
            </a:r>
            <a:r>
              <a:rPr lang="en-US" dirty="0" smtClean="0"/>
              <a:t> FNLCR</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F1459DD9-C07A-0F4A-BE38-5AFB42BB2A68}" type="slidenum">
              <a:rPr lang="en-US" smtClean="0"/>
              <a:t>10</a:t>
            </a:fld>
            <a:endParaRPr lang="en-US"/>
          </a:p>
        </p:txBody>
      </p:sp>
    </p:spTree>
    <p:extLst>
      <p:ext uri="{BB962C8B-B14F-4D97-AF65-F5344CB8AC3E}">
        <p14:creationId xmlns:p14="http://schemas.microsoft.com/office/powerpoint/2010/main" val="36270657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466772">
              <a:defRPr/>
            </a:pPr>
            <a:r>
              <a:rPr lang="en-US" b="1" i="1" dirty="0" smtClean="0"/>
              <a:t>*****PLACE</a:t>
            </a:r>
            <a:r>
              <a:rPr lang="en-US" b="1" i="1" baseline="0" dirty="0" smtClean="0"/>
              <a:t> SPEAKER NOTES HERE:</a:t>
            </a:r>
            <a:endParaRPr lang="en-US" b="1" i="1" dirty="0" smtClean="0"/>
          </a:p>
          <a:p>
            <a:endParaRPr lang="en-US" dirty="0"/>
          </a:p>
        </p:txBody>
      </p:sp>
      <p:sp>
        <p:nvSpPr>
          <p:cNvPr id="4" name="Slide Number Placeholder 3"/>
          <p:cNvSpPr>
            <a:spLocks noGrp="1"/>
          </p:cNvSpPr>
          <p:nvPr>
            <p:ph type="sldNum" sz="quarter" idx="10"/>
          </p:nvPr>
        </p:nvSpPr>
        <p:spPr/>
        <p:txBody>
          <a:bodyPr/>
          <a:lstStyle/>
          <a:p>
            <a:fld id="{F1459DD9-C07A-0F4A-BE38-5AFB42BB2A68}" type="slidenum">
              <a:rPr lang="en-US" smtClean="0"/>
              <a:t>11</a:t>
            </a:fld>
            <a:endParaRPr lang="en-US"/>
          </a:p>
        </p:txBody>
      </p:sp>
    </p:spTree>
    <p:extLst>
      <p:ext uri="{BB962C8B-B14F-4D97-AF65-F5344CB8AC3E}">
        <p14:creationId xmlns:p14="http://schemas.microsoft.com/office/powerpoint/2010/main" val="362706578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New insight into the </a:t>
            </a:r>
            <a:r>
              <a:rPr lang="en-US" dirty="0" err="1"/>
              <a:t>histogenesis</a:t>
            </a:r>
            <a:r>
              <a:rPr lang="en-US" dirty="0"/>
              <a:t> of ovarian cancer has opened new approaches to the chemo- and immunoprevention of the disease.  Investigators at FNL have been leaders in development of genetically engineered mouse models of ovarian cancer</a:t>
            </a:r>
            <a:r>
              <a:rPr lang="en-US" i="1" dirty="0"/>
              <a:t> </a:t>
            </a:r>
            <a:r>
              <a:rPr lang="en-US" dirty="0"/>
              <a:t>(</a:t>
            </a:r>
            <a:r>
              <a:rPr lang="en-US" dirty="0" err="1"/>
              <a:t>Szabova</a:t>
            </a:r>
            <a:r>
              <a:rPr lang="en-US" dirty="0"/>
              <a:t> L, Yin C, </a:t>
            </a:r>
            <a:r>
              <a:rPr lang="en-US" dirty="0" err="1"/>
              <a:t>Bupp</a:t>
            </a:r>
            <a:r>
              <a:rPr lang="en-US" dirty="0"/>
              <a:t> S, Guerin TM, </a:t>
            </a:r>
            <a:r>
              <a:rPr lang="en-US" dirty="0" err="1"/>
              <a:t>Schlomer</a:t>
            </a:r>
            <a:r>
              <a:rPr lang="en-US" dirty="0"/>
              <a:t> JJ, Householder DB, </a:t>
            </a:r>
            <a:r>
              <a:rPr lang="en-US" dirty="0" err="1"/>
              <a:t>Baran</a:t>
            </a:r>
            <a:r>
              <a:rPr lang="en-US" dirty="0"/>
              <a:t> ML, Yi  M, Song Y, Sun W, </a:t>
            </a:r>
            <a:r>
              <a:rPr lang="en-US" dirty="0" err="1"/>
              <a:t>McDunn</a:t>
            </a:r>
            <a:r>
              <a:rPr lang="en-US" dirty="0"/>
              <a:t> JE, Martin PL, Van Dyke T, </a:t>
            </a:r>
            <a:r>
              <a:rPr lang="en-US" dirty="0" err="1"/>
              <a:t>Difilippantonio</a:t>
            </a:r>
            <a:r>
              <a:rPr lang="en-US" dirty="0"/>
              <a:t> S. Perturbation of Rb, p53, and Brca1 or Brca2 cooperate in inducing metastatic serous epithelial ovarian cancer. Cancer Res. 2012 Aug 15;72(16):4141-53).  DCP staff are collaborating with Dr. Terry Van Dyke and staff of the Center for Advanced Preclinical Research (CAPR) to adapt this and other BRCA-driven models of ovarian and breast cancer for prevention studies.  This work is distinctly different from therapeutic studies in that effects of interventions on the carcinogenic process and pre-neoplastic lesions must be assessed. </a:t>
            </a:r>
          </a:p>
          <a:p>
            <a:r>
              <a:rPr lang="en-US" dirty="0"/>
              <a:t> </a:t>
            </a:r>
          </a:p>
          <a:p>
            <a:r>
              <a:rPr lang="en-US" dirty="0"/>
              <a:t>Through a peer-reviewed process, the PREVENT Cancer Program has taken on the cGMP production of a potential next generation HPV vaccine.  The concept, developed by Dr. </a:t>
            </a:r>
            <a:r>
              <a:rPr lang="en-US" dirty="0" err="1"/>
              <a:t>Reinhard</a:t>
            </a:r>
            <a:r>
              <a:rPr lang="en-US" dirty="0"/>
              <a:t> </a:t>
            </a:r>
            <a:r>
              <a:rPr lang="en-US" dirty="0" err="1"/>
              <a:t>Kirnbauer</a:t>
            </a:r>
            <a:r>
              <a:rPr lang="en-US" dirty="0"/>
              <a:t> of the Medical University of Vienna (Austria) and Dr. Richard </a:t>
            </a:r>
            <a:r>
              <a:rPr lang="en-US" dirty="0" err="1"/>
              <a:t>Roden</a:t>
            </a:r>
            <a:r>
              <a:rPr lang="en-US" dirty="0"/>
              <a:t> of Johns Hopkins University, is based on use of a chimeric virus-like particle that combines HPV16L1 with a conserved epitope of L2 to achieve a vaccine capable of broadly neutralizing HPV types and thus offering the potential for a pan-HPV vaccine.  This would directly address the ~10% of cancers not prevented by the most advanced marketed vaccine (Guardasil9).  Staff of the Human Papilloma Virus Immunology Laboratory at FNL as well as collaborators from the Laboratory Animal </a:t>
            </a:r>
            <a:r>
              <a:rPr lang="en-US" dirty="0" smtClean="0"/>
              <a:t>Sciences Program at </a:t>
            </a:r>
            <a:r>
              <a:rPr lang="en-US" dirty="0" err="1" smtClean="0"/>
              <a:t>FNL</a:t>
            </a:r>
            <a:r>
              <a:rPr lang="en-US" dirty="0" smtClean="0"/>
              <a:t> </a:t>
            </a:r>
            <a:r>
              <a:rPr lang="en-US" dirty="0"/>
              <a:t>will provide support for preclinical characterization of the new vaccine and assessment of vaccine effects (spectrum of neutralizing antibodies) in a planned Phase I Clinical </a:t>
            </a:r>
            <a:r>
              <a:rPr lang="en-US" dirty="0" smtClean="0"/>
              <a:t>Trial </a:t>
            </a:r>
            <a:r>
              <a:rPr lang="en-US" dirty="0"/>
              <a:t>to be conducted via the DCP </a:t>
            </a:r>
            <a:r>
              <a:rPr lang="en-US" dirty="0" smtClean="0"/>
              <a:t>Phase</a:t>
            </a:r>
            <a:r>
              <a:rPr lang="en-US" baseline="0" dirty="0" smtClean="0"/>
              <a:t> 0/I/II Cancer Prevention </a:t>
            </a:r>
            <a:r>
              <a:rPr lang="en-US" baseline="0" smtClean="0"/>
              <a:t>Trials Program.</a:t>
            </a:r>
            <a:endParaRPr lang="en-US" dirty="0"/>
          </a:p>
          <a:p>
            <a:pPr defTabSz="466772">
              <a:defRPr/>
            </a:pPr>
            <a:endParaRPr lang="en-US" sz="1600" dirty="0"/>
          </a:p>
        </p:txBody>
      </p:sp>
      <p:sp>
        <p:nvSpPr>
          <p:cNvPr id="4" name="Slide Number Placeholder 3"/>
          <p:cNvSpPr>
            <a:spLocks noGrp="1"/>
          </p:cNvSpPr>
          <p:nvPr>
            <p:ph type="sldNum" sz="quarter" idx="10"/>
          </p:nvPr>
        </p:nvSpPr>
        <p:spPr/>
        <p:txBody>
          <a:bodyPr/>
          <a:lstStyle/>
          <a:p>
            <a:fld id="{F1459DD9-C07A-0F4A-BE38-5AFB42BB2A68}" type="slidenum">
              <a:rPr lang="en-US" smtClean="0"/>
              <a:t>12</a:t>
            </a:fld>
            <a:endParaRPr lang="en-US"/>
          </a:p>
        </p:txBody>
      </p:sp>
    </p:spTree>
    <p:extLst>
      <p:ext uri="{BB962C8B-B14F-4D97-AF65-F5344CB8AC3E}">
        <p14:creationId xmlns:p14="http://schemas.microsoft.com/office/powerpoint/2010/main" val="362706578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466772">
              <a:defRPr/>
            </a:pPr>
            <a:r>
              <a:rPr lang="en-US" b="1" i="1" dirty="0" smtClean="0"/>
              <a:t>*****PLACE</a:t>
            </a:r>
            <a:r>
              <a:rPr lang="en-US" b="1" i="1" baseline="0" dirty="0" smtClean="0"/>
              <a:t> SPEAKER NOTES HERE:</a:t>
            </a:r>
            <a:endParaRPr lang="en-US" b="1" i="1" dirty="0" smtClean="0"/>
          </a:p>
          <a:p>
            <a:endParaRPr lang="en-US" dirty="0"/>
          </a:p>
        </p:txBody>
      </p:sp>
      <p:sp>
        <p:nvSpPr>
          <p:cNvPr id="4" name="Slide Number Placeholder 3"/>
          <p:cNvSpPr>
            <a:spLocks noGrp="1"/>
          </p:cNvSpPr>
          <p:nvPr>
            <p:ph type="sldNum" sz="quarter" idx="10"/>
          </p:nvPr>
        </p:nvSpPr>
        <p:spPr/>
        <p:txBody>
          <a:bodyPr/>
          <a:lstStyle/>
          <a:p>
            <a:fld id="{F1459DD9-C07A-0F4A-BE38-5AFB42BB2A68}" type="slidenum">
              <a:rPr lang="en-US" smtClean="0"/>
              <a:t>13</a:t>
            </a:fld>
            <a:endParaRPr lang="en-US"/>
          </a:p>
        </p:txBody>
      </p:sp>
    </p:spTree>
    <p:extLst>
      <p:ext uri="{BB962C8B-B14F-4D97-AF65-F5344CB8AC3E}">
        <p14:creationId xmlns:p14="http://schemas.microsoft.com/office/powerpoint/2010/main" val="362706578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459DD9-C07A-0F4A-BE38-5AFB42BB2A68}" type="slidenum">
              <a:rPr lang="en-US" smtClean="0"/>
              <a:t>14</a:t>
            </a:fld>
            <a:endParaRPr lang="en-US"/>
          </a:p>
        </p:txBody>
      </p:sp>
    </p:spTree>
    <p:extLst>
      <p:ext uri="{BB962C8B-B14F-4D97-AF65-F5344CB8AC3E}">
        <p14:creationId xmlns:p14="http://schemas.microsoft.com/office/powerpoint/2010/main" val="25591695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466772">
              <a:defRPr/>
            </a:pPr>
            <a:r>
              <a:rPr lang="en-US" b="1" i="1" dirty="0" smtClean="0"/>
              <a:t>*****PLACE</a:t>
            </a:r>
            <a:r>
              <a:rPr lang="en-US" b="1" i="1" baseline="0" dirty="0" smtClean="0"/>
              <a:t> SPEAKER NOTES HERE:</a:t>
            </a:r>
            <a:endParaRPr lang="en-US" b="1" i="1" dirty="0" smtClean="0"/>
          </a:p>
          <a:p>
            <a:endParaRPr lang="en-US" dirty="0"/>
          </a:p>
        </p:txBody>
      </p:sp>
      <p:sp>
        <p:nvSpPr>
          <p:cNvPr id="4" name="Slide Number Placeholder 3"/>
          <p:cNvSpPr>
            <a:spLocks noGrp="1"/>
          </p:cNvSpPr>
          <p:nvPr>
            <p:ph type="sldNum" sz="quarter" idx="10"/>
          </p:nvPr>
        </p:nvSpPr>
        <p:spPr/>
        <p:txBody>
          <a:bodyPr/>
          <a:lstStyle/>
          <a:p>
            <a:fld id="{F1459DD9-C07A-0F4A-BE38-5AFB42BB2A68}" type="slidenum">
              <a:rPr lang="en-US" smtClean="0"/>
              <a:t>2</a:t>
            </a:fld>
            <a:endParaRPr lang="en-US"/>
          </a:p>
        </p:txBody>
      </p:sp>
    </p:spTree>
    <p:extLst>
      <p:ext uri="{BB962C8B-B14F-4D97-AF65-F5344CB8AC3E}">
        <p14:creationId xmlns:p14="http://schemas.microsoft.com/office/powerpoint/2010/main" val="28404033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466772">
              <a:defRPr/>
            </a:pPr>
            <a:r>
              <a:rPr lang="en-US" b="1" i="1" dirty="0" smtClean="0"/>
              <a:t>*****PLACE</a:t>
            </a:r>
            <a:r>
              <a:rPr lang="en-US" b="1" i="1" baseline="0" dirty="0" smtClean="0"/>
              <a:t> SPEAKER NOTES HERE:</a:t>
            </a:r>
            <a:endParaRPr lang="en-US" b="1" i="1" dirty="0" smtClean="0"/>
          </a:p>
          <a:p>
            <a:endParaRPr lang="en-US" dirty="0" smtClean="0"/>
          </a:p>
          <a:p>
            <a:r>
              <a:rPr lang="en-US" dirty="0" smtClean="0"/>
              <a:t>The Division of Cancer Prevention conducts</a:t>
            </a:r>
            <a:r>
              <a:rPr lang="en-US" baseline="0" dirty="0" smtClean="0"/>
              <a:t> and supports research to determine a person’s risk of developing cancer and to find ways to reduce that risk. This research agenda includes chemoprevention agent development (including nutritional products), markers and imaging for the early detection of cancer and cancer precursors, and clinical trial networks to evaluate the efficacy of these interventions.</a:t>
            </a:r>
            <a:endParaRPr lang="en-US" dirty="0"/>
          </a:p>
        </p:txBody>
      </p:sp>
      <p:sp>
        <p:nvSpPr>
          <p:cNvPr id="4" name="Slide Number Placeholder 3"/>
          <p:cNvSpPr>
            <a:spLocks noGrp="1"/>
          </p:cNvSpPr>
          <p:nvPr>
            <p:ph type="sldNum" sz="quarter" idx="10"/>
          </p:nvPr>
        </p:nvSpPr>
        <p:spPr/>
        <p:txBody>
          <a:bodyPr/>
          <a:lstStyle/>
          <a:p>
            <a:fld id="{F1459DD9-C07A-0F4A-BE38-5AFB42BB2A68}" type="slidenum">
              <a:rPr lang="en-US" smtClean="0"/>
              <a:t>3</a:t>
            </a:fld>
            <a:endParaRPr lang="en-US"/>
          </a:p>
        </p:txBody>
      </p:sp>
    </p:spTree>
    <p:extLst>
      <p:ext uri="{BB962C8B-B14F-4D97-AF65-F5344CB8AC3E}">
        <p14:creationId xmlns:p14="http://schemas.microsoft.com/office/powerpoint/2010/main" val="36270657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There are several programs that</a:t>
            </a:r>
            <a:r>
              <a:rPr lang="en-US" baseline="0" dirty="0" smtClean="0"/>
              <a:t> utilize Frederick National Laboratory for Cancer Research.</a:t>
            </a:r>
          </a:p>
          <a:p>
            <a:endParaRPr lang="en-US" baseline="0" dirty="0" smtClean="0"/>
          </a:p>
          <a:p>
            <a:pPr defTabSz="458069">
              <a:defRPr/>
            </a:pPr>
            <a:r>
              <a:rPr lang="en-US" baseline="0" dirty="0" smtClean="0"/>
              <a:t>The </a:t>
            </a:r>
            <a:r>
              <a:rPr lang="en-US" dirty="0" smtClean="0"/>
              <a:t>NCI has</a:t>
            </a:r>
            <a:r>
              <a:rPr lang="en-US" baseline="0" dirty="0" smtClean="0"/>
              <a:t> funded community clinical trials programs for more than 30 years. Through the legacy CCOP program, four large cancer prevention trials were funded: the Breast Cancer Prevention Trial, the Study of </a:t>
            </a:r>
            <a:r>
              <a:rPr lang="en-US" baseline="0" dirty="0" err="1" smtClean="0"/>
              <a:t>Tamoxifen</a:t>
            </a:r>
            <a:r>
              <a:rPr lang="en-US" baseline="0" dirty="0" smtClean="0"/>
              <a:t> and </a:t>
            </a:r>
            <a:r>
              <a:rPr lang="en-US" baseline="0" dirty="0" err="1" smtClean="0"/>
              <a:t>Raloxifene</a:t>
            </a:r>
            <a:r>
              <a:rPr lang="en-US" baseline="0" dirty="0" smtClean="0"/>
              <a:t>,  the Prostate Cancer Prevention Trial, and the Selenium and Vitamin E Cancer Prevention Trial. The website listed here </a:t>
            </a:r>
            <a:r>
              <a:rPr lang="en-US" dirty="0" smtClean="0">
                <a:hlinkClick r:id="rId3"/>
              </a:rPr>
              <a:t>http://prevention.cancer.gov/clinical-trials/major-trials</a:t>
            </a:r>
            <a:r>
              <a:rPr lang="en-US" dirty="0" smtClean="0"/>
              <a:t> provides</a:t>
            </a:r>
            <a:r>
              <a:rPr lang="en-US" baseline="0" dirty="0" smtClean="0"/>
              <a:t> a description of all the large trials that DCP has funded.  </a:t>
            </a:r>
          </a:p>
          <a:p>
            <a:pPr defTabSz="458069">
              <a:defRPr/>
            </a:pPr>
            <a:endParaRPr lang="en-US" baseline="0" dirty="0" smtClean="0"/>
          </a:p>
          <a:p>
            <a:pPr defTabSz="458069">
              <a:defRPr/>
            </a:pPr>
            <a:r>
              <a:rPr lang="en-US" dirty="0" smtClean="0"/>
              <a:t>While these</a:t>
            </a:r>
            <a:r>
              <a:rPr lang="en-US" baseline="0" dirty="0" smtClean="0"/>
              <a:t> trials have completed, their data and specimens continue to be requested by extramural investigators throughout the world. </a:t>
            </a:r>
            <a:endParaRPr lang="en-US" dirty="0"/>
          </a:p>
        </p:txBody>
      </p:sp>
      <p:sp>
        <p:nvSpPr>
          <p:cNvPr id="4" name="Slide Number Placeholder 3"/>
          <p:cNvSpPr>
            <a:spLocks noGrp="1"/>
          </p:cNvSpPr>
          <p:nvPr>
            <p:ph type="sldNum" sz="quarter" idx="10"/>
          </p:nvPr>
        </p:nvSpPr>
        <p:spPr/>
        <p:txBody>
          <a:bodyPr/>
          <a:lstStyle/>
          <a:p>
            <a:fld id="{F1459DD9-C07A-0F4A-BE38-5AFB42BB2A68}" type="slidenum">
              <a:rPr lang="en-US" smtClean="0"/>
              <a:t>4</a:t>
            </a:fld>
            <a:endParaRPr lang="en-US"/>
          </a:p>
        </p:txBody>
      </p:sp>
    </p:spTree>
    <p:extLst>
      <p:ext uri="{BB962C8B-B14F-4D97-AF65-F5344CB8AC3E}">
        <p14:creationId xmlns:p14="http://schemas.microsoft.com/office/powerpoint/2010/main" val="863780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458069">
              <a:defRPr/>
            </a:pPr>
            <a:r>
              <a:rPr lang="en-US" dirty="0" smtClean="0"/>
              <a:t>The Early</a:t>
            </a:r>
            <a:r>
              <a:rPr lang="en-US" baseline="0" dirty="0" smtClean="0"/>
              <a:t> Detection Research Network has collected tissue through its network to develop standards for developing the markers. Some of these tissue collections are for the purpose of reference sets in the development of marker assays.  The website listed here </a:t>
            </a:r>
            <a:r>
              <a:rPr lang="en-US" dirty="0" smtClean="0">
                <a:hlinkClick r:id="rId3"/>
              </a:rPr>
              <a:t>http://edrn.nci.nih.gov/</a:t>
            </a:r>
            <a:r>
              <a:rPr lang="en-US" dirty="0" smtClean="0"/>
              <a:t> </a:t>
            </a:r>
            <a:r>
              <a:rPr lang="en-US" baseline="0" dirty="0" smtClean="0"/>
              <a:t>   provides additional information on the program and the specimens.</a:t>
            </a:r>
            <a:endParaRPr lang="en-US" dirty="0" smtClean="0"/>
          </a:p>
        </p:txBody>
      </p:sp>
      <p:sp>
        <p:nvSpPr>
          <p:cNvPr id="4" name="Slide Number Placeholder 3"/>
          <p:cNvSpPr>
            <a:spLocks noGrp="1"/>
          </p:cNvSpPr>
          <p:nvPr>
            <p:ph type="sldNum" sz="quarter" idx="10"/>
          </p:nvPr>
        </p:nvSpPr>
        <p:spPr/>
        <p:txBody>
          <a:bodyPr/>
          <a:lstStyle/>
          <a:p>
            <a:fld id="{F1459DD9-C07A-0F4A-BE38-5AFB42BB2A68}" type="slidenum">
              <a:rPr lang="en-US" smtClean="0"/>
              <a:t>5</a:t>
            </a:fld>
            <a:endParaRPr lang="en-US"/>
          </a:p>
        </p:txBody>
      </p:sp>
    </p:spTree>
    <p:extLst>
      <p:ext uri="{BB962C8B-B14F-4D97-AF65-F5344CB8AC3E}">
        <p14:creationId xmlns:p14="http://schemas.microsoft.com/office/powerpoint/2010/main" val="40657785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459DD9-C07A-0F4A-BE38-5AFB42BB2A68}" type="slidenum">
              <a:rPr lang="en-US" smtClean="0"/>
              <a:t>6</a:t>
            </a:fld>
            <a:endParaRPr lang="en-US"/>
          </a:p>
        </p:txBody>
      </p:sp>
    </p:spTree>
    <p:extLst>
      <p:ext uri="{BB962C8B-B14F-4D97-AF65-F5344CB8AC3E}">
        <p14:creationId xmlns:p14="http://schemas.microsoft.com/office/powerpoint/2010/main" val="42113962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459DD9-C07A-0F4A-BE38-5AFB42BB2A68}" type="slidenum">
              <a:rPr lang="en-US" smtClean="0"/>
              <a:t>7</a:t>
            </a:fld>
            <a:endParaRPr lang="en-US"/>
          </a:p>
        </p:txBody>
      </p:sp>
    </p:spTree>
    <p:extLst>
      <p:ext uri="{BB962C8B-B14F-4D97-AF65-F5344CB8AC3E}">
        <p14:creationId xmlns:p14="http://schemas.microsoft.com/office/powerpoint/2010/main" val="154188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466772">
              <a:defRPr/>
            </a:pPr>
            <a:r>
              <a:rPr lang="en-US" b="1" i="1" dirty="0" smtClean="0"/>
              <a:t>*****PLACE</a:t>
            </a:r>
            <a:r>
              <a:rPr lang="en-US" b="1" i="1" baseline="0" dirty="0" smtClean="0"/>
              <a:t> SPEAKER NOTES HERE:</a:t>
            </a:r>
            <a:endParaRPr lang="en-US" b="1" i="1" dirty="0" smtClean="0"/>
          </a:p>
          <a:p>
            <a:endParaRPr lang="en-US" dirty="0"/>
          </a:p>
        </p:txBody>
      </p:sp>
      <p:sp>
        <p:nvSpPr>
          <p:cNvPr id="4" name="Slide Number Placeholder 3"/>
          <p:cNvSpPr>
            <a:spLocks noGrp="1"/>
          </p:cNvSpPr>
          <p:nvPr>
            <p:ph type="sldNum" sz="quarter" idx="10"/>
          </p:nvPr>
        </p:nvSpPr>
        <p:spPr/>
        <p:txBody>
          <a:bodyPr/>
          <a:lstStyle/>
          <a:p>
            <a:fld id="{F1459DD9-C07A-0F4A-BE38-5AFB42BB2A68}" type="slidenum">
              <a:rPr lang="en-US" smtClean="0"/>
              <a:t>8</a:t>
            </a:fld>
            <a:endParaRPr lang="en-US"/>
          </a:p>
        </p:txBody>
      </p:sp>
    </p:spTree>
    <p:extLst>
      <p:ext uri="{BB962C8B-B14F-4D97-AF65-F5344CB8AC3E}">
        <p14:creationId xmlns:p14="http://schemas.microsoft.com/office/powerpoint/2010/main" val="28404033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Specimen storage is required</a:t>
            </a:r>
            <a:r>
              <a:rPr lang="en-US" baseline="0" dirty="0" smtClean="0"/>
              <a:t> by several DCP programs. The primary function includes the storage and processing of tissue, especially when the research activity has been completed.</a:t>
            </a:r>
            <a:endParaRPr lang="en-US" dirty="0"/>
          </a:p>
        </p:txBody>
      </p:sp>
      <p:sp>
        <p:nvSpPr>
          <p:cNvPr id="4" name="Slide Number Placeholder 3"/>
          <p:cNvSpPr>
            <a:spLocks noGrp="1"/>
          </p:cNvSpPr>
          <p:nvPr>
            <p:ph type="sldNum" sz="quarter" idx="10"/>
          </p:nvPr>
        </p:nvSpPr>
        <p:spPr/>
        <p:txBody>
          <a:bodyPr/>
          <a:lstStyle/>
          <a:p>
            <a:fld id="{F1459DD9-C07A-0F4A-BE38-5AFB42BB2A68}" type="slidenum">
              <a:rPr lang="en-US" smtClean="0"/>
              <a:t>9</a:t>
            </a:fld>
            <a:endParaRPr lang="en-US"/>
          </a:p>
        </p:txBody>
      </p:sp>
    </p:spTree>
    <p:extLst>
      <p:ext uri="{BB962C8B-B14F-4D97-AF65-F5344CB8AC3E}">
        <p14:creationId xmlns:p14="http://schemas.microsoft.com/office/powerpoint/2010/main" val="362706578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Red Title Slide">
    <p:bg>
      <p:bgPr>
        <a:solidFill>
          <a:schemeClr val="tx2"/>
        </a:solidFill>
        <a:effectLst/>
      </p:bgPr>
    </p:bg>
    <p:spTree>
      <p:nvGrpSpPr>
        <p:cNvPr id="1" name=""/>
        <p:cNvGrpSpPr/>
        <p:nvPr/>
      </p:nvGrpSpPr>
      <p:grpSpPr>
        <a:xfrm>
          <a:off x="0" y="0"/>
          <a:ext cx="0" cy="0"/>
          <a:chOff x="0" y="0"/>
          <a:chExt cx="0" cy="0"/>
        </a:xfrm>
      </p:grpSpPr>
      <p:sp>
        <p:nvSpPr>
          <p:cNvPr id="12" name="Pentagon 11"/>
          <p:cNvSpPr>
            <a:spLocks noChangeAspect="1"/>
          </p:cNvSpPr>
          <p:nvPr userDrawn="1"/>
        </p:nvSpPr>
        <p:spPr>
          <a:xfrm>
            <a:off x="1166486" y="0"/>
            <a:ext cx="2872114" cy="5148072"/>
          </a:xfrm>
          <a:prstGeom prst="homePlate">
            <a:avLst>
              <a:gd name="adj" fmla="val 36290"/>
            </a:avLst>
          </a:prstGeom>
          <a:solidFill>
            <a:srgbClr val="B10E3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Pentagon 9"/>
          <p:cNvSpPr>
            <a:spLocks noChangeAspect="1"/>
          </p:cNvSpPr>
          <p:nvPr userDrawn="1"/>
        </p:nvSpPr>
        <p:spPr>
          <a:xfrm>
            <a:off x="0" y="0"/>
            <a:ext cx="2872114" cy="5148072"/>
          </a:xfrm>
          <a:prstGeom prst="homePlate">
            <a:avLst>
              <a:gd name="adj" fmla="val 36290"/>
            </a:avLst>
          </a:prstGeom>
          <a:solidFill>
            <a:srgbClr val="A70E3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Rectangle 20"/>
          <p:cNvSpPr/>
          <p:nvPr userDrawn="1"/>
        </p:nvSpPr>
        <p:spPr>
          <a:xfrm flipV="1">
            <a:off x="0" y="3776472"/>
            <a:ext cx="9144000" cy="13716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Title 1"/>
          <p:cNvSpPr>
            <a:spLocks noGrp="1"/>
          </p:cNvSpPr>
          <p:nvPr>
            <p:ph type="ctrTitle" hasCustomPrompt="1"/>
          </p:nvPr>
        </p:nvSpPr>
        <p:spPr>
          <a:xfrm>
            <a:off x="685799" y="1234440"/>
            <a:ext cx="7772400" cy="1370882"/>
          </a:xfrm>
        </p:spPr>
        <p:txBody>
          <a:bodyPr lIns="0" tIns="0" rIns="0" bIns="0" anchor="b">
            <a:noAutofit/>
          </a:bodyPr>
          <a:lstStyle>
            <a:lvl1pPr algn="r">
              <a:defRPr sz="2800" b="0" i="0">
                <a:solidFill>
                  <a:srgbClr val="FFFFFF"/>
                </a:solidFill>
                <a:latin typeface="Arial"/>
                <a:cs typeface="Arial"/>
              </a:defRPr>
            </a:lvl1pPr>
          </a:lstStyle>
          <a:p>
            <a:r>
              <a:rPr lang="en-US" dirty="0" smtClean="0"/>
              <a:t>Title of the presentation</a:t>
            </a:r>
            <a:endParaRPr lang="en-US" dirty="0"/>
          </a:p>
        </p:txBody>
      </p:sp>
      <p:sp>
        <p:nvSpPr>
          <p:cNvPr id="23" name="Subtitle 2"/>
          <p:cNvSpPr>
            <a:spLocks noGrp="1"/>
          </p:cNvSpPr>
          <p:nvPr>
            <p:ph type="subTitle" idx="1" hasCustomPrompt="1"/>
          </p:nvPr>
        </p:nvSpPr>
        <p:spPr>
          <a:xfrm>
            <a:off x="685800" y="2674620"/>
            <a:ext cx="7772400" cy="514782"/>
          </a:xfrm>
        </p:spPr>
        <p:txBody>
          <a:bodyPr lIns="0" tIns="0" rIns="0" bIns="0" anchor="t">
            <a:noAutofit/>
          </a:bodyPr>
          <a:lstStyle>
            <a:lvl1pPr marL="0" indent="0" algn="r">
              <a:buNone/>
              <a:defRPr sz="1400" b="0" i="1" spc="100">
                <a:solidFill>
                  <a:schemeClr val="bg1"/>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Subtitle goes here </a:t>
            </a:r>
            <a:endParaRPr lang="en-US" dirty="0"/>
          </a:p>
        </p:txBody>
      </p:sp>
      <p:pic>
        <p:nvPicPr>
          <p:cNvPr id="2" name="Picture 1" descr="NCI-Logo-Color.png"/>
          <p:cNvPicPr>
            <a:picLocks/>
          </p:cNvPicPr>
          <p:nvPr userDrawn="1"/>
        </p:nvPicPr>
        <p:blipFill>
          <a:blip r:embed="rId2">
            <a:extLst>
              <a:ext uri="{28A0092B-C50C-407E-A947-70E740481C1C}">
                <a14:useLocalDpi xmlns:a14="http://schemas.microsoft.com/office/drawing/2010/main" val="0"/>
              </a:ext>
            </a:extLst>
          </a:blip>
          <a:stretch>
            <a:fillRect/>
          </a:stretch>
        </p:blipFill>
        <p:spPr>
          <a:xfrm>
            <a:off x="457201" y="4282743"/>
            <a:ext cx="3993515" cy="381000"/>
          </a:xfrm>
          <a:prstGeom prst="rect">
            <a:avLst/>
          </a:prstGeom>
        </p:spPr>
      </p:pic>
      <p:sp>
        <p:nvSpPr>
          <p:cNvPr id="9" name="Date Placeholder 3"/>
          <p:cNvSpPr>
            <a:spLocks noGrp="1"/>
          </p:cNvSpPr>
          <p:nvPr>
            <p:ph type="dt" sz="half" idx="2"/>
          </p:nvPr>
        </p:nvSpPr>
        <p:spPr>
          <a:xfrm>
            <a:off x="6400800" y="4295773"/>
            <a:ext cx="2286000" cy="356616"/>
          </a:xfrm>
          <a:prstGeom prst="rect">
            <a:avLst/>
          </a:prstGeom>
        </p:spPr>
        <p:txBody>
          <a:bodyPr vert="horz" lIns="0" tIns="0" rIns="0" bIns="0" rtlCol="0" anchor="ctr"/>
          <a:lstStyle>
            <a:lvl1pPr algn="r" fontAlgn="auto">
              <a:spcBef>
                <a:spcPts val="0"/>
              </a:spcBef>
              <a:spcAft>
                <a:spcPts val="0"/>
              </a:spcAft>
              <a:defRPr sz="1400" smtClean="0">
                <a:solidFill>
                  <a:srgbClr val="000000"/>
                </a:solidFill>
                <a:latin typeface="+mn-lt"/>
                <a:ea typeface="+mn-ea"/>
                <a:cs typeface="SapientSansRegular"/>
              </a:defRPr>
            </a:lvl1pPr>
          </a:lstStyle>
          <a:p>
            <a:pPr>
              <a:defRPr/>
            </a:pPr>
            <a:fld id="{DEE2CC4A-D4A6-3847-844C-B33A6D47D47C}" type="datetime4">
              <a:rPr lang="en-US" smtClean="0"/>
              <a:pPr>
                <a:defRPr/>
              </a:pPr>
              <a:t>June 21, 2017</a:t>
            </a:fld>
            <a:endParaRPr lang="en-US" dirty="0"/>
          </a:p>
        </p:txBody>
      </p:sp>
    </p:spTree>
    <p:extLst>
      <p:ext uri="{BB962C8B-B14F-4D97-AF65-F5344CB8AC3E}">
        <p14:creationId xmlns:p14="http://schemas.microsoft.com/office/powerpoint/2010/main" val="8956123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lumn Right — Footer">
    <p:spTree>
      <p:nvGrpSpPr>
        <p:cNvPr id="1" name=""/>
        <p:cNvGrpSpPr/>
        <p:nvPr/>
      </p:nvGrpSpPr>
      <p:grpSpPr>
        <a:xfrm>
          <a:off x="0" y="0"/>
          <a:ext cx="0" cy="0"/>
          <a:chOff x="0" y="0"/>
          <a:chExt cx="0" cy="0"/>
        </a:xfrm>
      </p:grpSpPr>
      <p:sp>
        <p:nvSpPr>
          <p:cNvPr id="12" name="Title 1"/>
          <p:cNvSpPr>
            <a:spLocks noGrp="1"/>
          </p:cNvSpPr>
          <p:nvPr>
            <p:ph type="title" hasCustomPrompt="1"/>
          </p:nvPr>
        </p:nvSpPr>
        <p:spPr>
          <a:xfrm>
            <a:off x="493776" y="311658"/>
            <a:ext cx="8165592" cy="317395"/>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smtClean="0"/>
              <a:t>Slide title</a:t>
            </a:r>
            <a:endParaRPr lang="en-US" dirty="0"/>
          </a:p>
        </p:txBody>
      </p:sp>
      <p:sp>
        <p:nvSpPr>
          <p:cNvPr id="14" name="Text Box 14"/>
          <p:cNvSpPr txBox="1">
            <a:spLocks noChangeArrowheads="1"/>
          </p:cNvSpPr>
          <p:nvPr userDrawn="1"/>
        </p:nvSpPr>
        <p:spPr bwMode="auto">
          <a:xfrm>
            <a:off x="8647113" y="4864608"/>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smtClean="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smtClean="0">
              <a:solidFill>
                <a:srgbClr val="7F7F7F"/>
              </a:solidFill>
              <a:latin typeface="+mn-lt"/>
              <a:cs typeface="SapientSansRegular"/>
            </a:endParaRPr>
          </a:p>
        </p:txBody>
      </p:sp>
      <p:pic>
        <p:nvPicPr>
          <p:cNvPr id="15" name="Picture 14" descr="NCI-Logo-Gray-Knock-NEW.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0" y="4864608"/>
            <a:ext cx="1916888" cy="182880"/>
          </a:xfrm>
          <a:prstGeom prst="rect">
            <a:avLst/>
          </a:prstGeom>
        </p:spPr>
      </p:pic>
      <p:sp>
        <p:nvSpPr>
          <p:cNvPr id="6" name="Content Placeholder 2"/>
          <p:cNvSpPr>
            <a:spLocks noGrp="1"/>
          </p:cNvSpPr>
          <p:nvPr>
            <p:ph sz="quarter" idx="11"/>
          </p:nvPr>
        </p:nvSpPr>
        <p:spPr>
          <a:xfrm>
            <a:off x="4550981" y="1069975"/>
            <a:ext cx="4108387" cy="3600450"/>
          </a:xfrm>
        </p:spPr>
        <p:txBody>
          <a:bodyPr num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Content Placeholder 4"/>
          <p:cNvSpPr>
            <a:spLocks noGrp="1"/>
          </p:cNvSpPr>
          <p:nvPr>
            <p:ph sz="quarter" idx="12"/>
          </p:nvPr>
        </p:nvSpPr>
        <p:spPr>
          <a:xfrm>
            <a:off x="493776" y="1069975"/>
            <a:ext cx="3897313" cy="3600450"/>
          </a:xfrm>
        </p:spPr>
        <p:txBody>
          <a:bodyPr anchor="ctr"/>
          <a:lstStyle>
            <a:lvl1pPr marL="0" indent="0" algn="ctr">
              <a:buFontTx/>
              <a:buNone/>
              <a:defRPr/>
            </a:lvl1pPr>
          </a:lstStyle>
          <a:p>
            <a:pPr lvl="0"/>
            <a:r>
              <a:rPr lang="en-US" smtClean="0"/>
              <a:t>Click to edit Master text styles</a:t>
            </a:r>
          </a:p>
        </p:txBody>
      </p:sp>
    </p:spTree>
    <p:extLst>
      <p:ext uri="{BB962C8B-B14F-4D97-AF65-F5344CB8AC3E}">
        <p14:creationId xmlns:p14="http://schemas.microsoft.com/office/powerpoint/2010/main" val="30032025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lumn Right — No Footer">
    <p:spTree>
      <p:nvGrpSpPr>
        <p:cNvPr id="1" name=""/>
        <p:cNvGrpSpPr/>
        <p:nvPr/>
      </p:nvGrpSpPr>
      <p:grpSpPr>
        <a:xfrm>
          <a:off x="0" y="0"/>
          <a:ext cx="0" cy="0"/>
          <a:chOff x="0" y="0"/>
          <a:chExt cx="0" cy="0"/>
        </a:xfrm>
      </p:grpSpPr>
      <p:sp>
        <p:nvSpPr>
          <p:cNvPr id="12" name="Title 1"/>
          <p:cNvSpPr>
            <a:spLocks noGrp="1"/>
          </p:cNvSpPr>
          <p:nvPr>
            <p:ph type="title" hasCustomPrompt="1"/>
          </p:nvPr>
        </p:nvSpPr>
        <p:spPr>
          <a:xfrm>
            <a:off x="493776" y="311658"/>
            <a:ext cx="8165592" cy="317395"/>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smtClean="0"/>
              <a:t>Slide title</a:t>
            </a:r>
            <a:endParaRPr lang="en-US" dirty="0"/>
          </a:p>
        </p:txBody>
      </p:sp>
      <p:sp>
        <p:nvSpPr>
          <p:cNvPr id="14" name="Text Box 14"/>
          <p:cNvSpPr txBox="1">
            <a:spLocks noChangeArrowheads="1"/>
          </p:cNvSpPr>
          <p:nvPr userDrawn="1"/>
        </p:nvSpPr>
        <p:spPr bwMode="auto">
          <a:xfrm>
            <a:off x="8647113" y="4864608"/>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smtClean="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smtClean="0">
              <a:solidFill>
                <a:srgbClr val="7F7F7F"/>
              </a:solidFill>
              <a:latin typeface="+mn-lt"/>
              <a:cs typeface="SapientSansRegular"/>
            </a:endParaRPr>
          </a:p>
        </p:txBody>
      </p:sp>
      <p:sp>
        <p:nvSpPr>
          <p:cNvPr id="5" name="Content Placeholder 2"/>
          <p:cNvSpPr>
            <a:spLocks noGrp="1"/>
          </p:cNvSpPr>
          <p:nvPr>
            <p:ph sz="quarter" idx="11"/>
          </p:nvPr>
        </p:nvSpPr>
        <p:spPr>
          <a:xfrm>
            <a:off x="4550981" y="1069975"/>
            <a:ext cx="4108387" cy="3600450"/>
          </a:xfrm>
        </p:spPr>
        <p:txBody>
          <a:bodyPr num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Content Placeholder 4"/>
          <p:cNvSpPr>
            <a:spLocks noGrp="1"/>
          </p:cNvSpPr>
          <p:nvPr>
            <p:ph sz="quarter" idx="12"/>
          </p:nvPr>
        </p:nvSpPr>
        <p:spPr>
          <a:xfrm>
            <a:off x="493776" y="1069975"/>
            <a:ext cx="3897313" cy="3600450"/>
          </a:xfrm>
        </p:spPr>
        <p:txBody>
          <a:bodyPr anchor="ctr"/>
          <a:lstStyle>
            <a:lvl1pPr marL="0" indent="0" algn="ctr">
              <a:buFontTx/>
              <a:buNone/>
              <a:defRPr/>
            </a:lvl1pPr>
          </a:lstStyle>
          <a:p>
            <a:pPr lvl="0"/>
            <a:r>
              <a:rPr lang="en-US" smtClean="0"/>
              <a:t>Click to edit Master text styles</a:t>
            </a:r>
          </a:p>
        </p:txBody>
      </p:sp>
    </p:spTree>
    <p:extLst>
      <p:ext uri="{BB962C8B-B14F-4D97-AF65-F5344CB8AC3E}">
        <p14:creationId xmlns:p14="http://schemas.microsoft.com/office/powerpoint/2010/main" val="35737470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ingle Graphic — Footer">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493776" y="311658"/>
            <a:ext cx="8165592" cy="317395"/>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smtClean="0"/>
              <a:t>Slide title</a:t>
            </a:r>
            <a:endParaRPr lang="en-US" dirty="0"/>
          </a:p>
        </p:txBody>
      </p:sp>
      <p:sp>
        <p:nvSpPr>
          <p:cNvPr id="10" name="Text Box 14"/>
          <p:cNvSpPr txBox="1">
            <a:spLocks noChangeArrowheads="1"/>
          </p:cNvSpPr>
          <p:nvPr userDrawn="1"/>
        </p:nvSpPr>
        <p:spPr bwMode="auto">
          <a:xfrm>
            <a:off x="8647113" y="4864608"/>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smtClean="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smtClean="0">
              <a:solidFill>
                <a:srgbClr val="7F7F7F"/>
              </a:solidFill>
              <a:latin typeface="+mn-lt"/>
              <a:cs typeface="SapientSansRegular"/>
            </a:endParaRPr>
          </a:p>
        </p:txBody>
      </p:sp>
      <p:pic>
        <p:nvPicPr>
          <p:cNvPr id="11" name="Picture 10" descr="NCI-Logo-Gray-Knock-NEW.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0" y="4864608"/>
            <a:ext cx="1916888" cy="182880"/>
          </a:xfrm>
          <a:prstGeom prst="rect">
            <a:avLst/>
          </a:prstGeom>
        </p:spPr>
      </p:pic>
    </p:spTree>
    <p:extLst>
      <p:ext uri="{BB962C8B-B14F-4D97-AF65-F5344CB8AC3E}">
        <p14:creationId xmlns:p14="http://schemas.microsoft.com/office/powerpoint/2010/main" val="25711148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ingle Graphic — No Footer">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493776" y="311658"/>
            <a:ext cx="8165592" cy="317395"/>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smtClean="0"/>
              <a:t>Slide title</a:t>
            </a:r>
            <a:endParaRPr lang="en-US" dirty="0"/>
          </a:p>
        </p:txBody>
      </p:sp>
      <p:sp>
        <p:nvSpPr>
          <p:cNvPr id="10" name="Text Box 14"/>
          <p:cNvSpPr txBox="1">
            <a:spLocks noChangeArrowheads="1"/>
          </p:cNvSpPr>
          <p:nvPr userDrawn="1"/>
        </p:nvSpPr>
        <p:spPr bwMode="auto">
          <a:xfrm>
            <a:off x="8647113" y="4864608"/>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smtClean="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smtClean="0">
              <a:solidFill>
                <a:srgbClr val="7F7F7F"/>
              </a:solidFill>
              <a:latin typeface="+mn-lt"/>
              <a:cs typeface="SapientSansRegular"/>
            </a:endParaRPr>
          </a:p>
        </p:txBody>
      </p:sp>
    </p:spTree>
    <p:extLst>
      <p:ext uri="{BB962C8B-B14F-4D97-AF65-F5344CB8AC3E}">
        <p14:creationId xmlns:p14="http://schemas.microsoft.com/office/powerpoint/2010/main" val="11177627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lank — Footer">
    <p:spTree>
      <p:nvGrpSpPr>
        <p:cNvPr id="1" name=""/>
        <p:cNvGrpSpPr/>
        <p:nvPr/>
      </p:nvGrpSpPr>
      <p:grpSpPr>
        <a:xfrm>
          <a:off x="0" y="0"/>
          <a:ext cx="0" cy="0"/>
          <a:chOff x="0" y="0"/>
          <a:chExt cx="0" cy="0"/>
        </a:xfrm>
      </p:grpSpPr>
      <p:sp>
        <p:nvSpPr>
          <p:cNvPr id="11" name="Text Box 14"/>
          <p:cNvSpPr txBox="1">
            <a:spLocks noChangeArrowheads="1"/>
          </p:cNvSpPr>
          <p:nvPr userDrawn="1"/>
        </p:nvSpPr>
        <p:spPr bwMode="auto">
          <a:xfrm>
            <a:off x="8647113" y="4864608"/>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smtClean="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smtClean="0">
              <a:solidFill>
                <a:srgbClr val="7F7F7F"/>
              </a:solidFill>
              <a:latin typeface="+mn-lt"/>
              <a:cs typeface="SapientSansRegular"/>
            </a:endParaRPr>
          </a:p>
        </p:txBody>
      </p:sp>
      <p:pic>
        <p:nvPicPr>
          <p:cNvPr id="12" name="Picture 11" descr="NCI-Logo-Gray-Knock-NEW.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0" y="4864608"/>
            <a:ext cx="1916888" cy="182880"/>
          </a:xfrm>
          <a:prstGeom prst="rect">
            <a:avLst/>
          </a:prstGeom>
        </p:spPr>
      </p:pic>
    </p:spTree>
    <p:extLst>
      <p:ext uri="{BB962C8B-B14F-4D97-AF65-F5344CB8AC3E}">
        <p14:creationId xmlns:p14="http://schemas.microsoft.com/office/powerpoint/2010/main" val="35309575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lank — No Footer">
    <p:spTree>
      <p:nvGrpSpPr>
        <p:cNvPr id="1" name=""/>
        <p:cNvGrpSpPr/>
        <p:nvPr/>
      </p:nvGrpSpPr>
      <p:grpSpPr>
        <a:xfrm>
          <a:off x="0" y="0"/>
          <a:ext cx="0" cy="0"/>
          <a:chOff x="0" y="0"/>
          <a:chExt cx="0" cy="0"/>
        </a:xfrm>
      </p:grpSpPr>
      <p:sp>
        <p:nvSpPr>
          <p:cNvPr id="3" name="Text Box 14"/>
          <p:cNvSpPr txBox="1">
            <a:spLocks noChangeArrowheads="1"/>
          </p:cNvSpPr>
          <p:nvPr userDrawn="1"/>
        </p:nvSpPr>
        <p:spPr bwMode="auto">
          <a:xfrm>
            <a:off x="8647113" y="4864608"/>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smtClean="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smtClean="0">
              <a:solidFill>
                <a:srgbClr val="7F7F7F"/>
              </a:solidFill>
              <a:latin typeface="+mn-lt"/>
              <a:cs typeface="SapientSansRegular"/>
            </a:endParaRPr>
          </a:p>
        </p:txBody>
      </p:sp>
    </p:spTree>
    <p:extLst>
      <p:ext uri="{BB962C8B-B14F-4D97-AF65-F5344CB8AC3E}">
        <p14:creationId xmlns:p14="http://schemas.microsoft.com/office/powerpoint/2010/main" val="380721987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ack Cover Red">
    <p:bg>
      <p:bgPr>
        <a:solidFill>
          <a:schemeClr val="tx2"/>
        </a:solidFill>
        <a:effectLst/>
      </p:bgPr>
    </p:bg>
    <p:spTree>
      <p:nvGrpSpPr>
        <p:cNvPr id="1" name=""/>
        <p:cNvGrpSpPr/>
        <p:nvPr/>
      </p:nvGrpSpPr>
      <p:grpSpPr>
        <a:xfrm>
          <a:off x="0" y="0"/>
          <a:ext cx="0" cy="0"/>
          <a:chOff x="0" y="0"/>
          <a:chExt cx="0" cy="0"/>
        </a:xfrm>
      </p:grpSpPr>
      <p:sp>
        <p:nvSpPr>
          <p:cNvPr id="6" name="Pentagon 5"/>
          <p:cNvSpPr/>
          <p:nvPr userDrawn="1"/>
        </p:nvSpPr>
        <p:spPr>
          <a:xfrm>
            <a:off x="0" y="0"/>
            <a:ext cx="8458198" cy="5143500"/>
          </a:xfrm>
          <a:prstGeom prst="homePlate">
            <a:avLst>
              <a:gd name="adj" fmla="val 20935"/>
            </a:avLst>
          </a:prstGeom>
          <a:solidFill>
            <a:srgbClr val="B10E3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Pentagon 7"/>
          <p:cNvSpPr/>
          <p:nvPr userDrawn="1"/>
        </p:nvSpPr>
        <p:spPr>
          <a:xfrm>
            <a:off x="0" y="0"/>
            <a:ext cx="7289798" cy="5143500"/>
          </a:xfrm>
          <a:prstGeom prst="homePlate">
            <a:avLst>
              <a:gd name="adj" fmla="val 20935"/>
            </a:avLst>
          </a:prstGeom>
          <a:solidFill>
            <a:srgbClr val="A70E3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extBox 13"/>
          <p:cNvSpPr txBox="1">
            <a:spLocks noChangeArrowheads="1"/>
          </p:cNvSpPr>
          <p:nvPr userDrawn="1"/>
        </p:nvSpPr>
        <p:spPr bwMode="auto">
          <a:xfrm>
            <a:off x="1996889" y="4356100"/>
            <a:ext cx="518673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eaLnBrk="1" hangingPunct="1">
              <a:defRPr/>
            </a:pPr>
            <a:r>
              <a:rPr lang="en-US" sz="1600" b="1" dirty="0" err="1" smtClean="0">
                <a:solidFill>
                  <a:schemeClr val="bg1"/>
                </a:solidFill>
                <a:latin typeface="Arial" charset="0"/>
              </a:rPr>
              <a:t>www.cancer.gov</a:t>
            </a:r>
            <a:r>
              <a:rPr lang="en-US" sz="1600" b="1" dirty="0" smtClean="0">
                <a:solidFill>
                  <a:schemeClr val="bg1"/>
                </a:solidFill>
                <a:latin typeface="Arial" charset="0"/>
              </a:rPr>
              <a:t>                 </a:t>
            </a:r>
            <a:r>
              <a:rPr lang="en-US" sz="1600" b="1" dirty="0" err="1" smtClean="0">
                <a:solidFill>
                  <a:schemeClr val="bg1"/>
                </a:solidFill>
                <a:latin typeface="Arial" charset="0"/>
              </a:rPr>
              <a:t>www.cancer.gov</a:t>
            </a:r>
            <a:r>
              <a:rPr lang="en-US" sz="1600" b="1" dirty="0" smtClean="0">
                <a:solidFill>
                  <a:schemeClr val="bg1"/>
                </a:solidFill>
                <a:latin typeface="Arial" charset="0"/>
              </a:rPr>
              <a:t>/</a:t>
            </a:r>
            <a:r>
              <a:rPr lang="en-US" sz="1600" b="1" dirty="0" err="1" smtClean="0">
                <a:solidFill>
                  <a:schemeClr val="bg1"/>
                </a:solidFill>
                <a:latin typeface="Arial" charset="0"/>
              </a:rPr>
              <a:t>espanol</a:t>
            </a:r>
            <a:endParaRPr lang="en-US" sz="1600" b="1" dirty="0" smtClean="0">
              <a:solidFill>
                <a:schemeClr val="bg1"/>
              </a:solidFill>
              <a:latin typeface="Arial" charset="0"/>
            </a:endParaRPr>
          </a:p>
        </p:txBody>
      </p:sp>
      <p:grpSp>
        <p:nvGrpSpPr>
          <p:cNvPr id="7" name="Group 6"/>
          <p:cNvGrpSpPr>
            <a:grpSpLocks noChangeAspect="1"/>
          </p:cNvGrpSpPr>
          <p:nvPr userDrawn="1"/>
        </p:nvGrpSpPr>
        <p:grpSpPr>
          <a:xfrm>
            <a:off x="2994026" y="2148840"/>
            <a:ext cx="3163776" cy="813435"/>
            <a:chOff x="2333626" y="1990725"/>
            <a:chExt cx="4519680" cy="1162050"/>
          </a:xfrm>
        </p:grpSpPr>
        <p:pic>
          <p:nvPicPr>
            <p:cNvPr id="10" name="Picture 9" descr="NCI-Logo-Stack.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733805" y="2133600"/>
              <a:ext cx="3119501" cy="852170"/>
            </a:xfrm>
            <a:prstGeom prst="rect">
              <a:avLst/>
            </a:prstGeom>
          </p:spPr>
        </p:pic>
        <p:pic>
          <p:nvPicPr>
            <p:cNvPr id="11" name="Picture 10" descr="4_hhs_logo_white.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333626" y="1990725"/>
              <a:ext cx="1162050" cy="1162050"/>
            </a:xfrm>
            <a:prstGeom prst="rect">
              <a:avLst/>
            </a:prstGeom>
          </p:spPr>
        </p:pic>
      </p:grpSp>
    </p:spTree>
    <p:extLst>
      <p:ext uri="{BB962C8B-B14F-4D97-AF65-F5344CB8AC3E}">
        <p14:creationId xmlns:p14="http://schemas.microsoft.com/office/powerpoint/2010/main" val="1678458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genda with Sub-Bullet">
    <p:spTree>
      <p:nvGrpSpPr>
        <p:cNvPr id="1" name=""/>
        <p:cNvGrpSpPr/>
        <p:nvPr/>
      </p:nvGrpSpPr>
      <p:grpSpPr>
        <a:xfrm>
          <a:off x="0" y="0"/>
          <a:ext cx="0" cy="0"/>
          <a:chOff x="0" y="0"/>
          <a:chExt cx="0" cy="0"/>
        </a:xfrm>
      </p:grpSpPr>
      <p:sp>
        <p:nvSpPr>
          <p:cNvPr id="12" name="Pentagon 11"/>
          <p:cNvSpPr>
            <a:spLocks noChangeAspect="1"/>
          </p:cNvSpPr>
          <p:nvPr userDrawn="1"/>
        </p:nvSpPr>
        <p:spPr>
          <a:xfrm>
            <a:off x="1177110" y="0"/>
            <a:ext cx="2872114" cy="5148072"/>
          </a:xfrm>
          <a:prstGeom prst="homePlate">
            <a:avLst>
              <a:gd name="adj" fmla="val 36290"/>
            </a:avLst>
          </a:prstGeom>
          <a:solidFill>
            <a:srgbClr val="F2F2F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Pentagon 12"/>
          <p:cNvSpPr>
            <a:spLocks noChangeAspect="1"/>
          </p:cNvSpPr>
          <p:nvPr userDrawn="1"/>
        </p:nvSpPr>
        <p:spPr>
          <a:xfrm>
            <a:off x="10624" y="0"/>
            <a:ext cx="2872114" cy="5148072"/>
          </a:xfrm>
          <a:prstGeom prst="homePlate">
            <a:avLst>
              <a:gd name="adj" fmla="val 36290"/>
            </a:avLst>
          </a:prstGeom>
          <a:solidFill>
            <a:srgbClr val="E8E8E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itle 1"/>
          <p:cNvSpPr>
            <a:spLocks noGrp="1"/>
          </p:cNvSpPr>
          <p:nvPr>
            <p:ph type="title" hasCustomPrompt="1"/>
          </p:nvPr>
        </p:nvSpPr>
        <p:spPr>
          <a:xfrm>
            <a:off x="493776" y="1371600"/>
            <a:ext cx="3017520" cy="1371600"/>
          </a:xfrm>
        </p:spPr>
        <p:txBody>
          <a:bodyPr lIns="0" tIns="0" rIns="0" bIns="0" anchor="b">
            <a:noAutofit/>
          </a:bodyPr>
          <a:lstStyle>
            <a:lvl1pPr algn="r">
              <a:lnSpc>
                <a:spcPct val="90000"/>
              </a:lnSpc>
              <a:defRPr sz="2400">
                <a:solidFill>
                  <a:srgbClr val="123E57"/>
                </a:solidFill>
                <a:latin typeface="+mj-lt"/>
                <a:cs typeface="SapientSansBold"/>
              </a:defRPr>
            </a:lvl1pPr>
          </a:lstStyle>
          <a:p>
            <a:r>
              <a:rPr lang="en-US" dirty="0" smtClean="0"/>
              <a:t>Agenda</a:t>
            </a:r>
            <a:endParaRPr lang="en-US" dirty="0"/>
          </a:p>
        </p:txBody>
      </p:sp>
      <p:sp>
        <p:nvSpPr>
          <p:cNvPr id="7" name="Text Box 14"/>
          <p:cNvSpPr txBox="1">
            <a:spLocks noChangeArrowheads="1"/>
          </p:cNvSpPr>
          <p:nvPr userDrawn="1"/>
        </p:nvSpPr>
        <p:spPr bwMode="auto">
          <a:xfrm>
            <a:off x="8647113" y="4864608"/>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smtClean="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smtClean="0">
              <a:solidFill>
                <a:srgbClr val="7F7F7F"/>
              </a:solidFill>
              <a:latin typeface="+mn-lt"/>
              <a:cs typeface="SapientSansRegular"/>
            </a:endParaRPr>
          </a:p>
        </p:txBody>
      </p:sp>
      <p:pic>
        <p:nvPicPr>
          <p:cNvPr id="9" name="Picture 8" descr="NCI-Logo-Gray-Knock-NEW.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0" y="4864608"/>
            <a:ext cx="1916888" cy="182880"/>
          </a:xfrm>
          <a:prstGeom prst="rect">
            <a:avLst/>
          </a:prstGeom>
        </p:spPr>
      </p:pic>
      <p:sp>
        <p:nvSpPr>
          <p:cNvPr id="11" name="Text Placeholder 12"/>
          <p:cNvSpPr>
            <a:spLocks noGrp="1"/>
          </p:cNvSpPr>
          <p:nvPr>
            <p:ph type="body" sz="quarter" idx="11" hasCustomPrompt="1"/>
          </p:nvPr>
        </p:nvSpPr>
        <p:spPr>
          <a:xfrm>
            <a:off x="4334256" y="0"/>
            <a:ext cx="4297680" cy="5148072"/>
          </a:xfrm>
        </p:spPr>
        <p:txBody>
          <a:bodyPr anchor="ctr">
            <a:noAutofit/>
          </a:bodyPr>
          <a:lstStyle>
            <a:lvl1pPr marL="457200" marR="0" indent="-457200" algn="l" defTabSz="457200" rtl="0" eaLnBrk="1" fontAlgn="auto" latinLnBrk="0" hangingPunct="1">
              <a:lnSpc>
                <a:spcPct val="100000"/>
              </a:lnSpc>
              <a:spcBef>
                <a:spcPts val="0"/>
              </a:spcBef>
              <a:spcAft>
                <a:spcPts val="1000"/>
              </a:spcAft>
              <a:buClr>
                <a:schemeClr val="accent1"/>
              </a:buClr>
              <a:buSzTx/>
              <a:buFont typeface="+mj-lt"/>
              <a:buAutoNum type="arabicPeriod"/>
              <a:tabLst/>
              <a:defRPr i="1">
                <a:solidFill>
                  <a:srgbClr val="000000"/>
                </a:solidFill>
              </a:defRPr>
            </a:lvl1pPr>
            <a:lvl2pPr marL="685800" marR="0" indent="-228600" algn="l" defTabSz="457200" rtl="0" eaLnBrk="1" fontAlgn="auto" latinLnBrk="0" hangingPunct="1">
              <a:lnSpc>
                <a:spcPct val="100000"/>
              </a:lnSpc>
              <a:spcBef>
                <a:spcPts val="0"/>
              </a:spcBef>
              <a:spcAft>
                <a:spcPts val="1000"/>
              </a:spcAft>
              <a:buClr>
                <a:schemeClr val="accent1"/>
              </a:buClr>
              <a:buSzTx/>
              <a:buFont typeface="Wingdings" charset="2"/>
              <a:buChar char="§"/>
              <a:tabLst/>
              <a:defRPr lang="en-US" sz="1900" i="1" kern="1200" baseline="0" dirty="0" smtClean="0">
                <a:solidFill>
                  <a:srgbClr val="000000"/>
                </a:solidFill>
                <a:latin typeface="+mn-lt"/>
                <a:ea typeface="ＭＳ Ｐゴシック" charset="0"/>
                <a:cs typeface="SapientCentroSlab-Light"/>
              </a:defRPr>
            </a:lvl2pPr>
          </a:lstStyle>
          <a:p>
            <a:r>
              <a:rPr lang="en-US" dirty="0" smtClean="0"/>
              <a:t>Agenda Item 1</a:t>
            </a:r>
          </a:p>
          <a:p>
            <a:pPr lvl="1"/>
            <a:r>
              <a:rPr lang="en-US" dirty="0" smtClean="0"/>
              <a:t>Agenda Item 1a</a:t>
            </a:r>
          </a:p>
          <a:p>
            <a:pPr lvl="1"/>
            <a:r>
              <a:rPr lang="en-US" dirty="0" smtClean="0"/>
              <a:t>Agenda Item 1b</a:t>
            </a:r>
          </a:p>
          <a:p>
            <a:r>
              <a:rPr lang="en-US" dirty="0" smtClean="0"/>
              <a:t>Agenda Item 2</a:t>
            </a:r>
          </a:p>
          <a:p>
            <a:pPr lvl="1"/>
            <a:r>
              <a:rPr lang="en-US" dirty="0" smtClean="0"/>
              <a:t>Agenda Item 2a</a:t>
            </a:r>
          </a:p>
          <a:p>
            <a:pPr lvl="1"/>
            <a:r>
              <a:rPr lang="en-US" dirty="0" smtClean="0"/>
              <a:t>Agenda Item 2b</a:t>
            </a:r>
          </a:p>
          <a:p>
            <a:r>
              <a:rPr lang="en-US" dirty="0" smtClean="0"/>
              <a:t>Agenda Item 3</a:t>
            </a:r>
          </a:p>
          <a:p>
            <a:pPr marL="685800" marR="0" lvl="1" indent="-228600" algn="l" defTabSz="457200" rtl="0" eaLnBrk="1" fontAlgn="auto" latinLnBrk="0" hangingPunct="1">
              <a:lnSpc>
                <a:spcPct val="100000"/>
              </a:lnSpc>
              <a:spcBef>
                <a:spcPts val="0"/>
              </a:spcBef>
              <a:spcAft>
                <a:spcPts val="1000"/>
              </a:spcAft>
              <a:buClr>
                <a:schemeClr val="accent1"/>
              </a:buClr>
              <a:buSzTx/>
              <a:buFont typeface="Wingdings" charset="2"/>
              <a:buChar char="§"/>
              <a:tabLst/>
              <a:defRPr/>
            </a:pPr>
            <a:r>
              <a:rPr lang="en-US" dirty="0" smtClean="0"/>
              <a:t>Agenda Item 3a</a:t>
            </a:r>
          </a:p>
          <a:p>
            <a:pPr marL="685800" marR="0" lvl="1" indent="-228600" algn="l" defTabSz="457200" rtl="0" eaLnBrk="1" fontAlgn="auto" latinLnBrk="0" hangingPunct="1">
              <a:lnSpc>
                <a:spcPct val="100000"/>
              </a:lnSpc>
              <a:spcBef>
                <a:spcPts val="0"/>
              </a:spcBef>
              <a:spcAft>
                <a:spcPts val="1000"/>
              </a:spcAft>
              <a:buClr>
                <a:schemeClr val="accent1"/>
              </a:buClr>
              <a:buSzTx/>
              <a:buFont typeface="Wingdings" charset="2"/>
              <a:buChar char="§"/>
              <a:tabLst/>
              <a:defRPr/>
            </a:pPr>
            <a:r>
              <a:rPr lang="en-US" dirty="0" smtClean="0"/>
              <a:t>Agenda Item 3b</a:t>
            </a:r>
          </a:p>
        </p:txBody>
      </p:sp>
    </p:spTree>
    <p:extLst>
      <p:ext uri="{BB962C8B-B14F-4D97-AF65-F5344CB8AC3E}">
        <p14:creationId xmlns:p14="http://schemas.microsoft.com/office/powerpoint/2010/main" val="9852846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Red Section Break">
    <p:bg>
      <p:bgPr>
        <a:solidFill>
          <a:schemeClr val="tx2"/>
        </a:solidFill>
        <a:effectLst/>
      </p:bgPr>
    </p:bg>
    <p:spTree>
      <p:nvGrpSpPr>
        <p:cNvPr id="1" name=""/>
        <p:cNvGrpSpPr/>
        <p:nvPr/>
      </p:nvGrpSpPr>
      <p:grpSpPr>
        <a:xfrm>
          <a:off x="0" y="0"/>
          <a:ext cx="0" cy="0"/>
          <a:chOff x="0" y="0"/>
          <a:chExt cx="0" cy="0"/>
        </a:xfrm>
      </p:grpSpPr>
      <p:sp>
        <p:nvSpPr>
          <p:cNvPr id="20" name="Pentagon 19"/>
          <p:cNvSpPr/>
          <p:nvPr userDrawn="1"/>
        </p:nvSpPr>
        <p:spPr>
          <a:xfrm>
            <a:off x="1" y="0"/>
            <a:ext cx="8458198" cy="5143500"/>
          </a:xfrm>
          <a:prstGeom prst="homePlate">
            <a:avLst>
              <a:gd name="adj" fmla="val 20935"/>
            </a:avLst>
          </a:prstGeom>
          <a:solidFill>
            <a:srgbClr val="B10E3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Pentagon 20"/>
          <p:cNvSpPr/>
          <p:nvPr userDrawn="1"/>
        </p:nvSpPr>
        <p:spPr>
          <a:xfrm>
            <a:off x="1" y="0"/>
            <a:ext cx="7289798" cy="5143500"/>
          </a:xfrm>
          <a:prstGeom prst="homePlate">
            <a:avLst>
              <a:gd name="adj" fmla="val 20935"/>
            </a:avLst>
          </a:prstGeom>
          <a:solidFill>
            <a:srgbClr val="A70E3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itle 1"/>
          <p:cNvSpPr>
            <a:spLocks noGrp="1"/>
          </p:cNvSpPr>
          <p:nvPr>
            <p:ph type="ctrTitle" hasCustomPrompt="1"/>
          </p:nvPr>
        </p:nvSpPr>
        <p:spPr>
          <a:xfrm>
            <a:off x="3429000" y="1817370"/>
            <a:ext cx="5029199" cy="1371600"/>
          </a:xfrm>
        </p:spPr>
        <p:txBody>
          <a:bodyPr lIns="0" tIns="0" rIns="0" bIns="0" anchor="b">
            <a:noAutofit/>
          </a:bodyPr>
          <a:lstStyle>
            <a:lvl1pPr algn="r">
              <a:defRPr sz="2800" spc="-80">
                <a:solidFill>
                  <a:schemeClr val="bg1"/>
                </a:solidFill>
                <a:latin typeface="+mj-lt"/>
                <a:cs typeface="SapientSansBold"/>
              </a:defRPr>
            </a:lvl1pPr>
          </a:lstStyle>
          <a:p>
            <a:pPr lvl="0"/>
            <a:r>
              <a:rPr lang="en-US" dirty="0" smtClean="0"/>
              <a:t>Section title</a:t>
            </a:r>
            <a:endParaRPr lang="en-US" dirty="0"/>
          </a:p>
        </p:txBody>
      </p:sp>
      <p:sp>
        <p:nvSpPr>
          <p:cNvPr id="9" name="Subtitle 2"/>
          <p:cNvSpPr>
            <a:spLocks noGrp="1"/>
          </p:cNvSpPr>
          <p:nvPr>
            <p:ph type="subTitle" idx="1" hasCustomPrompt="1"/>
          </p:nvPr>
        </p:nvSpPr>
        <p:spPr>
          <a:xfrm>
            <a:off x="3428999" y="3257550"/>
            <a:ext cx="5022892" cy="514350"/>
          </a:xfrm>
        </p:spPr>
        <p:txBody>
          <a:bodyPr lIns="0" tIns="0" rIns="0" bIns="0">
            <a:noAutofit/>
          </a:bodyPr>
          <a:lstStyle>
            <a:lvl1pPr marL="0" indent="0" algn="r">
              <a:buNone/>
              <a:defRPr sz="1400" b="0" i="1" spc="100">
                <a:solidFill>
                  <a:srgbClr val="FFFFFF"/>
                </a:solidFill>
                <a:latin typeface="+mn-lt"/>
                <a:cs typeface="SapientCentroSlab-Ligh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Subtitle goes here</a:t>
            </a:r>
            <a:endParaRPr lang="en-US" dirty="0"/>
          </a:p>
        </p:txBody>
      </p:sp>
      <p:sp>
        <p:nvSpPr>
          <p:cNvPr id="10" name="Text Box 14"/>
          <p:cNvSpPr txBox="1">
            <a:spLocks noChangeArrowheads="1"/>
          </p:cNvSpPr>
          <p:nvPr userDrawn="1"/>
        </p:nvSpPr>
        <p:spPr bwMode="auto">
          <a:xfrm>
            <a:off x="8647113" y="4864608"/>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smtClean="0">
                <a:solidFill>
                  <a:srgbClr val="FFFFFF"/>
                </a:solidFill>
                <a:latin typeface="+mn-lt"/>
                <a:cs typeface="SapientSansRegular"/>
              </a:rPr>
              <a:t> </a:t>
            </a:r>
            <a:fld id="{4225D95B-3580-C74C-AC82-B8FCF626B418}" type="slidenum">
              <a:rPr lang="en-US" sz="1000" b="1" smtClean="0">
                <a:solidFill>
                  <a:srgbClr val="FFFFFF"/>
                </a:solidFill>
                <a:latin typeface="+mn-lt"/>
                <a:cs typeface="SapientSansRegular"/>
              </a:rPr>
              <a:pPr algn="r" fontAlgn="auto">
                <a:lnSpc>
                  <a:spcPct val="101000"/>
                </a:lnSpc>
                <a:spcBef>
                  <a:spcPct val="50000"/>
                </a:spcBef>
                <a:spcAft>
                  <a:spcPts val="0"/>
                </a:spcAft>
                <a:defRPr/>
              </a:pPr>
              <a:t>‹#›</a:t>
            </a:fld>
            <a:endParaRPr lang="en-US" sz="1000" b="1" dirty="0" smtClean="0">
              <a:solidFill>
                <a:srgbClr val="FFFFFF"/>
              </a:solidFill>
              <a:latin typeface="+mn-lt"/>
              <a:cs typeface="SapientSansRegular"/>
            </a:endParaRPr>
          </a:p>
        </p:txBody>
      </p:sp>
      <p:pic>
        <p:nvPicPr>
          <p:cNvPr id="11" name="Picture 10" descr="NCI-Logo-White-Knock.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1" y="4864608"/>
            <a:ext cx="1916887" cy="182880"/>
          </a:xfrm>
          <a:prstGeom prst="rect">
            <a:avLst/>
          </a:prstGeom>
        </p:spPr>
      </p:pic>
    </p:spTree>
    <p:extLst>
      <p:ext uri="{BB962C8B-B14F-4D97-AF65-F5344CB8AC3E}">
        <p14:creationId xmlns:p14="http://schemas.microsoft.com/office/powerpoint/2010/main" val="30484093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Red Section Break ALT">
    <p:bg>
      <p:bgPr>
        <a:solidFill>
          <a:schemeClr val="bg1"/>
        </a:solidFill>
        <a:effectLst/>
      </p:bgPr>
    </p:bg>
    <p:spTree>
      <p:nvGrpSpPr>
        <p:cNvPr id="1" name=""/>
        <p:cNvGrpSpPr/>
        <p:nvPr/>
      </p:nvGrpSpPr>
      <p:grpSpPr>
        <a:xfrm>
          <a:off x="0" y="0"/>
          <a:ext cx="0" cy="0"/>
          <a:chOff x="0" y="0"/>
          <a:chExt cx="0" cy="0"/>
        </a:xfrm>
      </p:grpSpPr>
      <p:sp>
        <p:nvSpPr>
          <p:cNvPr id="7" name="Pentagon 6"/>
          <p:cNvSpPr>
            <a:spLocks noChangeAspect="1"/>
          </p:cNvSpPr>
          <p:nvPr userDrawn="1"/>
        </p:nvSpPr>
        <p:spPr>
          <a:xfrm>
            <a:off x="1523357" y="0"/>
            <a:ext cx="2872114" cy="5148072"/>
          </a:xfrm>
          <a:prstGeom prst="homePlate">
            <a:avLst>
              <a:gd name="adj" fmla="val 36290"/>
            </a:avLst>
          </a:prstGeom>
          <a:solidFill>
            <a:srgbClr val="B10E3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Pentagon 9"/>
          <p:cNvSpPr>
            <a:spLocks noChangeAspect="1"/>
          </p:cNvSpPr>
          <p:nvPr userDrawn="1"/>
        </p:nvSpPr>
        <p:spPr>
          <a:xfrm>
            <a:off x="0" y="0"/>
            <a:ext cx="3228985" cy="5148072"/>
          </a:xfrm>
          <a:prstGeom prst="homePlate">
            <a:avLst>
              <a:gd name="adj" fmla="val 32357"/>
            </a:avLst>
          </a:prstGeom>
          <a:solidFill>
            <a:srgbClr val="A70E3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itle 1"/>
          <p:cNvSpPr>
            <a:spLocks noGrp="1"/>
          </p:cNvSpPr>
          <p:nvPr>
            <p:ph type="ctrTitle" hasCustomPrompt="1"/>
          </p:nvPr>
        </p:nvSpPr>
        <p:spPr>
          <a:xfrm>
            <a:off x="4395471" y="1817370"/>
            <a:ext cx="4062728" cy="1371600"/>
          </a:xfrm>
        </p:spPr>
        <p:txBody>
          <a:bodyPr lIns="0" tIns="0" rIns="0" bIns="0" anchor="b">
            <a:noAutofit/>
          </a:bodyPr>
          <a:lstStyle>
            <a:lvl1pPr algn="r">
              <a:defRPr sz="2800" spc="-80">
                <a:solidFill>
                  <a:srgbClr val="BB0E3D"/>
                </a:solidFill>
                <a:latin typeface="+mj-lt"/>
                <a:cs typeface="SapientSansBold"/>
              </a:defRPr>
            </a:lvl1pPr>
          </a:lstStyle>
          <a:p>
            <a:pPr lvl="0"/>
            <a:r>
              <a:rPr lang="en-US" dirty="0" smtClean="0"/>
              <a:t>Section title</a:t>
            </a:r>
            <a:endParaRPr lang="en-US" dirty="0"/>
          </a:p>
        </p:txBody>
      </p:sp>
      <p:sp>
        <p:nvSpPr>
          <p:cNvPr id="9" name="Subtitle 2"/>
          <p:cNvSpPr>
            <a:spLocks noGrp="1"/>
          </p:cNvSpPr>
          <p:nvPr>
            <p:ph type="subTitle" idx="1" hasCustomPrompt="1"/>
          </p:nvPr>
        </p:nvSpPr>
        <p:spPr>
          <a:xfrm>
            <a:off x="4395471" y="3257550"/>
            <a:ext cx="4056420" cy="514350"/>
          </a:xfrm>
        </p:spPr>
        <p:txBody>
          <a:bodyPr lIns="0" tIns="0" rIns="0" bIns="0">
            <a:noAutofit/>
          </a:bodyPr>
          <a:lstStyle>
            <a:lvl1pPr marL="0" indent="0" algn="r">
              <a:buNone/>
              <a:defRPr sz="1400" b="0" i="1" spc="100">
                <a:solidFill>
                  <a:schemeClr val="accent3"/>
                </a:solidFill>
                <a:latin typeface="+mn-lt"/>
                <a:cs typeface="SapientCentroSlab-Ligh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Subtitle goes here</a:t>
            </a:r>
            <a:endParaRPr lang="en-US" dirty="0"/>
          </a:p>
        </p:txBody>
      </p:sp>
      <p:pic>
        <p:nvPicPr>
          <p:cNvPr id="11" name="Picture 10" descr="NCI-Logo-White-Knock.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1" y="4864608"/>
            <a:ext cx="1916887" cy="182880"/>
          </a:xfrm>
          <a:prstGeom prst="rect">
            <a:avLst/>
          </a:prstGeom>
        </p:spPr>
      </p:pic>
      <p:sp>
        <p:nvSpPr>
          <p:cNvPr id="13" name="Text Box 14"/>
          <p:cNvSpPr txBox="1">
            <a:spLocks noChangeArrowheads="1"/>
          </p:cNvSpPr>
          <p:nvPr userDrawn="1"/>
        </p:nvSpPr>
        <p:spPr bwMode="auto">
          <a:xfrm>
            <a:off x="8647113" y="4864608"/>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smtClean="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smtClean="0">
              <a:solidFill>
                <a:srgbClr val="7F7F7F"/>
              </a:solidFill>
              <a:latin typeface="+mn-lt"/>
              <a:cs typeface="SapientSansRegular"/>
            </a:endParaRPr>
          </a:p>
        </p:txBody>
      </p:sp>
    </p:spTree>
    <p:extLst>
      <p:ext uri="{BB962C8B-B14F-4D97-AF65-F5344CB8AC3E}">
        <p14:creationId xmlns:p14="http://schemas.microsoft.com/office/powerpoint/2010/main" val="26041612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Quote Red">
    <p:bg>
      <p:bgPr>
        <a:solidFill>
          <a:schemeClr val="tx2"/>
        </a:solidFill>
        <a:effectLst/>
      </p:bgPr>
    </p:bg>
    <p:spTree>
      <p:nvGrpSpPr>
        <p:cNvPr id="1" name=""/>
        <p:cNvGrpSpPr/>
        <p:nvPr/>
      </p:nvGrpSpPr>
      <p:grpSpPr>
        <a:xfrm>
          <a:off x="0" y="0"/>
          <a:ext cx="0" cy="0"/>
          <a:chOff x="0" y="0"/>
          <a:chExt cx="0" cy="0"/>
        </a:xfrm>
      </p:grpSpPr>
      <p:sp>
        <p:nvSpPr>
          <p:cNvPr id="4" name="Pentagon 3"/>
          <p:cNvSpPr/>
          <p:nvPr userDrawn="1"/>
        </p:nvSpPr>
        <p:spPr>
          <a:xfrm>
            <a:off x="0" y="0"/>
            <a:ext cx="8458198" cy="5143500"/>
          </a:xfrm>
          <a:prstGeom prst="homePlate">
            <a:avLst>
              <a:gd name="adj" fmla="val 20935"/>
            </a:avLst>
          </a:prstGeom>
          <a:solidFill>
            <a:srgbClr val="B10E3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Pentagon 4"/>
          <p:cNvSpPr/>
          <p:nvPr userDrawn="1"/>
        </p:nvSpPr>
        <p:spPr>
          <a:xfrm>
            <a:off x="0" y="0"/>
            <a:ext cx="7289798" cy="5143500"/>
          </a:xfrm>
          <a:prstGeom prst="homePlate">
            <a:avLst>
              <a:gd name="adj" fmla="val 20935"/>
            </a:avLst>
          </a:prstGeom>
          <a:solidFill>
            <a:srgbClr val="A70E3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ext Placeholder 8"/>
          <p:cNvSpPr>
            <a:spLocks noGrp="1"/>
          </p:cNvSpPr>
          <p:nvPr>
            <p:ph type="body" sz="quarter" idx="10" hasCustomPrompt="1"/>
          </p:nvPr>
        </p:nvSpPr>
        <p:spPr>
          <a:xfrm>
            <a:off x="685800" y="1371600"/>
            <a:ext cx="7772400" cy="2400300"/>
          </a:xfrm>
        </p:spPr>
        <p:txBody>
          <a:bodyPr anchor="ctr">
            <a:noAutofit/>
          </a:bodyPr>
          <a:lstStyle>
            <a:lvl1pPr marL="0" indent="0" algn="ctr">
              <a:spcAft>
                <a:spcPts val="0"/>
              </a:spcAft>
              <a:buNone/>
              <a:defRPr sz="2400" b="0" i="1" baseline="0">
                <a:solidFill>
                  <a:srgbClr val="FFFFFF"/>
                </a:solidFill>
                <a:latin typeface="+mn-lt"/>
                <a:cs typeface="SapientCentroSlab-Light"/>
              </a:defRPr>
            </a:lvl1pPr>
          </a:lstStyle>
          <a:p>
            <a:pPr lvl="0"/>
            <a:r>
              <a:rPr lang="en-US" dirty="0" smtClean="0"/>
              <a:t>Vision Quote</a:t>
            </a:r>
            <a:br>
              <a:rPr lang="en-US" dirty="0" smtClean="0"/>
            </a:br>
            <a:r>
              <a:rPr lang="en-US" dirty="0" smtClean="0"/>
              <a:t>“</a:t>
            </a:r>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fugit </a:t>
            </a:r>
            <a:r>
              <a:rPr lang="en-US" dirty="0" err="1" smtClean="0"/>
              <a:t>liberavisse</a:t>
            </a:r>
            <a:r>
              <a:rPr lang="en-US" dirty="0" smtClean="0"/>
              <a:t> </a:t>
            </a:r>
            <a:br>
              <a:rPr lang="en-US" dirty="0" smtClean="0"/>
            </a:br>
            <a:r>
              <a:rPr lang="en-US" dirty="0" err="1" smtClean="0"/>
              <a:t>nec</a:t>
            </a:r>
            <a:r>
              <a:rPr lang="en-US" dirty="0" smtClean="0"/>
              <a:t> at. </a:t>
            </a:r>
            <a:r>
              <a:rPr lang="en-US" dirty="0" err="1" smtClean="0"/>
              <a:t>Essent</a:t>
            </a:r>
            <a:r>
              <a:rPr lang="en-US" dirty="0" smtClean="0"/>
              <a:t> </a:t>
            </a:r>
            <a:r>
              <a:rPr lang="en-US" dirty="0" err="1" smtClean="0"/>
              <a:t>elaboraret</a:t>
            </a:r>
            <a:r>
              <a:rPr lang="en-US" dirty="0" smtClean="0"/>
              <a:t> </a:t>
            </a:r>
            <a:r>
              <a:rPr lang="en-US" dirty="0" err="1" smtClean="0"/>
              <a:t>conclusionemque</a:t>
            </a:r>
            <a:r>
              <a:rPr lang="en-US" dirty="0" smtClean="0"/>
              <a:t> </a:t>
            </a:r>
            <a:br>
              <a:rPr lang="en-US" dirty="0" smtClean="0"/>
            </a:br>
            <a:r>
              <a:rPr lang="en-US" dirty="0" err="1" smtClean="0"/>
              <a:t>eam</a:t>
            </a:r>
            <a:r>
              <a:rPr lang="en-US" dirty="0" smtClean="0"/>
              <a:t> id. Quo ex </a:t>
            </a:r>
            <a:r>
              <a:rPr lang="en-US" dirty="0" err="1" smtClean="0"/>
              <a:t>laboramus</a:t>
            </a:r>
            <a:r>
              <a:rPr lang="en-US" dirty="0" smtClean="0"/>
              <a:t> </a:t>
            </a:r>
            <a:r>
              <a:rPr lang="en-US" dirty="0" err="1" smtClean="0"/>
              <a:t>accommodare</a:t>
            </a:r>
            <a:r>
              <a:rPr lang="en-US" dirty="0" smtClean="0"/>
              <a:t>, </a:t>
            </a:r>
            <a:br>
              <a:rPr lang="en-US" dirty="0" smtClean="0"/>
            </a:br>
            <a:r>
              <a:rPr lang="en-US" dirty="0" smtClean="0"/>
              <a:t>his </a:t>
            </a:r>
            <a:r>
              <a:rPr lang="en-US" dirty="0" err="1" smtClean="0"/>
              <a:t>falli</a:t>
            </a:r>
            <a:r>
              <a:rPr lang="en-US" dirty="0" smtClean="0"/>
              <a:t> </a:t>
            </a:r>
            <a:r>
              <a:rPr lang="en-US" dirty="0" err="1" smtClean="0"/>
              <a:t>deleniti</a:t>
            </a:r>
            <a:r>
              <a:rPr lang="en-US" dirty="0" smtClean="0"/>
              <a:t> </a:t>
            </a:r>
            <a:r>
              <a:rPr lang="en-US" dirty="0" err="1" smtClean="0"/>
              <a:t>ei</a:t>
            </a:r>
            <a:r>
              <a:rPr lang="en-US" dirty="0" smtClean="0"/>
              <a:t>. </a:t>
            </a:r>
            <a:r>
              <a:rPr lang="en-US" dirty="0" err="1" smtClean="0"/>
              <a:t>Illud</a:t>
            </a:r>
            <a:r>
              <a:rPr lang="en-US" dirty="0" smtClean="0"/>
              <a:t> postulant </a:t>
            </a:r>
            <a:br>
              <a:rPr lang="en-US" dirty="0" smtClean="0"/>
            </a:br>
            <a:r>
              <a:rPr lang="en-US" dirty="0" err="1" smtClean="0"/>
              <a:t>adversarium</a:t>
            </a:r>
            <a:r>
              <a:rPr lang="en-US" dirty="0" smtClean="0"/>
              <a:t> </a:t>
            </a:r>
            <a:r>
              <a:rPr lang="en-US" dirty="0" err="1" smtClean="0"/>
              <a:t>ei</a:t>
            </a:r>
            <a:r>
              <a:rPr lang="en-US" dirty="0" smtClean="0"/>
              <a:t> his.”</a:t>
            </a:r>
          </a:p>
        </p:txBody>
      </p:sp>
      <p:sp>
        <p:nvSpPr>
          <p:cNvPr id="7" name="Text Box 14"/>
          <p:cNvSpPr txBox="1">
            <a:spLocks noChangeArrowheads="1"/>
          </p:cNvSpPr>
          <p:nvPr userDrawn="1"/>
        </p:nvSpPr>
        <p:spPr bwMode="auto">
          <a:xfrm>
            <a:off x="8647113" y="4864608"/>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smtClean="0">
                <a:solidFill>
                  <a:srgbClr val="FFFFFF"/>
                </a:solidFill>
                <a:latin typeface="+mn-lt"/>
                <a:cs typeface="SapientSansRegular"/>
              </a:rPr>
              <a:t> </a:t>
            </a:r>
            <a:fld id="{4225D95B-3580-C74C-AC82-B8FCF626B418}" type="slidenum">
              <a:rPr lang="en-US" sz="1000" b="1" smtClean="0">
                <a:solidFill>
                  <a:srgbClr val="FFFFFF"/>
                </a:solidFill>
                <a:latin typeface="+mn-lt"/>
                <a:cs typeface="SapientSansRegular"/>
              </a:rPr>
              <a:pPr algn="r" fontAlgn="auto">
                <a:lnSpc>
                  <a:spcPct val="101000"/>
                </a:lnSpc>
                <a:spcBef>
                  <a:spcPct val="50000"/>
                </a:spcBef>
                <a:spcAft>
                  <a:spcPts val="0"/>
                </a:spcAft>
                <a:defRPr/>
              </a:pPr>
              <a:t>‹#›</a:t>
            </a:fld>
            <a:endParaRPr lang="en-US" sz="1000" b="1" dirty="0" smtClean="0">
              <a:solidFill>
                <a:srgbClr val="FFFFFF"/>
              </a:solidFill>
              <a:latin typeface="+mn-lt"/>
              <a:cs typeface="SapientSansRegular"/>
            </a:endParaRPr>
          </a:p>
        </p:txBody>
      </p:sp>
      <p:pic>
        <p:nvPicPr>
          <p:cNvPr id="8" name="Picture 7" descr="NCI-Logo-White-Knock.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1" y="4864608"/>
            <a:ext cx="1916887" cy="182880"/>
          </a:xfrm>
          <a:prstGeom prst="rect">
            <a:avLst/>
          </a:prstGeom>
        </p:spPr>
      </p:pic>
    </p:spTree>
    <p:extLst>
      <p:ext uri="{BB962C8B-B14F-4D97-AF65-F5344CB8AC3E}">
        <p14:creationId xmlns:p14="http://schemas.microsoft.com/office/powerpoint/2010/main" val="2310335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One Column — Footer">
    <p:spTree>
      <p:nvGrpSpPr>
        <p:cNvPr id="1" name=""/>
        <p:cNvGrpSpPr/>
        <p:nvPr/>
      </p:nvGrpSpPr>
      <p:grpSpPr>
        <a:xfrm>
          <a:off x="0" y="0"/>
          <a:ext cx="0" cy="0"/>
          <a:chOff x="0" y="0"/>
          <a:chExt cx="0" cy="0"/>
        </a:xfrm>
      </p:grpSpPr>
      <p:sp>
        <p:nvSpPr>
          <p:cNvPr id="13" name="Title 1"/>
          <p:cNvSpPr>
            <a:spLocks noGrp="1"/>
          </p:cNvSpPr>
          <p:nvPr>
            <p:ph type="title" hasCustomPrompt="1"/>
          </p:nvPr>
        </p:nvSpPr>
        <p:spPr>
          <a:xfrm>
            <a:off x="493776" y="311658"/>
            <a:ext cx="8165592" cy="317395"/>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smtClean="0"/>
              <a:t>Slide title</a:t>
            </a:r>
            <a:endParaRPr lang="en-US" dirty="0"/>
          </a:p>
        </p:txBody>
      </p:sp>
      <p:sp>
        <p:nvSpPr>
          <p:cNvPr id="12" name="Text Box 14"/>
          <p:cNvSpPr txBox="1">
            <a:spLocks noChangeArrowheads="1"/>
          </p:cNvSpPr>
          <p:nvPr userDrawn="1"/>
        </p:nvSpPr>
        <p:spPr bwMode="auto">
          <a:xfrm>
            <a:off x="8647113" y="4864608"/>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smtClean="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smtClean="0">
              <a:solidFill>
                <a:srgbClr val="7F7F7F"/>
              </a:solidFill>
              <a:latin typeface="+mn-lt"/>
              <a:cs typeface="SapientSansRegular"/>
            </a:endParaRPr>
          </a:p>
        </p:txBody>
      </p:sp>
      <p:pic>
        <p:nvPicPr>
          <p:cNvPr id="15" name="Picture 14" descr="NCI-Logo-Gray-Knock-NEW.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0" y="4864608"/>
            <a:ext cx="1916888" cy="182880"/>
          </a:xfrm>
          <a:prstGeom prst="rect">
            <a:avLst/>
          </a:prstGeom>
        </p:spPr>
      </p:pic>
      <p:sp>
        <p:nvSpPr>
          <p:cNvPr id="3" name="Content Placeholder 2"/>
          <p:cNvSpPr>
            <a:spLocks noGrp="1"/>
          </p:cNvSpPr>
          <p:nvPr>
            <p:ph sz="quarter" idx="11"/>
          </p:nvPr>
        </p:nvSpPr>
        <p:spPr>
          <a:xfrm>
            <a:off x="493776" y="1069975"/>
            <a:ext cx="8165592" cy="36004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4800685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One Column — No Footer">
    <p:spTree>
      <p:nvGrpSpPr>
        <p:cNvPr id="1" name=""/>
        <p:cNvGrpSpPr/>
        <p:nvPr/>
      </p:nvGrpSpPr>
      <p:grpSpPr>
        <a:xfrm>
          <a:off x="0" y="0"/>
          <a:ext cx="0" cy="0"/>
          <a:chOff x="0" y="0"/>
          <a:chExt cx="0" cy="0"/>
        </a:xfrm>
      </p:grpSpPr>
      <p:sp>
        <p:nvSpPr>
          <p:cNvPr id="13" name="Title 1"/>
          <p:cNvSpPr>
            <a:spLocks noGrp="1"/>
          </p:cNvSpPr>
          <p:nvPr>
            <p:ph type="title" hasCustomPrompt="1"/>
          </p:nvPr>
        </p:nvSpPr>
        <p:spPr>
          <a:xfrm>
            <a:off x="493776" y="311658"/>
            <a:ext cx="8165592" cy="317395"/>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smtClean="0"/>
              <a:t>Slide title</a:t>
            </a:r>
            <a:endParaRPr lang="en-US" dirty="0"/>
          </a:p>
        </p:txBody>
      </p:sp>
      <p:sp>
        <p:nvSpPr>
          <p:cNvPr id="12" name="Text Box 14"/>
          <p:cNvSpPr txBox="1">
            <a:spLocks noChangeArrowheads="1"/>
          </p:cNvSpPr>
          <p:nvPr userDrawn="1"/>
        </p:nvSpPr>
        <p:spPr bwMode="auto">
          <a:xfrm>
            <a:off x="8647113" y="4864608"/>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smtClean="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smtClean="0">
              <a:solidFill>
                <a:srgbClr val="7F7F7F"/>
              </a:solidFill>
              <a:latin typeface="+mn-lt"/>
              <a:cs typeface="SapientSansRegular"/>
            </a:endParaRPr>
          </a:p>
        </p:txBody>
      </p:sp>
      <p:sp>
        <p:nvSpPr>
          <p:cNvPr id="5" name="Content Placeholder 2"/>
          <p:cNvSpPr>
            <a:spLocks noGrp="1"/>
          </p:cNvSpPr>
          <p:nvPr>
            <p:ph sz="quarter" idx="11"/>
          </p:nvPr>
        </p:nvSpPr>
        <p:spPr>
          <a:xfrm>
            <a:off x="493776" y="1069975"/>
            <a:ext cx="8165592" cy="36004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544889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lumn Left — Footer">
    <p:spTree>
      <p:nvGrpSpPr>
        <p:cNvPr id="1" name=""/>
        <p:cNvGrpSpPr/>
        <p:nvPr/>
      </p:nvGrpSpPr>
      <p:grpSpPr>
        <a:xfrm>
          <a:off x="0" y="0"/>
          <a:ext cx="0" cy="0"/>
          <a:chOff x="0" y="0"/>
          <a:chExt cx="0" cy="0"/>
        </a:xfrm>
      </p:grpSpPr>
      <p:sp>
        <p:nvSpPr>
          <p:cNvPr id="12" name="Title 1"/>
          <p:cNvSpPr>
            <a:spLocks noGrp="1"/>
          </p:cNvSpPr>
          <p:nvPr>
            <p:ph type="title" hasCustomPrompt="1"/>
          </p:nvPr>
        </p:nvSpPr>
        <p:spPr>
          <a:xfrm>
            <a:off x="493776" y="311658"/>
            <a:ext cx="8165592" cy="317395"/>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smtClean="0"/>
              <a:t>Slide title</a:t>
            </a:r>
            <a:endParaRPr lang="en-US" dirty="0"/>
          </a:p>
        </p:txBody>
      </p:sp>
      <p:sp>
        <p:nvSpPr>
          <p:cNvPr id="14" name="Text Box 14"/>
          <p:cNvSpPr txBox="1">
            <a:spLocks noChangeArrowheads="1"/>
          </p:cNvSpPr>
          <p:nvPr userDrawn="1"/>
        </p:nvSpPr>
        <p:spPr bwMode="auto">
          <a:xfrm>
            <a:off x="8647113" y="4864608"/>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smtClean="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smtClean="0">
              <a:solidFill>
                <a:srgbClr val="7F7F7F"/>
              </a:solidFill>
              <a:latin typeface="+mn-lt"/>
              <a:cs typeface="SapientSansRegular"/>
            </a:endParaRPr>
          </a:p>
        </p:txBody>
      </p:sp>
      <p:pic>
        <p:nvPicPr>
          <p:cNvPr id="15" name="Picture 14" descr="NCI-Logo-Gray-Knock-NEW.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0" y="4864608"/>
            <a:ext cx="1916888" cy="182880"/>
          </a:xfrm>
          <a:prstGeom prst="rect">
            <a:avLst/>
          </a:prstGeom>
        </p:spPr>
      </p:pic>
      <p:sp>
        <p:nvSpPr>
          <p:cNvPr id="6" name="Content Placeholder 2"/>
          <p:cNvSpPr>
            <a:spLocks noGrp="1"/>
          </p:cNvSpPr>
          <p:nvPr>
            <p:ph sz="quarter" idx="11"/>
          </p:nvPr>
        </p:nvSpPr>
        <p:spPr>
          <a:xfrm>
            <a:off x="493776" y="1069975"/>
            <a:ext cx="4108387" cy="3600450"/>
          </a:xfrm>
        </p:spPr>
        <p:txBody>
          <a:bodyPr num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Content Placeholder 4"/>
          <p:cNvSpPr>
            <a:spLocks noGrp="1"/>
          </p:cNvSpPr>
          <p:nvPr>
            <p:ph sz="quarter" idx="12"/>
          </p:nvPr>
        </p:nvSpPr>
        <p:spPr>
          <a:xfrm>
            <a:off x="4762055" y="1069975"/>
            <a:ext cx="3897313" cy="3600450"/>
          </a:xfrm>
        </p:spPr>
        <p:txBody>
          <a:bodyPr anchor="ctr"/>
          <a:lstStyle>
            <a:lvl1pPr marL="0" indent="0" algn="ctr">
              <a:buFontTx/>
              <a:buNone/>
              <a:defRPr/>
            </a:lvl1pPr>
          </a:lstStyle>
          <a:p>
            <a:pPr lvl="0"/>
            <a:r>
              <a:rPr lang="en-US" smtClean="0"/>
              <a:t>Click to edit Master text styles</a:t>
            </a:r>
          </a:p>
        </p:txBody>
      </p:sp>
    </p:spTree>
    <p:extLst>
      <p:ext uri="{BB962C8B-B14F-4D97-AF65-F5344CB8AC3E}">
        <p14:creationId xmlns:p14="http://schemas.microsoft.com/office/powerpoint/2010/main" val="2693995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lumn Left — No Footer">
    <p:spTree>
      <p:nvGrpSpPr>
        <p:cNvPr id="1" name=""/>
        <p:cNvGrpSpPr/>
        <p:nvPr/>
      </p:nvGrpSpPr>
      <p:grpSpPr>
        <a:xfrm>
          <a:off x="0" y="0"/>
          <a:ext cx="0" cy="0"/>
          <a:chOff x="0" y="0"/>
          <a:chExt cx="0" cy="0"/>
        </a:xfrm>
      </p:grpSpPr>
      <p:sp>
        <p:nvSpPr>
          <p:cNvPr id="12" name="Title 1"/>
          <p:cNvSpPr>
            <a:spLocks noGrp="1"/>
          </p:cNvSpPr>
          <p:nvPr>
            <p:ph type="title" hasCustomPrompt="1"/>
          </p:nvPr>
        </p:nvSpPr>
        <p:spPr>
          <a:xfrm>
            <a:off x="493776" y="311658"/>
            <a:ext cx="8165592" cy="317395"/>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smtClean="0"/>
              <a:t>Slide title</a:t>
            </a:r>
            <a:endParaRPr lang="en-US" dirty="0"/>
          </a:p>
        </p:txBody>
      </p:sp>
      <p:sp>
        <p:nvSpPr>
          <p:cNvPr id="14" name="Text Box 14"/>
          <p:cNvSpPr txBox="1">
            <a:spLocks noChangeArrowheads="1"/>
          </p:cNvSpPr>
          <p:nvPr userDrawn="1"/>
        </p:nvSpPr>
        <p:spPr bwMode="auto">
          <a:xfrm>
            <a:off x="8647113" y="4864608"/>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smtClean="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smtClean="0">
              <a:solidFill>
                <a:srgbClr val="7F7F7F"/>
              </a:solidFill>
              <a:latin typeface="+mn-lt"/>
              <a:cs typeface="SapientSansRegular"/>
            </a:endParaRPr>
          </a:p>
        </p:txBody>
      </p:sp>
      <p:sp>
        <p:nvSpPr>
          <p:cNvPr id="5" name="Content Placeholder 4"/>
          <p:cNvSpPr>
            <a:spLocks noGrp="1"/>
          </p:cNvSpPr>
          <p:nvPr>
            <p:ph sz="quarter" idx="12"/>
          </p:nvPr>
        </p:nvSpPr>
        <p:spPr>
          <a:xfrm>
            <a:off x="4762055" y="1069975"/>
            <a:ext cx="3897313" cy="3600450"/>
          </a:xfrm>
        </p:spPr>
        <p:txBody>
          <a:bodyPr anchor="ctr"/>
          <a:lstStyle>
            <a:lvl1pPr marL="0" indent="0" algn="ctr">
              <a:buFontTx/>
              <a:buNone/>
              <a:defRPr/>
            </a:lvl1pPr>
          </a:lstStyle>
          <a:p>
            <a:pPr lvl="0"/>
            <a:r>
              <a:rPr lang="en-US" smtClean="0"/>
              <a:t>Click to edit Master text styles</a:t>
            </a:r>
          </a:p>
        </p:txBody>
      </p:sp>
      <p:sp>
        <p:nvSpPr>
          <p:cNvPr id="6" name="Content Placeholder 2"/>
          <p:cNvSpPr>
            <a:spLocks noGrp="1"/>
          </p:cNvSpPr>
          <p:nvPr>
            <p:ph sz="quarter" idx="11"/>
          </p:nvPr>
        </p:nvSpPr>
        <p:spPr>
          <a:xfrm>
            <a:off x="493776" y="1069975"/>
            <a:ext cx="4108387" cy="3600450"/>
          </a:xfrm>
        </p:spPr>
        <p:txBody>
          <a:bodyPr num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1824657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122" name="Title Placeholder 1"/>
          <p:cNvSpPr>
            <a:spLocks noGrp="1"/>
          </p:cNvSpPr>
          <p:nvPr>
            <p:ph type="title"/>
          </p:nvPr>
        </p:nvSpPr>
        <p:spPr bwMode="auto">
          <a:xfrm>
            <a:off x="457200" y="272654"/>
            <a:ext cx="8229600" cy="3462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0" tIns="0" rIns="0" bIns="0" numCol="1" anchor="t" anchorCtr="0" compatLnSpc="1">
            <a:prstTxWarp prst="textNoShape">
              <a:avLst/>
            </a:prstTxWarp>
            <a:noAutofit/>
          </a:bodyPr>
          <a:lstStyle/>
          <a:p>
            <a:pPr lvl="0"/>
            <a:r>
              <a:rPr lang="en-US" smtClean="0"/>
              <a:t>Click to edit Master title style</a:t>
            </a:r>
            <a:endParaRPr lang="en-US" dirty="0"/>
          </a:p>
        </p:txBody>
      </p:sp>
      <p:sp>
        <p:nvSpPr>
          <p:cNvPr id="5123" name="Text Placeholder 2"/>
          <p:cNvSpPr>
            <a:spLocks noGrp="1"/>
          </p:cNvSpPr>
          <p:nvPr>
            <p:ph type="body" idx="1"/>
          </p:nvPr>
        </p:nvSpPr>
        <p:spPr bwMode="auto">
          <a:xfrm>
            <a:off x="457200" y="990378"/>
            <a:ext cx="8229600" cy="3394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0" tIns="0" rIns="0" bIns="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Date Placeholder 3"/>
          <p:cNvSpPr>
            <a:spLocks noGrp="1"/>
          </p:cNvSpPr>
          <p:nvPr>
            <p:ph type="dt" sz="half" idx="2"/>
          </p:nvPr>
        </p:nvSpPr>
        <p:spPr>
          <a:xfrm>
            <a:off x="457200" y="4767263"/>
            <a:ext cx="2133600" cy="273844"/>
          </a:xfrm>
          <a:prstGeom prst="rect">
            <a:avLst/>
          </a:prstGeom>
        </p:spPr>
        <p:txBody>
          <a:bodyPr vert="horz" lIns="0" tIns="0" rIns="0" bIns="0" rtlCol="0" anchor="ctr"/>
          <a:lstStyle>
            <a:lvl1pPr algn="l" fontAlgn="auto">
              <a:spcBef>
                <a:spcPts val="0"/>
              </a:spcBef>
              <a:spcAft>
                <a:spcPts val="0"/>
              </a:spcAft>
              <a:defRPr sz="900" smtClean="0">
                <a:solidFill>
                  <a:srgbClr val="6C6C6C"/>
                </a:solidFill>
                <a:latin typeface="+mn-lt"/>
                <a:ea typeface="+mn-ea"/>
                <a:cs typeface="SapientSansRegular"/>
              </a:defRPr>
            </a:lvl1pPr>
          </a:lstStyle>
          <a:p>
            <a:pPr>
              <a:defRPr/>
            </a:pPr>
            <a:fld id="{8767E79B-3863-C648-ACD5-D5A69BA31F7C}" type="datetime4">
              <a:rPr lang="en-US" smtClean="0"/>
              <a:pPr>
                <a:defRPr/>
              </a:pPr>
              <a:t>June 21, 2017</a:t>
            </a:fld>
            <a:endParaRPr lang="en-US" dirty="0"/>
          </a:p>
        </p:txBody>
      </p:sp>
      <p:sp>
        <p:nvSpPr>
          <p:cNvPr id="11" name="Footer Placeholder 4"/>
          <p:cNvSpPr>
            <a:spLocks noGrp="1"/>
          </p:cNvSpPr>
          <p:nvPr>
            <p:ph type="ftr" sz="quarter" idx="3"/>
          </p:nvPr>
        </p:nvSpPr>
        <p:spPr>
          <a:xfrm>
            <a:off x="3124200" y="4767263"/>
            <a:ext cx="2895600" cy="273844"/>
          </a:xfrm>
          <a:prstGeom prst="rect">
            <a:avLst/>
          </a:prstGeom>
        </p:spPr>
        <p:txBody>
          <a:bodyPr vert="horz" lIns="0" tIns="0" rIns="0" bIns="0" rtlCol="0" anchor="ctr"/>
          <a:lstStyle>
            <a:lvl1pPr algn="ctr" fontAlgn="auto">
              <a:spcBef>
                <a:spcPts val="0"/>
              </a:spcBef>
              <a:spcAft>
                <a:spcPts val="0"/>
              </a:spcAft>
              <a:defRPr sz="900" dirty="0" smtClean="0">
                <a:solidFill>
                  <a:srgbClr val="6C6C6C"/>
                </a:solidFill>
                <a:latin typeface="+mn-lt"/>
                <a:ea typeface="+mn-ea"/>
                <a:cs typeface="SapientSansRegular"/>
              </a:defRPr>
            </a:lvl1pPr>
          </a:lstStyle>
          <a:p>
            <a:pPr>
              <a:defRPr/>
            </a:pPr>
            <a:endParaRPr lang="en-US"/>
          </a:p>
        </p:txBody>
      </p:sp>
      <p:sp>
        <p:nvSpPr>
          <p:cNvPr id="12" name="Slide Number Placeholder 5"/>
          <p:cNvSpPr>
            <a:spLocks noGrp="1"/>
          </p:cNvSpPr>
          <p:nvPr>
            <p:ph type="sldNum" sz="quarter" idx="4"/>
          </p:nvPr>
        </p:nvSpPr>
        <p:spPr>
          <a:xfrm>
            <a:off x="6553200" y="4767263"/>
            <a:ext cx="2133600" cy="273844"/>
          </a:xfrm>
          <a:prstGeom prst="rect">
            <a:avLst/>
          </a:prstGeom>
        </p:spPr>
        <p:txBody>
          <a:bodyPr vert="horz" lIns="0" tIns="0" rIns="0" bIns="0" rtlCol="0" anchor="ctr"/>
          <a:lstStyle>
            <a:lvl1pPr algn="r" fontAlgn="auto">
              <a:spcBef>
                <a:spcPts val="0"/>
              </a:spcBef>
              <a:spcAft>
                <a:spcPts val="0"/>
              </a:spcAft>
              <a:defRPr sz="900" b="0" i="0" smtClean="0">
                <a:solidFill>
                  <a:srgbClr val="6C6C6C"/>
                </a:solidFill>
                <a:latin typeface="+mn-lt"/>
                <a:ea typeface="+mn-ea"/>
                <a:cs typeface="Sapient Centro Slab"/>
              </a:defRPr>
            </a:lvl1pPr>
          </a:lstStyle>
          <a:p>
            <a:pPr>
              <a:defRPr/>
            </a:pPr>
            <a:fld id="{4F8F9822-CE00-0B4F-ADB5-DBA954363B09}" type="slidenum">
              <a:rPr lang="en-US" smtClean="0"/>
              <a:pPr>
                <a:defRPr/>
              </a:pPr>
              <a:t>‹#›</a:t>
            </a:fld>
            <a:endParaRPr lang="en-US" dirty="0"/>
          </a:p>
        </p:txBody>
      </p:sp>
    </p:spTree>
  </p:cSld>
  <p:clrMap bg1="lt1" tx1="dk1" bg2="lt2" tx2="dk2" accent1="accent1" accent2="accent2" accent3="accent3" accent4="accent4" accent5="accent5" accent6="accent6" hlink="hlink" folHlink="folHlink"/>
  <p:sldLayoutIdLst>
    <p:sldLayoutId id="2147483820" r:id="rId1"/>
    <p:sldLayoutId id="2147483755" r:id="rId2"/>
    <p:sldLayoutId id="2147483821" r:id="rId3"/>
    <p:sldLayoutId id="2147483822" r:id="rId4"/>
    <p:sldLayoutId id="2147483823" r:id="rId5"/>
    <p:sldLayoutId id="2147483770" r:id="rId6"/>
    <p:sldLayoutId id="2147483810" r:id="rId7"/>
    <p:sldLayoutId id="2147483771" r:id="rId8"/>
    <p:sldLayoutId id="2147483812" r:id="rId9"/>
    <p:sldLayoutId id="2147483772" r:id="rId10"/>
    <p:sldLayoutId id="2147483813" r:id="rId11"/>
    <p:sldLayoutId id="2147483773" r:id="rId12"/>
    <p:sldLayoutId id="2147483814" r:id="rId13"/>
    <p:sldLayoutId id="2147483763" r:id="rId14"/>
    <p:sldLayoutId id="2147483807" r:id="rId15"/>
    <p:sldLayoutId id="2147483824" r:id="rId16"/>
  </p:sldLayoutIdLst>
  <p:hf sldNum="0" hdr="0" ftr="0"/>
  <p:txStyles>
    <p:titleStyle>
      <a:lvl1pPr algn="l" defTabSz="457200" rtl="0" eaLnBrk="1" fontAlgn="base" hangingPunct="1">
        <a:spcBef>
          <a:spcPct val="0"/>
        </a:spcBef>
        <a:spcAft>
          <a:spcPct val="0"/>
        </a:spcAft>
        <a:defRPr sz="2400" b="0" kern="1200">
          <a:solidFill>
            <a:srgbClr val="123E57"/>
          </a:solidFill>
          <a:latin typeface="+mj-lt"/>
          <a:ea typeface="ＭＳ Ｐゴシック" charset="0"/>
          <a:cs typeface="SapientSansBold"/>
        </a:defRPr>
      </a:lvl1pPr>
      <a:lvl2pPr algn="l" defTabSz="457200" rtl="0" eaLnBrk="1" fontAlgn="base" hangingPunct="1">
        <a:spcBef>
          <a:spcPct val="0"/>
        </a:spcBef>
        <a:spcAft>
          <a:spcPct val="0"/>
        </a:spcAft>
        <a:defRPr sz="3700">
          <a:solidFill>
            <a:schemeClr val="tx2"/>
          </a:solidFill>
          <a:latin typeface="SapientCentroSlab-Light" charset="0"/>
          <a:ea typeface="ＭＳ Ｐゴシック" charset="0"/>
        </a:defRPr>
      </a:lvl2pPr>
      <a:lvl3pPr algn="l" defTabSz="457200" rtl="0" eaLnBrk="1" fontAlgn="base" hangingPunct="1">
        <a:spcBef>
          <a:spcPct val="0"/>
        </a:spcBef>
        <a:spcAft>
          <a:spcPct val="0"/>
        </a:spcAft>
        <a:defRPr sz="3700">
          <a:solidFill>
            <a:schemeClr val="tx2"/>
          </a:solidFill>
          <a:latin typeface="SapientCentroSlab-Light" charset="0"/>
          <a:ea typeface="ＭＳ Ｐゴシック" charset="0"/>
        </a:defRPr>
      </a:lvl3pPr>
      <a:lvl4pPr algn="l" defTabSz="457200" rtl="0" eaLnBrk="1" fontAlgn="base" hangingPunct="1">
        <a:spcBef>
          <a:spcPct val="0"/>
        </a:spcBef>
        <a:spcAft>
          <a:spcPct val="0"/>
        </a:spcAft>
        <a:defRPr sz="3700">
          <a:solidFill>
            <a:schemeClr val="tx2"/>
          </a:solidFill>
          <a:latin typeface="SapientCentroSlab-Light" charset="0"/>
          <a:ea typeface="ＭＳ Ｐゴシック" charset="0"/>
        </a:defRPr>
      </a:lvl4pPr>
      <a:lvl5pPr algn="l" defTabSz="457200" rtl="0" eaLnBrk="1" fontAlgn="base" hangingPunct="1">
        <a:spcBef>
          <a:spcPct val="0"/>
        </a:spcBef>
        <a:spcAft>
          <a:spcPct val="0"/>
        </a:spcAft>
        <a:defRPr sz="3700">
          <a:solidFill>
            <a:schemeClr val="tx2"/>
          </a:solidFill>
          <a:latin typeface="SapientCentroSlab-Light" charset="0"/>
          <a:ea typeface="ＭＳ Ｐゴシック" charset="0"/>
        </a:defRPr>
      </a:lvl5pPr>
      <a:lvl6pPr marL="457200" algn="l" defTabSz="457200" rtl="0" eaLnBrk="1" fontAlgn="base" hangingPunct="1">
        <a:spcBef>
          <a:spcPct val="0"/>
        </a:spcBef>
        <a:spcAft>
          <a:spcPct val="0"/>
        </a:spcAft>
        <a:defRPr sz="3700">
          <a:solidFill>
            <a:schemeClr val="tx2"/>
          </a:solidFill>
          <a:latin typeface="SapientCentroSlab-Light" charset="0"/>
          <a:ea typeface="ＭＳ Ｐゴシック" charset="0"/>
        </a:defRPr>
      </a:lvl6pPr>
      <a:lvl7pPr marL="914400" algn="l" defTabSz="457200" rtl="0" eaLnBrk="1" fontAlgn="base" hangingPunct="1">
        <a:spcBef>
          <a:spcPct val="0"/>
        </a:spcBef>
        <a:spcAft>
          <a:spcPct val="0"/>
        </a:spcAft>
        <a:defRPr sz="3700">
          <a:solidFill>
            <a:schemeClr val="tx2"/>
          </a:solidFill>
          <a:latin typeface="SapientCentroSlab-Light" charset="0"/>
          <a:ea typeface="ＭＳ Ｐゴシック" charset="0"/>
        </a:defRPr>
      </a:lvl7pPr>
      <a:lvl8pPr marL="1371600" algn="l" defTabSz="457200" rtl="0" eaLnBrk="1" fontAlgn="base" hangingPunct="1">
        <a:spcBef>
          <a:spcPct val="0"/>
        </a:spcBef>
        <a:spcAft>
          <a:spcPct val="0"/>
        </a:spcAft>
        <a:defRPr sz="3700">
          <a:solidFill>
            <a:schemeClr val="tx2"/>
          </a:solidFill>
          <a:latin typeface="SapientCentroSlab-Light" charset="0"/>
          <a:ea typeface="ＭＳ Ｐゴシック" charset="0"/>
        </a:defRPr>
      </a:lvl8pPr>
      <a:lvl9pPr marL="1828800" algn="l" defTabSz="457200" rtl="0" eaLnBrk="1" fontAlgn="base" hangingPunct="1">
        <a:spcBef>
          <a:spcPct val="0"/>
        </a:spcBef>
        <a:spcAft>
          <a:spcPct val="0"/>
        </a:spcAft>
        <a:defRPr sz="3700">
          <a:solidFill>
            <a:schemeClr val="tx2"/>
          </a:solidFill>
          <a:latin typeface="SapientCentroSlab-Light" charset="0"/>
          <a:ea typeface="ＭＳ Ｐゴシック" charset="0"/>
        </a:defRPr>
      </a:lvl9pPr>
    </p:titleStyle>
    <p:bodyStyle>
      <a:lvl1pPr marL="228600" indent="-228600" algn="l" defTabSz="457200" rtl="0" eaLnBrk="1" fontAlgn="base" hangingPunct="1">
        <a:spcBef>
          <a:spcPct val="0"/>
        </a:spcBef>
        <a:spcAft>
          <a:spcPts val="1000"/>
        </a:spcAft>
        <a:buClr>
          <a:schemeClr val="accent1"/>
        </a:buClr>
        <a:buFont typeface="Wingdings" charset="0"/>
        <a:buChar char="§"/>
        <a:defRPr sz="2000" kern="1200">
          <a:solidFill>
            <a:srgbClr val="000000"/>
          </a:solidFill>
          <a:latin typeface="+mn-lt"/>
          <a:ea typeface="ＭＳ Ｐゴシック" charset="0"/>
          <a:cs typeface="SapientCentroSlab-Light"/>
        </a:defRPr>
      </a:lvl1pPr>
      <a:lvl2pPr marL="457200" indent="-228600" algn="l" defTabSz="457200" rtl="0" eaLnBrk="1" fontAlgn="base" hangingPunct="1">
        <a:spcBef>
          <a:spcPct val="0"/>
        </a:spcBef>
        <a:spcAft>
          <a:spcPts val="1000"/>
        </a:spcAft>
        <a:buClr>
          <a:schemeClr val="accent1"/>
        </a:buClr>
        <a:buFont typeface="Wingdings" charset="0"/>
        <a:buChar char="§"/>
        <a:defRPr sz="1900" kern="1200">
          <a:solidFill>
            <a:srgbClr val="000000"/>
          </a:solidFill>
          <a:latin typeface="+mn-lt"/>
          <a:ea typeface="ＭＳ Ｐゴシック" charset="0"/>
          <a:cs typeface="SapientCentroSlab-Light"/>
        </a:defRPr>
      </a:lvl2pPr>
      <a:lvl3pPr marL="685800" indent="-228600" algn="l" defTabSz="457200" rtl="0" eaLnBrk="1" fontAlgn="base" hangingPunct="1">
        <a:spcBef>
          <a:spcPct val="0"/>
        </a:spcBef>
        <a:spcAft>
          <a:spcPts val="1000"/>
        </a:spcAft>
        <a:buClr>
          <a:schemeClr val="accent1"/>
        </a:buClr>
        <a:buFont typeface="Wingdings" charset="0"/>
        <a:buChar char="§"/>
        <a:defRPr sz="1800" kern="1200">
          <a:solidFill>
            <a:srgbClr val="000000"/>
          </a:solidFill>
          <a:latin typeface="+mn-lt"/>
          <a:ea typeface="ＭＳ Ｐゴシック" charset="0"/>
          <a:cs typeface="SapientCentroSlab-Light"/>
        </a:defRPr>
      </a:lvl3pPr>
      <a:lvl4pPr marL="914400" indent="-228600" algn="l" defTabSz="457200" rtl="0" eaLnBrk="1" fontAlgn="base" hangingPunct="1">
        <a:spcBef>
          <a:spcPct val="0"/>
        </a:spcBef>
        <a:spcAft>
          <a:spcPts val="1000"/>
        </a:spcAft>
        <a:buClr>
          <a:schemeClr val="accent1"/>
        </a:buClr>
        <a:buFont typeface="Wingdings" charset="0"/>
        <a:buChar char="§"/>
        <a:defRPr sz="1700" kern="1200">
          <a:solidFill>
            <a:srgbClr val="000000"/>
          </a:solidFill>
          <a:latin typeface="+mn-lt"/>
          <a:ea typeface="ＭＳ Ｐゴシック" charset="0"/>
          <a:cs typeface="SapientCentroSlab-Light"/>
        </a:defRPr>
      </a:lvl4pPr>
      <a:lvl5pPr marL="1143000" indent="-228600" algn="l" defTabSz="457200" rtl="0" eaLnBrk="1" fontAlgn="base" hangingPunct="1">
        <a:spcBef>
          <a:spcPct val="0"/>
        </a:spcBef>
        <a:spcAft>
          <a:spcPts val="1000"/>
        </a:spcAft>
        <a:buClr>
          <a:schemeClr val="accent1"/>
        </a:buClr>
        <a:buFont typeface="Wingdings" charset="0"/>
        <a:buChar char="§"/>
        <a:defRPr sz="1600" kern="1200">
          <a:solidFill>
            <a:srgbClr val="000000"/>
          </a:solidFill>
          <a:latin typeface="+mn-lt"/>
          <a:ea typeface="ＭＳ Ｐゴシック" charset="0"/>
          <a:cs typeface="SapientCentroSlab-Light"/>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hyperlink" Target="http://prevention.cancer.gov/clinical-trials/major-trials" TargetMode="External"/><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hyperlink" Target="http://edrn.nci.nih.gov/" TargetMode="External"/><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hyperlink" Target="http://prevention.cancer.gov/major-programs/prevent-cancer-preclinical" TargetMode="External"/><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NCI Division of Cancer Prevention </a:t>
            </a:r>
            <a:br>
              <a:rPr lang="en-US" dirty="0" smtClean="0"/>
            </a:br>
            <a:r>
              <a:rPr lang="en-US" dirty="0" smtClean="0"/>
              <a:t>Ongoing Activities at Frederick Facilities</a:t>
            </a:r>
            <a:endParaRPr lang="en-US" dirty="0"/>
          </a:p>
        </p:txBody>
      </p:sp>
      <p:sp>
        <p:nvSpPr>
          <p:cNvPr id="3" name="Subtitle 2"/>
          <p:cNvSpPr>
            <a:spLocks noGrp="1"/>
          </p:cNvSpPr>
          <p:nvPr>
            <p:ph type="subTitle" idx="1"/>
          </p:nvPr>
        </p:nvSpPr>
        <p:spPr/>
        <p:txBody>
          <a:bodyPr/>
          <a:lstStyle/>
          <a:p>
            <a:r>
              <a:rPr lang="en-US" dirty="0"/>
              <a:t>Presented By: </a:t>
            </a:r>
            <a:r>
              <a:rPr lang="en-US" dirty="0" smtClean="0"/>
              <a:t>Lori Minasian, M.D.</a:t>
            </a:r>
          </a:p>
          <a:p>
            <a:r>
              <a:rPr lang="en-US" dirty="0" smtClean="0"/>
              <a:t>Robert Shoemaker, Ph.D.  </a:t>
            </a:r>
            <a:endParaRPr lang="en-US" dirty="0"/>
          </a:p>
          <a:p>
            <a:endParaRPr lang="en-US" dirty="0"/>
          </a:p>
        </p:txBody>
      </p:sp>
      <p:sp>
        <p:nvSpPr>
          <p:cNvPr id="4" name="Date Placeholder 3"/>
          <p:cNvSpPr>
            <a:spLocks noGrp="1"/>
          </p:cNvSpPr>
          <p:nvPr>
            <p:ph type="dt" sz="half" idx="2"/>
          </p:nvPr>
        </p:nvSpPr>
        <p:spPr/>
        <p:txBody>
          <a:bodyPr/>
          <a:lstStyle/>
          <a:p>
            <a:pPr>
              <a:defRPr/>
            </a:pPr>
            <a:r>
              <a:rPr lang="en-US" dirty="0"/>
              <a:t>October 1, 2015</a:t>
            </a:r>
          </a:p>
          <a:p>
            <a:pPr>
              <a:defRPr/>
            </a:pPr>
            <a:endParaRPr lang="en-US" dirty="0"/>
          </a:p>
        </p:txBody>
      </p:sp>
    </p:spTree>
    <p:extLst>
      <p:ext uri="{BB962C8B-B14F-4D97-AF65-F5344CB8AC3E}">
        <p14:creationId xmlns:p14="http://schemas.microsoft.com/office/powerpoint/2010/main" val="15931333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3776" y="311658"/>
            <a:ext cx="8165592" cy="640842"/>
          </a:xfrm>
        </p:spPr>
        <p:txBody>
          <a:bodyPr/>
          <a:lstStyle/>
          <a:p>
            <a:r>
              <a:rPr lang="en-US" dirty="0"/>
              <a:t>Overview of Scientific </a:t>
            </a:r>
            <a:r>
              <a:rPr lang="en-US" dirty="0" smtClean="0"/>
              <a:t>Work</a:t>
            </a:r>
            <a:br>
              <a:rPr lang="en-US" dirty="0" smtClean="0"/>
            </a:br>
            <a:r>
              <a:rPr lang="en-US" b="1" i="1" dirty="0"/>
              <a:t>Biorepositories/ Specimen </a:t>
            </a:r>
            <a:r>
              <a:rPr lang="en-US" b="1" i="1" dirty="0" smtClean="0"/>
              <a:t>Storage</a:t>
            </a:r>
            <a:endParaRPr lang="en-US" dirty="0"/>
          </a:p>
        </p:txBody>
      </p:sp>
      <p:sp>
        <p:nvSpPr>
          <p:cNvPr id="3" name="Content Placeholder 2"/>
          <p:cNvSpPr>
            <a:spLocks noGrp="1"/>
          </p:cNvSpPr>
          <p:nvPr>
            <p:ph sz="quarter" idx="11"/>
          </p:nvPr>
        </p:nvSpPr>
        <p:spPr/>
        <p:txBody>
          <a:bodyPr/>
          <a:lstStyle/>
          <a:p>
            <a:pPr marL="228600" lvl="1" indent="0">
              <a:buNone/>
            </a:pPr>
            <a:r>
              <a:rPr lang="en-US" sz="2400" dirty="0" smtClean="0">
                <a:solidFill>
                  <a:srgbClr val="C00000"/>
                </a:solidFill>
              </a:rPr>
              <a:t>Specimen Processing &amp; Distribution</a:t>
            </a:r>
          </a:p>
          <a:p>
            <a:pPr lvl="1"/>
            <a:r>
              <a:rPr lang="en-US" sz="1800" dirty="0" smtClean="0"/>
              <a:t>The ability to process the specimens </a:t>
            </a:r>
            <a:r>
              <a:rPr lang="en-US" sz="1800" dirty="0"/>
              <a:t>requires </a:t>
            </a:r>
            <a:r>
              <a:rPr lang="en-US" sz="1800" dirty="0" smtClean="0"/>
              <a:t>seamless collaboration and coordination with the extramural data centers for </a:t>
            </a:r>
            <a:r>
              <a:rPr lang="en-US" sz="1800" dirty="0"/>
              <a:t>the identification and processing of the specimens for </a:t>
            </a:r>
            <a:r>
              <a:rPr lang="en-US" sz="1800" dirty="0" smtClean="0"/>
              <a:t>each individual proposal.</a:t>
            </a:r>
            <a:endParaRPr lang="en-US" sz="1800" dirty="0"/>
          </a:p>
          <a:p>
            <a:pPr lvl="1"/>
            <a:r>
              <a:rPr lang="en-US" sz="1800" dirty="0" smtClean="0"/>
              <a:t>The ability to be flexible in interactions with the investigators who have requested the specimens as each proposal may require thousands of specimens to be processed and distributed to investigators worldwide.</a:t>
            </a:r>
            <a:endParaRPr lang="en-US" sz="2000" dirty="0" smtClean="0"/>
          </a:p>
          <a:p>
            <a:pPr lvl="2"/>
            <a:r>
              <a:rPr lang="en-US" sz="1600" dirty="0" smtClean="0"/>
              <a:t>For example, SELECT had 35,533 participants</a:t>
            </a:r>
          </a:p>
          <a:p>
            <a:pPr lvl="1"/>
            <a:r>
              <a:rPr lang="en-US" sz="1800" dirty="0" smtClean="0"/>
              <a:t>The processing includes, but is not limited to DNA extraction and plating specimens in different schemas. </a:t>
            </a:r>
          </a:p>
        </p:txBody>
      </p:sp>
    </p:spTree>
    <p:extLst>
      <p:ext uri="{BB962C8B-B14F-4D97-AF65-F5344CB8AC3E}">
        <p14:creationId xmlns:p14="http://schemas.microsoft.com/office/powerpoint/2010/main" val="242095739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3776" y="311658"/>
            <a:ext cx="8165592" cy="640842"/>
          </a:xfrm>
        </p:spPr>
        <p:txBody>
          <a:bodyPr/>
          <a:lstStyle/>
          <a:p>
            <a:r>
              <a:rPr lang="en-US" dirty="0"/>
              <a:t>Overview of Scientific </a:t>
            </a:r>
            <a:r>
              <a:rPr lang="en-US" dirty="0" smtClean="0"/>
              <a:t>Work</a:t>
            </a:r>
            <a:br>
              <a:rPr lang="en-US" dirty="0" smtClean="0"/>
            </a:br>
            <a:r>
              <a:rPr lang="en-US" b="1" i="1" dirty="0"/>
              <a:t>Biorepositories/ Specimen </a:t>
            </a:r>
            <a:r>
              <a:rPr lang="en-US" b="1" i="1" dirty="0" smtClean="0"/>
              <a:t>Storage</a:t>
            </a:r>
            <a:endParaRPr lang="en-US" dirty="0"/>
          </a:p>
        </p:txBody>
      </p:sp>
      <p:sp>
        <p:nvSpPr>
          <p:cNvPr id="3" name="Content Placeholder 2"/>
          <p:cNvSpPr>
            <a:spLocks noGrp="1"/>
          </p:cNvSpPr>
          <p:nvPr>
            <p:ph sz="quarter" idx="11"/>
          </p:nvPr>
        </p:nvSpPr>
        <p:spPr/>
        <p:txBody>
          <a:bodyPr/>
          <a:lstStyle/>
          <a:p>
            <a:pPr marL="228600" lvl="1" indent="0">
              <a:buNone/>
            </a:pPr>
            <a:r>
              <a:rPr lang="en-US" sz="2400" dirty="0" smtClean="0">
                <a:solidFill>
                  <a:srgbClr val="C00000"/>
                </a:solidFill>
              </a:rPr>
              <a:t>Early Detection Research Network  </a:t>
            </a:r>
          </a:p>
          <a:p>
            <a:pPr lvl="1"/>
            <a:r>
              <a:rPr lang="en-US" dirty="0" smtClean="0"/>
              <a:t>Receiving samples for specimen reference sets, </a:t>
            </a:r>
            <a:r>
              <a:rPr lang="en-US" dirty="0" err="1" smtClean="0"/>
              <a:t>aliquotting</a:t>
            </a:r>
            <a:r>
              <a:rPr lang="en-US" dirty="0" smtClean="0"/>
              <a:t> them to smaller sizes, maintaining them in freezers, and shipping out to investigators who obtain approval to test their biomarkers. </a:t>
            </a:r>
          </a:p>
          <a:p>
            <a:pPr lvl="1"/>
            <a:r>
              <a:rPr lang="en-US" dirty="0" smtClean="0"/>
              <a:t>Sets are used only for pre-validation or validation studies of markers, one of the chief purposes of </a:t>
            </a:r>
            <a:r>
              <a:rPr lang="en-US" dirty="0" err="1" smtClean="0"/>
              <a:t>EDRN</a:t>
            </a:r>
            <a:r>
              <a:rPr lang="en-US" dirty="0" smtClean="0"/>
              <a:t>.</a:t>
            </a:r>
          </a:p>
          <a:p>
            <a:pPr lvl="1"/>
            <a:r>
              <a:rPr lang="en-US" dirty="0" smtClean="0"/>
              <a:t>Currently, the repository is in the process of transferring specimens from an extramural investigator to the FNLCR.</a:t>
            </a:r>
          </a:p>
        </p:txBody>
      </p:sp>
    </p:spTree>
    <p:extLst>
      <p:ext uri="{BB962C8B-B14F-4D97-AF65-F5344CB8AC3E}">
        <p14:creationId xmlns:p14="http://schemas.microsoft.com/office/powerpoint/2010/main" val="152985842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3776" y="470408"/>
            <a:ext cx="8165592" cy="640842"/>
          </a:xfrm>
        </p:spPr>
        <p:txBody>
          <a:bodyPr/>
          <a:lstStyle/>
          <a:p>
            <a:r>
              <a:rPr lang="en-US" dirty="0"/>
              <a:t>Overview of Scientific </a:t>
            </a:r>
            <a:r>
              <a:rPr lang="en-US" dirty="0" smtClean="0"/>
              <a:t>Work</a:t>
            </a:r>
            <a:br>
              <a:rPr lang="en-US" dirty="0" smtClean="0"/>
            </a:br>
            <a:r>
              <a:rPr lang="en-US" b="1" i="1" dirty="0" smtClean="0"/>
              <a:t>PREVENT Cancer </a:t>
            </a:r>
            <a:br>
              <a:rPr lang="en-US" b="1" i="1" dirty="0" smtClean="0"/>
            </a:br>
            <a:r>
              <a:rPr lang="en-US" b="1" i="1" dirty="0" smtClean="0"/>
              <a:t>Preclinical Drug Development Program</a:t>
            </a:r>
            <a:endParaRPr lang="en-US" dirty="0"/>
          </a:p>
        </p:txBody>
      </p:sp>
      <p:sp>
        <p:nvSpPr>
          <p:cNvPr id="3" name="Content Placeholder 2"/>
          <p:cNvSpPr>
            <a:spLocks noGrp="1"/>
          </p:cNvSpPr>
          <p:nvPr>
            <p:ph sz="quarter" idx="11"/>
          </p:nvPr>
        </p:nvSpPr>
        <p:spPr>
          <a:xfrm>
            <a:off x="493776" y="1273175"/>
            <a:ext cx="8165592" cy="3600450"/>
          </a:xfrm>
        </p:spPr>
        <p:txBody>
          <a:bodyPr/>
          <a:lstStyle/>
          <a:p>
            <a:pPr marL="228600" lvl="1" indent="0">
              <a:buNone/>
            </a:pPr>
            <a:r>
              <a:rPr lang="en-US" b="1" dirty="0" smtClean="0">
                <a:solidFill>
                  <a:srgbClr val="C00000"/>
                </a:solidFill>
              </a:rPr>
              <a:t>Preclinical Model Development</a:t>
            </a:r>
          </a:p>
          <a:p>
            <a:pPr lvl="1"/>
            <a:r>
              <a:rPr lang="en-US" sz="2000" dirty="0" smtClean="0"/>
              <a:t>Genetically engineered mice (GEM) for cancer prevention studies, such as </a:t>
            </a:r>
            <a:r>
              <a:rPr lang="en-US" sz="2000" dirty="0" err="1" smtClean="0"/>
              <a:t>BRCA</a:t>
            </a:r>
            <a:r>
              <a:rPr lang="en-US" sz="2000" dirty="0" smtClean="0"/>
              <a:t>-driven models of ovarian and mammary cancer.</a:t>
            </a:r>
          </a:p>
          <a:p>
            <a:pPr marL="228600" lvl="1" indent="0">
              <a:buNone/>
            </a:pPr>
            <a:r>
              <a:rPr lang="en-US" sz="2000" b="1" dirty="0" smtClean="0">
                <a:solidFill>
                  <a:srgbClr val="C00000"/>
                </a:solidFill>
              </a:rPr>
              <a:t>Cancer Immunoprevention</a:t>
            </a:r>
            <a:endParaRPr lang="en-US" sz="2000" dirty="0" smtClean="0">
              <a:solidFill>
                <a:srgbClr val="C00000"/>
              </a:solidFill>
            </a:endParaRPr>
          </a:p>
          <a:p>
            <a:pPr lvl="1"/>
            <a:r>
              <a:rPr lang="en-US" sz="2000" dirty="0" smtClean="0"/>
              <a:t>Support for next generation </a:t>
            </a:r>
            <a:r>
              <a:rPr lang="en-US" sz="2000" dirty="0" err="1" smtClean="0"/>
              <a:t>HPV</a:t>
            </a:r>
            <a:r>
              <a:rPr lang="en-US" sz="2000" dirty="0" smtClean="0"/>
              <a:t> vaccine development, including assays and animal studies.  </a:t>
            </a:r>
          </a:p>
        </p:txBody>
      </p:sp>
    </p:spTree>
    <p:extLst>
      <p:ext uri="{BB962C8B-B14F-4D97-AF65-F5344CB8AC3E}">
        <p14:creationId xmlns:p14="http://schemas.microsoft.com/office/powerpoint/2010/main" val="325433327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3776" y="311658"/>
            <a:ext cx="8165592" cy="640842"/>
          </a:xfrm>
        </p:spPr>
        <p:txBody>
          <a:bodyPr/>
          <a:lstStyle/>
          <a:p>
            <a:r>
              <a:rPr lang="en-US" dirty="0"/>
              <a:t>Overview of Scientific </a:t>
            </a:r>
            <a:r>
              <a:rPr lang="en-US" dirty="0" smtClean="0"/>
              <a:t>Work</a:t>
            </a:r>
            <a:br>
              <a:rPr lang="en-US" dirty="0" smtClean="0"/>
            </a:br>
            <a:endParaRPr lang="en-US" dirty="0"/>
          </a:p>
        </p:txBody>
      </p:sp>
      <p:sp>
        <p:nvSpPr>
          <p:cNvPr id="3" name="Content Placeholder 2"/>
          <p:cNvSpPr>
            <a:spLocks noGrp="1"/>
          </p:cNvSpPr>
          <p:nvPr>
            <p:ph sz="quarter" idx="11"/>
          </p:nvPr>
        </p:nvSpPr>
        <p:spPr>
          <a:xfrm>
            <a:off x="493776" y="774700"/>
            <a:ext cx="8165592" cy="3600450"/>
          </a:xfrm>
        </p:spPr>
        <p:txBody>
          <a:bodyPr/>
          <a:lstStyle/>
          <a:p>
            <a:pPr marL="228600" lvl="1" indent="0">
              <a:buNone/>
            </a:pPr>
            <a:r>
              <a:rPr lang="en-US" sz="2400" b="1" dirty="0" smtClean="0">
                <a:solidFill>
                  <a:srgbClr val="C00000"/>
                </a:solidFill>
              </a:rPr>
              <a:t>Nutritional Sciences Research Group</a:t>
            </a:r>
          </a:p>
          <a:p>
            <a:pPr lvl="1"/>
            <a:r>
              <a:rPr lang="en-US" dirty="0" smtClean="0"/>
              <a:t>Samples (preclinical and clinical) provided to the transcriptomic laboratory for micro-RNA analyses and initial characterization of the pathways most influenced by food components.</a:t>
            </a:r>
          </a:p>
          <a:p>
            <a:pPr lvl="1"/>
            <a:endParaRPr lang="en-US" dirty="0" smtClean="0">
              <a:solidFill>
                <a:schemeClr val="tx1"/>
              </a:solidFill>
            </a:endParaRPr>
          </a:p>
        </p:txBody>
      </p:sp>
    </p:spTree>
    <p:extLst>
      <p:ext uri="{BB962C8B-B14F-4D97-AF65-F5344CB8AC3E}">
        <p14:creationId xmlns:p14="http://schemas.microsoft.com/office/powerpoint/2010/main" val="133300459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6723414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Overview of Mission and Purpose</a:t>
            </a:r>
          </a:p>
        </p:txBody>
      </p:sp>
    </p:spTree>
    <p:extLst>
      <p:ext uri="{BB962C8B-B14F-4D97-AF65-F5344CB8AC3E}">
        <p14:creationId xmlns:p14="http://schemas.microsoft.com/office/powerpoint/2010/main" val="36379834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Overview of Mission and Purpose</a:t>
            </a:r>
          </a:p>
        </p:txBody>
      </p:sp>
      <p:sp>
        <p:nvSpPr>
          <p:cNvPr id="3" name="Content Placeholder 2"/>
          <p:cNvSpPr>
            <a:spLocks noGrp="1"/>
          </p:cNvSpPr>
          <p:nvPr>
            <p:ph sz="quarter" idx="11"/>
          </p:nvPr>
        </p:nvSpPr>
        <p:spPr/>
        <p:txBody>
          <a:bodyPr/>
          <a:lstStyle/>
          <a:p>
            <a:pPr marL="0" indent="0">
              <a:buNone/>
            </a:pPr>
            <a:r>
              <a:rPr lang="en-US" i="1" dirty="0"/>
              <a:t>The Division of Cancer Prevention (DCP) conducts and supports research to determine a person's risk of cancer and to find ways to reduce </a:t>
            </a:r>
            <a:r>
              <a:rPr lang="en-US" i="1" dirty="0" smtClean="0"/>
              <a:t>that </a:t>
            </a:r>
            <a:r>
              <a:rPr lang="en-US" i="1" dirty="0"/>
              <a:t>risk. </a:t>
            </a:r>
            <a:endParaRPr lang="en-US" i="1" dirty="0" smtClean="0"/>
          </a:p>
          <a:p>
            <a:pPr lvl="1"/>
            <a:endParaRPr lang="en-US" i="1" dirty="0" smtClean="0"/>
          </a:p>
          <a:p>
            <a:r>
              <a:rPr lang="en-US" i="1" dirty="0" smtClean="0"/>
              <a:t>DCP </a:t>
            </a:r>
            <a:r>
              <a:rPr lang="en-US" i="1" dirty="0"/>
              <a:t>funds </a:t>
            </a:r>
            <a:r>
              <a:rPr lang="en-US" i="1" dirty="0" smtClean="0"/>
              <a:t>researchers and </a:t>
            </a:r>
            <a:r>
              <a:rPr lang="en-US" i="1" dirty="0"/>
              <a:t>collaborative scientific </a:t>
            </a:r>
            <a:r>
              <a:rPr lang="en-US" i="1" dirty="0" smtClean="0"/>
              <a:t>networks, including clinical trials networks</a:t>
            </a:r>
          </a:p>
          <a:p>
            <a:r>
              <a:rPr lang="en-US" i="1" dirty="0" smtClean="0"/>
              <a:t>DCP provides scientific support to develop interventions for cancer prevention and markers for the early detection of cancer</a:t>
            </a:r>
            <a:endParaRPr lang="en-US" i="1" dirty="0"/>
          </a:p>
          <a:p>
            <a:endParaRPr lang="en-US" b="1" i="1" dirty="0"/>
          </a:p>
          <a:p>
            <a:endParaRPr lang="en-US" dirty="0"/>
          </a:p>
        </p:txBody>
      </p:sp>
    </p:spTree>
    <p:extLst>
      <p:ext uri="{BB962C8B-B14F-4D97-AF65-F5344CB8AC3E}">
        <p14:creationId xmlns:p14="http://schemas.microsoft.com/office/powerpoint/2010/main" val="218900480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Major DCP Programs That Use </a:t>
            </a:r>
            <a:r>
              <a:rPr lang="en-US" dirty="0" err="1" smtClean="0"/>
              <a:t>FNLCR</a:t>
            </a:r>
            <a:r>
              <a:rPr lang="en-US" dirty="0" smtClean="0"/>
              <a:t> Resources</a:t>
            </a:r>
            <a:endParaRPr lang="en-US" dirty="0"/>
          </a:p>
        </p:txBody>
      </p:sp>
      <p:sp>
        <p:nvSpPr>
          <p:cNvPr id="3" name="Content Placeholder 2"/>
          <p:cNvSpPr>
            <a:spLocks noGrp="1"/>
          </p:cNvSpPr>
          <p:nvPr>
            <p:ph sz="quarter" idx="11"/>
          </p:nvPr>
        </p:nvSpPr>
        <p:spPr/>
        <p:txBody>
          <a:bodyPr/>
          <a:lstStyle/>
          <a:p>
            <a:pPr marL="0" indent="0">
              <a:buNone/>
            </a:pPr>
            <a:r>
              <a:rPr lang="en-US" b="1" dirty="0" smtClean="0">
                <a:solidFill>
                  <a:srgbClr val="C00000"/>
                </a:solidFill>
              </a:rPr>
              <a:t>Community Research Programs</a:t>
            </a:r>
          </a:p>
          <a:p>
            <a:r>
              <a:rPr lang="en-US" dirty="0" smtClean="0"/>
              <a:t>Current: </a:t>
            </a:r>
            <a:r>
              <a:rPr lang="en-US" b="1" dirty="0" smtClean="0"/>
              <a:t>NCI </a:t>
            </a:r>
            <a:r>
              <a:rPr lang="en-US" b="1" dirty="0"/>
              <a:t>Community Oncology Research Program (</a:t>
            </a:r>
            <a:r>
              <a:rPr lang="en-US" b="1" dirty="0" smtClean="0"/>
              <a:t>NCORP)</a:t>
            </a:r>
            <a:r>
              <a:rPr lang="en-US" dirty="0" smtClean="0"/>
              <a:t>. </a:t>
            </a:r>
          </a:p>
          <a:p>
            <a:r>
              <a:rPr lang="en-US" dirty="0" smtClean="0"/>
              <a:t>Closed: </a:t>
            </a:r>
            <a:r>
              <a:rPr lang="en-US" b="1" dirty="0" smtClean="0"/>
              <a:t>Community Clinical  Oncology Research Program (</a:t>
            </a:r>
            <a:r>
              <a:rPr lang="en-US" b="1" dirty="0" err="1" smtClean="0"/>
              <a:t>CCOP</a:t>
            </a:r>
            <a:r>
              <a:rPr lang="en-US" b="1" dirty="0" smtClean="0"/>
              <a:t>)</a:t>
            </a:r>
            <a:r>
              <a:rPr lang="en-US" dirty="0" smtClean="0"/>
              <a:t> conducted two large breast cancer prevention trials and two large prostate cancer prevention trials that generated </a:t>
            </a:r>
            <a:r>
              <a:rPr lang="en-US" dirty="0"/>
              <a:t>specimens. </a:t>
            </a:r>
            <a:endParaRPr lang="en-US" dirty="0" smtClean="0"/>
          </a:p>
          <a:p>
            <a:r>
              <a:rPr lang="en-US" dirty="0" smtClean="0">
                <a:hlinkClick r:id="rId3"/>
              </a:rPr>
              <a:t>http</a:t>
            </a:r>
            <a:r>
              <a:rPr lang="en-US" dirty="0">
                <a:hlinkClick r:id="rId3"/>
              </a:rPr>
              <a:t>://</a:t>
            </a:r>
            <a:r>
              <a:rPr lang="en-US" dirty="0" err="1" smtClean="0">
                <a:hlinkClick r:id="rId3"/>
              </a:rPr>
              <a:t>prevention.cancer.gov</a:t>
            </a:r>
            <a:r>
              <a:rPr lang="en-US" dirty="0" smtClean="0">
                <a:hlinkClick r:id="rId3"/>
              </a:rPr>
              <a:t>/clinical-trials/major-trials</a:t>
            </a:r>
            <a:r>
              <a:rPr lang="en-US" dirty="0" smtClean="0"/>
              <a:t> </a:t>
            </a:r>
            <a:endParaRPr lang="en-US" dirty="0"/>
          </a:p>
        </p:txBody>
      </p:sp>
    </p:spTree>
    <p:extLst>
      <p:ext uri="{BB962C8B-B14F-4D97-AF65-F5344CB8AC3E}">
        <p14:creationId xmlns:p14="http://schemas.microsoft.com/office/powerpoint/2010/main" val="11946925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1"/>
          </p:nvPr>
        </p:nvSpPr>
        <p:spPr/>
        <p:txBody>
          <a:bodyPr/>
          <a:lstStyle/>
          <a:p>
            <a:r>
              <a:rPr lang="en-US" dirty="0" smtClean="0"/>
              <a:t>The </a:t>
            </a:r>
            <a:r>
              <a:rPr lang="en-US" b="1" dirty="0" smtClean="0"/>
              <a:t>Early Detection Research Network (</a:t>
            </a:r>
            <a:r>
              <a:rPr lang="en-US" b="1" dirty="0" err="1" smtClean="0"/>
              <a:t>EDRN</a:t>
            </a:r>
            <a:r>
              <a:rPr lang="en-US" b="1" dirty="0" smtClean="0"/>
              <a:t>) </a:t>
            </a:r>
            <a:r>
              <a:rPr lang="en-US" dirty="0" smtClean="0"/>
              <a:t>is an</a:t>
            </a:r>
            <a:r>
              <a:rPr lang="en-US" b="1" dirty="0" smtClean="0"/>
              <a:t> </a:t>
            </a:r>
            <a:r>
              <a:rPr lang="en-US" dirty="0" smtClean="0"/>
              <a:t>investigator-initiated </a:t>
            </a:r>
            <a:r>
              <a:rPr lang="en-US" dirty="0"/>
              <a:t>infrastructure to support development and validation of early detection biomarkers and markers of </a:t>
            </a:r>
            <a:r>
              <a:rPr lang="en-US" dirty="0" smtClean="0"/>
              <a:t>progression; foster </a:t>
            </a:r>
            <a:r>
              <a:rPr lang="en-US" dirty="0"/>
              <a:t>interaction between academic, clinical and industrial </a:t>
            </a:r>
            <a:r>
              <a:rPr lang="en-US" dirty="0" smtClean="0"/>
              <a:t>leaders; standardize </a:t>
            </a:r>
            <a:r>
              <a:rPr lang="en-US" dirty="0"/>
              <a:t>biomarker validation </a:t>
            </a:r>
            <a:r>
              <a:rPr lang="en-US" dirty="0" smtClean="0"/>
              <a:t>criteria; develop </a:t>
            </a:r>
            <a:r>
              <a:rPr lang="en-US" dirty="0"/>
              <a:t>a quality assurance </a:t>
            </a:r>
            <a:r>
              <a:rPr lang="en-US" dirty="0" smtClean="0"/>
              <a:t>program; and bring </a:t>
            </a:r>
            <a:r>
              <a:rPr lang="en-US" dirty="0"/>
              <a:t>biomarkers to clinical </a:t>
            </a:r>
            <a:r>
              <a:rPr lang="en-US" dirty="0" smtClean="0"/>
              <a:t>use.</a:t>
            </a:r>
          </a:p>
          <a:p>
            <a:r>
              <a:rPr lang="en-US" dirty="0" smtClean="0"/>
              <a:t>The </a:t>
            </a:r>
            <a:r>
              <a:rPr lang="en-US" dirty="0" err="1" smtClean="0"/>
              <a:t>EDRN</a:t>
            </a:r>
            <a:r>
              <a:rPr lang="en-US" dirty="0" smtClean="0"/>
              <a:t> has a need for tissue storage and specimen processing for extramural investigators. </a:t>
            </a:r>
          </a:p>
          <a:p>
            <a:r>
              <a:rPr lang="en-US" dirty="0">
                <a:hlinkClick r:id="rId3"/>
              </a:rPr>
              <a:t>http://</a:t>
            </a:r>
            <a:r>
              <a:rPr lang="en-US" dirty="0" err="1">
                <a:hlinkClick r:id="rId3"/>
              </a:rPr>
              <a:t>edrn.nci.nih.gov</a:t>
            </a:r>
            <a:r>
              <a:rPr lang="en-US" dirty="0" smtClean="0">
                <a:hlinkClick r:id="rId3"/>
              </a:rPr>
              <a:t>/</a:t>
            </a:r>
            <a:r>
              <a:rPr lang="en-US" dirty="0" smtClean="0"/>
              <a:t> </a:t>
            </a:r>
            <a:endParaRPr lang="en-US" dirty="0"/>
          </a:p>
          <a:p>
            <a:endParaRPr lang="en-US" dirty="0"/>
          </a:p>
        </p:txBody>
      </p:sp>
      <p:sp>
        <p:nvSpPr>
          <p:cNvPr id="5" name="Title 4"/>
          <p:cNvSpPr>
            <a:spLocks noGrp="1"/>
          </p:cNvSpPr>
          <p:nvPr>
            <p:ph type="title"/>
          </p:nvPr>
        </p:nvSpPr>
        <p:spPr/>
        <p:txBody>
          <a:bodyPr/>
          <a:lstStyle/>
          <a:p>
            <a:r>
              <a:rPr lang="en-US" dirty="0" smtClean="0"/>
              <a:t>Major DCP Programs That Use </a:t>
            </a:r>
            <a:r>
              <a:rPr lang="en-US" dirty="0" err="1" smtClean="0"/>
              <a:t>FNLCR</a:t>
            </a:r>
            <a:r>
              <a:rPr lang="en-US" dirty="0" smtClean="0"/>
              <a:t> Resources (2) </a:t>
            </a:r>
            <a:endParaRPr lang="en-US" dirty="0"/>
          </a:p>
        </p:txBody>
      </p:sp>
    </p:spTree>
    <p:extLst>
      <p:ext uri="{BB962C8B-B14F-4D97-AF65-F5344CB8AC3E}">
        <p14:creationId xmlns:p14="http://schemas.microsoft.com/office/powerpoint/2010/main" val="412296105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Major DCP Programs That Use </a:t>
            </a:r>
            <a:r>
              <a:rPr lang="en-US" dirty="0" err="1" smtClean="0"/>
              <a:t>FNLCR</a:t>
            </a:r>
            <a:r>
              <a:rPr lang="en-US" dirty="0" smtClean="0"/>
              <a:t> Resources (3)</a:t>
            </a:r>
            <a:endParaRPr lang="en-US" dirty="0"/>
          </a:p>
        </p:txBody>
      </p:sp>
      <p:sp>
        <p:nvSpPr>
          <p:cNvPr id="3" name="Content Placeholder 2"/>
          <p:cNvSpPr>
            <a:spLocks noGrp="1"/>
          </p:cNvSpPr>
          <p:nvPr>
            <p:ph sz="quarter" idx="11"/>
          </p:nvPr>
        </p:nvSpPr>
        <p:spPr>
          <a:xfrm>
            <a:off x="493776" y="793750"/>
            <a:ext cx="8165592" cy="3600450"/>
          </a:xfrm>
        </p:spPr>
        <p:txBody>
          <a:bodyPr/>
          <a:lstStyle/>
          <a:p>
            <a:r>
              <a:rPr lang="en-US" b="1" dirty="0"/>
              <a:t>PREVENT </a:t>
            </a:r>
            <a:r>
              <a:rPr lang="en-US" dirty="0" smtClean="0"/>
              <a:t>supports the </a:t>
            </a:r>
            <a:r>
              <a:rPr lang="en-US" dirty="0"/>
              <a:t>development of potential cancer </a:t>
            </a:r>
            <a:r>
              <a:rPr lang="en-US" dirty="0" smtClean="0"/>
              <a:t>prevention agents </a:t>
            </a:r>
            <a:r>
              <a:rPr lang="en-US" dirty="0"/>
              <a:t>using mechanism-based assays in vitro and in vivo, as well as defining efficacy, including pharmacodynamics or surrogate endpoint biomarkers of validated, or yet to be studied, </a:t>
            </a:r>
            <a:r>
              <a:rPr lang="en-US" dirty="0" smtClean="0"/>
              <a:t>chemopreventive agents and vaccines. </a:t>
            </a:r>
          </a:p>
          <a:p>
            <a:r>
              <a:rPr lang="en-US" dirty="0" smtClean="0"/>
              <a:t>The </a:t>
            </a:r>
            <a:r>
              <a:rPr lang="en-US" dirty="0"/>
              <a:t>main objectives of these studies are to prioritize and validate potential </a:t>
            </a:r>
            <a:r>
              <a:rPr lang="en-US" dirty="0" err="1" smtClean="0"/>
              <a:t>chemopreventive</a:t>
            </a:r>
            <a:r>
              <a:rPr lang="en-US" dirty="0" smtClean="0"/>
              <a:t> </a:t>
            </a:r>
            <a:r>
              <a:rPr lang="en-US" dirty="0"/>
              <a:t>agents and surrogate endpoints for </a:t>
            </a:r>
            <a:r>
              <a:rPr lang="en-US" dirty="0" smtClean="0"/>
              <a:t>toxicological/pharmacokinetics/pharmacodynamics </a:t>
            </a:r>
            <a:r>
              <a:rPr lang="en-US" dirty="0"/>
              <a:t>evaluation and ultimately for their use in clinical </a:t>
            </a:r>
            <a:r>
              <a:rPr lang="en-US" dirty="0" smtClean="0"/>
              <a:t>prevention </a:t>
            </a:r>
            <a:r>
              <a:rPr lang="en-US" dirty="0"/>
              <a:t>trials. Support is also provided for drug </a:t>
            </a:r>
            <a:r>
              <a:rPr lang="en-US" dirty="0" smtClean="0"/>
              <a:t>or vaccine synthesis</a:t>
            </a:r>
            <a:r>
              <a:rPr lang="en-US" dirty="0"/>
              <a:t>, formulation, and stability studies</a:t>
            </a:r>
            <a:r>
              <a:rPr lang="en-US" sz="1800" dirty="0" smtClean="0"/>
              <a:t>.</a:t>
            </a:r>
          </a:p>
          <a:p>
            <a:r>
              <a:rPr lang="en-US" sz="1800" dirty="0">
                <a:hlinkClick r:id="rId3"/>
              </a:rPr>
              <a:t>http://</a:t>
            </a:r>
            <a:r>
              <a:rPr lang="en-US" sz="1800" dirty="0" err="1" smtClean="0">
                <a:hlinkClick r:id="rId3"/>
              </a:rPr>
              <a:t>prevention.cancer.gov</a:t>
            </a:r>
            <a:r>
              <a:rPr lang="en-US" sz="1800" dirty="0" smtClean="0">
                <a:hlinkClick r:id="rId3"/>
              </a:rPr>
              <a:t>/major-programs/prevent-cancer-preclinical</a:t>
            </a:r>
            <a:r>
              <a:rPr lang="en-US" sz="1800" dirty="0" smtClean="0"/>
              <a:t> </a:t>
            </a:r>
            <a:endParaRPr lang="en-US" sz="1800" dirty="0"/>
          </a:p>
        </p:txBody>
      </p:sp>
    </p:spTree>
    <p:extLst>
      <p:ext uri="{BB962C8B-B14F-4D97-AF65-F5344CB8AC3E}">
        <p14:creationId xmlns:p14="http://schemas.microsoft.com/office/powerpoint/2010/main" val="138409695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Major DCP Programs That Use </a:t>
            </a:r>
            <a:r>
              <a:rPr lang="en-US" dirty="0" err="1" smtClean="0"/>
              <a:t>FNLCR</a:t>
            </a:r>
            <a:r>
              <a:rPr lang="en-US" dirty="0" smtClean="0"/>
              <a:t> Resources (4)</a:t>
            </a:r>
            <a:endParaRPr lang="en-US" dirty="0"/>
          </a:p>
        </p:txBody>
      </p:sp>
      <p:sp>
        <p:nvSpPr>
          <p:cNvPr id="3" name="Content Placeholder 2"/>
          <p:cNvSpPr>
            <a:spLocks noGrp="1"/>
          </p:cNvSpPr>
          <p:nvPr>
            <p:ph sz="quarter" idx="11"/>
          </p:nvPr>
        </p:nvSpPr>
        <p:spPr>
          <a:xfrm>
            <a:off x="493776" y="793750"/>
            <a:ext cx="8165592" cy="3600450"/>
          </a:xfrm>
        </p:spPr>
        <p:txBody>
          <a:bodyPr/>
          <a:lstStyle/>
          <a:p>
            <a:r>
              <a:rPr lang="en-US" dirty="0" smtClean="0"/>
              <a:t>The </a:t>
            </a:r>
            <a:r>
              <a:rPr lang="en-US" b="1" dirty="0" smtClean="0"/>
              <a:t>Nutritional Sciences </a:t>
            </a:r>
            <a:r>
              <a:rPr lang="en-US" b="1" dirty="0"/>
              <a:t>Research </a:t>
            </a:r>
            <a:r>
              <a:rPr lang="en-US" b="1" dirty="0" smtClean="0"/>
              <a:t>Group </a:t>
            </a:r>
            <a:r>
              <a:rPr lang="en-US" dirty="0" smtClean="0"/>
              <a:t>promotes </a:t>
            </a:r>
            <a:r>
              <a:rPr lang="en-US" dirty="0"/>
              <a:t>and supports studies establishing a comprehensive understanding of the precise role of diet and food components in modulating cancer risk and tumor cell behavior</a:t>
            </a:r>
            <a:r>
              <a:rPr lang="en-US" dirty="0" smtClean="0"/>
              <a:t>. </a:t>
            </a:r>
            <a:r>
              <a:rPr lang="en-US" dirty="0"/>
              <a:t>Basic, translational and clinical studies are supported to understand the interplay between nutrition and the microbiome, the underlying mechanisms implicated in cancer prevention, as well as the interplay between genetics, gene expression and dietary </a:t>
            </a:r>
            <a:r>
              <a:rPr lang="en-US" dirty="0" smtClean="0"/>
              <a:t>intake.</a:t>
            </a:r>
          </a:p>
        </p:txBody>
      </p:sp>
    </p:spTree>
    <p:extLst>
      <p:ext uri="{BB962C8B-B14F-4D97-AF65-F5344CB8AC3E}">
        <p14:creationId xmlns:p14="http://schemas.microsoft.com/office/powerpoint/2010/main" val="386931763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Overview of Scientific Work</a:t>
            </a:r>
          </a:p>
        </p:txBody>
      </p:sp>
    </p:spTree>
    <p:extLst>
      <p:ext uri="{BB962C8B-B14F-4D97-AF65-F5344CB8AC3E}">
        <p14:creationId xmlns:p14="http://schemas.microsoft.com/office/powerpoint/2010/main" val="414555699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3776" y="311658"/>
            <a:ext cx="8165592" cy="640842"/>
          </a:xfrm>
        </p:spPr>
        <p:txBody>
          <a:bodyPr/>
          <a:lstStyle/>
          <a:p>
            <a:r>
              <a:rPr lang="en-US" dirty="0"/>
              <a:t>Overview of Scientific </a:t>
            </a:r>
            <a:r>
              <a:rPr lang="en-US" dirty="0" smtClean="0"/>
              <a:t>Work</a:t>
            </a:r>
            <a:br>
              <a:rPr lang="en-US" dirty="0" smtClean="0"/>
            </a:br>
            <a:r>
              <a:rPr lang="en-US" b="1" i="1" dirty="0"/>
              <a:t>Biorepositories/ Specimen </a:t>
            </a:r>
            <a:r>
              <a:rPr lang="en-US" b="1" i="1" dirty="0" smtClean="0"/>
              <a:t>Storage</a:t>
            </a:r>
            <a:endParaRPr lang="en-US" dirty="0"/>
          </a:p>
        </p:txBody>
      </p:sp>
      <p:sp>
        <p:nvSpPr>
          <p:cNvPr id="3" name="Content Placeholder 2"/>
          <p:cNvSpPr>
            <a:spLocks noGrp="1"/>
          </p:cNvSpPr>
          <p:nvPr>
            <p:ph sz="quarter" idx="11"/>
          </p:nvPr>
        </p:nvSpPr>
        <p:spPr/>
        <p:txBody>
          <a:bodyPr/>
          <a:lstStyle/>
          <a:p>
            <a:pPr lvl="1"/>
            <a:r>
              <a:rPr lang="en-US" sz="2400" dirty="0" smtClean="0"/>
              <a:t>Specimen storage and processing are required for several major programs.</a:t>
            </a:r>
          </a:p>
          <a:p>
            <a:pPr lvl="1"/>
            <a:r>
              <a:rPr lang="en-US" sz="2400" dirty="0" smtClean="0"/>
              <a:t>Specimen processing storage and access by extramural investigators continues beyond the life of the grant or contract which funded the original study and specimen collection.</a:t>
            </a:r>
          </a:p>
        </p:txBody>
      </p:sp>
    </p:spTree>
    <p:extLst>
      <p:ext uri="{BB962C8B-B14F-4D97-AF65-F5344CB8AC3E}">
        <p14:creationId xmlns:p14="http://schemas.microsoft.com/office/powerpoint/2010/main" val="3289996228"/>
      </p:ext>
    </p:extLst>
  </p:cSld>
  <p:clrMapOvr>
    <a:masterClrMapping/>
  </p:clrMapOvr>
  <p:timing>
    <p:tnLst>
      <p:par>
        <p:cTn id="1" dur="indefinite" restart="never" nodeType="tmRoot"/>
      </p:par>
    </p:tnLst>
  </p:timing>
</p:sld>
</file>

<file path=ppt/theme/theme1.xml><?xml version="1.0" encoding="utf-8"?>
<a:theme xmlns:a="http://schemas.openxmlformats.org/drawingml/2006/main" name="NCI PPT Template 16x9 RED">
  <a:themeElements>
    <a:clrScheme name="NCI Colors Theme">
      <a:dk1>
        <a:srgbClr val="606060"/>
      </a:dk1>
      <a:lt1>
        <a:srgbClr val="FFFFFF"/>
      </a:lt1>
      <a:dk2>
        <a:srgbClr val="BB0E3D"/>
      </a:dk2>
      <a:lt2>
        <a:srgbClr val="FFFFFF"/>
      </a:lt2>
      <a:accent1>
        <a:srgbClr val="BB0E3D"/>
      </a:accent1>
      <a:accent2>
        <a:srgbClr val="606060"/>
      </a:accent2>
      <a:accent3>
        <a:srgbClr val="123E57"/>
      </a:accent3>
      <a:accent4>
        <a:srgbClr val="2A71A5"/>
      </a:accent4>
      <a:accent5>
        <a:srgbClr val="178DA9"/>
      </a:accent5>
      <a:accent6>
        <a:srgbClr val="009999"/>
      </a:accent6>
      <a:hlink>
        <a:srgbClr val="3F54C9"/>
      </a:hlink>
      <a:folHlink>
        <a:srgbClr val="60606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2480</TotalTime>
  <Words>1230</Words>
  <Application>Microsoft Office PowerPoint</Application>
  <PresentationFormat>On-screen Show (16:9)</PresentationFormat>
  <Paragraphs>96</Paragraphs>
  <Slides>14</Slides>
  <Notes>14</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14</vt:i4>
      </vt:variant>
    </vt:vector>
  </HeadingPairs>
  <TitlesOfParts>
    <vt:vector size="23" baseType="lpstr">
      <vt:lpstr>ＭＳ Ｐゴシック</vt:lpstr>
      <vt:lpstr>Arial</vt:lpstr>
      <vt:lpstr>Calibri</vt:lpstr>
      <vt:lpstr>Sapient Centro Slab</vt:lpstr>
      <vt:lpstr>SapientCentroSlab-Light</vt:lpstr>
      <vt:lpstr>SapientSansBold</vt:lpstr>
      <vt:lpstr>SapientSansRegular</vt:lpstr>
      <vt:lpstr>Wingdings</vt:lpstr>
      <vt:lpstr>NCI PPT Template 16x9 RED</vt:lpstr>
      <vt:lpstr>NCI Division of Cancer Prevention  Ongoing Activities at Frederick Facilities</vt:lpstr>
      <vt:lpstr>Overview of Mission and Purpose</vt:lpstr>
      <vt:lpstr>Overview of Mission and Purpose</vt:lpstr>
      <vt:lpstr>Major DCP Programs That Use FNLCR Resources</vt:lpstr>
      <vt:lpstr>Major DCP Programs That Use FNLCR Resources (2) </vt:lpstr>
      <vt:lpstr>Major DCP Programs That Use FNLCR Resources (3)</vt:lpstr>
      <vt:lpstr>Major DCP Programs That Use FNLCR Resources (4)</vt:lpstr>
      <vt:lpstr>Overview of Scientific Work</vt:lpstr>
      <vt:lpstr>Overview of Scientific Work Biorepositories/ Specimen Storage</vt:lpstr>
      <vt:lpstr>Overview of Scientific Work Biorepositories/ Specimen Storage</vt:lpstr>
      <vt:lpstr>Overview of Scientific Work Biorepositories/ Specimen Storage</vt:lpstr>
      <vt:lpstr>Overview of Scientific Work PREVENT Cancer  Preclinical Drug Development Program</vt:lpstr>
      <vt:lpstr>Overview of Scientific Work </vt:lpstr>
      <vt:lpstr>PowerPoint Presentation</vt:lpstr>
    </vt:vector>
  </TitlesOfParts>
  <Company>Sapient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Sapient</dc:creator>
  <cp:lastModifiedBy>Joyce Ogunlade</cp:lastModifiedBy>
  <cp:revision>176</cp:revision>
  <cp:lastPrinted>2015-09-29T13:01:30Z</cp:lastPrinted>
  <dcterms:created xsi:type="dcterms:W3CDTF">2013-05-02T18:01:03Z</dcterms:created>
  <dcterms:modified xsi:type="dcterms:W3CDTF">2017-06-21T14:02:08Z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Jive_LatestUserAccountName">
    <vt:lpwstr>ctompk</vt:lpwstr>
  </property>
  <property fmtid="{D5CDD505-2E9C-101B-9397-08002B2CF9AE}" pid="3" name="Offisync_UpdateToken">
    <vt:lpwstr>6</vt:lpwstr>
  </property>
  <property fmtid="{D5CDD505-2E9C-101B-9397-08002B2CF9AE}" pid="4" name="Jive_VersionGuid">
    <vt:lpwstr>52528687-c425-4c02-aa36-9dee618be8dc</vt:lpwstr>
  </property>
  <property fmtid="{D5CDD505-2E9C-101B-9397-08002B2CF9AE}" pid="5" name="Offisync_ProviderInitializationData">
    <vt:lpwstr>https://vox.sapient.com</vt:lpwstr>
  </property>
  <property fmtid="{D5CDD505-2E9C-101B-9397-08002B2CF9AE}" pid="6" name="Offisync_ServerID">
    <vt:lpwstr>2a760b3e-54a5-418b-9dd9-555cd32dea45</vt:lpwstr>
  </property>
  <property fmtid="{D5CDD505-2E9C-101B-9397-08002B2CF9AE}" pid="7" name="Offisync_UniqueId">
    <vt:lpwstr>79519</vt:lpwstr>
  </property>
</Properties>
</file>