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8" r:id="rId3"/>
    <p:sldId id="272" r:id="rId4"/>
    <p:sldId id="265" r:id="rId5"/>
    <p:sldId id="273" r:id="rId6"/>
    <p:sldId id="267" r:id="rId7"/>
    <p:sldId id="266" r:id="rId8"/>
    <p:sldId id="268" r:id="rId9"/>
    <p:sldId id="270" r:id="rId10"/>
    <p:sldId id="269" r:id="rId11"/>
    <p:sldId id="261" r:id="rId12"/>
    <p:sldId id="263" r:id="rId13"/>
    <p:sldId id="262" r:id="rId14"/>
    <p:sldId id="264" r:id="rId15"/>
  </p:sldIdLst>
  <p:sldSz cx="9144000" cy="5143500" type="screen16x9"/>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56">
          <p15:clr>
            <a:srgbClr val="A4A3A4"/>
          </p15:clr>
        </p15:guide>
        <p15:guide id="3" pos="532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69" autoAdjust="0"/>
    <p:restoredTop sz="83721" autoAdjust="0"/>
  </p:normalViewPr>
  <p:slideViewPr>
    <p:cSldViewPr snapToGrid="0">
      <p:cViewPr varScale="1">
        <p:scale>
          <a:sx n="149" d="100"/>
          <a:sy n="149" d="100"/>
        </p:scale>
        <p:origin x="-534" y="-84"/>
      </p:cViewPr>
      <p:guideLst>
        <p:guide orient="horz"/>
        <p:guide pos="156"/>
        <p:guide pos="5329"/>
      </p:guideLst>
    </p:cSldViewPr>
  </p:slideViewPr>
  <p:notesTextViewPr>
    <p:cViewPr>
      <p:scale>
        <a:sx n="100" d="100"/>
        <a:sy n="100" d="100"/>
      </p:scale>
      <p:origin x="0" y="0"/>
    </p:cViewPr>
  </p:notesTextViewPr>
  <p:notesViewPr>
    <p:cSldViewPr snapToGrid="0" showGuides="1">
      <p:cViewPr varScale="1">
        <p:scale>
          <a:sx n="53" d="100"/>
          <a:sy n="53" d="100"/>
        </p:scale>
        <p:origin x="2624" y="4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20985C1D-71CD-40A7-90E6-2A509741901C}" type="datetimeFigureOut">
              <a:rPr lang="en-US" smtClean="0"/>
              <a:t>6/21/2017</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566FBB0C-A7D5-48D1-AD1E-99DDE6D158DA}" type="slidenum">
              <a:rPr lang="en-US" smtClean="0"/>
              <a:t>‹#›</a:t>
            </a:fld>
            <a:endParaRPr lang="en-US"/>
          </a:p>
        </p:txBody>
      </p:sp>
    </p:spTree>
    <p:extLst>
      <p:ext uri="{BB962C8B-B14F-4D97-AF65-F5344CB8AC3E}">
        <p14:creationId xmlns:p14="http://schemas.microsoft.com/office/powerpoint/2010/main" val="334878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39D1713-3CF6-4469-9746-34AB3FADFE84}" type="datetimeFigureOut">
              <a:rPr lang="en-US" smtClean="0"/>
              <a:pPr/>
              <a:t>6/21/2017</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268F494-0C48-417A-A877-0763ACB88C1A}" type="slidenum">
              <a:rPr lang="en-US" smtClean="0"/>
              <a:pPr/>
              <a:t>‹#›</a:t>
            </a:fld>
            <a:endParaRPr lang="en-US"/>
          </a:p>
        </p:txBody>
      </p:sp>
    </p:spTree>
    <p:extLst>
      <p:ext uri="{BB962C8B-B14F-4D97-AF65-F5344CB8AC3E}">
        <p14:creationId xmlns:p14="http://schemas.microsoft.com/office/powerpoint/2010/main" val="3885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FNLCR_ACQ@mail.nih.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accessible version of this file or to request additional information about the images contained in this PowerPoint presentation, please contact: the FNCLR Acquisition Team @ </a:t>
            </a:r>
            <a:r>
              <a:rPr lang="en-US" u="sng" dirty="0">
                <a:hlinkClick r:id="rId3"/>
              </a:rPr>
              <a:t>FNLCR_ACQ@mail.nih.gov</a:t>
            </a:r>
            <a:r>
              <a:rPr lang="en-US" dirty="0"/>
              <a:t>.</a:t>
            </a:r>
          </a:p>
        </p:txBody>
      </p:sp>
      <p:sp>
        <p:nvSpPr>
          <p:cNvPr id="4" name="Slide Number Placeholder 3"/>
          <p:cNvSpPr>
            <a:spLocks noGrp="1"/>
          </p:cNvSpPr>
          <p:nvPr>
            <p:ph type="sldNum" sz="quarter" idx="10"/>
          </p:nvPr>
        </p:nvSpPr>
        <p:spPr/>
        <p:txBody>
          <a:bodyPr/>
          <a:lstStyle/>
          <a:p>
            <a:fld id="{0268F494-0C48-417A-A877-0763ACB88C1A}" type="slidenum">
              <a:rPr lang="en-US" smtClean="0"/>
              <a:pPr/>
              <a:t>1</a:t>
            </a:fld>
            <a:endParaRPr lang="en-US"/>
          </a:p>
        </p:txBody>
      </p:sp>
    </p:spTree>
    <p:extLst>
      <p:ext uri="{BB962C8B-B14F-4D97-AF65-F5344CB8AC3E}">
        <p14:creationId xmlns:p14="http://schemas.microsoft.com/office/powerpoint/2010/main" val="18731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NIAID Laboratories that utilize the FFRDC Contract laboratories. It demonstrates how many different NIAID laboratories rely on the work that is done </a:t>
            </a:r>
            <a:r>
              <a:rPr lang="en-US" baseline="0" smtClean="0"/>
              <a:t>by the FFRDC .</a:t>
            </a:r>
            <a:endParaRPr lang="en-US" dirty="0"/>
          </a:p>
        </p:txBody>
      </p:sp>
      <p:sp>
        <p:nvSpPr>
          <p:cNvPr id="4" name="Slide Number Placeholder 3"/>
          <p:cNvSpPr>
            <a:spLocks noGrp="1"/>
          </p:cNvSpPr>
          <p:nvPr>
            <p:ph type="sldNum" sz="quarter" idx="10"/>
          </p:nvPr>
        </p:nvSpPr>
        <p:spPr/>
        <p:txBody>
          <a:bodyPr/>
          <a:lstStyle/>
          <a:p>
            <a:fld id="{0268F494-0C48-417A-A877-0763ACB88C1A}" type="slidenum">
              <a:rPr lang="en-US" smtClean="0"/>
              <a:pPr/>
              <a:t>12</a:t>
            </a:fld>
            <a:endParaRPr lang="en-US"/>
          </a:p>
        </p:txBody>
      </p:sp>
    </p:spTree>
    <p:extLst>
      <p:ext uri="{BB962C8B-B14F-4D97-AF65-F5344CB8AC3E}">
        <p14:creationId xmlns:p14="http://schemas.microsoft.com/office/powerpoint/2010/main" val="14581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9" name="Title 8"/>
          <p:cNvSpPr>
            <a:spLocks noGrp="1"/>
          </p:cNvSpPr>
          <p:nvPr>
            <p:ph type="ctrTitle"/>
          </p:nvPr>
        </p:nvSpPr>
        <p:spPr bwMode="auto">
          <a:xfrm>
            <a:off x="758952" y="1600200"/>
            <a:ext cx="6473952" cy="10287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3600" b="1">
                <a:ln>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58952" y="1162050"/>
            <a:ext cx="6473952" cy="342900"/>
          </a:xfrm>
        </p:spPr>
        <p:txBody>
          <a:bodyPr lIns="0" rIns="18288">
            <a:normAutofit/>
          </a:bodyPr>
          <a:lstStyle>
            <a:lvl1pPr marL="0" marR="45720" indent="0" algn="l">
              <a:buNone/>
              <a:defRPr sz="2400">
                <a:solidFill>
                  <a:schemeClr val="tx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8" name="Text Placeholder 7"/>
          <p:cNvSpPr>
            <a:spLocks noGrp="1"/>
          </p:cNvSpPr>
          <p:nvPr>
            <p:ph type="body" sz="quarter" idx="13"/>
          </p:nvPr>
        </p:nvSpPr>
        <p:spPr>
          <a:xfrm>
            <a:off x="758952" y="3483864"/>
            <a:ext cx="6473952" cy="342900"/>
          </a:xfrm>
        </p:spPr>
        <p:txBody>
          <a:bodyPr>
            <a:noAutofit/>
          </a:bodyPr>
          <a:lstStyle>
            <a:lvl1pPr>
              <a:buNone/>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10" name="Text Placeholder 7"/>
          <p:cNvSpPr>
            <a:spLocks noGrp="1"/>
          </p:cNvSpPr>
          <p:nvPr>
            <p:ph type="body" sz="quarter" idx="14"/>
          </p:nvPr>
        </p:nvSpPr>
        <p:spPr bwMode="gray">
          <a:xfrm>
            <a:off x="3657600" y="4400550"/>
            <a:ext cx="5184648" cy="226314"/>
          </a:xfrm>
        </p:spPr>
        <p:txBody>
          <a:bodyPr>
            <a:noAutofit/>
          </a:bodyPr>
          <a:lstStyle>
            <a:lvl1pPr>
              <a:buNone/>
              <a:defRPr sz="1800" b="1">
                <a:solidFill>
                  <a:schemeClr val="bg1"/>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1" name="Text Placeholder 7"/>
          <p:cNvSpPr>
            <a:spLocks noGrp="1"/>
          </p:cNvSpPr>
          <p:nvPr>
            <p:ph type="body" sz="quarter" idx="15"/>
          </p:nvPr>
        </p:nvSpPr>
        <p:spPr bwMode="gray">
          <a:xfrm>
            <a:off x="3657600" y="4677156"/>
            <a:ext cx="5184648" cy="404622"/>
          </a:xfrm>
        </p:spPr>
        <p:txBody>
          <a:bodyPr>
            <a:noAutofit/>
          </a:bodyPr>
          <a:lstStyle>
            <a:lvl1pPr>
              <a:buNone/>
              <a:defRPr sz="1400" b="0">
                <a:solidFill>
                  <a:schemeClr val="bg1"/>
                </a:solidFill>
              </a:defRPr>
            </a:lvl1pPr>
            <a:lvl2pPr>
              <a:defRPr sz="1600"/>
            </a:lvl2pPr>
            <a:lvl3pPr>
              <a:defRPr sz="1600"/>
            </a:lvl3pPr>
            <a:lvl4pPr>
              <a:defRPr sz="1600"/>
            </a:lvl4pPr>
            <a:lvl5pPr>
              <a:defRPr sz="1600"/>
            </a:lvl5pPr>
          </a:lstStyle>
          <a:p>
            <a:pPr lvl="0"/>
            <a:r>
              <a:rPr lang="en-US" smtClean="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4437125"/>
            <a:ext cx="2231141" cy="573025"/>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031" y="377189"/>
            <a:ext cx="4765964" cy="274321"/>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22842" y="2459509"/>
            <a:ext cx="564539" cy="18056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28700"/>
            <a:ext cx="914400" cy="3429000"/>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228600" y="1028700"/>
            <a:ext cx="6248400" cy="34290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defRPr sz="2400"/>
            </a:lvl2pPr>
            <a:lvl3pPr>
              <a:defRPr sz="2000"/>
            </a:lvl3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a:xfrm>
            <a:off x="8515350" y="4814316"/>
            <a:ext cx="528066" cy="288036"/>
          </a:xfrm>
        </p:spPr>
        <p:txBody>
          <a:bodyPr/>
          <a:lstStyle/>
          <a:p>
            <a:fld id="{0235576B-7F3C-4840-ADD7-A9DF1158E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p>
            <a:fld id="{0235576B-7F3C-4840-ADD7-A9DF1158E3A5}" type="slidenum">
              <a:rPr lang="en-US" smtClean="0"/>
              <a:pPr/>
              <a:t>‹#›</a:t>
            </a:fld>
            <a:endParaRPr lang="en-US"/>
          </a:p>
        </p:txBody>
      </p:sp>
      <p:sp>
        <p:nvSpPr>
          <p:cNvPr id="2" name="Title 1"/>
          <p:cNvSpPr>
            <a:spLocks noGrp="1"/>
          </p:cNvSpPr>
          <p:nvPr>
            <p:ph type="title"/>
          </p:nvPr>
        </p:nvSpPr>
        <p:spPr>
          <a:xfrm>
            <a:off x="758952" y="1488186"/>
            <a:ext cx="6473952" cy="102870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600" b="1" cap="none" baseline="0" dirty="0">
                <a:ln w="635">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58952" y="2571750"/>
            <a:ext cx="6473952" cy="1028700"/>
          </a:xfrm>
        </p:spPr>
        <p:txBody>
          <a:bodyPr lIns="0" rIns="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8" t="88884" r="71156" b="2223"/>
          <a:stretch/>
        </p:blipFill>
        <p:spPr>
          <a:xfrm>
            <a:off x="123824" y="4486275"/>
            <a:ext cx="2390775"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599" y="116586"/>
            <a:ext cx="7781925"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228600" y="1145286"/>
            <a:ext cx="3771900" cy="3312414"/>
          </a:xfrm>
        </p:spPr>
        <p:txBody>
          <a:bodyPr/>
          <a:lstStyle>
            <a:lvl1pPr>
              <a:defRPr sz="2000"/>
            </a:lvl1pPr>
            <a:lvl2pPr>
              <a:defRPr sz="20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238625" y="1145286"/>
            <a:ext cx="3771900" cy="3312414"/>
          </a:xfrm>
        </p:spPr>
        <p:txBody>
          <a:bodyPr/>
          <a:lstStyle>
            <a:lvl1pPr eaLnBrk="1" latinLnBrk="0" hangingPunct="1">
              <a:defRPr sz="2000"/>
            </a:lvl1pPr>
            <a:lvl2pPr eaLnBrk="1" latinLnBrk="0" hangingPunct="1">
              <a:defRPr sz="2000"/>
            </a:lvl2pPr>
            <a:lvl3pPr eaLnBrk="1" latinLnBrk="0" hangingPunct="1">
              <a:defRPr sz="1800"/>
            </a:lvl3pPr>
            <a:lvl4pPr eaLnBrk="1" latinLnBrk="0" hangingPunct="1">
              <a:defRPr sz="1800"/>
            </a:lvl4pPr>
            <a:lvl5pPr eaLnBrk="1" latinLnBrk="0" hangingPunct="1">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599" y="116586"/>
            <a:ext cx="7781925"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28599" y="1085850"/>
            <a:ext cx="3781425" cy="494514"/>
          </a:xfrm>
        </p:spPr>
        <p:txBody>
          <a:bodyPr lIns="45720" tIns="0" rIns="45720" bIns="0" anchor="ctr">
            <a:noAutofit/>
          </a:bodyPr>
          <a:lstStyle>
            <a:lvl1pPr marL="0" indent="0">
              <a:buNone/>
              <a:defRPr sz="20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48150" y="1089232"/>
            <a:ext cx="3774948" cy="491132"/>
          </a:xfrm>
        </p:spPr>
        <p:txBody>
          <a:bodyPr lIns="45720" tIns="0" rIns="45720" bIns="0" anchor="ctr">
            <a:normAutofit/>
          </a:bodyPr>
          <a:lstStyle>
            <a:lvl1pPr marL="0" indent="0">
              <a:buNone/>
              <a:defRPr sz="20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8599" y="1580364"/>
            <a:ext cx="3781425" cy="2877336"/>
          </a:xfrm>
        </p:spPr>
        <p:txBody>
          <a:bodyPr tIns="0"/>
          <a:lstStyle>
            <a:lvl1pPr eaLnBrk="1" latinLnBrk="0" hangingPunct="1">
              <a:defRPr sz="2000"/>
            </a:lvl1pPr>
            <a:lvl2pPr eaLnBrk="1" latinLnBrk="0" hangingPunct="1">
              <a:defRPr sz="2000"/>
            </a:lvl2pPr>
            <a:lvl3pPr eaLnBrk="1" latinLnBrk="0" hangingPunct="1">
              <a:defRPr sz="1800"/>
            </a:lvl3pPr>
            <a:lvl4pPr eaLnBrk="1" latinLnBrk="0" hangingPunct="1">
              <a:defRPr sz="1800"/>
            </a:lvl4pPr>
            <a:lvl5pPr eaLnBrk="1" latinLnBrk="0" hangingPunct="1">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257675" y="1580364"/>
            <a:ext cx="3765423" cy="2877336"/>
          </a:xfrm>
        </p:spPr>
        <p:txBody>
          <a:bodyPr tIns="0"/>
          <a:lstStyle>
            <a:lvl1pPr>
              <a:defRPr sz="2000"/>
            </a:lvl1pPr>
            <a:lvl2pPr>
              <a:defRPr sz="20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16586"/>
            <a:ext cx="7543800" cy="6858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1">
                <a:ln>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5" name="Slide Number Placeholder 4"/>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35576B-7F3C-4840-ADD7-A9DF1158E3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 y="0"/>
            <a:ext cx="9135877" cy="5143499"/>
          </a:xfrm>
          <a:prstGeom prst="rect">
            <a:avLst/>
          </a:prstGeom>
        </p:spPr>
      </p:pic>
      <p:sp>
        <p:nvSpPr>
          <p:cNvPr id="7" name="Slide Number Placeholder 6"/>
          <p:cNvSpPr>
            <a:spLocks noGrp="1"/>
          </p:cNvSpPr>
          <p:nvPr>
            <p:ph type="sldNum" sz="quarter" idx="12"/>
          </p:nvPr>
        </p:nvSpPr>
        <p:spPr>
          <a:xfrm>
            <a:off x="8129016" y="4814316"/>
            <a:ext cx="914400" cy="288036"/>
          </a:xfrm>
        </p:spPr>
        <p:txBody>
          <a:bodyPr/>
          <a:lstStyle/>
          <a:p>
            <a:fld id="{0235576B-7F3C-4840-ADD7-A9DF1158E3A5}" type="slidenum">
              <a:rPr lang="en-US" smtClean="0"/>
              <a:pPr/>
              <a:t>‹#›</a:t>
            </a:fld>
            <a:endParaRPr lang="en-US" dirty="0"/>
          </a:p>
        </p:txBody>
      </p:sp>
      <p:sp>
        <p:nvSpPr>
          <p:cNvPr id="11" name="Content Placeholder 3"/>
          <p:cNvSpPr>
            <a:spLocks noGrp="1"/>
          </p:cNvSpPr>
          <p:nvPr>
            <p:ph sz="half" idx="1"/>
          </p:nvPr>
        </p:nvSpPr>
        <p:spPr>
          <a:xfrm>
            <a:off x="3124200" y="445770"/>
            <a:ext cx="4724400" cy="4011930"/>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Title 1"/>
          <p:cNvSpPr>
            <a:spLocks noGrp="1"/>
          </p:cNvSpPr>
          <p:nvPr>
            <p:ph type="title"/>
          </p:nvPr>
        </p:nvSpPr>
        <p:spPr>
          <a:xfrm>
            <a:off x="228600" y="442914"/>
            <a:ext cx="2743200" cy="871538"/>
          </a:xfrm>
        </p:spPr>
        <p:txBody>
          <a:bodyPr lIns="0" anchor="b">
            <a:noAutofit/>
          </a:bodyPr>
          <a:lstStyle>
            <a:lvl1pPr algn="l" rtl="0">
              <a:spcBef>
                <a:spcPct val="0"/>
              </a:spcBef>
              <a:buNone/>
              <a:defRPr sz="24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4" name="Text Placeholder 2"/>
          <p:cNvSpPr>
            <a:spLocks noGrp="1"/>
          </p:cNvSpPr>
          <p:nvPr>
            <p:ph type="body" idx="2"/>
          </p:nvPr>
        </p:nvSpPr>
        <p:spPr>
          <a:xfrm>
            <a:off x="228600" y="1314450"/>
            <a:ext cx="2743200" cy="3155410"/>
          </a:xfrm>
        </p:spPr>
        <p:txBody>
          <a:bodyPr lIns="18288" rIns="18288">
            <a:normAutofit/>
          </a:bodyPr>
          <a:lstStyle>
            <a:lvl1pPr marL="0" indent="0" algn="l">
              <a:buNone/>
              <a:defRPr sz="20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842" y="2933703"/>
            <a:ext cx="564539" cy="18056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9145382" cy="5143500"/>
          </a:xfrm>
          <a:prstGeom prst="rect">
            <a:avLst/>
          </a:prstGeom>
        </p:spPr>
      </p:pic>
      <p:sp>
        <p:nvSpPr>
          <p:cNvPr id="9" name="Title Placeholder 8"/>
          <p:cNvSpPr>
            <a:spLocks noGrp="1"/>
          </p:cNvSpPr>
          <p:nvPr>
            <p:ph type="title"/>
          </p:nvPr>
        </p:nvSpPr>
        <p:spPr>
          <a:xfrm>
            <a:off x="228599" y="116586"/>
            <a:ext cx="7781925"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8600" y="1145286"/>
            <a:ext cx="7772400" cy="3312414"/>
          </a:xfrm>
          <a:prstGeom prst="rect">
            <a:avLst/>
          </a:prstGeom>
        </p:spPr>
        <p:txBody>
          <a:bodyPr vert="horz" lIns="0" tIns="0" rIns="0" bIns="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8522842" y="4814316"/>
            <a:ext cx="520574" cy="281559"/>
          </a:xfrm>
          <a:prstGeom prst="rect">
            <a:avLst/>
          </a:prstGeom>
        </p:spPr>
        <p:txBody>
          <a:bodyPr vert="horz" lIns="91440" tIns="45720" rIns="91440" bIns="45720" anchor="b"/>
          <a:lstStyle>
            <a:lvl1pPr algn="r" eaLnBrk="1" latinLnBrk="0" hangingPunct="1">
              <a:defRPr kumimoji="0" sz="1200">
                <a:solidFill>
                  <a:schemeClr val="bg1"/>
                </a:solidFill>
              </a:defRPr>
            </a:lvl1pPr>
          </a:lstStyle>
          <a:p>
            <a:fld id="{0235576B-7F3C-4840-ADD7-A9DF1158E3A5}" type="slidenum">
              <a:rPr lang="en-US" smtClean="0"/>
              <a:pPr/>
              <a:t>‹#›</a:t>
            </a:fld>
            <a:endParaRPr lang="en-U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88" t="88884" r="71156" b="2223"/>
          <a:stretch/>
        </p:blipFill>
        <p:spPr>
          <a:xfrm>
            <a:off x="123824" y="4486275"/>
            <a:ext cx="2390775" cy="60960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22842" y="2933703"/>
            <a:ext cx="564539" cy="1805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ftr="0" dt="0"/>
  <p:txStyles>
    <p:titleStyle>
      <a:lvl1pPr algn="l" rtl="0" eaLnBrk="1" latinLnBrk="0" hangingPunct="1">
        <a:spcBef>
          <a:spcPct val="0"/>
        </a:spcBef>
        <a:buNone/>
        <a:defRPr kumimoji="0" sz="3200" b="1" kern="1200">
          <a:ln>
            <a:noFill/>
          </a:ln>
          <a:solidFill>
            <a:schemeClr val="tx1"/>
          </a:solidFill>
          <a:effectLst/>
          <a:latin typeface="+mj-lt"/>
          <a:ea typeface="+mj-ea"/>
          <a:cs typeface="+mj-cs"/>
        </a:defRPr>
      </a:lvl1pPr>
    </p:titleStyle>
    <p:body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NIAID ACTIVITIES </a:t>
            </a:r>
            <a:r>
              <a:rPr lang="en-US" dirty="0" smtClean="0"/>
              <a:t>THROUGH </a:t>
            </a:r>
            <a:r>
              <a:rPr lang="en-US" dirty="0"/>
              <a:t>THE </a:t>
            </a:r>
            <a:r>
              <a:rPr lang="en-US" dirty="0" smtClean="0"/>
              <a:t>FNLCR</a:t>
            </a:r>
            <a:endParaRPr lang="en-US" dirty="0"/>
          </a:p>
        </p:txBody>
      </p:sp>
      <p:sp>
        <p:nvSpPr>
          <p:cNvPr id="6" name="Text Placeholder 5"/>
          <p:cNvSpPr>
            <a:spLocks noGrp="1"/>
          </p:cNvSpPr>
          <p:nvPr>
            <p:ph type="body" sz="quarter" idx="13"/>
          </p:nvPr>
        </p:nvSpPr>
        <p:spPr>
          <a:xfrm>
            <a:off x="758952" y="3105150"/>
            <a:ext cx="6473952" cy="342900"/>
          </a:xfrm>
        </p:spPr>
        <p:txBody>
          <a:bodyPr/>
          <a:lstStyle/>
          <a:p>
            <a:r>
              <a:rPr lang="en-US" dirty="0" smtClean="0"/>
              <a:t>Date  October 1, 2015</a:t>
            </a:r>
            <a:endParaRPr lang="en-US" dirty="0"/>
          </a:p>
        </p:txBody>
      </p:sp>
      <p:sp>
        <p:nvSpPr>
          <p:cNvPr id="2" name="Text Placeholder 1"/>
          <p:cNvSpPr>
            <a:spLocks noGrp="1"/>
          </p:cNvSpPr>
          <p:nvPr>
            <p:ph type="body" sz="quarter" idx="14"/>
          </p:nvPr>
        </p:nvSpPr>
        <p:spPr/>
        <p:txBody>
          <a:bodyPr/>
          <a:lstStyle/>
          <a:p>
            <a:r>
              <a:rPr lang="en-US" sz="1000" dirty="0"/>
              <a:t>Presenter	Ms. Laura McNay, </a:t>
            </a:r>
            <a:r>
              <a:rPr lang="en-US" sz="1000" b="0" dirty="0"/>
              <a:t>Deputy Director for Operations and Management</a:t>
            </a:r>
            <a:endParaRPr lang="en-US" sz="1000" dirty="0"/>
          </a:p>
          <a:p>
            <a:r>
              <a:rPr lang="en-US" sz="1000" dirty="0"/>
              <a:t>		Ms. Julia Metcalf, </a:t>
            </a:r>
            <a:r>
              <a:rPr lang="en-US" sz="1000" b="0" dirty="0"/>
              <a:t>Clinical Research Scientist</a:t>
            </a:r>
          </a:p>
          <a:p>
            <a:endParaRPr lang="en-US" sz="1000" dirty="0"/>
          </a:p>
        </p:txBody>
      </p:sp>
      <p:sp>
        <p:nvSpPr>
          <p:cNvPr id="3" name="Text Placeholder 2"/>
          <p:cNvSpPr>
            <a:spLocks noGrp="1"/>
          </p:cNvSpPr>
          <p:nvPr>
            <p:ph type="body" sz="quarter" idx="15"/>
          </p:nvPr>
        </p:nvSpPr>
        <p:spPr/>
        <p:txBody>
          <a:bodyPr/>
          <a:lstStyle/>
          <a:p>
            <a:endParaRPr lang="en-US" sz="1000" dirty="0" smtClean="0"/>
          </a:p>
          <a:p>
            <a:r>
              <a:rPr lang="en-US" sz="1000" dirty="0" smtClean="0"/>
              <a:t>Presenter’s </a:t>
            </a:r>
            <a:r>
              <a:rPr lang="en-US" sz="1000" dirty="0"/>
              <a:t>Organization: Division of Clinical Research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10</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smtClean="0"/>
              <a:t>Laboratory </a:t>
            </a:r>
            <a:r>
              <a:rPr lang="en-US" dirty="0"/>
              <a:t>Support</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pPr>
            <a:r>
              <a:rPr lang="en-US" sz="1500" dirty="0"/>
              <a:t>The Laboratory portion of the contract that supports the NIAID mission is </a:t>
            </a:r>
            <a:r>
              <a:rPr lang="en-US" sz="1500" dirty="0" smtClean="0"/>
              <a:t>an </a:t>
            </a:r>
            <a:r>
              <a:rPr lang="en-US" sz="1500" dirty="0"/>
              <a:t>integrated program that does the following but not limited to:</a:t>
            </a:r>
          </a:p>
          <a:p>
            <a:pPr lvl="1">
              <a:spcBef>
                <a:spcPts val="0"/>
              </a:spcBef>
            </a:pPr>
            <a:r>
              <a:rPr lang="en-US" sz="1500" dirty="0"/>
              <a:t>strategizes with NIAID intramural clinical investigators about assays/methods, sample types and numbers</a:t>
            </a:r>
          </a:p>
          <a:p>
            <a:pPr lvl="1">
              <a:spcBef>
                <a:spcPts val="0"/>
              </a:spcBef>
            </a:pPr>
            <a:r>
              <a:rPr lang="en-US" sz="1500" dirty="0"/>
              <a:t>does data analysis and Bioinformatics</a:t>
            </a:r>
          </a:p>
          <a:p>
            <a:pPr lvl="1">
              <a:spcBef>
                <a:spcPts val="0"/>
              </a:spcBef>
            </a:pPr>
            <a:r>
              <a:rPr lang="en-US" sz="1500" dirty="0"/>
              <a:t>turns around clinical data within 24 hours of receipt</a:t>
            </a:r>
          </a:p>
          <a:p>
            <a:pPr lvl="1">
              <a:spcBef>
                <a:spcPts val="0"/>
              </a:spcBef>
            </a:pPr>
            <a:r>
              <a:rPr lang="en-US" sz="1500" dirty="0"/>
              <a:t>transfers data to CRIMSON (NIAID Clinical database)</a:t>
            </a:r>
          </a:p>
          <a:p>
            <a:pPr lvl="1">
              <a:spcBef>
                <a:spcPts val="0"/>
              </a:spcBef>
            </a:pPr>
            <a:r>
              <a:rPr lang="en-US" sz="1500" dirty="0"/>
              <a:t>develops  new assays</a:t>
            </a:r>
          </a:p>
          <a:p>
            <a:pPr lvl="1">
              <a:spcBef>
                <a:spcPts val="0"/>
              </a:spcBef>
            </a:pPr>
            <a:r>
              <a:rPr lang="en-US" sz="1500" dirty="0"/>
              <a:t>oversees a repository of over 2 million </a:t>
            </a:r>
            <a:r>
              <a:rPr lang="en-US" sz="1500" dirty="0" err="1"/>
              <a:t>biospecimen</a:t>
            </a:r>
            <a:r>
              <a:rPr lang="en-US" sz="1500" dirty="0"/>
              <a:t> samples such as plasma, serum, PBML, nasopharyngeal, plasma units</a:t>
            </a:r>
          </a:p>
          <a:p>
            <a:pPr lvl="1">
              <a:spcBef>
                <a:spcPts val="0"/>
              </a:spcBef>
            </a:pPr>
            <a:r>
              <a:rPr lang="en-US" sz="1500" dirty="0"/>
              <a:t>has CLIA certification renewed every two years</a:t>
            </a:r>
          </a:p>
          <a:p>
            <a:pPr lvl="1">
              <a:spcBef>
                <a:spcPts val="0"/>
              </a:spcBef>
            </a:pPr>
            <a:r>
              <a:rPr lang="en-US" sz="1500" dirty="0" smtClean="0"/>
              <a:t>laboratory </a:t>
            </a:r>
            <a:r>
              <a:rPr lang="en-US" sz="1500" dirty="0"/>
              <a:t>facilities </a:t>
            </a:r>
            <a:r>
              <a:rPr lang="en-US" sz="1500" dirty="0" smtClean="0"/>
              <a:t>consist of BL2 and also </a:t>
            </a:r>
            <a:r>
              <a:rPr lang="en-US" sz="1500" dirty="0"/>
              <a:t>3 BL2* </a:t>
            </a:r>
            <a:r>
              <a:rPr lang="en-US" sz="1500" dirty="0" smtClean="0"/>
              <a:t>laboratories which are containment labs with antechambers but are not BL3 laboratories </a:t>
            </a:r>
            <a:endParaRPr lang="en-US" sz="1500" dirty="0"/>
          </a:p>
          <a:p>
            <a:pPr lvl="1">
              <a:spcBef>
                <a:spcPts val="0"/>
              </a:spcBef>
            </a:pPr>
            <a:r>
              <a:rPr lang="en-US" sz="1500" dirty="0"/>
              <a:t>besides support of intramural clinical labs there are basic research </a:t>
            </a:r>
            <a:r>
              <a:rPr lang="en-US" sz="1500" dirty="0" smtClean="0"/>
              <a:t>laboratories</a:t>
            </a:r>
            <a:endParaRPr lang="en-US" sz="1500" dirty="0"/>
          </a:p>
        </p:txBody>
      </p:sp>
    </p:spTree>
    <p:extLst>
      <p:ext uri="{BB962C8B-B14F-4D97-AF65-F5344CB8AC3E}">
        <p14:creationId xmlns:p14="http://schemas.microsoft.com/office/powerpoint/2010/main" val="112295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11</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smtClean="0"/>
              <a:t>Laboratory Support (cont.)</a:t>
            </a:r>
            <a:endParaRPr lang="en-US" dirty="0"/>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spcBef>
                <a:spcPts val="0"/>
              </a:spcBef>
            </a:pPr>
            <a:r>
              <a:rPr lang="en-US" sz="1500" dirty="0"/>
              <a:t>Type of assays or functions that are performed but not limited </a:t>
            </a:r>
            <a:r>
              <a:rPr lang="en-US" sz="1500" dirty="0" smtClean="0"/>
              <a:t>to:</a:t>
            </a:r>
            <a:endParaRPr lang="en-US" sz="1500" dirty="0"/>
          </a:p>
          <a:p>
            <a:pPr lvl="1">
              <a:spcBef>
                <a:spcPts val="0"/>
              </a:spcBef>
            </a:pPr>
            <a:r>
              <a:rPr lang="en-US" sz="1500" dirty="0"/>
              <a:t>Flow cytometry, both routine HIV and research</a:t>
            </a:r>
          </a:p>
          <a:p>
            <a:pPr lvl="1">
              <a:spcBef>
                <a:spcPts val="0"/>
              </a:spcBef>
            </a:pPr>
            <a:r>
              <a:rPr lang="en-US" sz="1500" dirty="0"/>
              <a:t>CBC</a:t>
            </a:r>
          </a:p>
          <a:p>
            <a:pPr lvl="1">
              <a:spcBef>
                <a:spcPts val="0"/>
              </a:spcBef>
            </a:pPr>
            <a:r>
              <a:rPr lang="en-US" sz="1500" dirty="0"/>
              <a:t>Oxidative metabolism of neutrophils</a:t>
            </a:r>
          </a:p>
          <a:p>
            <a:pPr lvl="1">
              <a:spcBef>
                <a:spcPts val="0"/>
              </a:spcBef>
            </a:pPr>
            <a:r>
              <a:rPr lang="en-US" sz="1500" dirty="0"/>
              <a:t>ELISA/MESO</a:t>
            </a:r>
          </a:p>
          <a:p>
            <a:pPr lvl="1">
              <a:spcBef>
                <a:spcPts val="0"/>
              </a:spcBef>
            </a:pPr>
            <a:r>
              <a:rPr lang="en-US" sz="1500" dirty="0"/>
              <a:t>Proliferation</a:t>
            </a:r>
          </a:p>
          <a:p>
            <a:pPr lvl="1">
              <a:spcBef>
                <a:spcPts val="0"/>
              </a:spcBef>
            </a:pPr>
            <a:r>
              <a:rPr lang="en-US" sz="1500" dirty="0"/>
              <a:t>Genomics, both HIV and DNA</a:t>
            </a:r>
          </a:p>
          <a:p>
            <a:pPr lvl="1">
              <a:spcBef>
                <a:spcPts val="0"/>
              </a:spcBef>
            </a:pPr>
            <a:r>
              <a:rPr lang="en-US" sz="1500" dirty="0"/>
              <a:t>Influenza </a:t>
            </a:r>
            <a:r>
              <a:rPr lang="en-US" sz="1500" dirty="0" err="1"/>
              <a:t>Hemagglutination</a:t>
            </a:r>
            <a:r>
              <a:rPr lang="en-US" sz="1500" dirty="0"/>
              <a:t> Inhibition Assay</a:t>
            </a:r>
          </a:p>
          <a:p>
            <a:pPr lvl="1">
              <a:spcBef>
                <a:spcPts val="0"/>
              </a:spcBef>
            </a:pPr>
            <a:r>
              <a:rPr lang="en-US" sz="1500" dirty="0"/>
              <a:t>EBV cell lines</a:t>
            </a:r>
          </a:p>
          <a:p>
            <a:pPr lvl="1">
              <a:spcBef>
                <a:spcPts val="0"/>
              </a:spcBef>
            </a:pPr>
            <a:r>
              <a:rPr lang="en-US" sz="1500" dirty="0"/>
              <a:t>Storage of plasma, serum, CSF, PBMC, nasopharyngeal, </a:t>
            </a:r>
            <a:r>
              <a:rPr lang="en-US" sz="1500" dirty="0" smtClean="0"/>
              <a:t>biopsies</a:t>
            </a:r>
            <a:endParaRPr lang="en-US" sz="1500" dirty="0"/>
          </a:p>
          <a:p>
            <a:pPr lvl="1">
              <a:spcBef>
                <a:spcPts val="0"/>
              </a:spcBef>
            </a:pPr>
            <a:r>
              <a:rPr lang="en-US" sz="1500" dirty="0"/>
              <a:t>Luciferase Immunoprecipitation Systems Assay - LIPS</a:t>
            </a:r>
          </a:p>
          <a:p>
            <a:pPr lvl="1">
              <a:spcBef>
                <a:spcPts val="0"/>
              </a:spcBef>
            </a:pPr>
            <a:r>
              <a:rPr lang="en-US" sz="1500" dirty="0"/>
              <a:t>Cell sorting by FACS and/or magnetic beads</a:t>
            </a:r>
          </a:p>
          <a:p>
            <a:pPr lvl="1">
              <a:spcBef>
                <a:spcPts val="0"/>
              </a:spcBef>
            </a:pPr>
            <a:r>
              <a:rPr lang="en-US" sz="1500" dirty="0"/>
              <a:t>Illumina sequencing</a:t>
            </a:r>
          </a:p>
        </p:txBody>
      </p:sp>
    </p:spTree>
    <p:extLst>
      <p:ext uri="{BB962C8B-B14F-4D97-AF65-F5344CB8AC3E}">
        <p14:creationId xmlns:p14="http://schemas.microsoft.com/office/powerpoint/2010/main" val="139808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12</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smtClean="0"/>
              <a:t>Laboratory Support (cont.)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96543411"/>
              </p:ext>
            </p:extLst>
          </p:nvPr>
        </p:nvGraphicFramePr>
        <p:xfrm>
          <a:off x="340659" y="1039905"/>
          <a:ext cx="7733554" cy="3417798"/>
        </p:xfrm>
        <a:graphic>
          <a:graphicData uri="http://schemas.openxmlformats.org/drawingml/2006/table">
            <a:tbl>
              <a:tblPr firstRow="1" firstCol="1" bandRow="1">
                <a:tableStyleId>{5940675A-B579-460E-94D1-54222C63F5DA}</a:tableStyleId>
              </a:tblPr>
              <a:tblGrid>
                <a:gridCol w="3866777">
                  <a:extLst>
                    <a:ext uri="{9D8B030D-6E8A-4147-A177-3AD203B41FA5}">
                      <a16:colId xmlns:a16="http://schemas.microsoft.com/office/drawing/2014/main" val="20000"/>
                    </a:ext>
                  </a:extLst>
                </a:gridCol>
                <a:gridCol w="3866777">
                  <a:extLst>
                    <a:ext uri="{9D8B030D-6E8A-4147-A177-3AD203B41FA5}">
                      <a16:colId xmlns:a16="http://schemas.microsoft.com/office/drawing/2014/main" val="20001"/>
                    </a:ext>
                  </a:extLst>
                </a:gridCol>
              </a:tblGrid>
              <a:tr h="170890">
                <a:tc>
                  <a:txBody>
                    <a:bodyPr/>
                    <a:lstStyle/>
                    <a:p>
                      <a:pPr marL="0" marR="0">
                        <a:lnSpc>
                          <a:spcPct val="107000"/>
                        </a:lnSpc>
                        <a:spcBef>
                          <a:spcPts val="0"/>
                        </a:spcBef>
                        <a:spcAft>
                          <a:spcPts val="0"/>
                        </a:spcAft>
                      </a:pPr>
                      <a:r>
                        <a:rPr lang="en-US" sz="1000" b="1" dirty="0">
                          <a:effectLst/>
                        </a:rPr>
                        <a:t>NIAID </a:t>
                      </a:r>
                      <a:r>
                        <a:rPr lang="en-US" sz="1000" b="1" dirty="0" smtClean="0">
                          <a:effectLst/>
                        </a:rPr>
                        <a:t>Contractor </a:t>
                      </a:r>
                      <a:r>
                        <a:rPr lang="en-US" sz="1000" b="1" dirty="0">
                          <a:effectLst/>
                        </a:rPr>
                        <a:t>Laboratory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FFE48F"/>
                    </a:solidFill>
                  </a:tcPr>
                </a:tc>
                <a:tc>
                  <a:txBody>
                    <a:bodyPr/>
                    <a:lstStyle/>
                    <a:p>
                      <a:pPr marL="0" marR="0">
                        <a:lnSpc>
                          <a:spcPct val="107000"/>
                        </a:lnSpc>
                        <a:spcBef>
                          <a:spcPts val="0"/>
                        </a:spcBef>
                        <a:spcAft>
                          <a:spcPts val="0"/>
                        </a:spcAft>
                      </a:pPr>
                      <a:r>
                        <a:rPr lang="en-US" sz="1000" b="1" dirty="0" smtClean="0">
                          <a:effectLst/>
                        </a:rPr>
                        <a:t>FFRDC Laboratory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FFE48F"/>
                    </a:solidFill>
                  </a:tcPr>
                </a:tc>
                <a:extLst>
                  <a:ext uri="{0D108BD9-81ED-4DB2-BD59-A6C34878D82A}">
                    <a16:rowId xmlns:a16="http://schemas.microsoft.com/office/drawing/2014/main" val="10000"/>
                  </a:ext>
                </a:extLst>
              </a:tr>
              <a:tr h="170890">
                <a:tc rowSpan="6">
                  <a:txBody>
                    <a:bodyPr/>
                    <a:lstStyle/>
                    <a:p>
                      <a:pPr marL="0" marR="0">
                        <a:lnSpc>
                          <a:spcPct val="107000"/>
                        </a:lnSpc>
                        <a:spcBef>
                          <a:spcPts val="0"/>
                        </a:spcBef>
                        <a:spcAft>
                          <a:spcPts val="0"/>
                        </a:spcAft>
                      </a:pPr>
                      <a:r>
                        <a:rPr lang="en-US" sz="1000" dirty="0">
                          <a:effectLst/>
                        </a:rPr>
                        <a:t>Laboratory of </a:t>
                      </a:r>
                      <a:r>
                        <a:rPr lang="en-US" sz="1000" dirty="0" err="1">
                          <a:effectLst/>
                        </a:rPr>
                        <a:t>Immunoregulations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rPr>
                        <a:t>AIDS Monitoring Laboratory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70890">
                <a:tc vMerge="1">
                  <a:txBody>
                    <a:bodyPr/>
                    <a:lstStyle/>
                    <a:p>
                      <a:endParaRPr lang="en-US"/>
                    </a:p>
                  </a:txBody>
                  <a:tcPr/>
                </a:tc>
                <a:tc>
                  <a:txBody>
                    <a:bodyPr/>
                    <a:lstStyle/>
                    <a:p>
                      <a:pPr marL="0" marR="0">
                        <a:lnSpc>
                          <a:spcPct val="107000"/>
                        </a:lnSpc>
                        <a:spcBef>
                          <a:spcPts val="0"/>
                        </a:spcBef>
                        <a:spcAft>
                          <a:spcPts val="0"/>
                        </a:spcAft>
                      </a:pPr>
                      <a:r>
                        <a:rPr lang="en-US" sz="1000" dirty="0">
                          <a:effectLst/>
                        </a:rPr>
                        <a:t>Laboratory of Molecular Cell Biology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70890">
                <a:tc vMerge="1">
                  <a:txBody>
                    <a:bodyPr/>
                    <a:lstStyle/>
                    <a:p>
                      <a:endParaRPr lang="en-US"/>
                    </a:p>
                  </a:txBody>
                  <a:tcPr/>
                </a:tc>
                <a:tc>
                  <a:txBody>
                    <a:bodyPr/>
                    <a:lstStyle/>
                    <a:p>
                      <a:pPr marL="0" marR="0">
                        <a:lnSpc>
                          <a:spcPct val="107000"/>
                        </a:lnSpc>
                        <a:spcBef>
                          <a:spcPts val="0"/>
                        </a:spcBef>
                        <a:spcAft>
                          <a:spcPts val="0"/>
                        </a:spcAft>
                      </a:pPr>
                      <a:r>
                        <a:rPr lang="en-US" sz="1000" dirty="0">
                          <a:effectLst/>
                        </a:rPr>
                        <a:t>Virus Isolation &amp; Serology Laboratory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70890">
                <a:tc vMerge="1">
                  <a:txBody>
                    <a:bodyPr/>
                    <a:lstStyle/>
                    <a:p>
                      <a:endParaRPr lang="en-US"/>
                    </a:p>
                  </a:txBody>
                  <a:tcPr/>
                </a:tc>
                <a:tc>
                  <a:txBody>
                    <a:bodyPr/>
                    <a:lstStyle/>
                    <a:p>
                      <a:pPr marL="0" marR="0">
                        <a:lnSpc>
                          <a:spcPct val="107000"/>
                        </a:lnSpc>
                        <a:spcBef>
                          <a:spcPts val="0"/>
                        </a:spcBef>
                        <a:spcAft>
                          <a:spcPts val="0"/>
                        </a:spcAft>
                      </a:pPr>
                      <a:r>
                        <a:rPr lang="en-US" sz="1000" dirty="0">
                          <a:effectLst/>
                        </a:rPr>
                        <a:t>Laboratory of Molecular  </a:t>
                      </a:r>
                      <a:r>
                        <a:rPr lang="en-US" sz="1000" dirty="0" err="1">
                          <a:effectLst/>
                        </a:rPr>
                        <a:t>Retrovirology</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170890">
                <a:tc vMerge="1">
                  <a:txBody>
                    <a:bodyPr/>
                    <a:lstStyle/>
                    <a:p>
                      <a:endParaRPr lang="en-US"/>
                    </a:p>
                  </a:txBody>
                  <a:tcPr/>
                </a:tc>
                <a:tc>
                  <a:txBody>
                    <a:bodyPr/>
                    <a:lstStyle/>
                    <a:p>
                      <a:pPr marL="0" marR="0">
                        <a:lnSpc>
                          <a:spcPct val="107000"/>
                        </a:lnSpc>
                        <a:spcBef>
                          <a:spcPts val="0"/>
                        </a:spcBef>
                        <a:spcAft>
                          <a:spcPts val="0"/>
                        </a:spcAft>
                      </a:pPr>
                      <a:r>
                        <a:rPr lang="en-US" sz="1000" dirty="0">
                          <a:effectLst/>
                        </a:rPr>
                        <a:t>Laboratory of Human </a:t>
                      </a:r>
                      <a:r>
                        <a:rPr lang="en-US" sz="1000" dirty="0" err="1">
                          <a:effectLst/>
                        </a:rPr>
                        <a:t>Retrovirology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41778">
                <a:tc vMerge="1">
                  <a:txBody>
                    <a:bodyPr/>
                    <a:lstStyle/>
                    <a:p>
                      <a:endParaRPr lang="en-US"/>
                    </a:p>
                  </a:txBody>
                  <a:tcPr/>
                </a:tc>
                <a:tc>
                  <a:txBody>
                    <a:bodyPr/>
                    <a:lstStyle/>
                    <a:p>
                      <a:pPr marL="0" marR="0">
                        <a:lnSpc>
                          <a:spcPct val="107000"/>
                        </a:lnSpc>
                        <a:spcBef>
                          <a:spcPts val="0"/>
                        </a:spcBef>
                        <a:spcAft>
                          <a:spcPts val="0"/>
                        </a:spcAft>
                      </a:pPr>
                      <a:r>
                        <a:rPr lang="en-US" sz="1000" dirty="0">
                          <a:effectLst/>
                        </a:rPr>
                        <a:t>Laboratory of </a:t>
                      </a:r>
                      <a:r>
                        <a:rPr lang="en-US" sz="1000" dirty="0" err="1">
                          <a:effectLst/>
                        </a:rPr>
                        <a:t>Immunopathogenesis</a:t>
                      </a:r>
                      <a:r>
                        <a:rPr lang="en-US" sz="1000" dirty="0">
                          <a:effectLst/>
                        </a:rPr>
                        <a:t> and </a:t>
                      </a:r>
                      <a:r>
                        <a:rPr lang="en-US" sz="1000" dirty="0" smtClean="0">
                          <a:effectLst/>
                        </a:rPr>
                        <a:t>Bioinformatics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6"/>
                  </a:ext>
                </a:extLst>
              </a:tr>
              <a:tr h="170890">
                <a:tc>
                  <a:txBody>
                    <a:bodyPr/>
                    <a:lstStyle/>
                    <a:p>
                      <a:pPr marL="0" marR="0">
                        <a:lnSpc>
                          <a:spcPct val="107000"/>
                        </a:lnSpc>
                        <a:spcBef>
                          <a:spcPts val="0"/>
                        </a:spcBef>
                        <a:spcAft>
                          <a:spcPts val="0"/>
                        </a:spcAft>
                      </a:pPr>
                      <a:r>
                        <a:rPr lang="en-US" sz="1000" dirty="0">
                          <a:effectLst/>
                        </a:rPr>
                        <a:t>Laboratory of Host Defenses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000" dirty="0">
                          <a:effectLst/>
                        </a:rPr>
                        <a:t>Neutrophil Monitoring Laboratory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170890">
                <a:tc>
                  <a:txBody>
                    <a:bodyPr/>
                    <a:lstStyle/>
                    <a:p>
                      <a:pPr marL="0" marR="0">
                        <a:lnSpc>
                          <a:spcPct val="107000"/>
                        </a:lnSpc>
                        <a:spcBef>
                          <a:spcPts val="0"/>
                        </a:spcBef>
                        <a:spcAft>
                          <a:spcPts val="0"/>
                        </a:spcAft>
                      </a:pPr>
                      <a:r>
                        <a:rPr lang="en-US" sz="1000" dirty="0">
                          <a:effectLst/>
                        </a:rPr>
                        <a:t>Laboratory of Clinical Infectious Disease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170890">
                <a:tc>
                  <a:txBody>
                    <a:bodyPr/>
                    <a:lstStyle/>
                    <a:p>
                      <a:pPr marL="0" marR="0">
                        <a:lnSpc>
                          <a:spcPct val="107000"/>
                        </a:lnSpc>
                        <a:spcBef>
                          <a:spcPts val="0"/>
                        </a:spcBef>
                        <a:spcAft>
                          <a:spcPts val="0"/>
                        </a:spcAft>
                      </a:pPr>
                      <a:r>
                        <a:rPr lang="en-US" sz="1000" dirty="0">
                          <a:effectLst/>
                        </a:rPr>
                        <a:t>Laboratory of Allergic Diseases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dirty="0">
                          <a:effectLst/>
                        </a:rPr>
                        <a:t>Immunological Monitoring Laboratory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9"/>
                  </a:ext>
                </a:extLst>
              </a:tr>
              <a:tr h="170890">
                <a:tc>
                  <a:txBody>
                    <a:bodyPr/>
                    <a:lstStyle/>
                    <a:p>
                      <a:pPr marL="0" marR="0">
                        <a:lnSpc>
                          <a:spcPct val="107000"/>
                        </a:lnSpc>
                        <a:spcBef>
                          <a:spcPts val="0"/>
                        </a:spcBef>
                        <a:spcAft>
                          <a:spcPts val="0"/>
                        </a:spcAft>
                      </a:pPr>
                      <a:r>
                        <a:rPr lang="en-US" sz="1000" dirty="0">
                          <a:effectLst/>
                        </a:rPr>
                        <a:t>Laboratory  of Clinical Infectious Disease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0"/>
                  </a:ext>
                </a:extLst>
              </a:tr>
              <a:tr h="170890">
                <a:tc>
                  <a:txBody>
                    <a:bodyPr/>
                    <a:lstStyle/>
                    <a:p>
                      <a:pPr marL="0" marR="0">
                        <a:lnSpc>
                          <a:spcPct val="107000"/>
                        </a:lnSpc>
                        <a:spcBef>
                          <a:spcPts val="0"/>
                        </a:spcBef>
                        <a:spcAft>
                          <a:spcPts val="0"/>
                        </a:spcAft>
                      </a:pPr>
                      <a:r>
                        <a:rPr lang="en-US" sz="1000" dirty="0">
                          <a:effectLst/>
                        </a:rPr>
                        <a:t>Laboratory of Immunology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1"/>
                  </a:ext>
                </a:extLst>
              </a:tr>
              <a:tr h="170890">
                <a:tc>
                  <a:txBody>
                    <a:bodyPr/>
                    <a:lstStyle/>
                    <a:p>
                      <a:pPr marL="0" marR="0">
                        <a:lnSpc>
                          <a:spcPct val="107000"/>
                        </a:lnSpc>
                        <a:spcBef>
                          <a:spcPts val="0"/>
                        </a:spcBef>
                        <a:spcAft>
                          <a:spcPts val="0"/>
                        </a:spcAft>
                      </a:pPr>
                      <a:r>
                        <a:rPr lang="en-US" sz="1000" dirty="0">
                          <a:effectLst/>
                        </a:rPr>
                        <a:t>Laboratory of Host Defenses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2"/>
                  </a:ext>
                </a:extLst>
              </a:tr>
              <a:tr h="170890">
                <a:tc gridSpan="2">
                  <a:txBody>
                    <a:bodyPr/>
                    <a:lstStyle/>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70890">
                <a:tc>
                  <a:txBody>
                    <a:bodyPr/>
                    <a:lstStyle/>
                    <a:p>
                      <a:pPr marL="0" marR="0">
                        <a:lnSpc>
                          <a:spcPct val="107000"/>
                        </a:lnSpc>
                        <a:spcBef>
                          <a:spcPts val="0"/>
                        </a:spcBef>
                        <a:spcAft>
                          <a:spcPts val="0"/>
                        </a:spcAft>
                      </a:pPr>
                      <a:r>
                        <a:rPr lang="en-US" sz="1000" b="1" dirty="0">
                          <a:effectLst/>
                        </a:rPr>
                        <a:t>NIAID Intramural Laboratory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FFE48F"/>
                    </a:solidFill>
                  </a:tcPr>
                </a:tc>
                <a:tc>
                  <a:txBody>
                    <a:bodyPr/>
                    <a:lstStyle/>
                    <a:p>
                      <a:pPr marL="0" marR="0">
                        <a:lnSpc>
                          <a:spcPct val="107000"/>
                        </a:lnSpc>
                        <a:spcBef>
                          <a:spcPts val="0"/>
                        </a:spcBef>
                        <a:spcAft>
                          <a:spcPts val="0"/>
                        </a:spcAft>
                      </a:pPr>
                      <a:r>
                        <a:rPr lang="en-US" sz="1000" b="1" dirty="0" smtClean="0">
                          <a:effectLst/>
                        </a:rPr>
                        <a:t>FFRDC </a:t>
                      </a:r>
                      <a:r>
                        <a:rPr lang="en-US" sz="1000" b="1" dirty="0">
                          <a:effectLst/>
                        </a:rPr>
                        <a:t>Laboratory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FFE48F"/>
                    </a:solidFill>
                  </a:tcPr>
                </a:tc>
                <a:extLst>
                  <a:ext uri="{0D108BD9-81ED-4DB2-BD59-A6C34878D82A}">
                    <a16:rowId xmlns:a16="http://schemas.microsoft.com/office/drawing/2014/main" val="10014"/>
                  </a:ext>
                </a:extLst>
              </a:tr>
              <a:tr h="170890">
                <a:tc>
                  <a:txBody>
                    <a:bodyPr/>
                    <a:lstStyle/>
                    <a:p>
                      <a:pPr marL="0" marR="0">
                        <a:lnSpc>
                          <a:spcPct val="107000"/>
                        </a:lnSpc>
                        <a:spcBef>
                          <a:spcPts val="0"/>
                        </a:spcBef>
                        <a:spcAft>
                          <a:spcPts val="0"/>
                        </a:spcAft>
                      </a:pPr>
                      <a:r>
                        <a:rPr lang="en-US" sz="1000" dirty="0">
                          <a:effectLst/>
                        </a:rPr>
                        <a:t>Laboratory of </a:t>
                      </a:r>
                      <a:r>
                        <a:rPr lang="en-US" sz="1000" dirty="0" err="1">
                          <a:effectLst/>
                        </a:rPr>
                        <a:t>Immunoregulations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dirty="0" smtClean="0">
                          <a:effectLst/>
                        </a:rPr>
                        <a:t>Clinical Service Program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5"/>
                  </a:ext>
                </a:extLst>
              </a:tr>
              <a:tr h="170890">
                <a:tc>
                  <a:txBody>
                    <a:bodyPr/>
                    <a:lstStyle/>
                    <a:p>
                      <a:pPr marL="0" marR="0">
                        <a:lnSpc>
                          <a:spcPct val="107000"/>
                        </a:lnSpc>
                        <a:spcBef>
                          <a:spcPts val="0"/>
                        </a:spcBef>
                        <a:spcAft>
                          <a:spcPts val="0"/>
                        </a:spcAft>
                      </a:pPr>
                      <a:r>
                        <a:rPr lang="en-US" sz="1000" dirty="0">
                          <a:effectLst/>
                        </a:rPr>
                        <a:t>Laboratory of Molecular Microbiology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6"/>
                  </a:ext>
                </a:extLst>
              </a:tr>
              <a:tr h="170890">
                <a:tc>
                  <a:txBody>
                    <a:bodyPr/>
                    <a:lstStyle/>
                    <a:p>
                      <a:pPr marL="0" marR="0">
                        <a:lnSpc>
                          <a:spcPct val="107000"/>
                        </a:lnSpc>
                        <a:spcBef>
                          <a:spcPts val="0"/>
                        </a:spcBef>
                        <a:spcAft>
                          <a:spcPts val="0"/>
                        </a:spcAft>
                      </a:pPr>
                      <a:r>
                        <a:rPr lang="en-US" sz="1000" dirty="0">
                          <a:effectLst/>
                        </a:rPr>
                        <a:t>Laboratory of Parasitic Diseases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7"/>
                  </a:ext>
                </a:extLst>
              </a:tr>
              <a:tr h="170890">
                <a:tc>
                  <a:txBody>
                    <a:bodyPr/>
                    <a:lstStyle/>
                    <a:p>
                      <a:pPr marL="0" marR="0">
                        <a:lnSpc>
                          <a:spcPct val="107000"/>
                        </a:lnSpc>
                        <a:spcBef>
                          <a:spcPts val="0"/>
                        </a:spcBef>
                        <a:spcAft>
                          <a:spcPts val="0"/>
                        </a:spcAft>
                      </a:pPr>
                      <a:r>
                        <a:rPr lang="en-US" sz="1000" dirty="0">
                          <a:effectLst/>
                        </a:rPr>
                        <a:t>Integrated Research Facility -AIRS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0" marR="6333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50490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13</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smtClean="0"/>
              <a:t>Laboratory Support (cont.)</a:t>
            </a:r>
            <a:endParaRPr lang="en-US" dirty="0"/>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pPr>
            <a:r>
              <a:rPr lang="en-US" sz="1600" dirty="0" smtClean="0"/>
              <a:t>The Laboratories, mentioned in the previous slide, receive clinical samples from NIAID intramural protocols that are studying following diseases or therapy but </a:t>
            </a:r>
            <a:r>
              <a:rPr lang="en-US" sz="1600" dirty="0"/>
              <a:t>not limited to:</a:t>
            </a:r>
          </a:p>
          <a:p>
            <a:pPr lvl="1">
              <a:spcBef>
                <a:spcPts val="0"/>
              </a:spcBef>
            </a:pPr>
            <a:r>
              <a:rPr lang="en-US" sz="1600" dirty="0"/>
              <a:t>Human Immunodeficiency Virus -HIV</a:t>
            </a:r>
          </a:p>
          <a:p>
            <a:pPr lvl="1">
              <a:spcBef>
                <a:spcPts val="0"/>
              </a:spcBef>
            </a:pPr>
            <a:r>
              <a:rPr lang="en-US" sz="1600" dirty="0"/>
              <a:t>Hepatitis C Virus - HCV</a:t>
            </a:r>
          </a:p>
          <a:p>
            <a:pPr lvl="1">
              <a:spcBef>
                <a:spcPts val="0"/>
              </a:spcBef>
            </a:pPr>
            <a:r>
              <a:rPr lang="en-US" sz="1600" dirty="0"/>
              <a:t>Chronic Granulomatous Disease of </a:t>
            </a:r>
            <a:r>
              <a:rPr lang="en-US" sz="1600" dirty="0" smtClean="0"/>
              <a:t>Childhood - CGD</a:t>
            </a:r>
            <a:endParaRPr lang="en-US" sz="1600" dirty="0"/>
          </a:p>
          <a:p>
            <a:pPr lvl="1">
              <a:spcBef>
                <a:spcPts val="0"/>
              </a:spcBef>
            </a:pPr>
            <a:r>
              <a:rPr lang="en-US" sz="1600" dirty="0"/>
              <a:t>Eosinophilia</a:t>
            </a:r>
          </a:p>
          <a:p>
            <a:pPr lvl="1">
              <a:spcBef>
                <a:spcPts val="0"/>
              </a:spcBef>
            </a:pPr>
            <a:r>
              <a:rPr lang="en-US" sz="1600" dirty="0"/>
              <a:t>Season Flu such as H1N1</a:t>
            </a:r>
          </a:p>
          <a:p>
            <a:pPr lvl="1">
              <a:spcBef>
                <a:spcPts val="0"/>
              </a:spcBef>
            </a:pPr>
            <a:r>
              <a:rPr lang="en-US" sz="1600" dirty="0"/>
              <a:t>Autoimmune Lymphoproliferative Syndrome</a:t>
            </a:r>
          </a:p>
          <a:p>
            <a:pPr lvl="1">
              <a:spcBef>
                <a:spcPts val="0"/>
              </a:spcBef>
            </a:pPr>
            <a:r>
              <a:rPr lang="en-US" sz="1600" dirty="0"/>
              <a:t>Vaccine for HIV or Ebola</a:t>
            </a:r>
          </a:p>
        </p:txBody>
      </p:sp>
    </p:spTree>
    <p:extLst>
      <p:ext uri="{BB962C8B-B14F-4D97-AF65-F5344CB8AC3E}">
        <p14:creationId xmlns:p14="http://schemas.microsoft.com/office/powerpoint/2010/main" val="182273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14</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smtClean="0"/>
              <a:t>Laboratory Support (cont.)</a:t>
            </a:r>
            <a:endParaRPr lang="en-US" dirty="0"/>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pPr>
            <a:r>
              <a:rPr lang="en-US" sz="1600" dirty="0"/>
              <a:t>NIAID NETWORKS AND INTERNATIONAL PROJECTS</a:t>
            </a:r>
          </a:p>
          <a:p>
            <a:pPr marL="0" indent="0">
              <a:spcBef>
                <a:spcPts val="0"/>
              </a:spcBef>
              <a:buNone/>
            </a:pPr>
            <a:r>
              <a:rPr lang="en-US" sz="1600" dirty="0"/>
              <a:t>   INSIGHT –HIV </a:t>
            </a:r>
            <a:r>
              <a:rPr lang="en-US" sz="1200" dirty="0"/>
              <a:t>and Seasonal Flu protocols</a:t>
            </a:r>
          </a:p>
          <a:p>
            <a:pPr lvl="1">
              <a:spcBef>
                <a:spcPts val="0"/>
              </a:spcBef>
            </a:pPr>
            <a:r>
              <a:rPr lang="en-US" sz="1200" dirty="0"/>
              <a:t>Assays real time samples from the trials since NIAID is a  clinical site</a:t>
            </a:r>
          </a:p>
          <a:p>
            <a:pPr lvl="1">
              <a:spcBef>
                <a:spcPts val="0"/>
              </a:spcBef>
            </a:pPr>
            <a:r>
              <a:rPr lang="en-US" sz="1200" dirty="0"/>
              <a:t>Assay </a:t>
            </a:r>
            <a:r>
              <a:rPr lang="en-US" sz="1200" dirty="0" err="1"/>
              <a:t>biomakers</a:t>
            </a:r>
            <a:r>
              <a:rPr lang="en-US" sz="1200" dirty="0"/>
              <a:t> on baseline samples for the whole trial such as ESPRIT, SILCAAT</a:t>
            </a:r>
          </a:p>
          <a:p>
            <a:pPr lvl="1">
              <a:spcBef>
                <a:spcPts val="0"/>
              </a:spcBef>
            </a:pPr>
            <a:r>
              <a:rPr lang="en-US" sz="1200" dirty="0"/>
              <a:t>Repository for multiple international/domestic trials such as ESPRIT, SILCAAT, FLU</a:t>
            </a:r>
          </a:p>
          <a:p>
            <a:pPr lvl="1">
              <a:spcBef>
                <a:spcPts val="0"/>
              </a:spcBef>
            </a:pPr>
            <a:r>
              <a:rPr lang="en-US" sz="1200" dirty="0"/>
              <a:t>Assay HAI and PCR for the FLU IVIG trials</a:t>
            </a:r>
          </a:p>
          <a:p>
            <a:pPr marL="228600" lvl="1" indent="0">
              <a:spcBef>
                <a:spcPts val="0"/>
              </a:spcBef>
              <a:buNone/>
            </a:pPr>
            <a:r>
              <a:rPr lang="en-US" sz="1600" dirty="0"/>
              <a:t>NIAID Influenza Research Collaboration </a:t>
            </a:r>
            <a:r>
              <a:rPr lang="en-US" sz="1200" dirty="0"/>
              <a:t>– Seasonal FLU protocols</a:t>
            </a:r>
          </a:p>
          <a:p>
            <a:pPr lvl="1">
              <a:spcBef>
                <a:spcPts val="0"/>
              </a:spcBef>
            </a:pPr>
            <a:r>
              <a:rPr lang="en-US" sz="1200" dirty="0"/>
              <a:t>Repository for multiple Flu domestic trials both for test samples and plasma units</a:t>
            </a:r>
          </a:p>
          <a:p>
            <a:pPr lvl="1">
              <a:spcBef>
                <a:spcPts val="0"/>
              </a:spcBef>
            </a:pPr>
            <a:r>
              <a:rPr lang="en-US" sz="1200" dirty="0"/>
              <a:t>Tracking and shipping samples and units across the country</a:t>
            </a:r>
          </a:p>
          <a:p>
            <a:pPr lvl="1">
              <a:spcBef>
                <a:spcPts val="0"/>
              </a:spcBef>
            </a:pPr>
            <a:r>
              <a:rPr lang="en-US" sz="1200" dirty="0"/>
              <a:t>Assay HAI and PCR for these FLU trials</a:t>
            </a:r>
          </a:p>
          <a:p>
            <a:pPr marL="228600" lvl="1" indent="0">
              <a:spcBef>
                <a:spcPts val="0"/>
              </a:spcBef>
              <a:buNone/>
            </a:pPr>
            <a:r>
              <a:rPr lang="en-US" sz="1600" dirty="0"/>
              <a:t>Ebola</a:t>
            </a:r>
          </a:p>
          <a:p>
            <a:pPr lvl="1">
              <a:spcBef>
                <a:spcPts val="0"/>
              </a:spcBef>
            </a:pPr>
            <a:r>
              <a:rPr lang="en-US" sz="1200" dirty="0"/>
              <a:t>Sent laboratory staff  to set up the lab to Liberia</a:t>
            </a:r>
          </a:p>
          <a:p>
            <a:pPr lvl="1">
              <a:spcBef>
                <a:spcPts val="0"/>
              </a:spcBef>
            </a:pPr>
            <a:r>
              <a:rPr lang="en-US" sz="1200" dirty="0"/>
              <a:t>Advised on laboratory equipment for tests specified in the protocols</a:t>
            </a:r>
          </a:p>
          <a:p>
            <a:pPr lvl="1">
              <a:spcBef>
                <a:spcPts val="0"/>
              </a:spcBef>
            </a:pPr>
            <a:r>
              <a:rPr lang="en-US" sz="1200" dirty="0"/>
              <a:t>Assisting in interviewing and training of personnel going to </a:t>
            </a:r>
            <a:r>
              <a:rPr lang="en-US" sz="1200" dirty="0" smtClean="0"/>
              <a:t>Liberia</a:t>
            </a:r>
          </a:p>
          <a:p>
            <a:pPr lvl="1">
              <a:spcBef>
                <a:spcPts val="0"/>
              </a:spcBef>
            </a:pPr>
            <a:r>
              <a:rPr lang="en-US" sz="1200" dirty="0" smtClean="0"/>
              <a:t>Assisting in establishing a specimen repository</a:t>
            </a:r>
            <a:endParaRPr lang="en-US" sz="1200" dirty="0"/>
          </a:p>
          <a:p>
            <a:pPr>
              <a:spcBef>
                <a:spcPts val="0"/>
              </a:spcBef>
            </a:pPr>
            <a:endParaRPr lang="en-US" sz="1200" dirty="0"/>
          </a:p>
        </p:txBody>
      </p:sp>
    </p:spTree>
    <p:extLst>
      <p:ext uri="{BB962C8B-B14F-4D97-AF65-F5344CB8AC3E}">
        <p14:creationId xmlns:p14="http://schemas.microsoft.com/office/powerpoint/2010/main" val="38452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2</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a:t>Overview of the Presentation</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NIAID Mission</a:t>
            </a:r>
          </a:p>
          <a:p>
            <a:r>
              <a:rPr lang="en-US" sz="2000" dirty="0"/>
              <a:t>NIAID Budget</a:t>
            </a:r>
          </a:p>
          <a:p>
            <a:r>
              <a:rPr lang="en-US" sz="2000" dirty="0"/>
              <a:t>NIAID Utilization of the </a:t>
            </a:r>
            <a:r>
              <a:rPr lang="en-US" sz="2000" dirty="0" smtClean="0"/>
              <a:t>FFRDC </a:t>
            </a:r>
            <a:r>
              <a:rPr lang="en-US" sz="2000" dirty="0"/>
              <a:t>Contract</a:t>
            </a:r>
          </a:p>
          <a:p>
            <a:r>
              <a:rPr lang="en-US" sz="2000" dirty="0"/>
              <a:t>NIAID </a:t>
            </a:r>
            <a:r>
              <a:rPr lang="en-US" sz="2000" dirty="0" smtClean="0"/>
              <a:t>Clinical Program</a:t>
            </a:r>
            <a:endParaRPr lang="en-US" sz="2000" dirty="0"/>
          </a:p>
          <a:p>
            <a:pPr lvl="1"/>
            <a:r>
              <a:rPr lang="en-US" sz="2000" dirty="0"/>
              <a:t>Ebola Research Response </a:t>
            </a:r>
          </a:p>
          <a:p>
            <a:r>
              <a:rPr lang="en-US" sz="2000" dirty="0"/>
              <a:t>NIAID Laboratories </a:t>
            </a:r>
          </a:p>
        </p:txBody>
      </p:sp>
    </p:spTree>
    <p:extLst>
      <p:ext uri="{BB962C8B-B14F-4D97-AF65-F5344CB8AC3E}">
        <p14:creationId xmlns:p14="http://schemas.microsoft.com/office/powerpoint/2010/main" val="246805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3</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a:t>NIAID Mission</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300" dirty="0"/>
              <a:t>NIAID conducts and supports </a:t>
            </a:r>
            <a:r>
              <a:rPr lang="en-US" sz="1300" dirty="0">
                <a:solidFill>
                  <a:srgbClr val="FF0000"/>
                </a:solidFill>
              </a:rPr>
              <a:t>basic and applied research </a:t>
            </a:r>
            <a:r>
              <a:rPr lang="en-US" sz="1300" dirty="0"/>
              <a:t>to better understand, treat, and ultimately prevent </a:t>
            </a:r>
            <a:r>
              <a:rPr lang="en-US" sz="1300" dirty="0">
                <a:solidFill>
                  <a:srgbClr val="FF0000"/>
                </a:solidFill>
              </a:rPr>
              <a:t>infectious, immunologic, and allergic diseases</a:t>
            </a:r>
            <a:r>
              <a:rPr lang="en-US" sz="1300" dirty="0"/>
              <a:t>. For more than 60 years, NIAID research has led to new therapies, vaccines, diagnostic tests, and other technologies that have improved the health of millions of people in the United States and around the world.</a:t>
            </a:r>
          </a:p>
          <a:p>
            <a:r>
              <a:rPr lang="en-US" sz="1300" dirty="0"/>
              <a:t>Among the 27 Institutes and Centers that comprise the National Institutes of Health, </a:t>
            </a:r>
            <a:r>
              <a:rPr lang="en-US" sz="1300" dirty="0">
                <a:solidFill>
                  <a:srgbClr val="FF0000"/>
                </a:solidFill>
              </a:rPr>
              <a:t>NIAID has a unique mandate, which requires the Institute to respond to emerging public health threats</a:t>
            </a:r>
            <a:r>
              <a:rPr lang="en-US" sz="1300" dirty="0"/>
              <a:t>. Toward this end, NIAID manages a complex and diverse research portfolio that aims to do the following:</a:t>
            </a:r>
          </a:p>
          <a:p>
            <a:r>
              <a:rPr lang="en-US" sz="1300" dirty="0"/>
              <a:t>Expand the breadth and depth of knowledge in all areas of infectious, immunologic, and allergic diseases</a:t>
            </a:r>
          </a:p>
          <a:p>
            <a:r>
              <a:rPr lang="en-US" sz="1300" dirty="0">
                <a:solidFill>
                  <a:srgbClr val="FF0000"/>
                </a:solidFill>
              </a:rPr>
              <a:t>Develop flexible domestic and international research capacities to respond appropriately to emerging and re-emerging disease threats at home and abroad</a:t>
            </a:r>
          </a:p>
          <a:p>
            <a:r>
              <a:rPr lang="en-US" sz="1300" dirty="0"/>
              <a:t>NIAID advances the understanding, diagnosis, and treatment of many of the world’s most intractable and widespread diseases. Key research areas include newly emerging and re-emerging infectious diseases such as tuberculosis, Ebola, influenza, HIV/AIDS, biodefense, and immune-mediated diseases including asthma and allergy.</a:t>
            </a:r>
          </a:p>
        </p:txBody>
      </p:sp>
    </p:spTree>
    <p:extLst>
      <p:ext uri="{BB962C8B-B14F-4D97-AF65-F5344CB8AC3E}">
        <p14:creationId xmlns:p14="http://schemas.microsoft.com/office/powerpoint/2010/main" val="243463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NIAID Budget</a:t>
            </a:r>
          </a:p>
        </p:txBody>
      </p:sp>
      <p:sp>
        <p:nvSpPr>
          <p:cNvPr id="4" name="Slide Number Placeholder 3"/>
          <p:cNvSpPr>
            <a:spLocks noGrp="1"/>
          </p:cNvSpPr>
          <p:nvPr>
            <p:ph type="sldNum" sz="quarter" idx="12"/>
          </p:nvPr>
        </p:nvSpPr>
        <p:spPr/>
        <p:txBody>
          <a:bodyPr/>
          <a:lstStyle/>
          <a:p>
            <a:fld id="{0235576B-7F3C-4840-ADD7-A9DF1158E3A5}" type="slidenum">
              <a:rPr lang="en-US" smtClean="0"/>
              <a:pPr/>
              <a:t>4</a:t>
            </a:fld>
            <a:endParaRPr lang="en-US"/>
          </a:p>
        </p:txBody>
      </p:sp>
      <p:sp>
        <p:nvSpPr>
          <p:cNvPr id="6" name="Rectangle 5"/>
          <p:cNvSpPr/>
          <p:nvPr/>
        </p:nvSpPr>
        <p:spPr>
          <a:xfrm>
            <a:off x="174811" y="959959"/>
            <a:ext cx="8090648" cy="507831"/>
          </a:xfrm>
          <a:prstGeom prst="rect">
            <a:avLst/>
          </a:prstGeom>
        </p:spPr>
        <p:txBody>
          <a:bodyPr wrap="square">
            <a:spAutoFit/>
          </a:bodyPr>
          <a:lstStyle/>
          <a:p>
            <a:endParaRPr lang="en-US" sz="1400" dirty="0"/>
          </a:p>
          <a:p>
            <a:pPr marL="285750" indent="-285750">
              <a:buFont typeface="Wingdings" panose="05000000000000000000" pitchFamily="2" charset="2"/>
              <a:buChar char="§"/>
            </a:pPr>
            <a:endParaRPr lang="en-US" sz="1300" dirty="0"/>
          </a:p>
        </p:txBody>
      </p:sp>
      <p:sp>
        <p:nvSpPr>
          <p:cNvPr id="7" name="Content Placeholder 2"/>
          <p:cNvSpPr>
            <a:spLocks noGrp="1"/>
          </p:cNvSpPr>
          <p:nvPr>
            <p:ph idx="1"/>
          </p:nvPr>
        </p:nvSpPr>
        <p:spPr>
          <a:xfrm>
            <a:off x="174811" y="959959"/>
            <a:ext cx="7543800" cy="4416552"/>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sz="800" dirty="0"/>
          </a:p>
          <a:p>
            <a:r>
              <a:rPr lang="en-US" sz="1400" dirty="0" smtClean="0"/>
              <a:t>In </a:t>
            </a:r>
            <a:r>
              <a:rPr lang="en-US" sz="1400" dirty="0"/>
              <a:t>fiscal year 2014, the NIAID budget was $4.4 billion. The Institute dedicated these funds to support scientific opportunities that align with its mission and address domestic and global health problems and diseases.</a:t>
            </a:r>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959959"/>
            <a:ext cx="3966883" cy="264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7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5</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sz="2800" dirty="0"/>
              <a:t>NIAID Utilization of the FFRDC Contract </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600" dirty="0"/>
              <a:t>NIAID utilizes this </a:t>
            </a:r>
            <a:r>
              <a:rPr lang="en-US" sz="1600" dirty="0" smtClean="0"/>
              <a:t>FFRDC in the following </a:t>
            </a:r>
            <a:r>
              <a:rPr lang="en-US" sz="1600" dirty="0"/>
              <a:t>general areas:</a:t>
            </a:r>
          </a:p>
          <a:p>
            <a:pPr lvl="1"/>
            <a:r>
              <a:rPr lang="en-US" sz="1600" dirty="0"/>
              <a:t>Clinical </a:t>
            </a:r>
            <a:r>
              <a:rPr lang="en-US" sz="1600" dirty="0" smtClean="0"/>
              <a:t>Research Support</a:t>
            </a:r>
            <a:endParaRPr lang="en-US" sz="1600" dirty="0"/>
          </a:p>
          <a:p>
            <a:pPr lvl="2"/>
            <a:r>
              <a:rPr lang="en-US" sz="1600" dirty="0" smtClean="0"/>
              <a:t>Support a complex international and domestic clinical research portfolio with activities including but not limited to:</a:t>
            </a:r>
          </a:p>
          <a:p>
            <a:pPr lvl="3"/>
            <a:r>
              <a:rPr lang="en-US" sz="1600" dirty="0" smtClean="0"/>
              <a:t>Regulatory and monitoring</a:t>
            </a:r>
          </a:p>
          <a:p>
            <a:pPr lvl="3"/>
            <a:r>
              <a:rPr lang="en-US" sz="1600" dirty="0" smtClean="0"/>
              <a:t>Project management </a:t>
            </a:r>
          </a:p>
          <a:p>
            <a:pPr lvl="3"/>
            <a:r>
              <a:rPr lang="en-US" sz="1600" dirty="0"/>
              <a:t>S</a:t>
            </a:r>
            <a:r>
              <a:rPr lang="en-US" sz="1600" dirty="0" smtClean="0"/>
              <a:t>trategic </a:t>
            </a:r>
            <a:r>
              <a:rPr lang="en-US" sz="1600" dirty="0"/>
              <a:t>and </a:t>
            </a:r>
            <a:r>
              <a:rPr lang="en-US" sz="1600" dirty="0" smtClean="0"/>
              <a:t>operational </a:t>
            </a:r>
            <a:r>
              <a:rPr lang="en-US" sz="1600" dirty="0"/>
              <a:t>planning </a:t>
            </a:r>
            <a:endParaRPr lang="en-US" sz="1600" dirty="0" smtClean="0"/>
          </a:p>
          <a:p>
            <a:pPr lvl="3"/>
            <a:r>
              <a:rPr lang="en-US" sz="1600" dirty="0" smtClean="0"/>
              <a:t>Logistics</a:t>
            </a:r>
          </a:p>
          <a:p>
            <a:pPr lvl="1"/>
            <a:r>
              <a:rPr lang="en-US" sz="1600" dirty="0" smtClean="0"/>
              <a:t>Laboratory Support</a:t>
            </a:r>
          </a:p>
          <a:p>
            <a:pPr lvl="2"/>
            <a:r>
              <a:rPr lang="en-US" sz="1600" dirty="0" smtClean="0">
                <a:solidFill>
                  <a:srgbClr val="000000"/>
                </a:solidFill>
              </a:rPr>
              <a:t>Support </a:t>
            </a:r>
            <a:r>
              <a:rPr lang="en-US" sz="1600" dirty="0">
                <a:solidFill>
                  <a:srgbClr val="000000"/>
                </a:solidFill>
              </a:rPr>
              <a:t>the NIAID intramural clinical protocols from sample processing to assaying to data transfer plus overseeing a huge </a:t>
            </a:r>
            <a:r>
              <a:rPr lang="en-US" sz="1600" dirty="0" smtClean="0">
                <a:solidFill>
                  <a:srgbClr val="000000"/>
                </a:solidFill>
              </a:rPr>
              <a:t>specimen </a:t>
            </a:r>
            <a:r>
              <a:rPr lang="en-US" sz="1600" dirty="0">
                <a:solidFill>
                  <a:srgbClr val="000000"/>
                </a:solidFill>
              </a:rPr>
              <a:t>repository</a:t>
            </a:r>
          </a:p>
          <a:p>
            <a:r>
              <a:rPr lang="en-US" sz="1600" dirty="0"/>
              <a:t>NIAID has been a recipient of these services for more than 30 years</a:t>
            </a:r>
          </a:p>
        </p:txBody>
      </p:sp>
    </p:spTree>
    <p:extLst>
      <p:ext uri="{BB962C8B-B14F-4D97-AF65-F5344CB8AC3E}">
        <p14:creationId xmlns:p14="http://schemas.microsoft.com/office/powerpoint/2010/main" val="44722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6</a:t>
            </a:fld>
            <a:endParaRPr lang="en-US" dirty="0"/>
          </a:p>
        </p:txBody>
      </p:sp>
      <p:sp>
        <p:nvSpPr>
          <p:cNvPr id="6" name="Title 1"/>
          <p:cNvSpPr txBox="1">
            <a:spLocks/>
          </p:cNvSpPr>
          <p:nvPr/>
        </p:nvSpPr>
        <p:spPr>
          <a:xfrm>
            <a:off x="89651" y="113552"/>
            <a:ext cx="7781925" cy="685800"/>
          </a:xfrm>
          <a:prstGeom prst="rect">
            <a:avLst/>
          </a:prstGeom>
        </p:spPr>
        <p:txBody>
          <a:bodyPr anchor="ct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sz="2800" dirty="0"/>
              <a:t>NIAID Utilization of the FFRDC Contract </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400" dirty="0"/>
              <a:t>NIAID Divisions Utilizing the </a:t>
            </a:r>
            <a:r>
              <a:rPr lang="en-US" sz="1400" dirty="0" smtClean="0"/>
              <a:t>FFRDC (please </a:t>
            </a:r>
            <a:r>
              <a:rPr lang="en-US" sz="1400" dirty="0"/>
              <a:t>see hand outs for listing): </a:t>
            </a:r>
          </a:p>
          <a:p>
            <a:pPr lvl="1"/>
            <a:r>
              <a:rPr lang="en-US" sz="1400" dirty="0"/>
              <a:t>Division of AIDS</a:t>
            </a:r>
          </a:p>
          <a:p>
            <a:pPr lvl="2"/>
            <a:r>
              <a:rPr lang="en-US" sz="1400" dirty="0"/>
              <a:t>China Tuberculosis Clinical Trials Network</a:t>
            </a:r>
          </a:p>
          <a:p>
            <a:pPr lvl="1"/>
            <a:r>
              <a:rPr lang="en-US" sz="1400" dirty="0"/>
              <a:t>Division of Clinical Research (majority of the NIAID to NCI budget)</a:t>
            </a:r>
          </a:p>
          <a:p>
            <a:pPr lvl="2"/>
            <a:r>
              <a:rPr lang="en-US" sz="1400" dirty="0"/>
              <a:t>10 major activity areas</a:t>
            </a:r>
          </a:p>
          <a:p>
            <a:pPr lvl="3"/>
            <a:r>
              <a:rPr lang="en-US" sz="1400" dirty="0"/>
              <a:t>43 sub activity areas</a:t>
            </a:r>
          </a:p>
          <a:p>
            <a:pPr lvl="1"/>
            <a:r>
              <a:rPr lang="en-US" sz="1400" dirty="0"/>
              <a:t>Division of Intramural Research</a:t>
            </a:r>
          </a:p>
          <a:p>
            <a:pPr lvl="2"/>
            <a:r>
              <a:rPr lang="en-US" sz="1400" dirty="0"/>
              <a:t>Labs</a:t>
            </a:r>
          </a:p>
          <a:p>
            <a:pPr lvl="2"/>
            <a:r>
              <a:rPr lang="en-US" sz="1400" dirty="0"/>
              <a:t>9 clinical studies in Africa, Uganda, Mali, and the US</a:t>
            </a:r>
          </a:p>
          <a:p>
            <a:pPr lvl="1"/>
            <a:r>
              <a:rPr lang="en-US" sz="1400" dirty="0"/>
              <a:t>Vaccine Research Center</a:t>
            </a:r>
          </a:p>
          <a:p>
            <a:pPr lvl="2"/>
            <a:r>
              <a:rPr lang="en-US" sz="1400" dirty="0"/>
              <a:t>Mali studies</a:t>
            </a:r>
          </a:p>
          <a:p>
            <a:pPr lvl="2"/>
            <a:r>
              <a:rPr lang="en-US" sz="1400" dirty="0" err="1"/>
              <a:t>Chikungunya</a:t>
            </a:r>
            <a:r>
              <a:rPr lang="en-US" sz="1400" dirty="0"/>
              <a:t> vaccine trial</a:t>
            </a:r>
          </a:p>
        </p:txBody>
      </p:sp>
    </p:spTree>
    <p:extLst>
      <p:ext uri="{BB962C8B-B14F-4D97-AF65-F5344CB8AC3E}">
        <p14:creationId xmlns:p14="http://schemas.microsoft.com/office/powerpoint/2010/main" val="89221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7</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sz="3000" dirty="0"/>
              <a:t>NIAID Ebola Clinical Research Response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01" y="963749"/>
            <a:ext cx="3978405" cy="41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7518" y="1816847"/>
            <a:ext cx="2362200" cy="1754326"/>
          </a:xfrm>
          <a:prstGeom prst="rect">
            <a:avLst/>
          </a:prstGeom>
          <a:noFill/>
        </p:spPr>
        <p:txBody>
          <a:bodyPr wrap="square" rtlCol="0">
            <a:spAutoFit/>
          </a:bodyPr>
          <a:lstStyle/>
          <a:p>
            <a:r>
              <a:rPr lang="en-US" dirty="0" smtClean="0"/>
              <a:t>The majority of activity for the NIAID DCR Ebola research response is supported through the current contract</a:t>
            </a:r>
            <a:endParaRPr lang="en-US" dirty="0"/>
          </a:p>
        </p:txBody>
      </p:sp>
    </p:spTree>
    <p:extLst>
      <p:ext uri="{BB962C8B-B14F-4D97-AF65-F5344CB8AC3E}">
        <p14:creationId xmlns:p14="http://schemas.microsoft.com/office/powerpoint/2010/main" val="152312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8</a:t>
            </a:fld>
            <a:endParaRPr lang="en-US" dirty="0"/>
          </a:p>
        </p:txBody>
      </p:sp>
      <p:sp>
        <p:nvSpPr>
          <p:cNvPr id="6" name="Title 1"/>
          <p:cNvSpPr txBox="1">
            <a:spLocks/>
          </p:cNvSpPr>
          <p:nvPr/>
        </p:nvSpPr>
        <p:spPr>
          <a:xfrm>
            <a:off x="149412" y="277950"/>
            <a:ext cx="7781925" cy="685800"/>
          </a:xfrm>
          <a:prstGeom prst="rect">
            <a:avLst/>
          </a:prstGeom>
        </p:spPr>
        <p:txBody>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dirty="0"/>
              <a:t>NIAID Ebola Research Portfolio</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400" dirty="0"/>
              <a:t>Prevail I- Ebola Vaccine Study</a:t>
            </a:r>
          </a:p>
          <a:p>
            <a:pPr lvl="1"/>
            <a:r>
              <a:rPr lang="en-US" sz="1400" dirty="0"/>
              <a:t>Phase II/III randomized, double-blind, placebo-controlled study of the chimpanzee adenovirus 3 (ChAd3-EBO Z) -based vaccine and the Vesicular Stomatitis virus (VSVΔG-ZEBOV)</a:t>
            </a:r>
          </a:p>
          <a:p>
            <a:pPr lvl="1"/>
            <a:r>
              <a:rPr lang="en-US" sz="1400" dirty="0"/>
              <a:t>Liberia</a:t>
            </a:r>
          </a:p>
          <a:p>
            <a:r>
              <a:rPr lang="en-US" sz="1400" dirty="0"/>
              <a:t>Prevail II- Ebola Treatment Study</a:t>
            </a:r>
          </a:p>
          <a:p>
            <a:pPr lvl="1"/>
            <a:r>
              <a:rPr lang="en-US" sz="1400" dirty="0"/>
              <a:t>Randomized safety and efficacy study of therapeutics in the treatment of Ebola treatment of patients with known Ebola infection</a:t>
            </a:r>
          </a:p>
          <a:p>
            <a:pPr lvl="1"/>
            <a:r>
              <a:rPr lang="en-US" sz="1400" dirty="0"/>
              <a:t>US, Liberia, Sierra Leone, Guinea</a:t>
            </a:r>
          </a:p>
          <a:p>
            <a:r>
              <a:rPr lang="en-US" sz="1400" dirty="0"/>
              <a:t>Prevail III- Ebola Survivor Study</a:t>
            </a:r>
          </a:p>
          <a:p>
            <a:pPr lvl="1"/>
            <a:r>
              <a:rPr lang="en-US" sz="1400" dirty="0"/>
              <a:t>Ebola natural history study to characterize the clinical sequelae seen in Ebola virus disease patients and to assess whether survivors of EVD can transmit infection to household and sexual contacts.  </a:t>
            </a:r>
          </a:p>
          <a:p>
            <a:pPr lvl="1"/>
            <a:r>
              <a:rPr lang="en-US" sz="1400" dirty="0"/>
              <a:t>Liberia</a:t>
            </a:r>
          </a:p>
        </p:txBody>
      </p:sp>
    </p:spTree>
    <p:extLst>
      <p:ext uri="{BB962C8B-B14F-4D97-AF65-F5344CB8AC3E}">
        <p14:creationId xmlns:p14="http://schemas.microsoft.com/office/powerpoint/2010/main" val="11002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35576B-7F3C-4840-ADD7-A9DF1158E3A5}" type="slidenum">
              <a:rPr lang="en-US" smtClean="0"/>
              <a:pPr/>
              <a:t>9</a:t>
            </a:fld>
            <a:endParaRPr lang="en-US" dirty="0"/>
          </a:p>
        </p:txBody>
      </p:sp>
      <p:sp>
        <p:nvSpPr>
          <p:cNvPr id="6" name="Title 1"/>
          <p:cNvSpPr txBox="1">
            <a:spLocks/>
          </p:cNvSpPr>
          <p:nvPr/>
        </p:nvSpPr>
        <p:spPr>
          <a:xfrm>
            <a:off x="149412" y="110618"/>
            <a:ext cx="7781925" cy="685800"/>
          </a:xfrm>
          <a:prstGeom prst="rect">
            <a:avLst/>
          </a:prstGeom>
        </p:spPr>
        <p:txBody>
          <a:bodyPr anchor="ct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sz="3000" dirty="0"/>
              <a:t>NIAID Ebola Research Accomplishments to Date</a:t>
            </a:r>
          </a:p>
        </p:txBody>
      </p:sp>
      <p:sp>
        <p:nvSpPr>
          <p:cNvPr id="8" name="Content Placeholder 2"/>
          <p:cNvSpPr txBox="1">
            <a:spLocks/>
          </p:cNvSpPr>
          <p:nvPr/>
        </p:nvSpPr>
        <p:spPr>
          <a:xfrm>
            <a:off x="208714" y="1101215"/>
            <a:ext cx="7543800" cy="4416552"/>
          </a:xfrm>
          <a:prstGeom prst="rect">
            <a:avLst/>
          </a:prstGeom>
        </p:spPr>
        <p:txBody>
          <a:bodyPr>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400" dirty="0"/>
              <a:t>Enrollment of 1,500 participants </a:t>
            </a:r>
            <a:r>
              <a:rPr lang="en-US" sz="1400" dirty="0" smtClean="0"/>
              <a:t>in </a:t>
            </a:r>
            <a:r>
              <a:rPr lang="en-US" sz="1400" dirty="0"/>
              <a:t>Prevail I </a:t>
            </a:r>
          </a:p>
          <a:p>
            <a:pPr lvl="2"/>
            <a:r>
              <a:rPr lang="en-US" sz="1400" dirty="0"/>
              <a:t>6 month follow up visits are ongoing </a:t>
            </a:r>
          </a:p>
          <a:p>
            <a:pPr lvl="2"/>
            <a:r>
              <a:rPr lang="en-US" sz="1400" dirty="0"/>
              <a:t>98% follow-up visit rate</a:t>
            </a:r>
          </a:p>
          <a:p>
            <a:pPr lvl="0"/>
            <a:r>
              <a:rPr lang="en-US" sz="1400" dirty="0"/>
              <a:t>Enrollment of </a:t>
            </a:r>
            <a:r>
              <a:rPr lang="en-US" sz="1400" dirty="0" smtClean="0"/>
              <a:t>65 </a:t>
            </a:r>
            <a:r>
              <a:rPr lang="en-US" sz="1400" dirty="0"/>
              <a:t>participants in Prevail II</a:t>
            </a:r>
          </a:p>
          <a:p>
            <a:pPr lvl="0"/>
            <a:r>
              <a:rPr lang="en-US" sz="1400" dirty="0"/>
              <a:t>Enrollment of over </a:t>
            </a:r>
            <a:r>
              <a:rPr lang="en-US" sz="1400" dirty="0" smtClean="0"/>
              <a:t>600 </a:t>
            </a:r>
            <a:r>
              <a:rPr lang="en-US" sz="1400" dirty="0"/>
              <a:t>participants </a:t>
            </a:r>
            <a:r>
              <a:rPr lang="en-US" sz="1400" dirty="0" smtClean="0"/>
              <a:t>in </a:t>
            </a:r>
            <a:r>
              <a:rPr lang="en-US" sz="1400" dirty="0"/>
              <a:t>Prevail </a:t>
            </a:r>
            <a:r>
              <a:rPr lang="en-US" sz="1400" dirty="0" smtClean="0"/>
              <a:t>III</a:t>
            </a:r>
            <a:endParaRPr lang="en-US" sz="1400" dirty="0"/>
          </a:p>
          <a:p>
            <a:r>
              <a:rPr lang="en-US" sz="1400" dirty="0"/>
              <a:t>Completion and ongoing renovations at Liberian sites to include Redemption Hospital, Rennie Hospital, JFK Memorial Medical Center, Liberian Institute for Biomedical Research and the </a:t>
            </a:r>
            <a:r>
              <a:rPr lang="en-US" sz="1400" dirty="0" err="1"/>
              <a:t>DuPort</a:t>
            </a:r>
            <a:r>
              <a:rPr lang="en-US" sz="1400" dirty="0"/>
              <a:t> Road Clinic  </a:t>
            </a:r>
          </a:p>
          <a:p>
            <a:pPr lvl="0"/>
            <a:r>
              <a:rPr lang="en-US" sz="1400" dirty="0"/>
              <a:t>Initiation of renovations to build laboratory and clinical research capacity in Guinea </a:t>
            </a:r>
          </a:p>
          <a:p>
            <a:pPr lvl="0"/>
            <a:r>
              <a:rPr lang="en-US" sz="1400" dirty="0"/>
              <a:t>Participation as a partner in the Liberian-led, West African Clinical Research Consortium to include Liberia, Sierra Leone, Guinea, Ivory Coast and Mali </a:t>
            </a:r>
            <a:endParaRPr lang="en-US" sz="1400" dirty="0" smtClean="0"/>
          </a:p>
          <a:p>
            <a:pPr lvl="0"/>
            <a:r>
              <a:rPr lang="en-US" sz="1400" dirty="0" smtClean="0"/>
              <a:t>Initiation of plans to help support a specimen repository  </a:t>
            </a:r>
            <a:endParaRPr lang="en-US" sz="1400" dirty="0"/>
          </a:p>
        </p:txBody>
      </p:sp>
    </p:spTree>
    <p:extLst>
      <p:ext uri="{BB962C8B-B14F-4D97-AF65-F5344CB8AC3E}">
        <p14:creationId xmlns:p14="http://schemas.microsoft.com/office/powerpoint/2010/main" val="763219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AID_Template_Samples">
  <a:themeElements>
    <a:clrScheme name="NIAID">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BD0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IAID Pre Proposal talk 9-3-15.pptx" id="{4AB1C4C6-2E96-418C-828A-051C1F2EA8D0}" vid="{9108F17E-EA55-494D-ABCD-31CDFE660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NIAID Pre Proposal talk 9-8-15</Template>
  <TotalTime>106</TotalTime>
  <Words>1263</Words>
  <Application>Microsoft Office PowerPoint</Application>
  <PresentationFormat>On-screen Show (16:9)</PresentationFormat>
  <Paragraphs>167</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Wingdings</vt:lpstr>
      <vt:lpstr>Wingdings 2</vt:lpstr>
      <vt:lpstr>NIAID_Template_Samples</vt:lpstr>
      <vt:lpstr>NIAID ACTIVITIES THROUGH THE FNLCR</vt:lpstr>
      <vt:lpstr>PowerPoint Presentation</vt:lpstr>
      <vt:lpstr>PowerPoint Presentation</vt:lpstr>
      <vt:lpstr>NIAID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NIAID ACTIVITIES USING THE NCI CONTRACT</dc:title>
  <dc:creator>Li, Yin (NIH) [C]</dc:creator>
  <cp:lastModifiedBy>Joyce Ogunlade</cp:lastModifiedBy>
  <cp:revision>21</cp:revision>
  <cp:lastPrinted>2015-09-08T16:40:16Z</cp:lastPrinted>
  <dcterms:created xsi:type="dcterms:W3CDTF">2015-09-08T17:42:05Z</dcterms:created>
  <dcterms:modified xsi:type="dcterms:W3CDTF">2017-06-21T14:05:58Z</dcterms:modified>
</cp:coreProperties>
</file>