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Lst>
  <p:notesMasterIdLst>
    <p:notesMasterId r:id="rId23"/>
  </p:notesMasterIdLst>
  <p:handoutMasterIdLst>
    <p:handoutMasterId r:id="rId24"/>
  </p:handoutMasterIdLst>
  <p:sldIdLst>
    <p:sldId id="308" r:id="rId2"/>
    <p:sldId id="321" r:id="rId3"/>
    <p:sldId id="339" r:id="rId4"/>
    <p:sldId id="338" r:id="rId5"/>
    <p:sldId id="344" r:id="rId6"/>
    <p:sldId id="350" r:id="rId7"/>
    <p:sldId id="347" r:id="rId8"/>
    <p:sldId id="348" r:id="rId9"/>
    <p:sldId id="349" r:id="rId10"/>
    <p:sldId id="313" r:id="rId11"/>
    <p:sldId id="326" r:id="rId12"/>
    <p:sldId id="346" r:id="rId13"/>
    <p:sldId id="345" r:id="rId14"/>
    <p:sldId id="351" r:id="rId15"/>
    <p:sldId id="352" r:id="rId16"/>
    <p:sldId id="353" r:id="rId17"/>
    <p:sldId id="354" r:id="rId18"/>
    <p:sldId id="355" r:id="rId19"/>
    <p:sldId id="356" r:id="rId20"/>
    <p:sldId id="357" r:id="rId21"/>
    <p:sldId id="310" r:id="rId22"/>
  </p:sldIdLst>
  <p:sldSz cx="9144000" cy="5143500" type="screen16x9"/>
  <p:notesSz cx="7010400" cy="9236075"/>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A5DA5"/>
    <a:srgbClr val="7F7F7F"/>
    <a:srgbClr val="6C6C6C"/>
    <a:srgbClr val="E8E8E8"/>
    <a:srgbClr val="F2F2F2"/>
    <a:srgbClr val="4C4C4C"/>
    <a:srgbClr val="565656"/>
    <a:srgbClr val="2A67A5"/>
    <a:srgbClr val="2A71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789" autoAdjust="0"/>
    <p:restoredTop sz="67463" autoAdjust="0"/>
  </p:normalViewPr>
  <p:slideViewPr>
    <p:cSldViewPr snapToGrid="0" snapToObjects="1">
      <p:cViewPr varScale="1">
        <p:scale>
          <a:sx n="119" d="100"/>
          <a:sy n="119" d="100"/>
        </p:scale>
        <p:origin x="-1404" y="-90"/>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53" d="100"/>
          <a:sy n="53" d="100"/>
        </p:scale>
        <p:origin x="2624" y="4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NCI at Frederick </a:t>
            </a:r>
            <a:r>
              <a:rPr lang="en-US" dirty="0"/>
              <a:t>percentage of spaces</a:t>
            </a:r>
          </a:p>
        </c:rich>
      </c:tx>
      <c:layout>
        <c:manualLayout>
          <c:xMode val="edge"/>
          <c:yMode val="edge"/>
          <c:x val="0.30914194922041005"/>
          <c:y val="2.7221244144820234E-2"/>
        </c:manualLayout>
      </c:layout>
      <c:overlay val="0"/>
    </c:title>
    <c:autoTitleDeleted val="0"/>
    <c:plotArea>
      <c:layout/>
      <c:pieChart>
        <c:varyColors val="1"/>
        <c:ser>
          <c:idx val="0"/>
          <c:order val="0"/>
          <c:explosion val="25"/>
          <c:dLbls>
            <c:spPr>
              <a:noFill/>
              <a:ln>
                <a:noFill/>
              </a:ln>
              <a:effectLst/>
            </c:spPr>
            <c:txPr>
              <a:bodyPr/>
              <a:lstStyle/>
              <a:p>
                <a:pPr>
                  <a:defRPr>
                    <a:solidFill>
                      <a:srgbClr val="000000"/>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Laboratory</c:v>
                </c:pt>
                <c:pt idx="1">
                  <c:v>Administrative</c:v>
                </c:pt>
                <c:pt idx="2">
                  <c:v>Vivarium</c:v>
                </c:pt>
                <c:pt idx="3">
                  <c:v>Repository</c:v>
                </c:pt>
                <c:pt idx="4">
                  <c:v>Infrastructure</c:v>
                </c:pt>
              </c:strCache>
            </c:strRef>
          </c:cat>
          <c:val>
            <c:numRef>
              <c:f>Sheet1!$B$2:$B$6</c:f>
              <c:numCache>
                <c:formatCode>#,##0</c:formatCode>
                <c:ptCount val="5"/>
                <c:pt idx="0">
                  <c:v>833000</c:v>
                </c:pt>
                <c:pt idx="1">
                  <c:v>203000</c:v>
                </c:pt>
                <c:pt idx="2">
                  <c:v>80000</c:v>
                </c:pt>
                <c:pt idx="3">
                  <c:v>10000</c:v>
                </c:pt>
                <c:pt idx="4">
                  <c:v>106000</c:v>
                </c:pt>
              </c:numCache>
            </c:numRef>
          </c:val>
          <c:extLst>
            <c:ext xmlns:c16="http://schemas.microsoft.com/office/drawing/2014/chart" uri="{C3380CC4-5D6E-409C-BE32-E72D297353CC}">
              <c16:uniqueId val="{00000000-2F1B-4195-B38D-6627C9F83865}"/>
            </c:ext>
          </c:extLst>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2830" tIns="46415" rIns="92830" bIns="46415" rtlCol="0"/>
          <a:lstStyle>
            <a:lvl1pPr algn="r">
              <a:defRPr sz="1200"/>
            </a:lvl1pPr>
          </a:lstStyle>
          <a:p>
            <a:fld id="{4499F3A4-7CE6-7D4B-82F4-AAB0A89D24A0}" type="datetimeFigureOut">
              <a:rPr lang="en-US" smtClean="0"/>
              <a:t>6/21/2017</a:t>
            </a:fld>
            <a:endParaRPr lang="en-US"/>
          </a:p>
        </p:txBody>
      </p:sp>
      <p:sp>
        <p:nvSpPr>
          <p:cNvPr id="4" name="Footer Placeholder 3"/>
          <p:cNvSpPr>
            <a:spLocks noGrp="1"/>
          </p:cNvSpPr>
          <p:nvPr>
            <p:ph type="ftr" sz="quarter" idx="2"/>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8"/>
            <a:ext cx="3037840" cy="461804"/>
          </a:xfrm>
          <a:prstGeom prst="rect">
            <a:avLst/>
          </a:prstGeom>
        </p:spPr>
        <p:txBody>
          <a:bodyPr vert="horz" lIns="92830" tIns="46415" rIns="92830" bIns="46415" rtlCol="0" anchor="b"/>
          <a:lstStyle>
            <a:lvl1pPr algn="r">
              <a:defRPr sz="1200"/>
            </a:lvl1pPr>
          </a:lstStyle>
          <a:p>
            <a:fld id="{F093AD1B-1BAA-D548-ACF0-7463C0C7D0E7}" type="slidenum">
              <a:rPr lang="en-US" smtClean="0"/>
              <a:t>‹#›</a:t>
            </a:fld>
            <a:endParaRPr lang="en-US"/>
          </a:p>
        </p:txBody>
      </p:sp>
    </p:spTree>
    <p:extLst>
      <p:ext uri="{BB962C8B-B14F-4D97-AF65-F5344CB8AC3E}">
        <p14:creationId xmlns:p14="http://schemas.microsoft.com/office/powerpoint/2010/main" val="31968062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7703C395-96D9-3549-B668-03A5D401BEEB}" type="datetimeFigureOut">
              <a:rPr lang="en-US" smtClean="0"/>
              <a:t>6/21/2017</a:t>
            </a:fld>
            <a:endParaRPr lang="en-US"/>
          </a:p>
        </p:txBody>
      </p:sp>
      <p:sp>
        <p:nvSpPr>
          <p:cNvPr id="4" name="Slide Image Placeholder 3"/>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F1459DD9-C07A-0F4A-BE38-5AFB42BB2A68}" type="slidenum">
              <a:rPr lang="en-US" smtClean="0"/>
              <a:t>‹#›</a:t>
            </a:fld>
            <a:endParaRPr lang="en-US"/>
          </a:p>
        </p:txBody>
      </p:sp>
    </p:spTree>
    <p:extLst>
      <p:ext uri="{BB962C8B-B14F-4D97-AF65-F5344CB8AC3E}">
        <p14:creationId xmlns:p14="http://schemas.microsoft.com/office/powerpoint/2010/main" val="216105389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FNLCR_ACQ@mail.nih.gov"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149">
              <a:defRPr/>
            </a:pPr>
            <a:r>
              <a:rPr lang="en-US"/>
              <a:t>For a more accessible version of this file or to request additional information about the images contained in this PowerPoint presentation, please contact: the FNCLR Acquisition Team @ </a:t>
            </a:r>
            <a:r>
              <a:rPr lang="en-US" u="sng">
                <a:hlinkClick r:id="rId3"/>
              </a:rPr>
              <a:t>FNLCR_ACQ@mail.nih.gov</a:t>
            </a:r>
            <a:r>
              <a:rPr lang="en-US"/>
              <a:t>.</a:t>
            </a:r>
            <a:endParaRPr lang="en-US" dirty="0"/>
          </a:p>
        </p:txBody>
      </p:sp>
      <p:sp>
        <p:nvSpPr>
          <p:cNvPr id="4" name="Slide Number Placeholder 3"/>
          <p:cNvSpPr>
            <a:spLocks noGrp="1"/>
          </p:cNvSpPr>
          <p:nvPr>
            <p:ph type="sldNum" sz="quarter" idx="10"/>
          </p:nvPr>
        </p:nvSpPr>
        <p:spPr/>
        <p:txBody>
          <a:bodyPr/>
          <a:lstStyle/>
          <a:p>
            <a:fld id="{F1459DD9-C07A-0F4A-BE38-5AFB42BB2A68}" type="slidenum">
              <a:rPr lang="en-US" smtClean="0"/>
              <a:t>1</a:t>
            </a:fld>
            <a:endParaRPr lang="en-US"/>
          </a:p>
        </p:txBody>
      </p:sp>
    </p:spTree>
    <p:extLst>
      <p:ext uri="{BB962C8B-B14F-4D97-AF65-F5344CB8AC3E}">
        <p14:creationId xmlns:p14="http://schemas.microsoft.com/office/powerpoint/2010/main" val="3057235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149">
              <a:defRPr/>
            </a:pPr>
            <a:endParaRPr lang="en-US" baseline="0" dirty="0" smtClean="0"/>
          </a:p>
        </p:txBody>
      </p:sp>
      <p:sp>
        <p:nvSpPr>
          <p:cNvPr id="4" name="Slide Number Placeholder 3"/>
          <p:cNvSpPr>
            <a:spLocks noGrp="1"/>
          </p:cNvSpPr>
          <p:nvPr>
            <p:ph type="sldNum" sz="quarter" idx="10"/>
          </p:nvPr>
        </p:nvSpPr>
        <p:spPr/>
        <p:txBody>
          <a:bodyPr/>
          <a:lstStyle/>
          <a:p>
            <a:fld id="{F1459DD9-C07A-0F4A-BE38-5AFB42BB2A68}" type="slidenum">
              <a:rPr lang="en-US" smtClean="0"/>
              <a:t>10</a:t>
            </a:fld>
            <a:endParaRPr lang="en-US"/>
          </a:p>
        </p:txBody>
      </p:sp>
    </p:spTree>
    <p:extLst>
      <p:ext uri="{BB962C8B-B14F-4D97-AF65-F5344CB8AC3E}">
        <p14:creationId xmlns:p14="http://schemas.microsoft.com/office/powerpoint/2010/main" val="3245328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64149">
              <a:defRPr/>
            </a:pPr>
            <a:r>
              <a:rPr lang="en-US" sz="1400" dirty="0"/>
              <a:t>NCI OSFM &amp; </a:t>
            </a:r>
            <a:r>
              <a:rPr lang="en-US" sz="1400" dirty="0" smtClean="0"/>
              <a:t>the</a:t>
            </a:r>
            <a:r>
              <a:rPr lang="en-US" sz="1400" baseline="0" dirty="0" smtClean="0"/>
              <a:t> FNLCR</a:t>
            </a:r>
            <a:r>
              <a:rPr lang="en-US" sz="1400" dirty="0" smtClean="0"/>
              <a:t> </a:t>
            </a:r>
            <a:r>
              <a:rPr lang="en-US" sz="1400" dirty="0"/>
              <a:t>coordinates with USAG – IMCOM. </a:t>
            </a:r>
            <a:endParaRPr lang="en-US" dirty="0"/>
          </a:p>
        </p:txBody>
      </p:sp>
      <p:sp>
        <p:nvSpPr>
          <p:cNvPr id="4" name="Slide Number Placeholder 3"/>
          <p:cNvSpPr>
            <a:spLocks noGrp="1"/>
          </p:cNvSpPr>
          <p:nvPr>
            <p:ph type="sldNum" sz="quarter" idx="10"/>
          </p:nvPr>
        </p:nvSpPr>
        <p:spPr/>
        <p:txBody>
          <a:bodyPr/>
          <a:lstStyle/>
          <a:p>
            <a:fld id="{F1459DD9-C07A-0F4A-BE38-5AFB42BB2A68}" type="slidenum">
              <a:rPr lang="en-US" smtClean="0"/>
              <a:t>11</a:t>
            </a:fld>
            <a:endParaRPr lang="en-US"/>
          </a:p>
        </p:txBody>
      </p:sp>
    </p:spTree>
    <p:extLst>
      <p:ext uri="{BB962C8B-B14F-4D97-AF65-F5344CB8AC3E}">
        <p14:creationId xmlns:p14="http://schemas.microsoft.com/office/powerpoint/2010/main" val="2814407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64149">
              <a:defRPr/>
            </a:pPr>
            <a:r>
              <a:rPr lang="en-US" sz="1400" dirty="0" smtClean="0"/>
              <a:t>NCI OSFM &amp; the</a:t>
            </a:r>
            <a:r>
              <a:rPr lang="en-US" sz="1400" baseline="0" dirty="0" smtClean="0"/>
              <a:t> FNLCR</a:t>
            </a:r>
            <a:r>
              <a:rPr lang="en-US" sz="1400" dirty="0" smtClean="0"/>
              <a:t> coordinates with USAG – IMCOM. </a:t>
            </a:r>
          </a:p>
          <a:p>
            <a:endParaRPr lang="en-US" dirty="0"/>
          </a:p>
        </p:txBody>
      </p:sp>
      <p:sp>
        <p:nvSpPr>
          <p:cNvPr id="4" name="Slide Number Placeholder 3"/>
          <p:cNvSpPr>
            <a:spLocks noGrp="1"/>
          </p:cNvSpPr>
          <p:nvPr>
            <p:ph type="sldNum" sz="quarter" idx="10"/>
          </p:nvPr>
        </p:nvSpPr>
        <p:spPr/>
        <p:txBody>
          <a:bodyPr/>
          <a:lstStyle/>
          <a:p>
            <a:fld id="{F1459DD9-C07A-0F4A-BE38-5AFB42BB2A68}" type="slidenum">
              <a:rPr lang="en-US" smtClean="0"/>
              <a:t>12</a:t>
            </a:fld>
            <a:endParaRPr lang="en-US"/>
          </a:p>
        </p:txBody>
      </p:sp>
    </p:spTree>
    <p:extLst>
      <p:ext uri="{BB962C8B-B14F-4D97-AF65-F5344CB8AC3E}">
        <p14:creationId xmlns:p14="http://schemas.microsoft.com/office/powerpoint/2010/main" val="1082696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64149">
              <a:defRPr/>
            </a:pPr>
            <a:endParaRPr lang="en-US" baseline="0" dirty="0" smtClean="0"/>
          </a:p>
        </p:txBody>
      </p:sp>
      <p:sp>
        <p:nvSpPr>
          <p:cNvPr id="4" name="Slide Number Placeholder 3"/>
          <p:cNvSpPr>
            <a:spLocks noGrp="1"/>
          </p:cNvSpPr>
          <p:nvPr>
            <p:ph type="sldNum" sz="quarter" idx="10"/>
          </p:nvPr>
        </p:nvSpPr>
        <p:spPr/>
        <p:txBody>
          <a:bodyPr/>
          <a:lstStyle/>
          <a:p>
            <a:fld id="{F1459DD9-C07A-0F4A-BE38-5AFB42BB2A68}" type="slidenum">
              <a:rPr lang="en-US" smtClean="0"/>
              <a:t>13</a:t>
            </a:fld>
            <a:endParaRPr lang="en-US"/>
          </a:p>
        </p:txBody>
      </p:sp>
    </p:spTree>
    <p:extLst>
      <p:ext uri="{BB962C8B-B14F-4D97-AF65-F5344CB8AC3E}">
        <p14:creationId xmlns:p14="http://schemas.microsoft.com/office/powerpoint/2010/main" val="3245328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149">
              <a:defRPr/>
            </a:pPr>
            <a:r>
              <a:rPr lang="en-US" b="1" i="1" dirty="0" smtClean="0"/>
              <a:t>*****PLACE</a:t>
            </a:r>
            <a:r>
              <a:rPr lang="en-US" b="1" i="1" baseline="0" dirty="0" smtClean="0"/>
              <a:t> SPEAKER NOTES HERE:</a:t>
            </a:r>
            <a:endParaRPr lang="en-US" b="1" i="1" dirty="0" smtClean="0"/>
          </a:p>
          <a:p>
            <a:endParaRPr lang="en-US" dirty="0"/>
          </a:p>
        </p:txBody>
      </p:sp>
      <p:sp>
        <p:nvSpPr>
          <p:cNvPr id="4" name="Slide Number Placeholder 3"/>
          <p:cNvSpPr>
            <a:spLocks noGrp="1"/>
          </p:cNvSpPr>
          <p:nvPr>
            <p:ph type="sldNum" sz="quarter" idx="10"/>
          </p:nvPr>
        </p:nvSpPr>
        <p:spPr/>
        <p:txBody>
          <a:bodyPr/>
          <a:lstStyle/>
          <a:p>
            <a:fld id="{F1459DD9-C07A-0F4A-BE38-5AFB42BB2A68}" type="slidenum">
              <a:rPr lang="en-US" smtClean="0"/>
              <a:t>14</a:t>
            </a:fld>
            <a:endParaRPr lang="en-US"/>
          </a:p>
        </p:txBody>
      </p:sp>
    </p:spTree>
    <p:extLst>
      <p:ext uri="{BB962C8B-B14F-4D97-AF65-F5344CB8AC3E}">
        <p14:creationId xmlns:p14="http://schemas.microsoft.com/office/powerpoint/2010/main" val="2840403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Mission</a:t>
            </a:r>
            <a:r>
              <a:rPr lang="en-US" baseline="0" dirty="0" smtClean="0"/>
              <a:t> – To provide comprehensive environment, health and safety programs and services to the NCI at Frederick staff and facilities.</a:t>
            </a:r>
          </a:p>
          <a:p>
            <a:r>
              <a:rPr lang="en-US" baseline="0" dirty="0" smtClean="0"/>
              <a:t>These programs cover government and contractor employees at Government-owned and leased facilities.</a:t>
            </a:r>
          </a:p>
          <a:p>
            <a:endParaRPr lang="en-US" baseline="0" dirty="0" smtClean="0"/>
          </a:p>
          <a:p>
            <a:r>
              <a:rPr lang="en-US" baseline="0" dirty="0" smtClean="0"/>
              <a:t>The contractor is responsible for establishing and maintaining effective management systems to identify deficiencies and ensure that corrective actions are implemented in a timely manner.</a:t>
            </a:r>
          </a:p>
          <a:p>
            <a:r>
              <a:rPr lang="en-US" baseline="0" dirty="0" smtClean="0"/>
              <a:t>Elements of the program may include, but are not limited to (</a:t>
            </a:r>
            <a:r>
              <a:rPr lang="en-US" baseline="0" dirty="0" err="1" smtClean="0"/>
              <a:t>i</a:t>
            </a:r>
            <a:r>
              <a:rPr lang="en-US" baseline="0" dirty="0" smtClean="0"/>
              <a:t>) accident reports and trend analysis; (ii) emergency management and preparedness;</a:t>
            </a:r>
          </a:p>
          <a:p>
            <a:endParaRPr lang="en-US" baseline="0" dirty="0" smtClean="0"/>
          </a:p>
          <a:p>
            <a:r>
              <a:rPr lang="en-US" baseline="0" dirty="0" smtClean="0"/>
              <a:t>(iii) OSHA compliant exposure monitoring and control; (iv) an Institutional Animal Care and Use Committee liaison; (v) an inspection program for facilities; (vi) a respiratory protection and air quality evaluation program;</a:t>
            </a:r>
          </a:p>
          <a:p>
            <a:endParaRPr lang="en-US" baseline="0" dirty="0" smtClean="0"/>
          </a:p>
          <a:p>
            <a:r>
              <a:rPr lang="en-US" baseline="0" dirty="0" smtClean="0"/>
              <a:t>(vii) A risk assessment program for industrial, chemical and biological hazards; (viii) monitoring of Select Agents; (ix) a biological control  program and a radiation safety program with the site-specific</a:t>
            </a:r>
          </a:p>
          <a:p>
            <a:r>
              <a:rPr lang="en-US" baseline="0" dirty="0" smtClean="0"/>
              <a:t>Radioactive material use licenses; (x) an OSHA training program; (xi)  a program to facilitate AAALAC accreditation; (xii) a program to Perform Environmental Services; (xiii) and to provide institutional biosafety and biosafety officers.</a:t>
            </a:r>
          </a:p>
          <a:p>
            <a:endParaRPr lang="en-US" baseline="0" dirty="0" smtClean="0"/>
          </a:p>
          <a:p>
            <a:r>
              <a:rPr lang="en-US" baseline="0" dirty="0" smtClean="0"/>
              <a:t>The functional areas of this program are: Site Protection Services, Occupational Health Services, Environmental Protection Programs and Safety Programs.</a:t>
            </a:r>
          </a:p>
          <a:p>
            <a:endParaRPr lang="en-US" baseline="0" dirty="0" smtClean="0"/>
          </a:p>
        </p:txBody>
      </p:sp>
      <p:sp>
        <p:nvSpPr>
          <p:cNvPr id="4" name="Slide Number Placeholder 3"/>
          <p:cNvSpPr>
            <a:spLocks noGrp="1"/>
          </p:cNvSpPr>
          <p:nvPr>
            <p:ph type="sldNum" sz="quarter" idx="10"/>
          </p:nvPr>
        </p:nvSpPr>
        <p:spPr/>
        <p:txBody>
          <a:bodyPr/>
          <a:lstStyle/>
          <a:p>
            <a:fld id="{F1459DD9-C07A-0F4A-BE38-5AFB42BB2A68}" type="slidenum">
              <a:rPr lang="en-US" smtClean="0"/>
              <a:t>15</a:t>
            </a:fld>
            <a:endParaRPr lang="en-US"/>
          </a:p>
        </p:txBody>
      </p:sp>
    </p:spTree>
    <p:extLst>
      <p:ext uri="{BB962C8B-B14F-4D97-AF65-F5344CB8AC3E}">
        <p14:creationId xmlns:p14="http://schemas.microsoft.com/office/powerpoint/2010/main" val="3245328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Protection Services</a:t>
            </a:r>
            <a:r>
              <a:rPr lang="en-US" baseline="0" dirty="0" smtClean="0"/>
              <a:t> are provided on a 24/7 basis and include:</a:t>
            </a:r>
          </a:p>
          <a:p>
            <a:r>
              <a:rPr lang="en-US" baseline="0" dirty="0" smtClean="0"/>
              <a:t>Access control for FNLCR buildings – this includes the issuance of keys as well as the management of the electronic access control system</a:t>
            </a:r>
          </a:p>
          <a:p>
            <a:endParaRPr lang="en-US" baseline="0" dirty="0" smtClean="0"/>
          </a:p>
          <a:p>
            <a:r>
              <a:rPr lang="en-US" baseline="0" dirty="0" smtClean="0"/>
              <a:t>Scientific alarms systems are monitored for abnormal status – approximately 1,000 alarm points.</a:t>
            </a:r>
          </a:p>
          <a:p>
            <a:endParaRPr lang="en-US" baseline="0" dirty="0" smtClean="0"/>
          </a:p>
          <a:p>
            <a:r>
              <a:rPr lang="en-US" baseline="0" dirty="0" smtClean="0"/>
              <a:t>Communication of emergency information is provided for events such as power outages and inclement weather</a:t>
            </a:r>
          </a:p>
          <a:p>
            <a:endParaRPr lang="en-US" baseline="0" dirty="0" smtClean="0"/>
          </a:p>
          <a:p>
            <a:r>
              <a:rPr lang="en-US" baseline="0" dirty="0" smtClean="0"/>
              <a:t>Shuttle services are provided from the FNLCR to:</a:t>
            </a:r>
          </a:p>
          <a:p>
            <a:r>
              <a:rPr lang="en-US" baseline="0" dirty="0" smtClean="0"/>
              <a:t>NIH Bethesda Campus daily</a:t>
            </a:r>
          </a:p>
          <a:p>
            <a:r>
              <a:rPr lang="en-US" baseline="0" dirty="0" smtClean="0"/>
              <a:t>ATRF daily</a:t>
            </a:r>
          </a:p>
          <a:p>
            <a:endParaRPr lang="en-US" baseline="0" dirty="0" smtClean="0"/>
          </a:p>
          <a:p>
            <a:r>
              <a:rPr lang="en-US" baseline="0" dirty="0" smtClean="0"/>
              <a:t>It should be noted that Fort Detrick provides the perimeter security for the site</a:t>
            </a:r>
          </a:p>
          <a:p>
            <a:endParaRPr lang="en-US" baseline="0" dirty="0" smtClean="0"/>
          </a:p>
          <a:p>
            <a:r>
              <a:rPr lang="en-US" baseline="0" dirty="0" smtClean="0"/>
              <a:t>Law enforcement activities for the Government-owned buildings is provided by the NIH Police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1459DD9-C07A-0F4A-BE38-5AFB42BB2A68}" type="slidenum">
              <a:rPr lang="en-US" smtClean="0"/>
              <a:t>16</a:t>
            </a:fld>
            <a:endParaRPr lang="en-US"/>
          </a:p>
        </p:txBody>
      </p:sp>
    </p:spTree>
    <p:extLst>
      <p:ext uri="{BB962C8B-B14F-4D97-AF65-F5344CB8AC3E}">
        <p14:creationId xmlns:p14="http://schemas.microsoft.com/office/powerpoint/2010/main" val="3223971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focus of the Occupational Health Service is to protect, maintain and promote the health of all employees</a:t>
            </a:r>
          </a:p>
          <a:p>
            <a:r>
              <a:rPr lang="en-US" baseline="0" dirty="0" smtClean="0"/>
              <a:t>These services are available to both government and contractor staff</a:t>
            </a:r>
          </a:p>
          <a:p>
            <a:endParaRPr lang="en-US" baseline="0" dirty="0" smtClean="0"/>
          </a:p>
          <a:p>
            <a:r>
              <a:rPr lang="en-US" baseline="0" dirty="0" smtClean="0"/>
              <a:t>The primary function of the OHS is the operation of the Occupational Health Clinic</a:t>
            </a:r>
          </a:p>
          <a:p>
            <a:r>
              <a:rPr lang="en-US" baseline="0" dirty="0" smtClean="0"/>
              <a:t>This unit provides assessment, stabilization and investigation of workplace injuries and illnesses.</a:t>
            </a:r>
          </a:p>
          <a:p>
            <a:r>
              <a:rPr lang="en-US" baseline="0" dirty="0" smtClean="0"/>
              <a:t>The clinic provides physical examinations for pre employment and for employees returning to work following injuries and illnesses</a:t>
            </a:r>
          </a:p>
          <a:p>
            <a:r>
              <a:rPr lang="en-US" baseline="0" dirty="0" smtClean="0"/>
              <a:t>The clinic also provides immunizations and vaccinations, including immunizations in advance of international travel</a:t>
            </a:r>
          </a:p>
          <a:p>
            <a:endParaRPr lang="en-US" baseline="0" dirty="0" smtClean="0"/>
          </a:p>
          <a:p>
            <a:r>
              <a:rPr lang="en-US" baseline="0" dirty="0" smtClean="0"/>
              <a:t>The Wellness Programs provided by the OHS include general wellness exams, smoking cessation and the Employee Assistance Program</a:t>
            </a:r>
          </a:p>
          <a:p>
            <a:r>
              <a:rPr lang="en-US" baseline="0" dirty="0" smtClean="0"/>
              <a:t>The Research Donor Program serves as central repository for whole blood samples collected from healthy volunteers for use by FNLCR and </a:t>
            </a:r>
            <a:r>
              <a:rPr lang="en-US" baseline="0" dirty="0" err="1" smtClean="0"/>
              <a:t>Governmnet</a:t>
            </a:r>
            <a:r>
              <a:rPr lang="en-US" baseline="0" smtClean="0"/>
              <a:t> investigators </a:t>
            </a:r>
            <a:endParaRPr lang="en-US" baseline="0" dirty="0" smtClean="0"/>
          </a:p>
          <a:p>
            <a:endParaRPr lang="en-US" baseline="0" dirty="0" smtClean="0"/>
          </a:p>
          <a:p>
            <a:r>
              <a:rPr lang="en-US" baseline="0" dirty="0" smtClean="0"/>
              <a:t>Health Surveillance programs are provided for employees regarding occupational exposures to various hazards</a:t>
            </a:r>
          </a:p>
          <a:p>
            <a:r>
              <a:rPr lang="en-US" baseline="0" dirty="0" smtClean="0"/>
              <a:t>These surveillance programs include </a:t>
            </a:r>
            <a:r>
              <a:rPr lang="en-US" baseline="0" dirty="0" err="1" smtClean="0"/>
              <a:t>Bloodborne</a:t>
            </a:r>
            <a:r>
              <a:rPr lang="en-US" baseline="0" dirty="0" smtClean="0"/>
              <a:t> Pathogens, Asbestos, Hearing Conservation, Respiratory Protection, Lasers, Radiation and Animal Allergies</a:t>
            </a:r>
          </a:p>
          <a:p>
            <a:endParaRPr lang="en-US" baseline="0" dirty="0" smtClean="0"/>
          </a:p>
          <a:p>
            <a:r>
              <a:rPr lang="en-US" baseline="0" dirty="0" smtClean="0"/>
              <a:t>Finally, OHS provides health related training to staff, including First Aid and CPR/AED.</a:t>
            </a:r>
          </a:p>
          <a:p>
            <a:endParaRPr lang="en-US" baseline="0" dirty="0" smtClean="0"/>
          </a:p>
          <a:p>
            <a:endParaRPr lang="en-US" baseline="0"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1459DD9-C07A-0F4A-BE38-5AFB42BB2A68}" type="slidenum">
              <a:rPr lang="en-US" smtClean="0"/>
              <a:t>17</a:t>
            </a:fld>
            <a:endParaRPr lang="en-US"/>
          </a:p>
        </p:txBody>
      </p:sp>
    </p:spTree>
    <p:extLst>
      <p:ext uri="{BB962C8B-B14F-4D97-AF65-F5344CB8AC3E}">
        <p14:creationId xmlns:p14="http://schemas.microsoft.com/office/powerpoint/2010/main" val="77656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focus of environmental</a:t>
            </a:r>
            <a:r>
              <a:rPr lang="en-US" baseline="0" dirty="0" smtClean="0"/>
              <a:t> protection services includes environmental compliance and waste management</a:t>
            </a:r>
          </a:p>
          <a:p>
            <a:endParaRPr lang="en-US" baseline="0" dirty="0" smtClean="0"/>
          </a:p>
          <a:p>
            <a:r>
              <a:rPr lang="en-US" baseline="0" dirty="0" smtClean="0"/>
              <a:t>This includes compliance with State of Maryland regulations pertaining to discharges to air and water</a:t>
            </a:r>
          </a:p>
          <a:p>
            <a:r>
              <a:rPr lang="en-US" baseline="0" dirty="0" smtClean="0"/>
              <a:t>and compliance with the National Environmental Protection Act (NEPA)</a:t>
            </a:r>
          </a:p>
          <a:p>
            <a:endParaRPr lang="en-US" baseline="0" dirty="0" smtClean="0"/>
          </a:p>
          <a:p>
            <a:r>
              <a:rPr lang="en-US" baseline="0" dirty="0" smtClean="0"/>
              <a:t>Waste management services include the pickup and disposal of hazardous waste (both chemical and radioactive waste).</a:t>
            </a:r>
          </a:p>
          <a:p>
            <a:endParaRPr lang="en-US" baseline="0" dirty="0" smtClean="0"/>
          </a:p>
          <a:p>
            <a:r>
              <a:rPr lang="en-US" baseline="0" dirty="0" smtClean="0"/>
              <a:t>Non hazardous waste is collected and disposed of by the FME housekeeping staff.</a:t>
            </a:r>
          </a:p>
          <a:p>
            <a:endParaRPr lang="en-US" baseline="0" dirty="0" smtClean="0"/>
          </a:p>
          <a:p>
            <a:r>
              <a:rPr lang="en-US" dirty="0" smtClean="0"/>
              <a:t>The</a:t>
            </a:r>
            <a:r>
              <a:rPr lang="en-US" baseline="0" dirty="0" smtClean="0"/>
              <a:t> waste management service also includes the recycling program</a:t>
            </a:r>
          </a:p>
          <a:p>
            <a:r>
              <a:rPr lang="en-US" baseline="0" dirty="0" smtClean="0"/>
              <a:t>This is a single stream recycling for paper, plastics, metal and cardboard</a:t>
            </a:r>
          </a:p>
          <a:p>
            <a:endParaRPr lang="en-US" dirty="0" smtClean="0"/>
          </a:p>
        </p:txBody>
      </p:sp>
      <p:sp>
        <p:nvSpPr>
          <p:cNvPr id="4" name="Slide Number Placeholder 3"/>
          <p:cNvSpPr>
            <a:spLocks noGrp="1"/>
          </p:cNvSpPr>
          <p:nvPr>
            <p:ph type="sldNum" sz="quarter" idx="10"/>
          </p:nvPr>
        </p:nvSpPr>
        <p:spPr/>
        <p:txBody>
          <a:bodyPr/>
          <a:lstStyle/>
          <a:p>
            <a:fld id="{F1459DD9-C07A-0F4A-BE38-5AFB42BB2A68}" type="slidenum">
              <a:rPr lang="en-US" smtClean="0"/>
              <a:t>18</a:t>
            </a:fld>
            <a:endParaRPr lang="en-US"/>
          </a:p>
        </p:txBody>
      </p:sp>
    </p:spTree>
    <p:extLst>
      <p:ext uri="{BB962C8B-B14F-4D97-AF65-F5344CB8AC3E}">
        <p14:creationId xmlns:p14="http://schemas.microsoft.com/office/powerpoint/2010/main" val="156772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safety programs include Industrial Hygiene,</a:t>
            </a:r>
            <a:r>
              <a:rPr lang="en-US" baseline="0" dirty="0" smtClean="0"/>
              <a:t> Bio-Safety, Industrial Safety, Life Safety, and Radiation Safety.</a:t>
            </a:r>
          </a:p>
          <a:p>
            <a:endParaRPr lang="en-US" baseline="0" dirty="0" smtClean="0"/>
          </a:p>
          <a:p>
            <a:r>
              <a:rPr lang="en-US" dirty="0" smtClean="0"/>
              <a:t>The Industrial Hygiene program aims</a:t>
            </a:r>
            <a:r>
              <a:rPr lang="en-US" baseline="0" dirty="0" smtClean="0"/>
              <a:t> to minimize workplace risks due to exposure to chemicals or other physical hazards.</a:t>
            </a:r>
          </a:p>
          <a:p>
            <a:endParaRPr lang="en-US" baseline="0" dirty="0" smtClean="0"/>
          </a:p>
          <a:p>
            <a:r>
              <a:rPr lang="en-US" baseline="0" dirty="0" smtClean="0"/>
              <a:t>The Bio-Safety Program controls biological hazards within laboratories and the risks of exposures to researchers. This program also facilitates the Institutional Bio-Safety committee.</a:t>
            </a:r>
          </a:p>
          <a:p>
            <a:endParaRPr lang="en-US" baseline="0" dirty="0" smtClean="0"/>
          </a:p>
          <a:p>
            <a:r>
              <a:rPr lang="en-US" baseline="0" dirty="0" smtClean="0"/>
              <a:t>The Industrial Safety Program minimizes industrial risks to employees through engineering controls, administrative procedures (such as a Confined Space Entry and Lockout Tag out Programs) and by requiring the use of personal protective equipment. </a:t>
            </a:r>
          </a:p>
          <a:p>
            <a:endParaRPr lang="en-US" baseline="0" dirty="0" smtClean="0"/>
          </a:p>
          <a:p>
            <a:r>
              <a:rPr lang="en-US" baseline="0" dirty="0" smtClean="0"/>
              <a:t>The Life Safety Program ensures that building construction and fire protection features are in place to protect lives, property and mission essential research from the risks of fire.</a:t>
            </a:r>
          </a:p>
          <a:p>
            <a:endParaRPr lang="en-US" baseline="0" dirty="0" smtClean="0"/>
          </a:p>
          <a:p>
            <a:r>
              <a:rPr lang="en-US" baseline="0" dirty="0" smtClean="0"/>
              <a:t>The Radiation Safety Program ensures a safe working environment for persons working with radioactive materials or radiation-producing machines. This program also manages all site-specific </a:t>
            </a:r>
          </a:p>
          <a:p>
            <a:r>
              <a:rPr lang="en-US" baseline="0" dirty="0" smtClean="0"/>
              <a:t>Radioactive material use licenses.</a:t>
            </a:r>
          </a:p>
          <a:p>
            <a:endParaRPr lang="en-US" baseline="0" dirty="0" smtClean="0"/>
          </a:p>
        </p:txBody>
      </p:sp>
      <p:sp>
        <p:nvSpPr>
          <p:cNvPr id="4" name="Slide Number Placeholder 3"/>
          <p:cNvSpPr>
            <a:spLocks noGrp="1"/>
          </p:cNvSpPr>
          <p:nvPr>
            <p:ph type="sldNum" sz="quarter" idx="10"/>
          </p:nvPr>
        </p:nvSpPr>
        <p:spPr/>
        <p:txBody>
          <a:bodyPr/>
          <a:lstStyle/>
          <a:p>
            <a:fld id="{F1459DD9-C07A-0F4A-BE38-5AFB42BB2A68}" type="slidenum">
              <a:rPr lang="en-US" smtClean="0"/>
              <a:t>19</a:t>
            </a:fld>
            <a:endParaRPr lang="en-US"/>
          </a:p>
        </p:txBody>
      </p:sp>
    </p:spTree>
    <p:extLst>
      <p:ext uri="{BB962C8B-B14F-4D97-AF65-F5344CB8AC3E}">
        <p14:creationId xmlns:p14="http://schemas.microsoft.com/office/powerpoint/2010/main" val="3998397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149">
              <a:defRPr/>
            </a:pPr>
            <a:r>
              <a:rPr lang="en-US" b="1" i="1" dirty="0" smtClean="0"/>
              <a:t>*****PLACE</a:t>
            </a:r>
            <a:r>
              <a:rPr lang="en-US" b="1" i="1" baseline="0" dirty="0" smtClean="0"/>
              <a:t> SPEAKER NOTES HERE: NCI Frederick FME Program Manager – Frank ‘Chris’ Bell</a:t>
            </a:r>
            <a:endParaRPr lang="en-US" b="1" i="1" dirty="0" smtClean="0"/>
          </a:p>
        </p:txBody>
      </p:sp>
      <p:sp>
        <p:nvSpPr>
          <p:cNvPr id="4" name="Slide Number Placeholder 3"/>
          <p:cNvSpPr>
            <a:spLocks noGrp="1"/>
          </p:cNvSpPr>
          <p:nvPr>
            <p:ph type="sldNum" sz="quarter" idx="10"/>
          </p:nvPr>
        </p:nvSpPr>
        <p:spPr/>
        <p:txBody>
          <a:bodyPr/>
          <a:lstStyle/>
          <a:p>
            <a:fld id="{F1459DD9-C07A-0F4A-BE38-5AFB42BB2A68}" type="slidenum">
              <a:rPr lang="en-US" smtClean="0"/>
              <a:t>2</a:t>
            </a:fld>
            <a:endParaRPr lang="en-US"/>
          </a:p>
        </p:txBody>
      </p:sp>
    </p:spTree>
    <p:extLst>
      <p:ext uri="{BB962C8B-B14F-4D97-AF65-F5344CB8AC3E}">
        <p14:creationId xmlns:p14="http://schemas.microsoft.com/office/powerpoint/2010/main" val="2840403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a:t>
            </a:r>
            <a:r>
              <a:rPr lang="en-US" baseline="0" dirty="0" smtClean="0"/>
              <a:t> on annual workload data the average of daily activities performed by EHS Programs is as follows.</a:t>
            </a:r>
          </a:p>
          <a:p>
            <a:endParaRPr lang="en-US" baseline="0" dirty="0" smtClean="0"/>
          </a:p>
          <a:p>
            <a:r>
              <a:rPr lang="en-US" baseline="0" dirty="0" smtClean="0"/>
              <a:t>Protection activities represents 28% of the total</a:t>
            </a:r>
          </a:p>
          <a:p>
            <a:r>
              <a:rPr lang="en-US" dirty="0" smtClean="0"/>
              <a:t>Inspection</a:t>
            </a:r>
            <a:r>
              <a:rPr lang="en-US" baseline="0" dirty="0" smtClean="0"/>
              <a:t> activities, represent 30%</a:t>
            </a:r>
          </a:p>
          <a:p>
            <a:r>
              <a:rPr lang="en-US" baseline="0" dirty="0" smtClean="0"/>
              <a:t>Safety activities, represent 32%</a:t>
            </a:r>
          </a:p>
          <a:p>
            <a:r>
              <a:rPr lang="en-US" baseline="0" dirty="0" smtClean="0"/>
              <a:t>OHS Patient Activities represent 10%</a:t>
            </a:r>
            <a:endParaRPr lang="en-US" dirty="0"/>
          </a:p>
        </p:txBody>
      </p:sp>
      <p:sp>
        <p:nvSpPr>
          <p:cNvPr id="4" name="Slide Number Placeholder 3"/>
          <p:cNvSpPr>
            <a:spLocks noGrp="1"/>
          </p:cNvSpPr>
          <p:nvPr>
            <p:ph type="sldNum" sz="quarter" idx="10"/>
          </p:nvPr>
        </p:nvSpPr>
        <p:spPr/>
        <p:txBody>
          <a:bodyPr/>
          <a:lstStyle/>
          <a:p>
            <a:fld id="{F1459DD9-C07A-0F4A-BE38-5AFB42BB2A68}" type="slidenum">
              <a:rPr lang="en-US" smtClean="0"/>
              <a:t>20</a:t>
            </a:fld>
            <a:endParaRPr lang="en-US"/>
          </a:p>
        </p:txBody>
      </p:sp>
    </p:spTree>
    <p:extLst>
      <p:ext uri="{BB962C8B-B14F-4D97-AF65-F5344CB8AC3E}">
        <p14:creationId xmlns:p14="http://schemas.microsoft.com/office/powerpoint/2010/main" val="901596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149">
              <a:defRPr/>
            </a:pPr>
            <a:r>
              <a:rPr lang="en-US" baseline="0" dirty="0" smtClean="0"/>
              <a:t>The Goals and Objectives for the </a:t>
            </a:r>
            <a:r>
              <a:rPr lang="en-US" altLang="en-US" dirty="0"/>
              <a:t>Facility Maintenance &amp; Engineering group is to provide effective and efficient service, that significantly reduces costs, and provides NCI Frederick the best facility services.</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1459DD9-C07A-0F4A-BE38-5AFB42BB2A68}" type="slidenum">
              <a:rPr lang="en-US" smtClean="0"/>
              <a:t>3</a:t>
            </a:fld>
            <a:endParaRPr lang="en-US"/>
          </a:p>
        </p:txBody>
      </p:sp>
    </p:spTree>
    <p:extLst>
      <p:ext uri="{BB962C8B-B14F-4D97-AF65-F5344CB8AC3E}">
        <p14:creationId xmlns:p14="http://schemas.microsoft.com/office/powerpoint/2010/main" val="3245328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64149">
              <a:defRPr/>
            </a:pPr>
            <a:r>
              <a:rPr lang="en-US" dirty="0" smtClean="0"/>
              <a:t>Facilities Management</a:t>
            </a:r>
            <a:r>
              <a:rPr lang="en-US" baseline="0" dirty="0" smtClean="0"/>
              <a:t> – The primary Functional areas are (1) Operations and maintenance requests (2) preventative maintenance activities; (3) Safety Work Orders – EHS; (4) Emergency Facility Response; (5) </a:t>
            </a:r>
            <a:r>
              <a:rPr lang="en-US" dirty="0" smtClean="0"/>
              <a:t>Planning, Programming, Design, Infrastructure and Refurbishment, Commissioning, Activation - Support and Execution </a:t>
            </a:r>
            <a:r>
              <a:rPr lang="en-US" baseline="0" dirty="0" smtClean="0"/>
              <a:t>(otherwise known as planned work); (6) Space Management; (7) Janitorial Services. </a:t>
            </a:r>
            <a:r>
              <a:rPr lang="en-US" sz="1200" kern="1200" dirty="0" smtClean="0">
                <a:solidFill>
                  <a:schemeClr val="tx1"/>
                </a:solidFill>
                <a:effectLst/>
                <a:latin typeface="+mn-lt"/>
                <a:ea typeface="+mn-ea"/>
                <a:cs typeface="+mn-cs"/>
              </a:rPr>
              <a:t>These programs cover government and contractor employees at the Government-owned NCI at Frederick facilities and the FNLCR leased facilities in Frederick County.</a:t>
            </a:r>
            <a:endParaRPr lang="en-US" baseline="0" dirty="0" smtClean="0"/>
          </a:p>
        </p:txBody>
      </p:sp>
      <p:sp>
        <p:nvSpPr>
          <p:cNvPr id="4" name="Slide Number Placeholder 3"/>
          <p:cNvSpPr>
            <a:spLocks noGrp="1"/>
          </p:cNvSpPr>
          <p:nvPr>
            <p:ph type="sldNum" sz="quarter" idx="10"/>
          </p:nvPr>
        </p:nvSpPr>
        <p:spPr/>
        <p:txBody>
          <a:bodyPr/>
          <a:lstStyle/>
          <a:p>
            <a:fld id="{F1459DD9-C07A-0F4A-BE38-5AFB42BB2A68}" type="slidenum">
              <a:rPr lang="en-US" smtClean="0"/>
              <a:t>4</a:t>
            </a:fld>
            <a:endParaRPr lang="en-US"/>
          </a:p>
        </p:txBody>
      </p:sp>
    </p:spTree>
    <p:extLst>
      <p:ext uri="{BB962C8B-B14F-4D97-AF65-F5344CB8AC3E}">
        <p14:creationId xmlns:p14="http://schemas.microsoft.com/office/powerpoint/2010/main" val="3245328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64149">
              <a:defRPr/>
            </a:pPr>
            <a:r>
              <a:rPr lang="en-US" baseline="0" dirty="0" smtClean="0"/>
              <a:t>NCI Frederick and Fort Detrick Campus Maps. </a:t>
            </a:r>
            <a:r>
              <a:rPr lang="en-US" sz="1400" dirty="0"/>
              <a:t>FME provides comprehensive </a:t>
            </a:r>
            <a:r>
              <a:rPr lang="en-US" sz="1400" dirty="0" smtClean="0"/>
              <a:t>FME </a:t>
            </a:r>
            <a:r>
              <a:rPr lang="en-US" sz="1400" dirty="0"/>
              <a:t>service</a:t>
            </a:r>
          </a:p>
          <a:p>
            <a:pPr defTabSz="464149">
              <a:defRP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1459DD9-C07A-0F4A-BE38-5AFB42BB2A68}" type="slidenum">
              <a:rPr lang="en-US" smtClean="0"/>
              <a:t>5</a:t>
            </a:fld>
            <a:endParaRPr lang="en-US"/>
          </a:p>
        </p:txBody>
      </p:sp>
    </p:spTree>
    <p:extLst>
      <p:ext uri="{BB962C8B-B14F-4D97-AF65-F5344CB8AC3E}">
        <p14:creationId xmlns:p14="http://schemas.microsoft.com/office/powerpoint/2010/main" val="3245328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149">
              <a:defRPr/>
            </a:pPr>
            <a:r>
              <a:rPr lang="en-US" baseline="0" dirty="0" smtClean="0"/>
              <a:t>Percentage of spaces calculated from total GSF.</a:t>
            </a:r>
          </a:p>
          <a:p>
            <a:endParaRPr lang="en-US" baseline="0" dirty="0" smtClean="0"/>
          </a:p>
        </p:txBody>
      </p:sp>
      <p:sp>
        <p:nvSpPr>
          <p:cNvPr id="4" name="Slide Number Placeholder 3"/>
          <p:cNvSpPr>
            <a:spLocks noGrp="1"/>
          </p:cNvSpPr>
          <p:nvPr>
            <p:ph type="sldNum" sz="quarter" idx="10"/>
          </p:nvPr>
        </p:nvSpPr>
        <p:spPr/>
        <p:txBody>
          <a:bodyPr/>
          <a:lstStyle/>
          <a:p>
            <a:fld id="{F1459DD9-C07A-0F4A-BE38-5AFB42BB2A68}" type="slidenum">
              <a:rPr lang="en-US" smtClean="0"/>
              <a:t>6</a:t>
            </a:fld>
            <a:endParaRPr lang="en-US"/>
          </a:p>
        </p:txBody>
      </p:sp>
    </p:spTree>
    <p:extLst>
      <p:ext uri="{BB962C8B-B14F-4D97-AF65-F5344CB8AC3E}">
        <p14:creationId xmlns:p14="http://schemas.microsoft.com/office/powerpoint/2010/main" val="3245328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149">
              <a:defRPr/>
            </a:pPr>
            <a:r>
              <a:rPr lang="en-US" baseline="0" dirty="0" smtClean="0"/>
              <a:t>Government owned vs Leased</a:t>
            </a:r>
          </a:p>
          <a:p>
            <a:endParaRPr lang="en-US" baseline="0" dirty="0" smtClean="0"/>
          </a:p>
        </p:txBody>
      </p:sp>
      <p:sp>
        <p:nvSpPr>
          <p:cNvPr id="4" name="Slide Number Placeholder 3"/>
          <p:cNvSpPr>
            <a:spLocks noGrp="1"/>
          </p:cNvSpPr>
          <p:nvPr>
            <p:ph type="sldNum" sz="quarter" idx="10"/>
          </p:nvPr>
        </p:nvSpPr>
        <p:spPr/>
        <p:txBody>
          <a:bodyPr/>
          <a:lstStyle/>
          <a:p>
            <a:fld id="{F1459DD9-C07A-0F4A-BE38-5AFB42BB2A68}" type="slidenum">
              <a:rPr lang="en-US" smtClean="0"/>
              <a:t>7</a:t>
            </a:fld>
            <a:endParaRPr lang="en-US"/>
          </a:p>
        </p:txBody>
      </p:sp>
    </p:spTree>
    <p:extLst>
      <p:ext uri="{BB962C8B-B14F-4D97-AF65-F5344CB8AC3E}">
        <p14:creationId xmlns:p14="http://schemas.microsoft.com/office/powerpoint/2010/main" val="3245328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HHS uses Condition Index (CI) and Requirements Index (RI) as  metrics to assess the physical condition of its facilities.  These indexes are indicators of the physical condition of facilities at the  time a visual condition assessment is performed.  In addition to  the metric, the visual condition assessment process, which gathers information necessary to calculate CI and RI, yields information about specific defects needed for planning and executing  specific capital repair projects. When building conditions are  surveyed, the identified deficiencies are classified according to priority.</a:t>
            </a:r>
          </a:p>
          <a:p>
            <a:endParaRPr lang="en-US" baseline="0" dirty="0" smtClean="0"/>
          </a:p>
        </p:txBody>
      </p:sp>
      <p:sp>
        <p:nvSpPr>
          <p:cNvPr id="4" name="Slide Number Placeholder 3"/>
          <p:cNvSpPr>
            <a:spLocks noGrp="1"/>
          </p:cNvSpPr>
          <p:nvPr>
            <p:ph type="sldNum" sz="quarter" idx="10"/>
          </p:nvPr>
        </p:nvSpPr>
        <p:spPr/>
        <p:txBody>
          <a:bodyPr/>
          <a:lstStyle/>
          <a:p>
            <a:fld id="{F1459DD9-C07A-0F4A-BE38-5AFB42BB2A68}" type="slidenum">
              <a:rPr lang="en-US" smtClean="0"/>
              <a:t>8</a:t>
            </a:fld>
            <a:endParaRPr lang="en-US"/>
          </a:p>
        </p:txBody>
      </p:sp>
    </p:spTree>
    <p:extLst>
      <p:ext uri="{BB962C8B-B14F-4D97-AF65-F5344CB8AC3E}">
        <p14:creationId xmlns:p14="http://schemas.microsoft.com/office/powerpoint/2010/main" val="3245328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HHS uses Condition Index (CI) and Requirements Index (RI) as  metrics to assess the physical condition of its facilities.  These indexes are indicators of the physical condition of facilities at the  time a visual condition assessment is performed.  In addition to  the metric, the visual condition assessment process, which gathers information necessary to calculate CI and RI, yields information about specific defects needed for planning and executing  specific capital repair projects. When building conditions are  surveyed, the identified deficiencies are classified according to priority.</a:t>
            </a:r>
          </a:p>
          <a:p>
            <a:endParaRPr lang="en-US" baseline="0" dirty="0" smtClean="0"/>
          </a:p>
        </p:txBody>
      </p:sp>
      <p:sp>
        <p:nvSpPr>
          <p:cNvPr id="4" name="Slide Number Placeholder 3"/>
          <p:cNvSpPr>
            <a:spLocks noGrp="1"/>
          </p:cNvSpPr>
          <p:nvPr>
            <p:ph type="sldNum" sz="quarter" idx="10"/>
          </p:nvPr>
        </p:nvSpPr>
        <p:spPr/>
        <p:txBody>
          <a:bodyPr/>
          <a:lstStyle/>
          <a:p>
            <a:fld id="{F1459DD9-C07A-0F4A-BE38-5AFB42BB2A68}" type="slidenum">
              <a:rPr lang="en-US" smtClean="0"/>
              <a:t>9</a:t>
            </a:fld>
            <a:endParaRPr lang="en-US"/>
          </a:p>
        </p:txBody>
      </p:sp>
    </p:spTree>
    <p:extLst>
      <p:ext uri="{BB962C8B-B14F-4D97-AF65-F5344CB8AC3E}">
        <p14:creationId xmlns:p14="http://schemas.microsoft.com/office/powerpoint/2010/main" val="32453283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 Title Slide">
    <p:bg>
      <p:bgPr>
        <a:solidFill>
          <a:schemeClr val="tx2"/>
        </a:solidFill>
        <a:effectLst/>
      </p:bgPr>
    </p:bg>
    <p:spTree>
      <p:nvGrpSpPr>
        <p:cNvPr id="1" name=""/>
        <p:cNvGrpSpPr/>
        <p:nvPr/>
      </p:nvGrpSpPr>
      <p:grpSpPr>
        <a:xfrm>
          <a:off x="0" y="0"/>
          <a:ext cx="0" cy="0"/>
          <a:chOff x="0" y="0"/>
          <a:chExt cx="0" cy="0"/>
        </a:xfrm>
      </p:grpSpPr>
      <p:sp>
        <p:nvSpPr>
          <p:cNvPr id="12" name="Pentagon 11"/>
          <p:cNvSpPr>
            <a:spLocks noChangeAspect="1"/>
          </p:cNvSpPr>
          <p:nvPr userDrawn="1"/>
        </p:nvSpPr>
        <p:spPr>
          <a:xfrm>
            <a:off x="1166486" y="0"/>
            <a:ext cx="2872114" cy="5148072"/>
          </a:xfrm>
          <a:prstGeom prst="homePlate">
            <a:avLst>
              <a:gd name="adj" fmla="val 36290"/>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entagon 9"/>
          <p:cNvSpPr>
            <a:spLocks noChangeAspect="1"/>
          </p:cNvSpPr>
          <p:nvPr userDrawn="1"/>
        </p:nvSpPr>
        <p:spPr>
          <a:xfrm>
            <a:off x="0" y="0"/>
            <a:ext cx="2872114" cy="5148072"/>
          </a:xfrm>
          <a:prstGeom prst="homePlate">
            <a:avLst>
              <a:gd name="adj" fmla="val 36290"/>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flipV="1">
            <a:off x="0" y="3776472"/>
            <a:ext cx="9144000" cy="1371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itle 1"/>
          <p:cNvSpPr>
            <a:spLocks noGrp="1"/>
          </p:cNvSpPr>
          <p:nvPr>
            <p:ph type="ctrTitle" hasCustomPrompt="1"/>
          </p:nvPr>
        </p:nvSpPr>
        <p:spPr>
          <a:xfrm>
            <a:off x="685799" y="1234440"/>
            <a:ext cx="7772400" cy="1370882"/>
          </a:xfrm>
        </p:spPr>
        <p:txBody>
          <a:bodyPr lIns="0" tIns="0" rIns="0" bIns="0" anchor="b">
            <a:noAutofit/>
          </a:bodyPr>
          <a:lstStyle>
            <a:lvl1pPr algn="r">
              <a:defRPr sz="2800" b="0" i="0">
                <a:solidFill>
                  <a:srgbClr val="FFFFFF"/>
                </a:solidFill>
                <a:latin typeface="Arial"/>
                <a:cs typeface="Arial"/>
              </a:defRPr>
            </a:lvl1pPr>
          </a:lstStyle>
          <a:p>
            <a:r>
              <a:rPr lang="en-US" dirty="0" smtClean="0"/>
              <a:t>Title of the presentation</a:t>
            </a:r>
            <a:endParaRPr lang="en-US" dirty="0"/>
          </a:p>
        </p:txBody>
      </p:sp>
      <p:sp>
        <p:nvSpPr>
          <p:cNvPr id="23" name="Subtitle 2"/>
          <p:cNvSpPr>
            <a:spLocks noGrp="1"/>
          </p:cNvSpPr>
          <p:nvPr>
            <p:ph type="subTitle" idx="1" hasCustomPrompt="1"/>
          </p:nvPr>
        </p:nvSpPr>
        <p:spPr>
          <a:xfrm>
            <a:off x="685800" y="2674620"/>
            <a:ext cx="7772400" cy="514782"/>
          </a:xfrm>
        </p:spPr>
        <p:txBody>
          <a:bodyPr lIns="0" tIns="0" rIns="0" bIns="0" anchor="t">
            <a:noAutofit/>
          </a:bodyPr>
          <a:lstStyle>
            <a:lvl1pPr marL="0" indent="0" algn="r">
              <a:buNone/>
              <a:defRPr sz="1400" b="0" i="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goes here </a:t>
            </a:r>
            <a:endParaRPr lang="en-US" dirty="0"/>
          </a:p>
        </p:txBody>
      </p:sp>
      <p:pic>
        <p:nvPicPr>
          <p:cNvPr id="2" name="Picture 1" descr="NCI-Logo-Color.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57201" y="4282743"/>
            <a:ext cx="3993515" cy="381000"/>
          </a:xfrm>
          <a:prstGeom prst="rect">
            <a:avLst/>
          </a:prstGeom>
        </p:spPr>
      </p:pic>
      <p:sp>
        <p:nvSpPr>
          <p:cNvPr id="9" name="Date Placeholder 3"/>
          <p:cNvSpPr>
            <a:spLocks noGrp="1"/>
          </p:cNvSpPr>
          <p:nvPr>
            <p:ph type="dt" sz="half" idx="2"/>
          </p:nvPr>
        </p:nvSpPr>
        <p:spPr>
          <a:xfrm>
            <a:off x="6400800" y="4295773"/>
            <a:ext cx="2286000" cy="356616"/>
          </a:xfrm>
          <a:prstGeom prst="rect">
            <a:avLst/>
          </a:prstGeom>
        </p:spPr>
        <p:txBody>
          <a:bodyPr vert="horz" lIns="0" tIns="0" rIns="0" bIns="0" rtlCol="0" anchor="ctr"/>
          <a:lstStyle>
            <a:lvl1pPr algn="r" fontAlgn="auto">
              <a:spcBef>
                <a:spcPts val="0"/>
              </a:spcBef>
              <a:spcAft>
                <a:spcPts val="0"/>
              </a:spcAft>
              <a:defRPr sz="1400" smtClean="0">
                <a:solidFill>
                  <a:srgbClr val="000000"/>
                </a:solidFill>
                <a:latin typeface="+mn-lt"/>
                <a:ea typeface="+mn-ea"/>
                <a:cs typeface="SapientSansRegular"/>
              </a:defRPr>
            </a:lvl1pPr>
          </a:lstStyle>
          <a:p>
            <a:pPr>
              <a:defRPr/>
            </a:pPr>
            <a:fld id="{DEE2CC4A-D4A6-3847-844C-B33A6D47D47C}" type="datetime4">
              <a:rPr lang="en-US" smtClean="0"/>
              <a:pPr>
                <a:defRPr/>
              </a:pPr>
              <a:t>June 21, 2017</a:t>
            </a:fld>
            <a:endParaRPr lang="en-US" dirty="0"/>
          </a:p>
        </p:txBody>
      </p:sp>
    </p:spTree>
    <p:extLst>
      <p:ext uri="{BB962C8B-B14F-4D97-AF65-F5344CB8AC3E}">
        <p14:creationId xmlns:p14="http://schemas.microsoft.com/office/powerpoint/2010/main" val="895612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umn Righ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smtClean="0"/>
              <a:t>Slide title</a:t>
            </a:r>
            <a:endParaRPr lang="en-US" dirty="0"/>
          </a:p>
        </p:txBody>
      </p:sp>
      <p:sp>
        <p:nvSpPr>
          <p:cNvPr id="14"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
        <p:nvSpPr>
          <p:cNvPr id="6" name="Content Placeholder 2"/>
          <p:cNvSpPr>
            <a:spLocks noGrp="1"/>
          </p:cNvSpPr>
          <p:nvPr>
            <p:ph sz="quarter" idx="11"/>
          </p:nvPr>
        </p:nvSpPr>
        <p:spPr>
          <a:xfrm>
            <a:off x="4550981" y="1069975"/>
            <a:ext cx="4108387" cy="3600450"/>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4"/>
          <p:cNvSpPr>
            <a:spLocks noGrp="1"/>
          </p:cNvSpPr>
          <p:nvPr>
            <p:ph sz="quarter" idx="12"/>
          </p:nvPr>
        </p:nvSpPr>
        <p:spPr>
          <a:xfrm>
            <a:off x="493776" y="1069975"/>
            <a:ext cx="3897313" cy="3600450"/>
          </a:xfrm>
        </p:spPr>
        <p:txBody>
          <a:bodyPr anchor="ctr"/>
          <a:lstStyle>
            <a:lvl1pPr marL="0" indent="0" algn="ctr">
              <a:buFontTx/>
              <a:buNone/>
              <a:defRPr/>
            </a:lvl1pPr>
          </a:lstStyle>
          <a:p>
            <a:pPr lvl="0"/>
            <a:r>
              <a:rPr lang="en-US" smtClean="0"/>
              <a:t>Click to edit Master text styles</a:t>
            </a:r>
          </a:p>
        </p:txBody>
      </p:sp>
    </p:spTree>
    <p:extLst>
      <p:ext uri="{BB962C8B-B14F-4D97-AF65-F5344CB8AC3E}">
        <p14:creationId xmlns:p14="http://schemas.microsoft.com/office/powerpoint/2010/main" val="3003202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umn Righ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smtClean="0"/>
              <a:t>Slide title</a:t>
            </a:r>
            <a:endParaRPr lang="en-US" dirty="0"/>
          </a:p>
        </p:txBody>
      </p:sp>
      <p:sp>
        <p:nvSpPr>
          <p:cNvPr id="14"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sp>
        <p:nvSpPr>
          <p:cNvPr id="5" name="Content Placeholder 2"/>
          <p:cNvSpPr>
            <a:spLocks noGrp="1"/>
          </p:cNvSpPr>
          <p:nvPr>
            <p:ph sz="quarter" idx="11"/>
          </p:nvPr>
        </p:nvSpPr>
        <p:spPr>
          <a:xfrm>
            <a:off x="4550981" y="1069975"/>
            <a:ext cx="4108387" cy="3600450"/>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4"/>
          <p:cNvSpPr>
            <a:spLocks noGrp="1"/>
          </p:cNvSpPr>
          <p:nvPr>
            <p:ph sz="quarter" idx="12"/>
          </p:nvPr>
        </p:nvSpPr>
        <p:spPr>
          <a:xfrm>
            <a:off x="493776" y="1069975"/>
            <a:ext cx="3897313" cy="3600450"/>
          </a:xfrm>
        </p:spPr>
        <p:txBody>
          <a:bodyPr anchor="ctr"/>
          <a:lstStyle>
            <a:lvl1pPr marL="0" indent="0" algn="ctr">
              <a:buFontTx/>
              <a:buNone/>
              <a:defRPr/>
            </a:lvl1pPr>
          </a:lstStyle>
          <a:p>
            <a:pPr lvl="0"/>
            <a:r>
              <a:rPr lang="en-US" smtClean="0"/>
              <a:t>Click to edit Master text styles</a:t>
            </a:r>
          </a:p>
        </p:txBody>
      </p:sp>
    </p:spTree>
    <p:extLst>
      <p:ext uri="{BB962C8B-B14F-4D97-AF65-F5344CB8AC3E}">
        <p14:creationId xmlns:p14="http://schemas.microsoft.com/office/powerpoint/2010/main" val="3573747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Graphic —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smtClean="0"/>
              <a:t>Slide title</a:t>
            </a:r>
            <a:endParaRPr lang="en-US" dirty="0"/>
          </a:p>
        </p:txBody>
      </p:sp>
      <p:sp>
        <p:nvSpPr>
          <p:cNvPr id="10"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pic>
        <p:nvPicPr>
          <p:cNvPr id="11" name="Picture 10"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Tree>
    <p:extLst>
      <p:ext uri="{BB962C8B-B14F-4D97-AF65-F5344CB8AC3E}">
        <p14:creationId xmlns:p14="http://schemas.microsoft.com/office/powerpoint/2010/main" val="2571114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ngle Graphic — No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smtClean="0"/>
              <a:t>Slide title</a:t>
            </a:r>
            <a:endParaRPr lang="en-US" dirty="0"/>
          </a:p>
        </p:txBody>
      </p:sp>
      <p:sp>
        <p:nvSpPr>
          <p:cNvPr id="10"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spTree>
    <p:extLst>
      <p:ext uri="{BB962C8B-B14F-4D97-AF65-F5344CB8AC3E}">
        <p14:creationId xmlns:p14="http://schemas.microsoft.com/office/powerpoint/2010/main" val="1117762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Footer">
    <p:spTree>
      <p:nvGrpSpPr>
        <p:cNvPr id="1" name=""/>
        <p:cNvGrpSpPr/>
        <p:nvPr/>
      </p:nvGrpSpPr>
      <p:grpSpPr>
        <a:xfrm>
          <a:off x="0" y="0"/>
          <a:ext cx="0" cy="0"/>
          <a:chOff x="0" y="0"/>
          <a:chExt cx="0" cy="0"/>
        </a:xfrm>
      </p:grpSpPr>
      <p:sp>
        <p:nvSpPr>
          <p:cNvPr id="11"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pic>
        <p:nvPicPr>
          <p:cNvPr id="12" name="Picture 11"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Tree>
    <p:extLst>
      <p:ext uri="{BB962C8B-B14F-4D97-AF65-F5344CB8AC3E}">
        <p14:creationId xmlns:p14="http://schemas.microsoft.com/office/powerpoint/2010/main" val="3530957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No Footer">
    <p:spTree>
      <p:nvGrpSpPr>
        <p:cNvPr id="1" name=""/>
        <p:cNvGrpSpPr/>
        <p:nvPr/>
      </p:nvGrpSpPr>
      <p:grpSpPr>
        <a:xfrm>
          <a:off x="0" y="0"/>
          <a:ext cx="0" cy="0"/>
          <a:chOff x="0" y="0"/>
          <a:chExt cx="0" cy="0"/>
        </a:xfrm>
      </p:grpSpPr>
      <p:sp>
        <p:nvSpPr>
          <p:cNvPr id="3"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spTree>
    <p:extLst>
      <p:ext uri="{BB962C8B-B14F-4D97-AF65-F5344CB8AC3E}">
        <p14:creationId xmlns:p14="http://schemas.microsoft.com/office/powerpoint/2010/main" val="3807219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Red">
    <p:bg>
      <p:bgPr>
        <a:solidFill>
          <a:schemeClr val="tx2"/>
        </a:solidFill>
        <a:effectLst/>
      </p:bgPr>
    </p:bg>
    <p:spTree>
      <p:nvGrpSpPr>
        <p:cNvPr id="1" name=""/>
        <p:cNvGrpSpPr/>
        <p:nvPr/>
      </p:nvGrpSpPr>
      <p:grpSpPr>
        <a:xfrm>
          <a:off x="0" y="0"/>
          <a:ext cx="0" cy="0"/>
          <a:chOff x="0" y="0"/>
          <a:chExt cx="0" cy="0"/>
        </a:xfrm>
      </p:grpSpPr>
      <p:sp>
        <p:nvSpPr>
          <p:cNvPr id="6" name="Pentagon 5"/>
          <p:cNvSpPr/>
          <p:nvPr userDrawn="1"/>
        </p:nvSpPr>
        <p:spPr>
          <a:xfrm>
            <a:off x="0" y="0"/>
            <a:ext cx="8458198" cy="5143500"/>
          </a:xfrm>
          <a:prstGeom prst="homePlate">
            <a:avLst>
              <a:gd name="adj" fmla="val 20935"/>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Pentagon 7"/>
          <p:cNvSpPr/>
          <p:nvPr userDrawn="1"/>
        </p:nvSpPr>
        <p:spPr>
          <a:xfrm>
            <a:off x="0" y="0"/>
            <a:ext cx="7289798" cy="5143500"/>
          </a:xfrm>
          <a:prstGeom prst="homePlate">
            <a:avLst>
              <a:gd name="adj" fmla="val 20935"/>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13"/>
          <p:cNvSpPr txBox="1">
            <a:spLocks noChangeArrowheads="1"/>
          </p:cNvSpPr>
          <p:nvPr userDrawn="1"/>
        </p:nvSpPr>
        <p:spPr bwMode="auto">
          <a:xfrm>
            <a:off x="1996889" y="4356100"/>
            <a:ext cx="51867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1600" b="1" dirty="0" err="1" smtClean="0">
                <a:solidFill>
                  <a:schemeClr val="bg1"/>
                </a:solidFill>
                <a:latin typeface="Arial" charset="0"/>
              </a:rPr>
              <a:t>www.cancer.gov</a:t>
            </a:r>
            <a:r>
              <a:rPr lang="en-US" sz="1600" b="1" dirty="0" smtClean="0">
                <a:solidFill>
                  <a:schemeClr val="bg1"/>
                </a:solidFill>
                <a:latin typeface="Arial" charset="0"/>
              </a:rPr>
              <a:t>                 </a:t>
            </a:r>
            <a:r>
              <a:rPr lang="en-US" sz="1600" b="1" dirty="0" err="1" smtClean="0">
                <a:solidFill>
                  <a:schemeClr val="bg1"/>
                </a:solidFill>
                <a:latin typeface="Arial" charset="0"/>
              </a:rPr>
              <a:t>www.cancer.gov</a:t>
            </a:r>
            <a:r>
              <a:rPr lang="en-US" sz="1600" b="1" dirty="0" smtClean="0">
                <a:solidFill>
                  <a:schemeClr val="bg1"/>
                </a:solidFill>
                <a:latin typeface="Arial" charset="0"/>
              </a:rPr>
              <a:t>/</a:t>
            </a:r>
            <a:r>
              <a:rPr lang="en-US" sz="1600" b="1" dirty="0" err="1" smtClean="0">
                <a:solidFill>
                  <a:schemeClr val="bg1"/>
                </a:solidFill>
                <a:latin typeface="Arial" charset="0"/>
              </a:rPr>
              <a:t>espanol</a:t>
            </a:r>
            <a:endParaRPr lang="en-US" sz="1600" b="1" dirty="0" smtClean="0">
              <a:solidFill>
                <a:schemeClr val="bg1"/>
              </a:solidFill>
              <a:latin typeface="Arial" charset="0"/>
            </a:endParaRPr>
          </a:p>
        </p:txBody>
      </p:sp>
      <p:grpSp>
        <p:nvGrpSpPr>
          <p:cNvPr id="7" name="Group 6"/>
          <p:cNvGrpSpPr>
            <a:grpSpLocks noChangeAspect="1"/>
          </p:cNvGrpSpPr>
          <p:nvPr userDrawn="1"/>
        </p:nvGrpSpPr>
        <p:grpSpPr>
          <a:xfrm>
            <a:off x="2994026" y="2148840"/>
            <a:ext cx="3163776" cy="813435"/>
            <a:chOff x="2333626" y="1990725"/>
            <a:chExt cx="4519680" cy="1162050"/>
          </a:xfrm>
        </p:grpSpPr>
        <p:pic>
          <p:nvPicPr>
            <p:cNvPr id="10" name="Picture 9" descr="NCI-Logo-Sta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3805" y="2133600"/>
              <a:ext cx="3119501" cy="852170"/>
            </a:xfrm>
            <a:prstGeom prst="rect">
              <a:avLst/>
            </a:prstGeom>
          </p:spPr>
        </p:pic>
        <p:pic>
          <p:nvPicPr>
            <p:cNvPr id="11" name="Picture 10" descr="4_hhs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33626" y="1990725"/>
              <a:ext cx="1162050" cy="1162050"/>
            </a:xfrm>
            <a:prstGeom prst="rect">
              <a:avLst/>
            </a:prstGeom>
          </p:spPr>
        </p:pic>
      </p:grpSp>
    </p:spTree>
    <p:extLst>
      <p:ext uri="{BB962C8B-B14F-4D97-AF65-F5344CB8AC3E}">
        <p14:creationId xmlns:p14="http://schemas.microsoft.com/office/powerpoint/2010/main" val="167845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with Sub-Bullet">
    <p:spTree>
      <p:nvGrpSpPr>
        <p:cNvPr id="1" name=""/>
        <p:cNvGrpSpPr/>
        <p:nvPr/>
      </p:nvGrpSpPr>
      <p:grpSpPr>
        <a:xfrm>
          <a:off x="0" y="0"/>
          <a:ext cx="0" cy="0"/>
          <a:chOff x="0" y="0"/>
          <a:chExt cx="0" cy="0"/>
        </a:xfrm>
      </p:grpSpPr>
      <p:sp>
        <p:nvSpPr>
          <p:cNvPr id="12" name="Pentagon 11"/>
          <p:cNvSpPr>
            <a:spLocks noChangeAspect="1"/>
          </p:cNvSpPr>
          <p:nvPr userDrawn="1"/>
        </p:nvSpPr>
        <p:spPr>
          <a:xfrm>
            <a:off x="1177110" y="0"/>
            <a:ext cx="2872114" cy="5148072"/>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entagon 12"/>
          <p:cNvSpPr>
            <a:spLocks noChangeAspect="1"/>
          </p:cNvSpPr>
          <p:nvPr userDrawn="1"/>
        </p:nvSpPr>
        <p:spPr>
          <a:xfrm>
            <a:off x="10624" y="0"/>
            <a:ext cx="2872114" cy="5148072"/>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493776" y="1371600"/>
            <a:ext cx="3017520" cy="1371600"/>
          </a:xfrm>
        </p:spPr>
        <p:txBody>
          <a:bodyPr lIns="0" tIns="0" rIns="0" bIns="0" anchor="b">
            <a:noAutofit/>
          </a:bodyPr>
          <a:lstStyle>
            <a:lvl1pPr algn="r">
              <a:lnSpc>
                <a:spcPct val="90000"/>
              </a:lnSpc>
              <a:defRPr sz="2400">
                <a:solidFill>
                  <a:srgbClr val="123E57"/>
                </a:solidFill>
                <a:latin typeface="+mj-lt"/>
                <a:cs typeface="SapientSansBold"/>
              </a:defRPr>
            </a:lvl1pPr>
          </a:lstStyle>
          <a:p>
            <a:r>
              <a:rPr lang="en-US" dirty="0" smtClean="0"/>
              <a:t>Agenda</a:t>
            </a:r>
            <a:endParaRPr lang="en-US" dirty="0"/>
          </a:p>
        </p:txBody>
      </p:sp>
      <p:sp>
        <p:nvSpPr>
          <p:cNvPr id="7"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pic>
        <p:nvPicPr>
          <p:cNvPr id="9" name="Picture 8"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
        <p:nvSpPr>
          <p:cNvPr id="11" name="Text Placeholder 12"/>
          <p:cNvSpPr>
            <a:spLocks noGrp="1"/>
          </p:cNvSpPr>
          <p:nvPr>
            <p:ph type="body" sz="quarter" idx="11" hasCustomPrompt="1"/>
          </p:nvPr>
        </p:nvSpPr>
        <p:spPr>
          <a:xfrm>
            <a:off x="4334256" y="0"/>
            <a:ext cx="4297680" cy="5148072"/>
          </a:xfrm>
        </p:spPr>
        <p:txBody>
          <a:bodyPr anchor="ctr">
            <a:noAutofit/>
          </a:bodyPr>
          <a:lstStyle>
            <a:lvl1pPr marL="457200" marR="0" indent="-457200" algn="l" defTabSz="457200" rtl="0" eaLnBrk="1" fontAlgn="auto" latinLnBrk="0" hangingPunct="1">
              <a:lnSpc>
                <a:spcPct val="100000"/>
              </a:lnSpc>
              <a:spcBef>
                <a:spcPts val="0"/>
              </a:spcBef>
              <a:spcAft>
                <a:spcPts val="1000"/>
              </a:spcAft>
              <a:buClr>
                <a:schemeClr val="accent1"/>
              </a:buClr>
              <a:buSzTx/>
              <a:buFont typeface="+mj-lt"/>
              <a:buAutoNum type="arabicPeriod"/>
              <a:tabLst/>
              <a:defRPr i="1">
                <a:solidFill>
                  <a:srgbClr val="000000"/>
                </a:solidFill>
              </a:defRPr>
            </a:lvl1pPr>
            <a:lvl2pPr marL="685800" marR="0"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lang="en-US" sz="1900" i="1" kern="1200" baseline="0" dirty="0" smtClean="0">
                <a:solidFill>
                  <a:srgbClr val="000000"/>
                </a:solidFill>
                <a:latin typeface="+mn-lt"/>
                <a:ea typeface="ＭＳ Ｐゴシック" charset="0"/>
                <a:cs typeface="SapientCentroSlab-Light"/>
              </a:defRPr>
            </a:lvl2pPr>
          </a:lstStyle>
          <a:p>
            <a:r>
              <a:rPr lang="en-US" dirty="0" smtClean="0"/>
              <a:t>Agenda Item 1</a:t>
            </a:r>
          </a:p>
          <a:p>
            <a:pPr lvl="1"/>
            <a:r>
              <a:rPr lang="en-US" dirty="0" smtClean="0"/>
              <a:t>Agenda Item 1a</a:t>
            </a:r>
          </a:p>
          <a:p>
            <a:pPr lvl="1"/>
            <a:r>
              <a:rPr lang="en-US" dirty="0" smtClean="0"/>
              <a:t>Agenda Item 1b</a:t>
            </a:r>
          </a:p>
          <a:p>
            <a:r>
              <a:rPr lang="en-US" dirty="0" smtClean="0"/>
              <a:t>Agenda Item 2</a:t>
            </a:r>
          </a:p>
          <a:p>
            <a:pPr lvl="1"/>
            <a:r>
              <a:rPr lang="en-US" dirty="0" smtClean="0"/>
              <a:t>Agenda Item 2a</a:t>
            </a:r>
          </a:p>
          <a:p>
            <a:pPr lvl="1"/>
            <a:r>
              <a:rPr lang="en-US" dirty="0" smtClean="0"/>
              <a:t>Agenda Item 2b</a:t>
            </a:r>
          </a:p>
          <a:p>
            <a:r>
              <a:rPr lang="en-US" dirty="0" smtClean="0"/>
              <a:t>Agenda Item 3</a:t>
            </a:r>
          </a:p>
          <a:p>
            <a:pPr marL="685800" marR="0" lvl="1"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a:pPr>
            <a:r>
              <a:rPr lang="en-US" dirty="0" smtClean="0"/>
              <a:t>Agenda Item 3a</a:t>
            </a:r>
          </a:p>
          <a:p>
            <a:pPr marL="685800" marR="0" lvl="1"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a:pPr>
            <a:r>
              <a:rPr lang="en-US" dirty="0" smtClean="0"/>
              <a:t>Agenda Item 3b</a:t>
            </a:r>
          </a:p>
        </p:txBody>
      </p:sp>
    </p:spTree>
    <p:extLst>
      <p:ext uri="{BB962C8B-B14F-4D97-AF65-F5344CB8AC3E}">
        <p14:creationId xmlns:p14="http://schemas.microsoft.com/office/powerpoint/2010/main" val="985284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 Section Break">
    <p:bg>
      <p:bgPr>
        <a:solidFill>
          <a:schemeClr val="tx2"/>
        </a:solidFill>
        <a:effectLst/>
      </p:bgPr>
    </p:bg>
    <p:spTree>
      <p:nvGrpSpPr>
        <p:cNvPr id="1" name=""/>
        <p:cNvGrpSpPr/>
        <p:nvPr/>
      </p:nvGrpSpPr>
      <p:grpSpPr>
        <a:xfrm>
          <a:off x="0" y="0"/>
          <a:ext cx="0" cy="0"/>
          <a:chOff x="0" y="0"/>
          <a:chExt cx="0" cy="0"/>
        </a:xfrm>
      </p:grpSpPr>
      <p:sp>
        <p:nvSpPr>
          <p:cNvPr id="20" name="Pentagon 19"/>
          <p:cNvSpPr/>
          <p:nvPr userDrawn="1"/>
        </p:nvSpPr>
        <p:spPr>
          <a:xfrm>
            <a:off x="1" y="0"/>
            <a:ext cx="8458198" cy="5143500"/>
          </a:xfrm>
          <a:prstGeom prst="homePlate">
            <a:avLst>
              <a:gd name="adj" fmla="val 20935"/>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Pentagon 20"/>
          <p:cNvSpPr/>
          <p:nvPr userDrawn="1"/>
        </p:nvSpPr>
        <p:spPr>
          <a:xfrm>
            <a:off x="1" y="0"/>
            <a:ext cx="7289798" cy="5143500"/>
          </a:xfrm>
          <a:prstGeom prst="homePlate">
            <a:avLst>
              <a:gd name="adj" fmla="val 20935"/>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3429000" y="1817370"/>
            <a:ext cx="5029199" cy="1371600"/>
          </a:xfrm>
        </p:spPr>
        <p:txBody>
          <a:bodyPr lIns="0" tIns="0" rIns="0" bIns="0" anchor="b">
            <a:noAutofit/>
          </a:bodyPr>
          <a:lstStyle>
            <a:lvl1pPr algn="r">
              <a:defRPr sz="2800" spc="-80">
                <a:solidFill>
                  <a:schemeClr val="bg1"/>
                </a:solidFill>
                <a:latin typeface="+mj-lt"/>
                <a:cs typeface="SapientSansBold"/>
              </a:defRPr>
            </a:lvl1pPr>
          </a:lstStyle>
          <a:p>
            <a:pPr lvl="0"/>
            <a:r>
              <a:rPr lang="en-US" dirty="0" smtClean="0"/>
              <a:t>Section title</a:t>
            </a:r>
            <a:endParaRPr lang="en-US" dirty="0"/>
          </a:p>
        </p:txBody>
      </p:sp>
      <p:sp>
        <p:nvSpPr>
          <p:cNvPr id="9" name="Subtitle 2"/>
          <p:cNvSpPr>
            <a:spLocks noGrp="1"/>
          </p:cNvSpPr>
          <p:nvPr>
            <p:ph type="subTitle" idx="1" hasCustomPrompt="1"/>
          </p:nvPr>
        </p:nvSpPr>
        <p:spPr>
          <a:xfrm>
            <a:off x="3428999" y="3257550"/>
            <a:ext cx="5022892" cy="514350"/>
          </a:xfrm>
        </p:spPr>
        <p:txBody>
          <a:bodyPr lIns="0" tIns="0" rIns="0" bIns="0">
            <a:noAutofit/>
          </a:bodyPr>
          <a:lstStyle>
            <a:lvl1pPr marL="0" indent="0" algn="r">
              <a:buNone/>
              <a:defRPr sz="1400" b="0" i="1" spc="100">
                <a:solidFill>
                  <a:srgbClr val="FFFFFF"/>
                </a:solidFill>
                <a:latin typeface="+mn-lt"/>
                <a:cs typeface="SapientCentroSlab-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goes here</a:t>
            </a:r>
            <a:endParaRPr lang="en-US" dirty="0"/>
          </a:p>
        </p:txBody>
      </p:sp>
      <p:sp>
        <p:nvSpPr>
          <p:cNvPr id="10"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FFFFFF"/>
                </a:solidFill>
                <a:latin typeface="+mn-lt"/>
                <a:cs typeface="SapientSansRegular"/>
              </a:rPr>
              <a:t> </a:t>
            </a:r>
            <a:fld id="{4225D95B-3580-C74C-AC82-B8FCF626B418}" type="slidenum">
              <a:rPr lang="en-US" sz="1000" b="1" smtClean="0">
                <a:solidFill>
                  <a:srgbClr val="FFFFF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FFFFFF"/>
              </a:solidFill>
              <a:latin typeface="+mn-lt"/>
              <a:cs typeface="SapientSansRegular"/>
            </a:endParaRPr>
          </a:p>
        </p:txBody>
      </p:sp>
      <p:pic>
        <p:nvPicPr>
          <p:cNvPr id="11" name="Picture 10"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1" y="4864608"/>
            <a:ext cx="1916887" cy="182880"/>
          </a:xfrm>
          <a:prstGeom prst="rect">
            <a:avLst/>
          </a:prstGeom>
        </p:spPr>
      </p:pic>
    </p:spTree>
    <p:extLst>
      <p:ext uri="{BB962C8B-B14F-4D97-AF65-F5344CB8AC3E}">
        <p14:creationId xmlns:p14="http://schemas.microsoft.com/office/powerpoint/2010/main" val="304840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 Section Break ALT">
    <p:bg>
      <p:bgPr>
        <a:solidFill>
          <a:schemeClr val="bg1"/>
        </a:solidFill>
        <a:effectLst/>
      </p:bgPr>
    </p:bg>
    <p:spTree>
      <p:nvGrpSpPr>
        <p:cNvPr id="1" name=""/>
        <p:cNvGrpSpPr/>
        <p:nvPr/>
      </p:nvGrpSpPr>
      <p:grpSpPr>
        <a:xfrm>
          <a:off x="0" y="0"/>
          <a:ext cx="0" cy="0"/>
          <a:chOff x="0" y="0"/>
          <a:chExt cx="0" cy="0"/>
        </a:xfrm>
      </p:grpSpPr>
      <p:sp>
        <p:nvSpPr>
          <p:cNvPr id="7" name="Pentagon 6"/>
          <p:cNvSpPr>
            <a:spLocks noChangeAspect="1"/>
          </p:cNvSpPr>
          <p:nvPr userDrawn="1"/>
        </p:nvSpPr>
        <p:spPr>
          <a:xfrm>
            <a:off x="1523357" y="0"/>
            <a:ext cx="2872114" cy="5148072"/>
          </a:xfrm>
          <a:prstGeom prst="homePlate">
            <a:avLst>
              <a:gd name="adj" fmla="val 36290"/>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entagon 9"/>
          <p:cNvSpPr>
            <a:spLocks noChangeAspect="1"/>
          </p:cNvSpPr>
          <p:nvPr userDrawn="1"/>
        </p:nvSpPr>
        <p:spPr>
          <a:xfrm>
            <a:off x="0" y="0"/>
            <a:ext cx="3228985" cy="5148072"/>
          </a:xfrm>
          <a:prstGeom prst="homePlate">
            <a:avLst>
              <a:gd name="adj" fmla="val 32357"/>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4395471" y="1817370"/>
            <a:ext cx="4062728" cy="1371600"/>
          </a:xfrm>
        </p:spPr>
        <p:txBody>
          <a:bodyPr lIns="0" tIns="0" rIns="0" bIns="0" anchor="b">
            <a:noAutofit/>
          </a:bodyPr>
          <a:lstStyle>
            <a:lvl1pPr algn="r">
              <a:defRPr sz="2800" spc="-80">
                <a:solidFill>
                  <a:srgbClr val="BB0E3D"/>
                </a:solidFill>
                <a:latin typeface="+mj-lt"/>
                <a:cs typeface="SapientSansBold"/>
              </a:defRPr>
            </a:lvl1pPr>
          </a:lstStyle>
          <a:p>
            <a:pPr lvl="0"/>
            <a:r>
              <a:rPr lang="en-US" dirty="0" smtClean="0"/>
              <a:t>Section title</a:t>
            </a:r>
            <a:endParaRPr lang="en-US" dirty="0"/>
          </a:p>
        </p:txBody>
      </p:sp>
      <p:sp>
        <p:nvSpPr>
          <p:cNvPr id="9" name="Subtitle 2"/>
          <p:cNvSpPr>
            <a:spLocks noGrp="1"/>
          </p:cNvSpPr>
          <p:nvPr>
            <p:ph type="subTitle" idx="1" hasCustomPrompt="1"/>
          </p:nvPr>
        </p:nvSpPr>
        <p:spPr>
          <a:xfrm>
            <a:off x="4395471" y="3257550"/>
            <a:ext cx="4056420" cy="514350"/>
          </a:xfrm>
        </p:spPr>
        <p:txBody>
          <a:bodyPr lIns="0" tIns="0" rIns="0" bIns="0">
            <a:noAutofit/>
          </a:bodyPr>
          <a:lstStyle>
            <a:lvl1pPr marL="0" indent="0" algn="r">
              <a:buNone/>
              <a:defRPr sz="1400" b="0" i="1" spc="100">
                <a:solidFill>
                  <a:schemeClr val="accent3"/>
                </a:solidFill>
                <a:latin typeface="+mn-lt"/>
                <a:cs typeface="SapientCentroSlab-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goes here</a:t>
            </a:r>
            <a:endParaRPr lang="en-US" dirty="0"/>
          </a:p>
        </p:txBody>
      </p:sp>
      <p:pic>
        <p:nvPicPr>
          <p:cNvPr id="11" name="Picture 10"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1" y="4864608"/>
            <a:ext cx="1916887" cy="182880"/>
          </a:xfrm>
          <a:prstGeom prst="rect">
            <a:avLst/>
          </a:prstGeom>
        </p:spPr>
      </p:pic>
      <p:sp>
        <p:nvSpPr>
          <p:cNvPr id="13"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spTree>
    <p:extLst>
      <p:ext uri="{BB962C8B-B14F-4D97-AF65-F5344CB8AC3E}">
        <p14:creationId xmlns:p14="http://schemas.microsoft.com/office/powerpoint/2010/main" val="2604161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Red">
    <p:bg>
      <p:bgPr>
        <a:solidFill>
          <a:schemeClr val="tx2"/>
        </a:solidFill>
        <a:effectLst/>
      </p:bgPr>
    </p:bg>
    <p:spTree>
      <p:nvGrpSpPr>
        <p:cNvPr id="1" name=""/>
        <p:cNvGrpSpPr/>
        <p:nvPr/>
      </p:nvGrpSpPr>
      <p:grpSpPr>
        <a:xfrm>
          <a:off x="0" y="0"/>
          <a:ext cx="0" cy="0"/>
          <a:chOff x="0" y="0"/>
          <a:chExt cx="0" cy="0"/>
        </a:xfrm>
      </p:grpSpPr>
      <p:sp>
        <p:nvSpPr>
          <p:cNvPr id="4" name="Pentagon 3"/>
          <p:cNvSpPr/>
          <p:nvPr userDrawn="1"/>
        </p:nvSpPr>
        <p:spPr>
          <a:xfrm>
            <a:off x="0" y="0"/>
            <a:ext cx="8458198" cy="5143500"/>
          </a:xfrm>
          <a:prstGeom prst="homePlate">
            <a:avLst>
              <a:gd name="adj" fmla="val 20935"/>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entagon 4"/>
          <p:cNvSpPr/>
          <p:nvPr userDrawn="1"/>
        </p:nvSpPr>
        <p:spPr>
          <a:xfrm>
            <a:off x="0" y="0"/>
            <a:ext cx="7289798" cy="5143500"/>
          </a:xfrm>
          <a:prstGeom prst="homePlate">
            <a:avLst>
              <a:gd name="adj" fmla="val 20935"/>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hasCustomPrompt="1"/>
          </p:nvPr>
        </p:nvSpPr>
        <p:spPr>
          <a:xfrm>
            <a:off x="685800" y="1371600"/>
            <a:ext cx="7772400" cy="2400300"/>
          </a:xfrm>
        </p:spPr>
        <p:txBody>
          <a:bodyPr anchor="ctr">
            <a:noAutofit/>
          </a:bodyPr>
          <a:lstStyle>
            <a:lvl1pPr marL="0" indent="0" algn="ctr">
              <a:spcAft>
                <a:spcPts val="0"/>
              </a:spcAft>
              <a:buNone/>
              <a:defRPr sz="2400" b="0" i="1" baseline="0">
                <a:solidFill>
                  <a:srgbClr val="FFFFFF"/>
                </a:solidFill>
                <a:latin typeface="+mn-lt"/>
                <a:cs typeface="SapientCentroSlab-Light"/>
              </a:defRPr>
            </a:lvl1pPr>
          </a:lstStyle>
          <a:p>
            <a:pPr lvl="0"/>
            <a:r>
              <a:rPr lang="en-US" dirty="0" smtClean="0"/>
              <a:t>Vision Quote</a:t>
            </a:r>
            <a:br>
              <a:rPr lang="en-US" dirty="0" smtClean="0"/>
            </a:br>
            <a:r>
              <a:rPr lang="en-US" dirty="0" smtClean="0"/>
              <a:t>“</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fugit </a:t>
            </a:r>
            <a:r>
              <a:rPr lang="en-US" dirty="0" err="1" smtClean="0"/>
              <a:t>liberavisse</a:t>
            </a:r>
            <a:r>
              <a:rPr lang="en-US" dirty="0" smtClean="0"/>
              <a:t> </a:t>
            </a:r>
            <a:br>
              <a:rPr lang="en-US" dirty="0" smtClean="0"/>
            </a:br>
            <a:r>
              <a:rPr lang="en-US" dirty="0" err="1" smtClean="0"/>
              <a:t>nec</a:t>
            </a:r>
            <a:r>
              <a:rPr lang="en-US" dirty="0" smtClean="0"/>
              <a:t> at. </a:t>
            </a:r>
            <a:r>
              <a:rPr lang="en-US" dirty="0" err="1" smtClean="0"/>
              <a:t>Essent</a:t>
            </a:r>
            <a:r>
              <a:rPr lang="en-US" dirty="0" smtClean="0"/>
              <a:t> </a:t>
            </a:r>
            <a:r>
              <a:rPr lang="en-US" dirty="0" err="1" smtClean="0"/>
              <a:t>elaboraret</a:t>
            </a:r>
            <a:r>
              <a:rPr lang="en-US" dirty="0" smtClean="0"/>
              <a:t> </a:t>
            </a:r>
            <a:r>
              <a:rPr lang="en-US" dirty="0" err="1" smtClean="0"/>
              <a:t>conclusionemque</a:t>
            </a:r>
            <a:r>
              <a:rPr lang="en-US" dirty="0" smtClean="0"/>
              <a:t> </a:t>
            </a:r>
            <a:br>
              <a:rPr lang="en-US" dirty="0" smtClean="0"/>
            </a:br>
            <a:r>
              <a:rPr lang="en-US" dirty="0" err="1" smtClean="0"/>
              <a:t>eam</a:t>
            </a:r>
            <a:r>
              <a:rPr lang="en-US" dirty="0" smtClean="0"/>
              <a:t> id. Quo ex </a:t>
            </a:r>
            <a:r>
              <a:rPr lang="en-US" dirty="0" err="1" smtClean="0"/>
              <a:t>laboramus</a:t>
            </a:r>
            <a:r>
              <a:rPr lang="en-US" dirty="0" smtClean="0"/>
              <a:t> </a:t>
            </a:r>
            <a:r>
              <a:rPr lang="en-US" dirty="0" err="1" smtClean="0"/>
              <a:t>accommodare</a:t>
            </a:r>
            <a:r>
              <a:rPr lang="en-US" dirty="0" smtClean="0"/>
              <a:t>, </a:t>
            </a:r>
            <a:br>
              <a:rPr lang="en-US" dirty="0" smtClean="0"/>
            </a:br>
            <a:r>
              <a:rPr lang="en-US" dirty="0" smtClean="0"/>
              <a:t>his </a:t>
            </a:r>
            <a:r>
              <a:rPr lang="en-US" dirty="0" err="1" smtClean="0"/>
              <a:t>falli</a:t>
            </a:r>
            <a:r>
              <a:rPr lang="en-US" dirty="0" smtClean="0"/>
              <a:t> </a:t>
            </a:r>
            <a:r>
              <a:rPr lang="en-US" dirty="0" err="1" smtClean="0"/>
              <a:t>deleniti</a:t>
            </a:r>
            <a:r>
              <a:rPr lang="en-US" dirty="0" smtClean="0"/>
              <a:t> </a:t>
            </a:r>
            <a:r>
              <a:rPr lang="en-US" dirty="0" err="1" smtClean="0"/>
              <a:t>ei</a:t>
            </a:r>
            <a:r>
              <a:rPr lang="en-US" dirty="0" smtClean="0"/>
              <a:t>. </a:t>
            </a:r>
            <a:r>
              <a:rPr lang="en-US" dirty="0" err="1" smtClean="0"/>
              <a:t>Illud</a:t>
            </a:r>
            <a:r>
              <a:rPr lang="en-US" dirty="0" smtClean="0"/>
              <a:t> postulant </a:t>
            </a:r>
            <a:br>
              <a:rPr lang="en-US" dirty="0" smtClean="0"/>
            </a:br>
            <a:r>
              <a:rPr lang="en-US" dirty="0" err="1" smtClean="0"/>
              <a:t>adversarium</a:t>
            </a:r>
            <a:r>
              <a:rPr lang="en-US" dirty="0" smtClean="0"/>
              <a:t> </a:t>
            </a:r>
            <a:r>
              <a:rPr lang="en-US" dirty="0" err="1" smtClean="0"/>
              <a:t>ei</a:t>
            </a:r>
            <a:r>
              <a:rPr lang="en-US" dirty="0" smtClean="0"/>
              <a:t> his.”</a:t>
            </a:r>
          </a:p>
        </p:txBody>
      </p:sp>
      <p:sp>
        <p:nvSpPr>
          <p:cNvPr id="7"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FFFFFF"/>
                </a:solidFill>
                <a:latin typeface="+mn-lt"/>
                <a:cs typeface="SapientSansRegular"/>
              </a:rPr>
              <a:t> </a:t>
            </a:r>
            <a:fld id="{4225D95B-3580-C74C-AC82-B8FCF626B418}" type="slidenum">
              <a:rPr lang="en-US" sz="1000" b="1" smtClean="0">
                <a:solidFill>
                  <a:srgbClr val="FFFFF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FFFFFF"/>
              </a:solidFill>
              <a:latin typeface="+mn-lt"/>
              <a:cs typeface="SapientSansRegular"/>
            </a:endParaRPr>
          </a:p>
        </p:txBody>
      </p:sp>
      <p:pic>
        <p:nvPicPr>
          <p:cNvPr id="8" name="Picture 7"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1" y="4864608"/>
            <a:ext cx="1916887" cy="182880"/>
          </a:xfrm>
          <a:prstGeom prst="rect">
            <a:avLst/>
          </a:prstGeom>
        </p:spPr>
      </p:pic>
    </p:spTree>
    <p:extLst>
      <p:ext uri="{BB962C8B-B14F-4D97-AF65-F5344CB8AC3E}">
        <p14:creationId xmlns:p14="http://schemas.microsoft.com/office/powerpoint/2010/main" val="231033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smtClean="0"/>
              <a:t>Slide title</a:t>
            </a:r>
            <a:endParaRPr lang="en-US" dirty="0"/>
          </a:p>
        </p:txBody>
      </p:sp>
      <p:sp>
        <p:nvSpPr>
          <p:cNvPr id="12"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
        <p:nvSpPr>
          <p:cNvPr id="3" name="Content Placeholder 2"/>
          <p:cNvSpPr>
            <a:spLocks noGrp="1"/>
          </p:cNvSpPr>
          <p:nvPr>
            <p:ph sz="quarter" idx="11"/>
          </p:nvPr>
        </p:nvSpPr>
        <p:spPr>
          <a:xfrm>
            <a:off x="493776" y="1069975"/>
            <a:ext cx="8165592" cy="3600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80068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 No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smtClean="0"/>
              <a:t>Slide title</a:t>
            </a:r>
            <a:endParaRPr lang="en-US" dirty="0"/>
          </a:p>
        </p:txBody>
      </p:sp>
      <p:sp>
        <p:nvSpPr>
          <p:cNvPr id="12"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sp>
        <p:nvSpPr>
          <p:cNvPr id="5" name="Content Placeholder 2"/>
          <p:cNvSpPr>
            <a:spLocks noGrp="1"/>
          </p:cNvSpPr>
          <p:nvPr>
            <p:ph sz="quarter" idx="11"/>
          </p:nvPr>
        </p:nvSpPr>
        <p:spPr>
          <a:xfrm>
            <a:off x="493776" y="1069975"/>
            <a:ext cx="8165592" cy="3600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4488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umn Lef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smtClean="0"/>
              <a:t>Slide title</a:t>
            </a:r>
            <a:endParaRPr lang="en-US" dirty="0"/>
          </a:p>
        </p:txBody>
      </p:sp>
      <p:sp>
        <p:nvSpPr>
          <p:cNvPr id="14"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
        <p:nvSpPr>
          <p:cNvPr id="6" name="Content Placeholder 2"/>
          <p:cNvSpPr>
            <a:spLocks noGrp="1"/>
          </p:cNvSpPr>
          <p:nvPr>
            <p:ph sz="quarter" idx="11"/>
          </p:nvPr>
        </p:nvSpPr>
        <p:spPr>
          <a:xfrm>
            <a:off x="493776" y="1069975"/>
            <a:ext cx="4108387" cy="3600450"/>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4"/>
          <p:cNvSpPr>
            <a:spLocks noGrp="1"/>
          </p:cNvSpPr>
          <p:nvPr>
            <p:ph sz="quarter" idx="12"/>
          </p:nvPr>
        </p:nvSpPr>
        <p:spPr>
          <a:xfrm>
            <a:off x="4762055" y="1069975"/>
            <a:ext cx="3897313" cy="3600450"/>
          </a:xfrm>
        </p:spPr>
        <p:txBody>
          <a:bodyPr anchor="ctr"/>
          <a:lstStyle>
            <a:lvl1pPr marL="0" indent="0" algn="ctr">
              <a:buFontTx/>
              <a:buNone/>
              <a:defRPr/>
            </a:lvl1pPr>
          </a:lstStyle>
          <a:p>
            <a:pPr lvl="0"/>
            <a:r>
              <a:rPr lang="en-US" smtClean="0"/>
              <a:t>Click to edit Master text styles</a:t>
            </a:r>
          </a:p>
        </p:txBody>
      </p:sp>
    </p:spTree>
    <p:extLst>
      <p:ext uri="{BB962C8B-B14F-4D97-AF65-F5344CB8AC3E}">
        <p14:creationId xmlns:p14="http://schemas.microsoft.com/office/powerpoint/2010/main" val="269399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umn Lef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smtClean="0"/>
              <a:t>Slide title</a:t>
            </a:r>
            <a:endParaRPr lang="en-US" dirty="0"/>
          </a:p>
        </p:txBody>
      </p:sp>
      <p:sp>
        <p:nvSpPr>
          <p:cNvPr id="14"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sp>
        <p:nvSpPr>
          <p:cNvPr id="5" name="Content Placeholder 4"/>
          <p:cNvSpPr>
            <a:spLocks noGrp="1"/>
          </p:cNvSpPr>
          <p:nvPr>
            <p:ph sz="quarter" idx="12"/>
          </p:nvPr>
        </p:nvSpPr>
        <p:spPr>
          <a:xfrm>
            <a:off x="4762055" y="1069975"/>
            <a:ext cx="3897313" cy="3600450"/>
          </a:xfrm>
        </p:spPr>
        <p:txBody>
          <a:bodyPr anchor="ctr"/>
          <a:lstStyle>
            <a:lvl1pPr marL="0" indent="0" algn="ctr">
              <a:buFontTx/>
              <a:buNone/>
              <a:defRPr/>
            </a:lvl1pPr>
          </a:lstStyle>
          <a:p>
            <a:pPr lvl="0"/>
            <a:r>
              <a:rPr lang="en-US" smtClean="0"/>
              <a:t>Click to edit Master text styles</a:t>
            </a:r>
          </a:p>
        </p:txBody>
      </p:sp>
      <p:sp>
        <p:nvSpPr>
          <p:cNvPr id="6" name="Content Placeholder 2"/>
          <p:cNvSpPr>
            <a:spLocks noGrp="1"/>
          </p:cNvSpPr>
          <p:nvPr>
            <p:ph sz="quarter" idx="11"/>
          </p:nvPr>
        </p:nvSpPr>
        <p:spPr>
          <a:xfrm>
            <a:off x="493776" y="1069975"/>
            <a:ext cx="4108387" cy="3600450"/>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82465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2654"/>
            <a:ext cx="822960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p>
            <a:pPr lvl="0"/>
            <a:r>
              <a:rPr lang="en-US" smtClean="0"/>
              <a:t>Click to edit Master title style</a:t>
            </a:r>
            <a:endParaRPr lang="en-US" dirty="0"/>
          </a:p>
        </p:txBody>
      </p:sp>
      <p:sp>
        <p:nvSpPr>
          <p:cNvPr id="5123" name="Text Placeholder 2"/>
          <p:cNvSpPr>
            <a:spLocks noGrp="1"/>
          </p:cNvSpPr>
          <p:nvPr>
            <p:ph type="body" idx="1"/>
          </p:nvPr>
        </p:nvSpPr>
        <p:spPr bwMode="auto">
          <a:xfrm>
            <a:off x="457200" y="990378"/>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p:cNvSpPr>
            <a:spLocks noGrp="1"/>
          </p:cNvSpPr>
          <p:nvPr>
            <p:ph type="dt" sz="half" idx="2"/>
          </p:nvPr>
        </p:nvSpPr>
        <p:spPr>
          <a:xfrm>
            <a:off x="457200" y="4767263"/>
            <a:ext cx="2133600" cy="273844"/>
          </a:xfrm>
          <a:prstGeom prst="rect">
            <a:avLst/>
          </a:prstGeom>
        </p:spPr>
        <p:txBody>
          <a:bodyPr vert="horz" lIns="0" tIns="0" rIns="0" bIns="0" rtlCol="0" anchor="ctr"/>
          <a:lstStyle>
            <a:lvl1pPr algn="l" fontAlgn="auto">
              <a:spcBef>
                <a:spcPts val="0"/>
              </a:spcBef>
              <a:spcAft>
                <a:spcPts val="0"/>
              </a:spcAft>
              <a:defRPr sz="900" smtClean="0">
                <a:solidFill>
                  <a:srgbClr val="6C6C6C"/>
                </a:solidFill>
                <a:latin typeface="+mn-lt"/>
                <a:ea typeface="+mn-ea"/>
                <a:cs typeface="SapientSansRegular"/>
              </a:defRPr>
            </a:lvl1pPr>
          </a:lstStyle>
          <a:p>
            <a:pPr>
              <a:defRPr/>
            </a:pPr>
            <a:fld id="{8767E79B-3863-C648-ACD5-D5A69BA31F7C}" type="datetime4">
              <a:rPr lang="en-US" smtClean="0"/>
              <a:pPr>
                <a:defRPr/>
              </a:pPr>
              <a:t>June 21, 2017</a:t>
            </a:fld>
            <a:endParaRPr lang="en-US" dirty="0"/>
          </a:p>
        </p:txBody>
      </p:sp>
      <p:sp>
        <p:nvSpPr>
          <p:cNvPr id="11" name="Footer Placeholder 4"/>
          <p:cNvSpPr>
            <a:spLocks noGrp="1"/>
          </p:cNvSpPr>
          <p:nvPr>
            <p:ph type="ftr" sz="quarter" idx="3"/>
          </p:nvPr>
        </p:nvSpPr>
        <p:spPr>
          <a:xfrm>
            <a:off x="3124200" y="4767263"/>
            <a:ext cx="2895600" cy="273844"/>
          </a:xfrm>
          <a:prstGeom prst="rect">
            <a:avLst/>
          </a:prstGeom>
        </p:spPr>
        <p:txBody>
          <a:bodyPr vert="horz" lIns="0" tIns="0" rIns="0" bIns="0" rtlCol="0" anchor="ctr"/>
          <a:lstStyle>
            <a:lvl1pPr algn="ctr" fontAlgn="auto">
              <a:spcBef>
                <a:spcPts val="0"/>
              </a:spcBef>
              <a:spcAft>
                <a:spcPts val="0"/>
              </a:spcAft>
              <a:defRPr sz="900" dirty="0" smtClean="0">
                <a:solidFill>
                  <a:srgbClr val="6C6C6C"/>
                </a:solidFill>
                <a:latin typeface="+mn-lt"/>
                <a:ea typeface="+mn-ea"/>
                <a:cs typeface="SapientSansRegular"/>
              </a:defRPr>
            </a:lvl1pPr>
          </a:lstStyle>
          <a:p>
            <a:pPr>
              <a:defRPr/>
            </a:pPr>
            <a:endParaRPr lang="en-US"/>
          </a:p>
        </p:txBody>
      </p:sp>
      <p:sp>
        <p:nvSpPr>
          <p:cNvPr id="12" name="Slide Number Placeholder 5"/>
          <p:cNvSpPr>
            <a:spLocks noGrp="1"/>
          </p:cNvSpPr>
          <p:nvPr>
            <p:ph type="sldNum" sz="quarter" idx="4"/>
          </p:nvPr>
        </p:nvSpPr>
        <p:spPr>
          <a:xfrm>
            <a:off x="6553200" y="4767263"/>
            <a:ext cx="2133600" cy="273844"/>
          </a:xfrm>
          <a:prstGeom prst="rect">
            <a:avLst/>
          </a:prstGeom>
        </p:spPr>
        <p:txBody>
          <a:bodyPr vert="horz" lIns="0" tIns="0" rIns="0" bIns="0" rtlCol="0" anchor="ctr"/>
          <a:lstStyle>
            <a:lvl1pPr algn="r" fontAlgn="auto">
              <a:spcBef>
                <a:spcPts val="0"/>
              </a:spcBef>
              <a:spcAft>
                <a:spcPts val="0"/>
              </a:spcAft>
              <a:defRPr sz="900" b="0" i="0" smtClean="0">
                <a:solidFill>
                  <a:srgbClr val="6C6C6C"/>
                </a:solidFill>
                <a:latin typeface="+mn-lt"/>
                <a:ea typeface="+mn-ea"/>
                <a:cs typeface="Sapient Centro Slab"/>
              </a:defRPr>
            </a:lvl1pPr>
          </a:lstStyle>
          <a:p>
            <a:pPr>
              <a:defRPr/>
            </a:pPr>
            <a:fld id="{4F8F9822-CE00-0B4F-ADB5-DBA954363B09}"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20" r:id="rId1"/>
    <p:sldLayoutId id="2147483755" r:id="rId2"/>
    <p:sldLayoutId id="2147483821" r:id="rId3"/>
    <p:sldLayoutId id="2147483822" r:id="rId4"/>
    <p:sldLayoutId id="2147483823" r:id="rId5"/>
    <p:sldLayoutId id="2147483770" r:id="rId6"/>
    <p:sldLayoutId id="2147483810" r:id="rId7"/>
    <p:sldLayoutId id="2147483771" r:id="rId8"/>
    <p:sldLayoutId id="2147483812" r:id="rId9"/>
    <p:sldLayoutId id="2147483772" r:id="rId10"/>
    <p:sldLayoutId id="2147483813" r:id="rId11"/>
    <p:sldLayoutId id="2147483773" r:id="rId12"/>
    <p:sldLayoutId id="2147483814" r:id="rId13"/>
    <p:sldLayoutId id="2147483763" r:id="rId14"/>
    <p:sldLayoutId id="2147483807" r:id="rId15"/>
    <p:sldLayoutId id="2147483824" r:id="rId16"/>
  </p:sldLayoutIdLst>
  <p:hf sldNum="0" hdr="0" ftr="0"/>
  <p:txStyles>
    <p:titleStyle>
      <a:lvl1pPr algn="l" defTabSz="457200" rtl="0" eaLnBrk="1" fontAlgn="base" hangingPunct="1">
        <a:spcBef>
          <a:spcPct val="0"/>
        </a:spcBef>
        <a:spcAft>
          <a:spcPct val="0"/>
        </a:spcAft>
        <a:defRPr sz="2400" b="0" kern="1200">
          <a:solidFill>
            <a:srgbClr val="123E57"/>
          </a:solidFill>
          <a:latin typeface="+mj-lt"/>
          <a:ea typeface="ＭＳ Ｐゴシック" charset="0"/>
          <a:cs typeface="SapientSansBold"/>
        </a:defRPr>
      </a:lvl1pPr>
      <a:lvl2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2pPr>
      <a:lvl3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3pPr>
      <a:lvl4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4pPr>
      <a:lvl5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5pPr>
      <a:lvl6pPr marL="4572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6pPr>
      <a:lvl7pPr marL="9144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7pPr>
      <a:lvl8pPr marL="13716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8pPr>
      <a:lvl9pPr marL="18288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9pPr>
    </p:titleStyle>
    <p:bodyStyle>
      <a:lvl1pPr marL="228600" indent="-228600" algn="l" defTabSz="457200" rtl="0" eaLnBrk="1" fontAlgn="base" hangingPunct="1">
        <a:spcBef>
          <a:spcPct val="0"/>
        </a:spcBef>
        <a:spcAft>
          <a:spcPts val="1000"/>
        </a:spcAft>
        <a:buClr>
          <a:schemeClr val="accent1"/>
        </a:buClr>
        <a:buFont typeface="Wingdings" charset="0"/>
        <a:buChar char="§"/>
        <a:defRPr sz="2000" kern="1200">
          <a:solidFill>
            <a:srgbClr val="000000"/>
          </a:solidFill>
          <a:latin typeface="+mn-lt"/>
          <a:ea typeface="ＭＳ Ｐゴシック" charset="0"/>
          <a:cs typeface="SapientCentroSlab-Light"/>
        </a:defRPr>
      </a:lvl1pPr>
      <a:lvl2pPr marL="457200" indent="-228600" algn="l" defTabSz="457200" rtl="0" eaLnBrk="1" fontAlgn="base" hangingPunct="1">
        <a:spcBef>
          <a:spcPct val="0"/>
        </a:spcBef>
        <a:spcAft>
          <a:spcPts val="1000"/>
        </a:spcAft>
        <a:buClr>
          <a:schemeClr val="accent1"/>
        </a:buClr>
        <a:buFont typeface="Wingdings" charset="0"/>
        <a:buChar char="§"/>
        <a:defRPr sz="1900" kern="1200">
          <a:solidFill>
            <a:srgbClr val="000000"/>
          </a:solidFill>
          <a:latin typeface="+mn-lt"/>
          <a:ea typeface="ＭＳ Ｐゴシック" charset="0"/>
          <a:cs typeface="SapientCentroSlab-Light"/>
        </a:defRPr>
      </a:lvl2pPr>
      <a:lvl3pPr marL="685800" indent="-228600" algn="l" defTabSz="457200" rtl="0" eaLnBrk="1" fontAlgn="base" hangingPunct="1">
        <a:spcBef>
          <a:spcPct val="0"/>
        </a:spcBef>
        <a:spcAft>
          <a:spcPts val="1000"/>
        </a:spcAft>
        <a:buClr>
          <a:schemeClr val="accent1"/>
        </a:buClr>
        <a:buFont typeface="Wingdings" charset="0"/>
        <a:buChar char="§"/>
        <a:defRPr sz="1800" kern="1200">
          <a:solidFill>
            <a:srgbClr val="000000"/>
          </a:solidFill>
          <a:latin typeface="+mn-lt"/>
          <a:ea typeface="ＭＳ Ｐゴシック" charset="0"/>
          <a:cs typeface="SapientCentroSlab-Light"/>
        </a:defRPr>
      </a:lvl3pPr>
      <a:lvl4pPr marL="914400" indent="-228600" algn="l" defTabSz="457200" rtl="0" eaLnBrk="1" fontAlgn="base" hangingPunct="1">
        <a:spcBef>
          <a:spcPct val="0"/>
        </a:spcBef>
        <a:spcAft>
          <a:spcPts val="1000"/>
        </a:spcAft>
        <a:buClr>
          <a:schemeClr val="accent1"/>
        </a:buClr>
        <a:buFont typeface="Wingdings" charset="0"/>
        <a:buChar char="§"/>
        <a:defRPr sz="1700" kern="1200">
          <a:solidFill>
            <a:srgbClr val="000000"/>
          </a:solidFill>
          <a:latin typeface="+mn-lt"/>
          <a:ea typeface="ＭＳ Ｐゴシック" charset="0"/>
          <a:cs typeface="SapientCentroSlab-Light"/>
        </a:defRPr>
      </a:lvl4pPr>
      <a:lvl5pPr marL="1143000" indent="-228600" algn="l" defTabSz="457200" rtl="0" eaLnBrk="1" fontAlgn="base" hangingPunct="1">
        <a:spcBef>
          <a:spcPct val="0"/>
        </a:spcBef>
        <a:spcAft>
          <a:spcPts val="1000"/>
        </a:spcAft>
        <a:buClr>
          <a:schemeClr val="accent1"/>
        </a:buClr>
        <a:buFont typeface="Wingdings" charset="0"/>
        <a:buChar char="§"/>
        <a:defRPr sz="1600" kern="1200">
          <a:solidFill>
            <a:srgbClr val="000000"/>
          </a:solidFill>
          <a:latin typeface="+mn-lt"/>
          <a:ea typeface="ＭＳ Ｐゴシック" charset="0"/>
          <a:cs typeface="SapientCentroSlab-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Office of Space and Facility Management</a:t>
            </a:r>
            <a:endParaRPr lang="en-US" dirty="0"/>
          </a:p>
        </p:txBody>
      </p:sp>
      <p:sp>
        <p:nvSpPr>
          <p:cNvPr id="3" name="Subtitle 2"/>
          <p:cNvSpPr>
            <a:spLocks noGrp="1"/>
          </p:cNvSpPr>
          <p:nvPr>
            <p:ph type="subTitle" idx="1"/>
          </p:nvPr>
        </p:nvSpPr>
        <p:spPr/>
        <p:txBody>
          <a:bodyPr/>
          <a:lstStyle/>
          <a:p>
            <a:r>
              <a:rPr lang="en-US" dirty="0"/>
              <a:t>Presented By: </a:t>
            </a:r>
            <a:r>
              <a:rPr lang="en-US" dirty="0" smtClean="0"/>
              <a:t>Frank ‘Chris’ Bell and Sam Denny   </a:t>
            </a:r>
            <a:endParaRPr lang="en-US" dirty="0"/>
          </a:p>
          <a:p>
            <a:endParaRPr lang="en-US" dirty="0"/>
          </a:p>
        </p:txBody>
      </p:sp>
      <p:sp>
        <p:nvSpPr>
          <p:cNvPr id="4" name="Date Placeholder 3"/>
          <p:cNvSpPr>
            <a:spLocks noGrp="1"/>
          </p:cNvSpPr>
          <p:nvPr>
            <p:ph type="dt" sz="half" idx="2"/>
          </p:nvPr>
        </p:nvSpPr>
        <p:spPr/>
        <p:txBody>
          <a:bodyPr/>
          <a:lstStyle/>
          <a:p>
            <a:pPr>
              <a:defRPr/>
            </a:pPr>
            <a:r>
              <a:rPr lang="en-US" dirty="0"/>
              <a:t>October 1, 2015</a:t>
            </a:r>
          </a:p>
          <a:p>
            <a:pPr>
              <a:defRPr/>
            </a:pPr>
            <a:endParaRPr lang="en-US" dirty="0"/>
          </a:p>
        </p:txBody>
      </p:sp>
    </p:spTree>
    <p:extLst>
      <p:ext uri="{BB962C8B-B14F-4D97-AF65-F5344CB8AC3E}">
        <p14:creationId xmlns:p14="http://schemas.microsoft.com/office/powerpoint/2010/main" val="159313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b="1" dirty="0" smtClean="0"/>
              <a:t>Primary Work Order Metrics FY13/FY14/F15</a:t>
            </a:r>
          </a:p>
          <a:p>
            <a:pPr lvl="2"/>
            <a:endParaRPr lang="en-US" b="1" dirty="0" smtClean="0"/>
          </a:p>
        </p:txBody>
      </p:sp>
      <p:graphicFrame>
        <p:nvGraphicFramePr>
          <p:cNvPr id="4" name="Table 3"/>
          <p:cNvGraphicFramePr>
            <a:graphicFrameLocks noGrp="1"/>
          </p:cNvGraphicFramePr>
          <p:nvPr>
            <p:extLst>
              <p:ext uri="{D42A27DB-BD31-4B8C-83A1-F6EECF244321}">
                <p14:modId xmlns:p14="http://schemas.microsoft.com/office/powerpoint/2010/main" val="3348623774"/>
              </p:ext>
            </p:extLst>
          </p:nvPr>
        </p:nvGraphicFramePr>
        <p:xfrm>
          <a:off x="868680" y="1485902"/>
          <a:ext cx="7147560" cy="2127504"/>
        </p:xfrm>
        <a:graphic>
          <a:graphicData uri="http://schemas.openxmlformats.org/drawingml/2006/table">
            <a:tbl>
              <a:tblPr firstRow="1" firstCol="1" bandRow="1">
                <a:tableStyleId>{5C22544A-7EE6-4342-B048-85BDC9FD1C3A}</a:tableStyleId>
              </a:tblPr>
              <a:tblGrid>
                <a:gridCol w="1786890">
                  <a:extLst>
                    <a:ext uri="{9D8B030D-6E8A-4147-A177-3AD203B41FA5}">
                      <a16:colId xmlns:a16="http://schemas.microsoft.com/office/drawing/2014/main" val="20000"/>
                    </a:ext>
                  </a:extLst>
                </a:gridCol>
                <a:gridCol w="1786890">
                  <a:extLst>
                    <a:ext uri="{9D8B030D-6E8A-4147-A177-3AD203B41FA5}">
                      <a16:colId xmlns:a16="http://schemas.microsoft.com/office/drawing/2014/main" val="20001"/>
                    </a:ext>
                  </a:extLst>
                </a:gridCol>
                <a:gridCol w="1786890">
                  <a:extLst>
                    <a:ext uri="{9D8B030D-6E8A-4147-A177-3AD203B41FA5}">
                      <a16:colId xmlns:a16="http://schemas.microsoft.com/office/drawing/2014/main" val="20002"/>
                    </a:ext>
                  </a:extLst>
                </a:gridCol>
                <a:gridCol w="1786890">
                  <a:extLst>
                    <a:ext uri="{9D8B030D-6E8A-4147-A177-3AD203B41FA5}">
                      <a16:colId xmlns:a16="http://schemas.microsoft.com/office/drawing/2014/main" val="20003"/>
                    </a:ext>
                  </a:extLst>
                </a:gridCol>
              </a:tblGrid>
              <a:tr h="531876">
                <a:tc>
                  <a:txBody>
                    <a:bodyPr/>
                    <a:lstStyle/>
                    <a:p>
                      <a:pPr marL="0" marR="0">
                        <a:spcBef>
                          <a:spcPts val="0"/>
                        </a:spcBef>
                        <a:spcAft>
                          <a:spcPts val="0"/>
                        </a:spcAft>
                      </a:pPr>
                      <a:r>
                        <a:rPr lang="en-US" sz="1100" dirty="0">
                          <a:effectLst/>
                        </a:rPr>
                        <a:t>CY (Totals)</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dirty="0">
                          <a:effectLst/>
                        </a:rPr>
                        <a:t>2013</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2014</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2015 (Thru 9/20/15)</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531876">
                <a:tc>
                  <a:txBody>
                    <a:bodyPr/>
                    <a:lstStyle/>
                    <a:p>
                      <a:pPr marL="0" marR="0">
                        <a:spcBef>
                          <a:spcPts val="0"/>
                        </a:spcBef>
                        <a:spcAft>
                          <a:spcPts val="0"/>
                        </a:spcAft>
                      </a:pPr>
                      <a:r>
                        <a:rPr lang="en-US" sz="1100" dirty="0" smtClean="0">
                          <a:effectLst/>
                          <a:latin typeface="+mn-lt"/>
                          <a:ea typeface="+mn-ea"/>
                          <a:cs typeface="+mn-cs"/>
                        </a:rPr>
                        <a:t>Operations</a:t>
                      </a:r>
                      <a:r>
                        <a:rPr lang="en-US" sz="1100" baseline="0" dirty="0" smtClean="0">
                          <a:effectLst/>
                          <a:latin typeface="+mn-lt"/>
                          <a:ea typeface="+mn-ea"/>
                          <a:cs typeface="+mn-cs"/>
                        </a:rPr>
                        <a:t> &amp; Maintenance Requests</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dirty="0" smtClean="0">
                          <a:effectLst/>
                          <a:latin typeface="+mn-lt"/>
                          <a:ea typeface="+mn-ea"/>
                          <a:cs typeface="+mn-cs"/>
                        </a:rPr>
                        <a:t>49%</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dirty="0" smtClean="0">
                          <a:effectLst/>
                          <a:latin typeface="+mn-lt"/>
                          <a:ea typeface="+mn-ea"/>
                          <a:cs typeface="+mn-cs"/>
                        </a:rPr>
                        <a:t>43%</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dirty="0" smtClean="0">
                          <a:effectLst/>
                          <a:latin typeface="+mn-lt"/>
                          <a:ea typeface="+mn-ea"/>
                          <a:cs typeface="+mn-cs"/>
                        </a:rPr>
                        <a:t>47%</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531876">
                <a:tc>
                  <a:txBody>
                    <a:bodyPr/>
                    <a:lstStyle/>
                    <a:p>
                      <a:pPr marL="0" marR="0">
                        <a:spcBef>
                          <a:spcPts val="0"/>
                        </a:spcBef>
                        <a:spcAft>
                          <a:spcPts val="0"/>
                        </a:spcAft>
                      </a:pPr>
                      <a:r>
                        <a:rPr lang="en-US" sz="1100" dirty="0" smtClean="0">
                          <a:effectLst/>
                        </a:rPr>
                        <a:t>Preventative Maintenance (PMs)</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dirty="0" smtClean="0">
                          <a:effectLst/>
                          <a:latin typeface="+mn-lt"/>
                          <a:ea typeface="+mn-ea"/>
                          <a:cs typeface="+mn-cs"/>
                        </a:rPr>
                        <a:t>45%</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dirty="0" smtClean="0">
                          <a:effectLst/>
                          <a:latin typeface="+mn-lt"/>
                          <a:ea typeface="+mn-ea"/>
                          <a:cs typeface="+mn-cs"/>
                        </a:rPr>
                        <a:t>53%</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dirty="0" smtClean="0">
                          <a:effectLst/>
                          <a:latin typeface="+mn-lt"/>
                          <a:ea typeface="+mn-ea"/>
                          <a:cs typeface="+mn-cs"/>
                        </a:rPr>
                        <a:t>48%</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531876">
                <a:tc>
                  <a:txBody>
                    <a:bodyPr/>
                    <a:lstStyle/>
                    <a:p>
                      <a:pPr marL="0" marR="0">
                        <a:spcBef>
                          <a:spcPts val="0"/>
                        </a:spcBef>
                        <a:spcAft>
                          <a:spcPts val="0"/>
                        </a:spcAft>
                      </a:pPr>
                      <a:r>
                        <a:rPr lang="en-US" sz="1100" dirty="0">
                          <a:effectLst/>
                        </a:rPr>
                        <a:t>Safety </a:t>
                      </a:r>
                      <a:r>
                        <a:rPr lang="en-US" sz="1100" dirty="0" smtClean="0">
                          <a:effectLst/>
                        </a:rPr>
                        <a:t>Item  - EHS</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dirty="0" smtClean="0">
                          <a:effectLst/>
                          <a:latin typeface="+mn-lt"/>
                          <a:ea typeface="+mn-ea"/>
                          <a:cs typeface="+mn-cs"/>
                        </a:rPr>
                        <a:t>6%</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dirty="0" smtClean="0">
                          <a:effectLst/>
                          <a:latin typeface="+mn-lt"/>
                          <a:ea typeface="+mn-ea"/>
                          <a:cs typeface="+mn-cs"/>
                        </a:rPr>
                        <a:t>4%</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smtClean="0">
                          <a:effectLst/>
                          <a:latin typeface="+mn-lt"/>
                          <a:ea typeface="+mn-ea"/>
                          <a:cs typeface="+mn-cs"/>
                        </a:rPr>
                        <a:t>5%</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6" name="Title 1"/>
          <p:cNvSpPr>
            <a:spLocks noGrp="1"/>
          </p:cNvSpPr>
          <p:nvPr>
            <p:ph type="title"/>
          </p:nvPr>
        </p:nvSpPr>
        <p:spPr>
          <a:xfrm>
            <a:off x="493776" y="401775"/>
            <a:ext cx="8165592" cy="317395"/>
          </a:xfrm>
        </p:spPr>
        <p:txBody>
          <a:bodyPr/>
          <a:lstStyle/>
          <a:p>
            <a:r>
              <a:rPr lang="en-US" dirty="0" smtClean="0"/>
              <a:t>Facilities, Maintenance</a:t>
            </a:r>
            <a:r>
              <a:rPr lang="en-US" dirty="0"/>
              <a:t> </a:t>
            </a:r>
            <a:r>
              <a:rPr lang="en-US" dirty="0" smtClean="0"/>
              <a:t>and Engineering</a:t>
            </a:r>
            <a:endParaRPr lang="en-US" dirty="0"/>
          </a:p>
        </p:txBody>
      </p:sp>
    </p:spTree>
    <p:extLst>
      <p:ext uri="{BB962C8B-B14F-4D97-AF65-F5344CB8AC3E}">
        <p14:creationId xmlns:p14="http://schemas.microsoft.com/office/powerpoint/2010/main" val="1060797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872349" y="943781"/>
            <a:ext cx="7681890" cy="3231091"/>
          </a:xfrm>
        </p:spPr>
        <p:txBody>
          <a:bodyPr/>
          <a:lstStyle/>
          <a:p>
            <a:r>
              <a:rPr lang="en-US" sz="1900" b="1" dirty="0" smtClean="0"/>
              <a:t>USAG Owned/Operated Utilities </a:t>
            </a:r>
            <a:r>
              <a:rPr lang="en-US" dirty="0" smtClean="0"/>
              <a:t>– </a:t>
            </a:r>
            <a:r>
              <a:rPr lang="en-US" sz="1800" dirty="0" smtClean="0"/>
              <a:t>(provided by US </a:t>
            </a:r>
            <a:r>
              <a:rPr lang="en-US" sz="1800" dirty="0"/>
              <a:t>Army Garrison Command </a:t>
            </a:r>
            <a:r>
              <a:rPr lang="en-US" sz="1800" dirty="0" smtClean="0"/>
              <a:t>– IMCOM)</a:t>
            </a:r>
          </a:p>
          <a:p>
            <a:pPr lvl="2"/>
            <a:r>
              <a:rPr lang="en-US" dirty="0" smtClean="0"/>
              <a:t>Electric infrastructure </a:t>
            </a:r>
          </a:p>
          <a:p>
            <a:pPr lvl="2"/>
            <a:r>
              <a:rPr lang="en-US" dirty="0" smtClean="0"/>
              <a:t>Domestic Water infrastructure</a:t>
            </a:r>
          </a:p>
          <a:p>
            <a:pPr lvl="2"/>
            <a:r>
              <a:rPr lang="en-US" dirty="0" smtClean="0"/>
              <a:t>Sewer infrastructure</a:t>
            </a:r>
          </a:p>
          <a:p>
            <a:pPr marL="228600" lvl="1"/>
            <a:r>
              <a:rPr lang="en-US" b="1" dirty="0" smtClean="0"/>
              <a:t>NCI Owned Utilities </a:t>
            </a:r>
            <a:r>
              <a:rPr lang="en-US" dirty="0"/>
              <a:t>(</a:t>
            </a:r>
            <a:r>
              <a:rPr lang="en-US" dirty="0" smtClean="0"/>
              <a:t>FME operates/manages </a:t>
            </a:r>
            <a:r>
              <a:rPr lang="en-US" dirty="0"/>
              <a:t>all components</a:t>
            </a:r>
            <a:r>
              <a:rPr lang="en-US" dirty="0" smtClean="0"/>
              <a:t>)</a:t>
            </a:r>
            <a:endParaRPr lang="en-US" b="1" dirty="0" smtClean="0"/>
          </a:p>
          <a:p>
            <a:pPr lvl="2"/>
            <a:r>
              <a:rPr lang="en-US" dirty="0" smtClean="0"/>
              <a:t>Steam </a:t>
            </a:r>
            <a:r>
              <a:rPr lang="en-US" dirty="0"/>
              <a:t>Generation &amp; </a:t>
            </a:r>
            <a:r>
              <a:rPr lang="en-US" dirty="0" smtClean="0"/>
              <a:t>Infrastructure</a:t>
            </a:r>
          </a:p>
          <a:p>
            <a:pPr lvl="2"/>
            <a:r>
              <a:rPr lang="en-US" dirty="0" smtClean="0"/>
              <a:t>Natural Gas infrastructure</a:t>
            </a:r>
          </a:p>
          <a:p>
            <a:pPr lvl="2"/>
            <a:r>
              <a:rPr lang="en-US" dirty="0" smtClean="0"/>
              <a:t>Facility Back-up Generators &amp; fue</a:t>
            </a:r>
            <a:r>
              <a:rPr lang="en-US" dirty="0"/>
              <a:t>l</a:t>
            </a:r>
          </a:p>
          <a:p>
            <a:pPr marL="457200" lvl="2" indent="0">
              <a:buNone/>
            </a:pPr>
            <a:endParaRPr lang="en-US" dirty="0" smtClean="0"/>
          </a:p>
        </p:txBody>
      </p:sp>
      <p:sp>
        <p:nvSpPr>
          <p:cNvPr id="4" name="Title 1"/>
          <p:cNvSpPr txBox="1">
            <a:spLocks/>
          </p:cNvSpPr>
          <p:nvPr/>
        </p:nvSpPr>
        <p:spPr bwMode="auto">
          <a:xfrm>
            <a:off x="493776" y="407311"/>
            <a:ext cx="8165592" cy="31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noAutofit/>
          </a:bodyPr>
          <a:lstStyle>
            <a:lvl1pPr algn="l" defTabSz="457200" rtl="0" eaLnBrk="1" fontAlgn="base" hangingPunct="1">
              <a:lnSpc>
                <a:spcPct val="90000"/>
              </a:lnSpc>
              <a:spcBef>
                <a:spcPct val="0"/>
              </a:spcBef>
              <a:spcAft>
                <a:spcPct val="0"/>
              </a:spcAft>
              <a:defRPr sz="2400" b="0" kern="1200" baseline="0">
                <a:solidFill>
                  <a:srgbClr val="123E57"/>
                </a:solidFill>
                <a:latin typeface="+mj-lt"/>
                <a:ea typeface="ＭＳ Ｐゴシック" charset="0"/>
                <a:cs typeface="SapientSansBold"/>
              </a:defRPr>
            </a:lvl1pPr>
            <a:lvl2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2pPr>
            <a:lvl3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3pPr>
            <a:lvl4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4pPr>
            <a:lvl5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5pPr>
            <a:lvl6pPr marL="4572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6pPr>
            <a:lvl7pPr marL="9144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7pPr>
            <a:lvl8pPr marL="13716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8pPr>
            <a:lvl9pPr marL="18288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9pPr>
          </a:lstStyle>
          <a:p>
            <a:r>
              <a:rPr lang="en-US" dirty="0" smtClean="0"/>
              <a:t>Facilities, Maintenance</a:t>
            </a:r>
            <a:r>
              <a:rPr lang="en-US" dirty="0"/>
              <a:t> </a:t>
            </a:r>
            <a:r>
              <a:rPr lang="en-US" dirty="0" smtClean="0"/>
              <a:t>and Engineering</a:t>
            </a:r>
            <a:endParaRPr lang="en-US" dirty="0"/>
          </a:p>
        </p:txBody>
      </p:sp>
    </p:spTree>
    <p:extLst>
      <p:ext uri="{BB962C8B-B14F-4D97-AF65-F5344CB8AC3E}">
        <p14:creationId xmlns:p14="http://schemas.microsoft.com/office/powerpoint/2010/main" val="2964447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872349" y="786229"/>
            <a:ext cx="7408446" cy="3231091"/>
          </a:xfrm>
        </p:spPr>
        <p:txBody>
          <a:bodyPr/>
          <a:lstStyle/>
          <a:p>
            <a:r>
              <a:rPr lang="en-US" sz="1900" b="1" dirty="0" smtClean="0"/>
              <a:t>USAG Public Works Operated Services </a:t>
            </a:r>
            <a:r>
              <a:rPr lang="en-US" dirty="0" smtClean="0"/>
              <a:t>– (</a:t>
            </a:r>
            <a:r>
              <a:rPr lang="en-US" sz="1800" dirty="0" smtClean="0"/>
              <a:t>Provided by US </a:t>
            </a:r>
            <a:r>
              <a:rPr lang="en-US" sz="1800" dirty="0"/>
              <a:t>Army Garrison Command </a:t>
            </a:r>
            <a:r>
              <a:rPr lang="en-US" sz="1800" dirty="0" smtClean="0"/>
              <a:t>– IMCOM)</a:t>
            </a:r>
          </a:p>
          <a:p>
            <a:pPr lvl="2"/>
            <a:r>
              <a:rPr lang="en-US" dirty="0" smtClean="0"/>
              <a:t>Security - Fort Detrick Military Police (</a:t>
            </a:r>
            <a:r>
              <a:rPr lang="en-US" dirty="0"/>
              <a:t>NIH Police augments USAG MPs within NCI </a:t>
            </a:r>
            <a:r>
              <a:rPr lang="en-US" dirty="0" smtClean="0"/>
              <a:t>Campus) </a:t>
            </a:r>
          </a:p>
          <a:p>
            <a:pPr lvl="2"/>
            <a:r>
              <a:rPr lang="en-US" dirty="0" smtClean="0"/>
              <a:t>Road snow plowing &amp; removal</a:t>
            </a:r>
          </a:p>
          <a:p>
            <a:pPr lvl="2"/>
            <a:r>
              <a:rPr lang="en-US" dirty="0" smtClean="0"/>
              <a:t>General Landscape &amp; Grounds keeping (Leased Facility requirements vary)</a:t>
            </a:r>
          </a:p>
          <a:p>
            <a:r>
              <a:rPr lang="en-US" sz="1900" b="1" dirty="0" smtClean="0"/>
              <a:t>NCI - FME Operated Services </a:t>
            </a:r>
          </a:p>
          <a:p>
            <a:pPr lvl="2"/>
            <a:r>
              <a:rPr lang="en-US" dirty="0" smtClean="0"/>
              <a:t>General site maintenance including </a:t>
            </a:r>
            <a:r>
              <a:rPr lang="en-US" dirty="0"/>
              <a:t>Pest </a:t>
            </a:r>
            <a:r>
              <a:rPr lang="en-US" dirty="0" smtClean="0"/>
              <a:t>Control</a:t>
            </a:r>
          </a:p>
          <a:p>
            <a:pPr lvl="2"/>
            <a:r>
              <a:rPr lang="en-US" dirty="0" smtClean="0"/>
              <a:t>Snow </a:t>
            </a:r>
            <a:r>
              <a:rPr lang="en-US" dirty="0"/>
              <a:t>plowing &amp; removal </a:t>
            </a:r>
            <a:r>
              <a:rPr lang="en-US" dirty="0" smtClean="0"/>
              <a:t>on sidewalks </a:t>
            </a:r>
          </a:p>
        </p:txBody>
      </p:sp>
      <p:sp>
        <p:nvSpPr>
          <p:cNvPr id="4" name="Title 1"/>
          <p:cNvSpPr txBox="1">
            <a:spLocks/>
          </p:cNvSpPr>
          <p:nvPr/>
        </p:nvSpPr>
        <p:spPr bwMode="auto">
          <a:xfrm>
            <a:off x="493776" y="407311"/>
            <a:ext cx="8165592" cy="31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noAutofit/>
          </a:bodyPr>
          <a:lstStyle>
            <a:lvl1pPr algn="l" defTabSz="457200" rtl="0" eaLnBrk="1" fontAlgn="base" hangingPunct="1">
              <a:lnSpc>
                <a:spcPct val="90000"/>
              </a:lnSpc>
              <a:spcBef>
                <a:spcPct val="0"/>
              </a:spcBef>
              <a:spcAft>
                <a:spcPct val="0"/>
              </a:spcAft>
              <a:defRPr sz="2400" b="0" kern="1200" baseline="0">
                <a:solidFill>
                  <a:srgbClr val="123E57"/>
                </a:solidFill>
                <a:latin typeface="+mj-lt"/>
                <a:ea typeface="ＭＳ Ｐゴシック" charset="0"/>
                <a:cs typeface="SapientSansBold"/>
              </a:defRPr>
            </a:lvl1pPr>
            <a:lvl2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2pPr>
            <a:lvl3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3pPr>
            <a:lvl4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4pPr>
            <a:lvl5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5pPr>
            <a:lvl6pPr marL="4572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6pPr>
            <a:lvl7pPr marL="9144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7pPr>
            <a:lvl8pPr marL="13716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8pPr>
            <a:lvl9pPr marL="18288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9pPr>
          </a:lstStyle>
          <a:p>
            <a:r>
              <a:rPr lang="en-US" dirty="0" smtClean="0"/>
              <a:t>Facilities, Maintenance</a:t>
            </a:r>
            <a:r>
              <a:rPr lang="en-US" dirty="0"/>
              <a:t> </a:t>
            </a:r>
            <a:r>
              <a:rPr lang="en-US" dirty="0" smtClean="0"/>
              <a:t>and Engineering</a:t>
            </a:r>
            <a:endParaRPr lang="en-US" dirty="0"/>
          </a:p>
        </p:txBody>
      </p:sp>
    </p:spTree>
    <p:extLst>
      <p:ext uri="{BB962C8B-B14F-4D97-AF65-F5344CB8AC3E}">
        <p14:creationId xmlns:p14="http://schemas.microsoft.com/office/powerpoint/2010/main" val="845267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401775"/>
            <a:ext cx="8165592" cy="317395"/>
          </a:xfrm>
        </p:spPr>
        <p:txBody>
          <a:bodyPr/>
          <a:lstStyle/>
          <a:p>
            <a:r>
              <a:rPr lang="en-US" dirty="0" smtClean="0"/>
              <a:t>Facilities</a:t>
            </a:r>
            <a:r>
              <a:rPr lang="en-US" dirty="0"/>
              <a:t>, </a:t>
            </a:r>
            <a:r>
              <a:rPr lang="en-US" dirty="0" smtClean="0"/>
              <a:t>Maintenance</a:t>
            </a:r>
            <a:r>
              <a:rPr lang="en-US" dirty="0"/>
              <a:t> </a:t>
            </a:r>
            <a:r>
              <a:rPr lang="en-US" dirty="0" smtClean="0"/>
              <a:t>and Engineering</a:t>
            </a:r>
            <a:endParaRPr lang="en-US" dirty="0"/>
          </a:p>
        </p:txBody>
      </p:sp>
      <p:sp>
        <p:nvSpPr>
          <p:cNvPr id="3" name="Content Placeholder 2"/>
          <p:cNvSpPr>
            <a:spLocks noGrp="1"/>
          </p:cNvSpPr>
          <p:nvPr>
            <p:ph sz="quarter" idx="11"/>
          </p:nvPr>
        </p:nvSpPr>
        <p:spPr>
          <a:xfrm>
            <a:off x="493776" y="945530"/>
            <a:ext cx="8165592" cy="3600450"/>
          </a:xfrm>
        </p:spPr>
        <p:txBody>
          <a:bodyPr/>
          <a:lstStyle/>
          <a:p>
            <a:pPr marL="228600" lvl="1"/>
            <a:r>
              <a:rPr lang="en-US" sz="2000" b="1" dirty="0" smtClean="0"/>
              <a:t>Operational Requirements</a:t>
            </a:r>
          </a:p>
          <a:p>
            <a:pPr lvl="1"/>
            <a:r>
              <a:rPr lang="en-US" sz="1800" dirty="0" smtClean="0"/>
              <a:t>HHS - NIH - NCI</a:t>
            </a:r>
          </a:p>
          <a:p>
            <a:pPr lvl="2"/>
            <a:r>
              <a:rPr lang="en-US" dirty="0" smtClean="0"/>
              <a:t>Design Requirements Manual (DRM) - Design </a:t>
            </a:r>
            <a:r>
              <a:rPr lang="en-US" dirty="0"/>
              <a:t>requirements and guidance manual for biomedical research laboratory and animal research </a:t>
            </a:r>
            <a:r>
              <a:rPr lang="en-US" dirty="0" smtClean="0"/>
              <a:t>facilities.</a:t>
            </a:r>
          </a:p>
          <a:p>
            <a:pPr lvl="2"/>
            <a:r>
              <a:rPr lang="en-US" dirty="0" smtClean="0"/>
              <a:t>Facility </a:t>
            </a:r>
            <a:r>
              <a:rPr lang="en-US" dirty="0"/>
              <a:t>Project Approval </a:t>
            </a:r>
            <a:r>
              <a:rPr lang="en-US" dirty="0" smtClean="0"/>
              <a:t>Agreement / CRIB</a:t>
            </a:r>
          </a:p>
          <a:p>
            <a:pPr lvl="2"/>
            <a:r>
              <a:rPr lang="en-US" dirty="0"/>
              <a:t>Biosafety in Microbiological and Biomedical Laboratories </a:t>
            </a:r>
            <a:r>
              <a:rPr lang="en-US" dirty="0" smtClean="0"/>
              <a:t>(BMBL)</a:t>
            </a:r>
          </a:p>
          <a:p>
            <a:pPr lvl="2"/>
            <a:r>
              <a:rPr lang="en-US" dirty="0" smtClean="0"/>
              <a:t>Office of Space &amp; Facilities Management (OSFM)</a:t>
            </a:r>
          </a:p>
          <a:p>
            <a:pPr lvl="1"/>
            <a:r>
              <a:rPr lang="en-US" sz="1800" dirty="0" smtClean="0"/>
              <a:t>US Army Interagency Agreement</a:t>
            </a:r>
          </a:p>
        </p:txBody>
      </p:sp>
    </p:spTree>
    <p:extLst>
      <p:ext uri="{BB962C8B-B14F-4D97-AF65-F5344CB8AC3E}">
        <p14:creationId xmlns:p14="http://schemas.microsoft.com/office/powerpoint/2010/main" val="182661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Overview of FFRDC Environment</a:t>
            </a:r>
            <a:r>
              <a:rPr lang="en-US" dirty="0" smtClean="0"/>
              <a:t>, Health and Safety (EHS)</a:t>
            </a:r>
            <a:endParaRPr lang="en-US" dirty="0"/>
          </a:p>
        </p:txBody>
      </p:sp>
    </p:spTree>
    <p:extLst>
      <p:ext uri="{BB962C8B-B14F-4D97-AF65-F5344CB8AC3E}">
        <p14:creationId xmlns:p14="http://schemas.microsoft.com/office/powerpoint/2010/main" val="33522266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 Health and Safety</a:t>
            </a:r>
            <a:endParaRPr lang="en-US" dirty="0"/>
          </a:p>
        </p:txBody>
      </p:sp>
      <p:sp>
        <p:nvSpPr>
          <p:cNvPr id="3" name="Content Placeholder 2"/>
          <p:cNvSpPr>
            <a:spLocks noGrp="1"/>
          </p:cNvSpPr>
          <p:nvPr>
            <p:ph sz="quarter" idx="11"/>
          </p:nvPr>
        </p:nvSpPr>
        <p:spPr/>
        <p:txBody>
          <a:bodyPr/>
          <a:lstStyle/>
          <a:p>
            <a:r>
              <a:rPr lang="en-US" b="1" dirty="0" smtClean="0"/>
              <a:t>Current Activities</a:t>
            </a:r>
          </a:p>
          <a:p>
            <a:pPr lvl="1"/>
            <a:r>
              <a:rPr lang="en-US" b="1" dirty="0" smtClean="0"/>
              <a:t>Protection Services</a:t>
            </a:r>
          </a:p>
          <a:p>
            <a:pPr lvl="1"/>
            <a:r>
              <a:rPr lang="en-US" b="1" dirty="0" smtClean="0"/>
              <a:t>Occupational Health Programs</a:t>
            </a:r>
          </a:p>
          <a:p>
            <a:pPr lvl="1"/>
            <a:r>
              <a:rPr lang="en-US" b="1" dirty="0" smtClean="0"/>
              <a:t>Environmental Protection Programs</a:t>
            </a:r>
          </a:p>
          <a:p>
            <a:pPr lvl="1"/>
            <a:r>
              <a:rPr lang="en-US" b="1" dirty="0" smtClean="0"/>
              <a:t>Safety Programs</a:t>
            </a:r>
          </a:p>
          <a:p>
            <a:pPr lvl="1"/>
            <a:r>
              <a:rPr lang="en-US" b="1" dirty="0"/>
              <a:t>EHS Workload – Typical Daily Activities</a:t>
            </a:r>
          </a:p>
        </p:txBody>
      </p:sp>
    </p:spTree>
    <p:extLst>
      <p:ext uri="{BB962C8B-B14F-4D97-AF65-F5344CB8AC3E}">
        <p14:creationId xmlns:p14="http://schemas.microsoft.com/office/powerpoint/2010/main" val="1557739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Protection Services</a:t>
            </a:r>
            <a:endParaRPr lang="en-US" dirty="0"/>
          </a:p>
        </p:txBody>
      </p:sp>
      <p:sp>
        <p:nvSpPr>
          <p:cNvPr id="3" name="Content Placeholder 2"/>
          <p:cNvSpPr>
            <a:spLocks noGrp="1"/>
          </p:cNvSpPr>
          <p:nvPr>
            <p:ph sz="quarter" idx="11"/>
          </p:nvPr>
        </p:nvSpPr>
        <p:spPr/>
        <p:txBody>
          <a:bodyPr/>
          <a:lstStyle/>
          <a:p>
            <a:r>
              <a:rPr lang="en-US" dirty="0" smtClean="0"/>
              <a:t>Access Control for Managed Buildings</a:t>
            </a:r>
          </a:p>
          <a:p>
            <a:pPr lvl="1"/>
            <a:r>
              <a:rPr lang="en-US" dirty="0" smtClean="0"/>
              <a:t>Key Issuance </a:t>
            </a:r>
          </a:p>
          <a:p>
            <a:pPr lvl="1"/>
            <a:r>
              <a:rPr lang="en-US" dirty="0" smtClean="0"/>
              <a:t>Electronic Access Control System</a:t>
            </a:r>
          </a:p>
          <a:p>
            <a:r>
              <a:rPr lang="en-US" dirty="0" smtClean="0"/>
              <a:t>Monitoring of Scientific Alarm Systems</a:t>
            </a:r>
          </a:p>
          <a:p>
            <a:r>
              <a:rPr lang="en-US" dirty="0" smtClean="0"/>
              <a:t>Communication of Emergency Information</a:t>
            </a:r>
          </a:p>
          <a:p>
            <a:r>
              <a:rPr lang="en-US" dirty="0" smtClean="0"/>
              <a:t>Shuttle Services</a:t>
            </a:r>
          </a:p>
          <a:p>
            <a:pPr lvl="1"/>
            <a:r>
              <a:rPr lang="en-US" dirty="0" smtClean="0"/>
              <a:t>Daily Between NCI at Frederick and Bethesda Campus</a:t>
            </a:r>
          </a:p>
          <a:p>
            <a:pPr lvl="1"/>
            <a:r>
              <a:rPr lang="en-US" dirty="0" smtClean="0"/>
              <a:t>Daily Between NCI at Frederick and ATRF</a:t>
            </a:r>
          </a:p>
          <a:p>
            <a:pPr marL="0" indent="0">
              <a:buNone/>
            </a:pPr>
            <a:endParaRPr lang="en-US" dirty="0" smtClean="0"/>
          </a:p>
          <a:p>
            <a:endParaRPr lang="en-US" dirty="0" smtClean="0"/>
          </a:p>
        </p:txBody>
      </p:sp>
    </p:spTree>
    <p:extLst>
      <p:ext uri="{BB962C8B-B14F-4D97-AF65-F5344CB8AC3E}">
        <p14:creationId xmlns:p14="http://schemas.microsoft.com/office/powerpoint/2010/main" val="3111019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a:t/>
            </a:r>
            <a:br>
              <a:rPr lang="en-US" dirty="0"/>
            </a:br>
            <a:r>
              <a:rPr lang="en-US" dirty="0" smtClean="0"/>
              <a:t>Occupational Health Programs</a:t>
            </a:r>
            <a:endParaRPr lang="en-US" dirty="0"/>
          </a:p>
        </p:txBody>
      </p:sp>
      <p:sp>
        <p:nvSpPr>
          <p:cNvPr id="3" name="Content Placeholder 2"/>
          <p:cNvSpPr>
            <a:spLocks noGrp="1"/>
          </p:cNvSpPr>
          <p:nvPr>
            <p:ph sz="quarter" idx="11"/>
          </p:nvPr>
        </p:nvSpPr>
        <p:spPr/>
        <p:txBody>
          <a:bodyPr/>
          <a:lstStyle/>
          <a:p>
            <a:r>
              <a:rPr lang="en-US" dirty="0" smtClean="0"/>
              <a:t>Occupational Health Clinic</a:t>
            </a:r>
          </a:p>
          <a:p>
            <a:r>
              <a:rPr lang="en-US" dirty="0" smtClean="0"/>
              <a:t>Wellness Programs</a:t>
            </a:r>
          </a:p>
          <a:p>
            <a:r>
              <a:rPr lang="en-US" dirty="0" smtClean="0"/>
              <a:t>Research Donor Programs</a:t>
            </a:r>
          </a:p>
          <a:p>
            <a:r>
              <a:rPr lang="en-US" dirty="0" smtClean="0"/>
              <a:t>Health Surveillance Programs</a:t>
            </a:r>
          </a:p>
          <a:p>
            <a:r>
              <a:rPr lang="en-US" dirty="0" smtClean="0"/>
              <a:t>Training</a:t>
            </a:r>
            <a:endParaRPr lang="en-US" dirty="0"/>
          </a:p>
        </p:txBody>
      </p:sp>
    </p:spTree>
    <p:extLst>
      <p:ext uri="{BB962C8B-B14F-4D97-AF65-F5344CB8AC3E}">
        <p14:creationId xmlns:p14="http://schemas.microsoft.com/office/powerpoint/2010/main" val="962165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Protection Services</a:t>
            </a:r>
            <a:endParaRPr lang="en-US" dirty="0"/>
          </a:p>
        </p:txBody>
      </p:sp>
      <p:sp>
        <p:nvSpPr>
          <p:cNvPr id="3" name="Content Placeholder 2"/>
          <p:cNvSpPr>
            <a:spLocks noGrp="1"/>
          </p:cNvSpPr>
          <p:nvPr>
            <p:ph sz="quarter" idx="11"/>
          </p:nvPr>
        </p:nvSpPr>
        <p:spPr/>
        <p:txBody>
          <a:bodyPr/>
          <a:lstStyle/>
          <a:p>
            <a:r>
              <a:rPr lang="en-US" dirty="0" smtClean="0"/>
              <a:t>Environmental Compliance</a:t>
            </a:r>
          </a:p>
          <a:p>
            <a:pPr lvl="1"/>
            <a:r>
              <a:rPr lang="en-US" dirty="0" smtClean="0"/>
              <a:t>State Regulatory Agencies</a:t>
            </a:r>
          </a:p>
          <a:p>
            <a:pPr lvl="1"/>
            <a:r>
              <a:rPr lang="en-US" dirty="0" smtClean="0"/>
              <a:t>NEPA</a:t>
            </a:r>
          </a:p>
          <a:p>
            <a:r>
              <a:rPr lang="en-US" dirty="0" smtClean="0"/>
              <a:t>Waste Management</a:t>
            </a:r>
          </a:p>
          <a:p>
            <a:pPr lvl="1"/>
            <a:r>
              <a:rPr lang="en-US" dirty="0" smtClean="0"/>
              <a:t>Chemical Waste</a:t>
            </a:r>
          </a:p>
          <a:p>
            <a:pPr lvl="1"/>
            <a:r>
              <a:rPr lang="en-US" dirty="0" smtClean="0"/>
              <a:t>Radioactive Waste</a:t>
            </a:r>
          </a:p>
          <a:p>
            <a:pPr lvl="1"/>
            <a:r>
              <a:rPr lang="en-US" dirty="0" smtClean="0"/>
              <a:t>Bio-Hazardous Waste</a:t>
            </a:r>
          </a:p>
          <a:p>
            <a:pPr lvl="1"/>
            <a:r>
              <a:rPr lang="en-US" dirty="0" smtClean="0"/>
              <a:t>Recycling</a:t>
            </a:r>
          </a:p>
          <a:p>
            <a:endParaRPr lang="en-US" dirty="0" smtClean="0"/>
          </a:p>
          <a:p>
            <a:endParaRPr lang="en-US" dirty="0"/>
          </a:p>
        </p:txBody>
      </p:sp>
    </p:spTree>
    <p:extLst>
      <p:ext uri="{BB962C8B-B14F-4D97-AF65-F5344CB8AC3E}">
        <p14:creationId xmlns:p14="http://schemas.microsoft.com/office/powerpoint/2010/main" val="926224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Programs</a:t>
            </a:r>
            <a:endParaRPr lang="en-US" dirty="0"/>
          </a:p>
        </p:txBody>
      </p:sp>
      <p:sp>
        <p:nvSpPr>
          <p:cNvPr id="3" name="Content Placeholder 2"/>
          <p:cNvSpPr>
            <a:spLocks noGrp="1"/>
          </p:cNvSpPr>
          <p:nvPr>
            <p:ph sz="quarter" idx="11"/>
          </p:nvPr>
        </p:nvSpPr>
        <p:spPr/>
        <p:txBody>
          <a:bodyPr/>
          <a:lstStyle/>
          <a:p>
            <a:r>
              <a:rPr lang="en-US" dirty="0" smtClean="0"/>
              <a:t>Industrial Hygiene</a:t>
            </a:r>
          </a:p>
          <a:p>
            <a:r>
              <a:rPr lang="en-US" dirty="0" smtClean="0"/>
              <a:t>Bio-Safety</a:t>
            </a:r>
          </a:p>
          <a:p>
            <a:r>
              <a:rPr lang="en-US" dirty="0" smtClean="0"/>
              <a:t>Industrial Safety</a:t>
            </a:r>
          </a:p>
          <a:p>
            <a:r>
              <a:rPr lang="en-US" dirty="0" smtClean="0"/>
              <a:t>Life Safety</a:t>
            </a:r>
          </a:p>
          <a:p>
            <a:r>
              <a:rPr lang="en-US" dirty="0" smtClean="0"/>
              <a:t>Radiation Safety</a:t>
            </a:r>
          </a:p>
          <a:p>
            <a:pPr marL="0" indent="0">
              <a:buNone/>
            </a:pPr>
            <a:endParaRPr lang="en-US" dirty="0"/>
          </a:p>
        </p:txBody>
      </p:sp>
    </p:spTree>
    <p:extLst>
      <p:ext uri="{BB962C8B-B14F-4D97-AF65-F5344CB8AC3E}">
        <p14:creationId xmlns:p14="http://schemas.microsoft.com/office/powerpoint/2010/main" val="157973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88129" y="2094684"/>
            <a:ext cx="5029199" cy="1371600"/>
          </a:xfrm>
        </p:spPr>
        <p:txBody>
          <a:bodyPr/>
          <a:lstStyle/>
          <a:p>
            <a:r>
              <a:rPr lang="en-US" dirty="0" smtClean="0"/>
              <a:t>Overview of FFRDC </a:t>
            </a:r>
            <a:br>
              <a:rPr lang="en-US" dirty="0" smtClean="0"/>
            </a:br>
            <a:r>
              <a:rPr lang="en-US" dirty="0" smtClean="0"/>
              <a:t>Facilities</a:t>
            </a:r>
            <a:r>
              <a:rPr lang="en-US" dirty="0"/>
              <a:t>, </a:t>
            </a:r>
            <a:r>
              <a:rPr lang="en-US" dirty="0" smtClean="0"/>
              <a:t>Maintenance and Engineering (FME)  </a:t>
            </a:r>
            <a:endParaRPr lang="en-US" dirty="0"/>
          </a:p>
        </p:txBody>
      </p:sp>
    </p:spTree>
    <p:extLst>
      <p:ext uri="{BB962C8B-B14F-4D97-AF65-F5344CB8AC3E}">
        <p14:creationId xmlns:p14="http://schemas.microsoft.com/office/powerpoint/2010/main" val="25053747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EHS Workload – Typical Daily Activities</a:t>
            </a:r>
            <a:endParaRPr lang="en-US" dirty="0"/>
          </a:p>
        </p:txBody>
      </p:sp>
      <p:sp>
        <p:nvSpPr>
          <p:cNvPr id="3" name="Content Placeholder 2"/>
          <p:cNvSpPr>
            <a:spLocks noGrp="1"/>
          </p:cNvSpPr>
          <p:nvPr>
            <p:ph sz="quarter" idx="11"/>
          </p:nvPr>
        </p:nvSpPr>
        <p:spPr/>
        <p:txBody>
          <a:bodyPr/>
          <a:lstStyle/>
          <a:p>
            <a:r>
              <a:rPr lang="en-US" dirty="0" smtClean="0"/>
              <a:t> Daily Activities</a:t>
            </a:r>
          </a:p>
          <a:p>
            <a:pPr lvl="1"/>
            <a:r>
              <a:rPr lang="en-US" dirty="0" smtClean="0"/>
              <a:t>Protection Activities (28%)</a:t>
            </a:r>
          </a:p>
          <a:p>
            <a:pPr lvl="1"/>
            <a:r>
              <a:rPr lang="en-US" dirty="0" smtClean="0"/>
              <a:t>Inspections (30%)</a:t>
            </a:r>
          </a:p>
          <a:p>
            <a:pPr lvl="1"/>
            <a:r>
              <a:rPr lang="en-US" dirty="0" smtClean="0"/>
              <a:t>Safety Activities (32%)</a:t>
            </a:r>
          </a:p>
          <a:p>
            <a:pPr lvl="1"/>
            <a:r>
              <a:rPr lang="en-US" dirty="0" smtClean="0"/>
              <a:t>OHS Patient Activities (10%)</a:t>
            </a:r>
            <a:endParaRPr lang="en-US" dirty="0"/>
          </a:p>
        </p:txBody>
      </p:sp>
    </p:spTree>
    <p:extLst>
      <p:ext uri="{BB962C8B-B14F-4D97-AF65-F5344CB8AC3E}">
        <p14:creationId xmlns:p14="http://schemas.microsoft.com/office/powerpoint/2010/main" val="4116466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2341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407311"/>
            <a:ext cx="8165592" cy="317395"/>
          </a:xfrm>
        </p:spPr>
        <p:txBody>
          <a:bodyPr/>
          <a:lstStyle/>
          <a:p>
            <a:r>
              <a:rPr lang="en-US" dirty="0" smtClean="0"/>
              <a:t>Facilities, Maintenance and Engineering</a:t>
            </a:r>
            <a:endParaRPr lang="en-US" dirty="0"/>
          </a:p>
        </p:txBody>
      </p:sp>
      <p:sp>
        <p:nvSpPr>
          <p:cNvPr id="3" name="Content Placeholder 2"/>
          <p:cNvSpPr>
            <a:spLocks noGrp="1"/>
          </p:cNvSpPr>
          <p:nvPr>
            <p:ph sz="quarter" idx="11"/>
          </p:nvPr>
        </p:nvSpPr>
        <p:spPr/>
        <p:txBody>
          <a:bodyPr/>
          <a:lstStyle/>
          <a:p>
            <a:r>
              <a:rPr lang="en-US" sz="1800" b="1" dirty="0" smtClean="0"/>
              <a:t>Mission Support</a:t>
            </a:r>
            <a:endParaRPr lang="en-US" sz="1800" b="1" dirty="0"/>
          </a:p>
          <a:p>
            <a:pPr lvl="1"/>
            <a:r>
              <a:rPr lang="en-US" altLang="en-US" sz="1800" dirty="0" smtClean="0"/>
              <a:t>FME acquires, manages </a:t>
            </a:r>
            <a:r>
              <a:rPr lang="en-US" altLang="en-US" sz="1800" dirty="0"/>
              <a:t>and </a:t>
            </a:r>
            <a:r>
              <a:rPr lang="en-US" altLang="en-US" sz="1800" dirty="0" smtClean="0"/>
              <a:t>maintains quality facilities and capabilities </a:t>
            </a:r>
            <a:endParaRPr lang="en-US" altLang="en-US" b="1" dirty="0"/>
          </a:p>
          <a:p>
            <a:pPr lvl="1"/>
            <a:r>
              <a:rPr lang="en-US" altLang="en-US" sz="1800" dirty="0" smtClean="0"/>
              <a:t>FME supports the Scientific mission through their work </a:t>
            </a:r>
            <a:r>
              <a:rPr lang="en-US" altLang="en-US" sz="1800" dirty="0"/>
              <a:t>across the facility </a:t>
            </a:r>
            <a:r>
              <a:rPr lang="en-US" altLang="en-US" sz="1800" dirty="0" smtClean="0"/>
              <a:t>lifecycle </a:t>
            </a:r>
            <a:endParaRPr lang="en-US" altLang="en-US" sz="1800" dirty="0"/>
          </a:p>
        </p:txBody>
      </p:sp>
    </p:spTree>
    <p:extLst>
      <p:ext uri="{BB962C8B-B14F-4D97-AF65-F5344CB8AC3E}">
        <p14:creationId xmlns:p14="http://schemas.microsoft.com/office/powerpoint/2010/main" val="585810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401775"/>
            <a:ext cx="8165592" cy="317395"/>
          </a:xfrm>
        </p:spPr>
        <p:txBody>
          <a:bodyPr/>
          <a:lstStyle/>
          <a:p>
            <a:r>
              <a:rPr lang="en-US" dirty="0" smtClean="0"/>
              <a:t>Facilities</a:t>
            </a:r>
            <a:r>
              <a:rPr lang="en-US" dirty="0"/>
              <a:t>, </a:t>
            </a:r>
            <a:r>
              <a:rPr lang="en-US" dirty="0" smtClean="0"/>
              <a:t>Maintenance and Engineering</a:t>
            </a:r>
            <a:endParaRPr lang="en-US" dirty="0"/>
          </a:p>
        </p:txBody>
      </p:sp>
      <p:sp>
        <p:nvSpPr>
          <p:cNvPr id="3" name="Content Placeholder 2"/>
          <p:cNvSpPr>
            <a:spLocks noGrp="1"/>
          </p:cNvSpPr>
          <p:nvPr>
            <p:ph sz="quarter" idx="11"/>
          </p:nvPr>
        </p:nvSpPr>
        <p:spPr>
          <a:xfrm>
            <a:off x="493776" y="785845"/>
            <a:ext cx="8165592" cy="3600450"/>
          </a:xfrm>
        </p:spPr>
        <p:txBody>
          <a:bodyPr/>
          <a:lstStyle/>
          <a:p>
            <a:pPr marL="228600" lvl="1"/>
            <a:r>
              <a:rPr lang="en-US" sz="2000" b="1" dirty="0" smtClean="0"/>
              <a:t>FME -  Functional areas</a:t>
            </a:r>
          </a:p>
          <a:p>
            <a:pPr lvl="1">
              <a:spcAft>
                <a:spcPts val="600"/>
              </a:spcAft>
            </a:pPr>
            <a:r>
              <a:rPr lang="en-US" sz="1800" dirty="0" smtClean="0"/>
              <a:t>Operations and maintenance requests</a:t>
            </a:r>
          </a:p>
          <a:p>
            <a:pPr lvl="1">
              <a:spcAft>
                <a:spcPts val="600"/>
              </a:spcAft>
            </a:pPr>
            <a:r>
              <a:rPr lang="en-US" sz="1800" dirty="0"/>
              <a:t>Preventative maintenance </a:t>
            </a:r>
            <a:r>
              <a:rPr lang="en-US" sz="1800" dirty="0" smtClean="0"/>
              <a:t>activities</a:t>
            </a:r>
          </a:p>
          <a:p>
            <a:pPr lvl="1">
              <a:spcAft>
                <a:spcPts val="600"/>
              </a:spcAft>
            </a:pPr>
            <a:r>
              <a:rPr lang="en-US" sz="1800" dirty="0" smtClean="0"/>
              <a:t>Safety Work Orders – Environment Health Safety (EHS)</a:t>
            </a:r>
          </a:p>
          <a:p>
            <a:pPr lvl="1">
              <a:spcAft>
                <a:spcPts val="600"/>
              </a:spcAft>
            </a:pPr>
            <a:r>
              <a:rPr lang="en-US" sz="1800" dirty="0" smtClean="0"/>
              <a:t>Emergency Facility Response</a:t>
            </a:r>
          </a:p>
          <a:p>
            <a:pPr lvl="1">
              <a:spcAft>
                <a:spcPts val="600"/>
              </a:spcAft>
            </a:pPr>
            <a:r>
              <a:rPr lang="en-US" sz="1800" dirty="0" smtClean="0"/>
              <a:t>Planning, Programming, Design, Infrastructure and Refurbishment, Commissioning, Activation - Support and Execution</a:t>
            </a:r>
          </a:p>
          <a:p>
            <a:pPr lvl="1">
              <a:spcAft>
                <a:spcPts val="600"/>
              </a:spcAft>
            </a:pPr>
            <a:r>
              <a:rPr lang="en-US" sz="1800" dirty="0" smtClean="0"/>
              <a:t>Space Management</a:t>
            </a:r>
          </a:p>
          <a:p>
            <a:pPr lvl="1">
              <a:spcAft>
                <a:spcPts val="600"/>
              </a:spcAft>
            </a:pPr>
            <a:r>
              <a:rPr lang="en-US" sz="1800" dirty="0" smtClean="0"/>
              <a:t>Janitorial Services</a:t>
            </a:r>
          </a:p>
        </p:txBody>
      </p:sp>
    </p:spTree>
    <p:extLst>
      <p:ext uri="{BB962C8B-B14F-4D97-AF65-F5344CB8AC3E}">
        <p14:creationId xmlns:p14="http://schemas.microsoft.com/office/powerpoint/2010/main" val="2528601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ellfc\Desktop\Campus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940" y="320433"/>
            <a:ext cx="3543300" cy="45854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41388" y="522569"/>
            <a:ext cx="5333143" cy="404273"/>
          </a:xfrm>
        </p:spPr>
        <p:txBody>
          <a:bodyPr/>
          <a:lstStyle/>
          <a:p>
            <a:r>
              <a:rPr lang="en-US" dirty="0" smtClean="0"/>
              <a:t>Facilities, Maintenance and Engineering</a:t>
            </a:r>
            <a:endParaRPr lang="en-US" dirty="0"/>
          </a:p>
        </p:txBody>
      </p:sp>
      <p:sp>
        <p:nvSpPr>
          <p:cNvPr id="6" name="Freeform 5"/>
          <p:cNvSpPr/>
          <p:nvPr/>
        </p:nvSpPr>
        <p:spPr>
          <a:xfrm>
            <a:off x="4662488" y="1609725"/>
            <a:ext cx="2328862" cy="2886075"/>
          </a:xfrm>
          <a:custGeom>
            <a:avLst/>
            <a:gdLst>
              <a:gd name="connsiteX0" fmla="*/ 33337 w 2328862"/>
              <a:gd name="connsiteY0" fmla="*/ 190500 h 2886075"/>
              <a:gd name="connsiteX1" fmla="*/ 385762 w 2328862"/>
              <a:gd name="connsiteY1" fmla="*/ 214313 h 2886075"/>
              <a:gd name="connsiteX2" fmla="*/ 771525 w 2328862"/>
              <a:gd name="connsiteY2" fmla="*/ 0 h 2886075"/>
              <a:gd name="connsiteX3" fmla="*/ 1233487 w 2328862"/>
              <a:gd name="connsiteY3" fmla="*/ 790575 h 2886075"/>
              <a:gd name="connsiteX4" fmla="*/ 1476375 w 2328862"/>
              <a:gd name="connsiteY4" fmla="*/ 809625 h 2886075"/>
              <a:gd name="connsiteX5" fmla="*/ 1876425 w 2328862"/>
              <a:gd name="connsiteY5" fmla="*/ 1085850 h 2886075"/>
              <a:gd name="connsiteX6" fmla="*/ 1871662 w 2328862"/>
              <a:gd name="connsiteY6" fmla="*/ 1219200 h 2886075"/>
              <a:gd name="connsiteX7" fmla="*/ 2328862 w 2328862"/>
              <a:gd name="connsiteY7" fmla="*/ 1619250 h 2886075"/>
              <a:gd name="connsiteX8" fmla="*/ 1333500 w 2328862"/>
              <a:gd name="connsiteY8" fmla="*/ 2566988 h 2886075"/>
              <a:gd name="connsiteX9" fmla="*/ 1471612 w 2328862"/>
              <a:gd name="connsiteY9" fmla="*/ 2714625 h 2886075"/>
              <a:gd name="connsiteX10" fmla="*/ 1419225 w 2328862"/>
              <a:gd name="connsiteY10" fmla="*/ 2762250 h 2886075"/>
              <a:gd name="connsiteX11" fmla="*/ 1347787 w 2328862"/>
              <a:gd name="connsiteY11" fmla="*/ 2747963 h 2886075"/>
              <a:gd name="connsiteX12" fmla="*/ 1228725 w 2328862"/>
              <a:gd name="connsiteY12" fmla="*/ 2886075 h 2886075"/>
              <a:gd name="connsiteX13" fmla="*/ 1071562 w 2328862"/>
              <a:gd name="connsiteY13" fmla="*/ 2714625 h 2886075"/>
              <a:gd name="connsiteX14" fmla="*/ 1057275 w 2328862"/>
              <a:gd name="connsiteY14" fmla="*/ 2762250 h 2886075"/>
              <a:gd name="connsiteX15" fmla="*/ 933450 w 2328862"/>
              <a:gd name="connsiteY15" fmla="*/ 2633663 h 2886075"/>
              <a:gd name="connsiteX16" fmla="*/ 1133475 w 2328862"/>
              <a:gd name="connsiteY16" fmla="*/ 2586038 h 2886075"/>
              <a:gd name="connsiteX17" fmla="*/ 1171575 w 2328862"/>
              <a:gd name="connsiteY17" fmla="*/ 2571750 h 2886075"/>
              <a:gd name="connsiteX18" fmla="*/ 1285875 w 2328862"/>
              <a:gd name="connsiteY18" fmla="*/ 2328863 h 2886075"/>
              <a:gd name="connsiteX19" fmla="*/ 1276350 w 2328862"/>
              <a:gd name="connsiteY19" fmla="*/ 2295525 h 2886075"/>
              <a:gd name="connsiteX20" fmla="*/ 866775 w 2328862"/>
              <a:gd name="connsiteY20" fmla="*/ 2295525 h 2886075"/>
              <a:gd name="connsiteX21" fmla="*/ 738187 w 2328862"/>
              <a:gd name="connsiteY21" fmla="*/ 1990725 h 2886075"/>
              <a:gd name="connsiteX22" fmla="*/ 857250 w 2328862"/>
              <a:gd name="connsiteY22" fmla="*/ 1924050 h 2886075"/>
              <a:gd name="connsiteX23" fmla="*/ 857250 w 2328862"/>
              <a:gd name="connsiteY23" fmla="*/ 1309688 h 2886075"/>
              <a:gd name="connsiteX24" fmla="*/ 395287 w 2328862"/>
              <a:gd name="connsiteY24" fmla="*/ 1323975 h 2886075"/>
              <a:gd name="connsiteX25" fmla="*/ 0 w 2328862"/>
              <a:gd name="connsiteY25" fmla="*/ 285750 h 2886075"/>
              <a:gd name="connsiteX26" fmla="*/ 33337 w 2328862"/>
              <a:gd name="connsiteY26" fmla="*/ 190500 h 288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28862" h="2886075">
                <a:moveTo>
                  <a:pt x="33337" y="190500"/>
                </a:moveTo>
                <a:lnTo>
                  <a:pt x="385762" y="214313"/>
                </a:lnTo>
                <a:lnTo>
                  <a:pt x="771525" y="0"/>
                </a:lnTo>
                <a:lnTo>
                  <a:pt x="1233487" y="790575"/>
                </a:lnTo>
                <a:lnTo>
                  <a:pt x="1476375" y="809625"/>
                </a:lnTo>
                <a:lnTo>
                  <a:pt x="1876425" y="1085850"/>
                </a:lnTo>
                <a:lnTo>
                  <a:pt x="1871662" y="1219200"/>
                </a:lnTo>
                <a:lnTo>
                  <a:pt x="2328862" y="1619250"/>
                </a:lnTo>
                <a:lnTo>
                  <a:pt x="1333500" y="2566988"/>
                </a:lnTo>
                <a:lnTo>
                  <a:pt x="1471612" y="2714625"/>
                </a:lnTo>
                <a:lnTo>
                  <a:pt x="1419225" y="2762250"/>
                </a:lnTo>
                <a:lnTo>
                  <a:pt x="1347787" y="2747963"/>
                </a:lnTo>
                <a:lnTo>
                  <a:pt x="1228725" y="2886075"/>
                </a:lnTo>
                <a:lnTo>
                  <a:pt x="1071562" y="2714625"/>
                </a:lnTo>
                <a:lnTo>
                  <a:pt x="1057275" y="2762250"/>
                </a:lnTo>
                <a:lnTo>
                  <a:pt x="933450" y="2633663"/>
                </a:lnTo>
                <a:lnTo>
                  <a:pt x="1133475" y="2586038"/>
                </a:lnTo>
                <a:lnTo>
                  <a:pt x="1171575" y="2571750"/>
                </a:lnTo>
                <a:lnTo>
                  <a:pt x="1285875" y="2328863"/>
                </a:lnTo>
                <a:lnTo>
                  <a:pt x="1276350" y="2295525"/>
                </a:lnTo>
                <a:lnTo>
                  <a:pt x="866775" y="2295525"/>
                </a:lnTo>
                <a:lnTo>
                  <a:pt x="738187" y="1990725"/>
                </a:lnTo>
                <a:lnTo>
                  <a:pt x="857250" y="1924050"/>
                </a:lnTo>
                <a:lnTo>
                  <a:pt x="857250" y="1309688"/>
                </a:lnTo>
                <a:lnTo>
                  <a:pt x="395287" y="1323975"/>
                </a:lnTo>
                <a:lnTo>
                  <a:pt x="0" y="285750"/>
                </a:lnTo>
                <a:lnTo>
                  <a:pt x="33337" y="190500"/>
                </a:lnTo>
                <a:close/>
              </a:path>
            </a:pathLst>
          </a:custGeom>
          <a:gradFill>
            <a:gsLst>
              <a:gs pos="0">
                <a:schemeClr val="accent1">
                  <a:tint val="100000"/>
                  <a:shade val="100000"/>
                  <a:satMod val="130000"/>
                  <a:alpha val="0"/>
                </a:schemeClr>
              </a:gs>
              <a:gs pos="4000">
                <a:srgbClr val="FFC000">
                  <a:alpha val="34000"/>
                </a:srgb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ontent Placeholder 2"/>
          <p:cNvSpPr>
            <a:spLocks noGrp="1"/>
          </p:cNvSpPr>
          <p:nvPr>
            <p:ph sz="quarter" idx="11"/>
          </p:nvPr>
        </p:nvSpPr>
        <p:spPr>
          <a:xfrm>
            <a:off x="441388" y="1219605"/>
            <a:ext cx="3763900" cy="1106488"/>
          </a:xfrm>
        </p:spPr>
        <p:txBody>
          <a:bodyPr/>
          <a:lstStyle/>
          <a:p>
            <a:pPr marL="228600" lvl="1"/>
            <a:r>
              <a:rPr lang="en-US" sz="2000" b="1" dirty="0" smtClean="0"/>
              <a:t>NCI at Frederick</a:t>
            </a:r>
          </a:p>
          <a:p>
            <a:pPr marL="457200" lvl="2"/>
            <a:r>
              <a:rPr lang="en-US" dirty="0" smtClean="0"/>
              <a:t>Approximately </a:t>
            </a:r>
          </a:p>
          <a:p>
            <a:pPr marL="685800" lvl="3"/>
            <a:r>
              <a:rPr lang="en-US" dirty="0" smtClean="0"/>
              <a:t>70 Acres</a:t>
            </a:r>
          </a:p>
          <a:p>
            <a:pPr lvl="2"/>
            <a:r>
              <a:rPr lang="en-US" sz="1700" dirty="0" smtClean="0"/>
              <a:t>1.3 million GSF</a:t>
            </a:r>
          </a:p>
        </p:txBody>
      </p:sp>
      <p:sp>
        <p:nvSpPr>
          <p:cNvPr id="4" name="Rectangle 3"/>
          <p:cNvSpPr/>
          <p:nvPr/>
        </p:nvSpPr>
        <p:spPr>
          <a:xfrm>
            <a:off x="5888082" y="545288"/>
            <a:ext cx="592183" cy="184666"/>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35119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407311"/>
            <a:ext cx="8165592" cy="317395"/>
          </a:xfrm>
        </p:spPr>
        <p:txBody>
          <a:bodyPr/>
          <a:lstStyle/>
          <a:p>
            <a:r>
              <a:rPr lang="en-US" dirty="0" smtClean="0"/>
              <a:t>Facilities, Maintenance and Engineering</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3876216289"/>
              </p:ext>
            </p:extLst>
          </p:nvPr>
        </p:nvGraphicFramePr>
        <p:xfrm>
          <a:off x="1127682" y="864973"/>
          <a:ext cx="5619108" cy="37323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3290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633" y="361851"/>
            <a:ext cx="4786577" cy="536020"/>
          </a:xfrm>
        </p:spPr>
        <p:txBody>
          <a:bodyPr/>
          <a:lstStyle/>
          <a:p>
            <a:r>
              <a:rPr lang="en-US" dirty="0" smtClean="0"/>
              <a:t>Facilities, Maintenance and Engineering</a:t>
            </a:r>
            <a:endParaRPr lang="en-US" dirty="0"/>
          </a:p>
        </p:txBody>
      </p:sp>
      <p:sp>
        <p:nvSpPr>
          <p:cNvPr id="15" name="Content Placeholder 2"/>
          <p:cNvSpPr>
            <a:spLocks noGrp="1"/>
          </p:cNvSpPr>
          <p:nvPr>
            <p:ph sz="quarter" idx="11"/>
          </p:nvPr>
        </p:nvSpPr>
        <p:spPr>
          <a:xfrm>
            <a:off x="441388" y="1237493"/>
            <a:ext cx="3763900" cy="1106488"/>
          </a:xfrm>
        </p:spPr>
        <p:txBody>
          <a:bodyPr/>
          <a:lstStyle/>
          <a:p>
            <a:pPr marL="228600" lvl="1"/>
            <a:r>
              <a:rPr lang="en-US" sz="2000" b="1" dirty="0" smtClean="0"/>
              <a:t>NCI at Frederick </a:t>
            </a:r>
          </a:p>
          <a:p>
            <a:pPr marL="685800" lvl="3"/>
            <a:r>
              <a:rPr lang="en-US" sz="1800" dirty="0" smtClean="0"/>
              <a:t>Government Owned Buildings</a:t>
            </a:r>
            <a:endParaRPr lang="en-US" sz="1800" dirty="0"/>
          </a:p>
          <a:p>
            <a:pPr marL="685800" lvl="3"/>
            <a:r>
              <a:rPr lang="en-US" sz="1800" dirty="0" smtClean="0"/>
              <a:t>Leased Buildings ‘Modular’</a:t>
            </a:r>
          </a:p>
          <a:p>
            <a:pPr marL="685800" lvl="3"/>
            <a:r>
              <a:rPr lang="en-US" sz="1800" dirty="0" smtClean="0"/>
              <a:t>Government owned Buildings </a:t>
            </a:r>
            <a:r>
              <a:rPr lang="en-US" sz="1800" dirty="0"/>
              <a:t>‘Modular’</a:t>
            </a:r>
          </a:p>
          <a:p>
            <a:pPr marL="685800" lvl="3"/>
            <a:endParaRPr lang="en-US" sz="1800" dirty="0" smtClean="0"/>
          </a:p>
          <a:p>
            <a:pPr marL="685800" lvl="3"/>
            <a:endParaRPr lang="en-US" sz="1800" dirty="0" smtClean="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644" t="6743" r="26775" b="5332"/>
          <a:stretch/>
        </p:blipFill>
        <p:spPr bwMode="auto">
          <a:xfrm>
            <a:off x="4917496" y="481184"/>
            <a:ext cx="3310246" cy="432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66119" y="1680519"/>
            <a:ext cx="308919" cy="222422"/>
          </a:xfrm>
          <a:prstGeom prst="rect">
            <a:avLst/>
          </a:prstGeom>
          <a:gradFill>
            <a:gsLst>
              <a:gs pos="100000">
                <a:srgbClr val="000000"/>
              </a:gs>
              <a:gs pos="100000">
                <a:schemeClr val="accent1">
                  <a:tint val="50000"/>
                  <a:shade val="100000"/>
                  <a:satMod val="350000"/>
                </a:schemeClr>
              </a:gs>
            </a:gsLs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6119" y="2055341"/>
            <a:ext cx="308919" cy="222422"/>
          </a:xfrm>
          <a:prstGeom prst="rect">
            <a:avLst/>
          </a:prstGeom>
          <a:gradFill>
            <a:gsLst>
              <a:gs pos="100000">
                <a:srgbClr val="2A5DA5"/>
              </a:gs>
              <a:gs pos="100000">
                <a:schemeClr val="accent1">
                  <a:tint val="50000"/>
                  <a:shade val="100000"/>
                  <a:satMod val="350000"/>
                </a:schemeClr>
              </a:gs>
            </a:gsLst>
          </a:gradFill>
          <a:ln>
            <a:solidFill>
              <a:srgbClr val="2A5DA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66119" y="2532405"/>
            <a:ext cx="308919" cy="222422"/>
          </a:xfrm>
          <a:prstGeom prst="rect">
            <a:avLst/>
          </a:prstGeom>
          <a:gradFill>
            <a:gsLst>
              <a:gs pos="100000">
                <a:srgbClr val="00B050"/>
              </a:gs>
              <a:gs pos="100000">
                <a:schemeClr val="accent1">
                  <a:tint val="50000"/>
                  <a:shade val="100000"/>
                  <a:satMod val="350000"/>
                </a:schemeClr>
              </a:gs>
            </a:gsLst>
          </a:gra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9122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606249"/>
            <a:ext cx="4615253" cy="236914"/>
          </a:xfrm>
        </p:spPr>
        <p:txBody>
          <a:bodyPr/>
          <a:lstStyle/>
          <a:p>
            <a:r>
              <a:rPr lang="en-US" dirty="0" smtClean="0"/>
              <a:t>Facilities, Maintenance and Engineering </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4" t="5936" r="7142" b="6910"/>
          <a:stretch/>
        </p:blipFill>
        <p:spPr bwMode="auto">
          <a:xfrm>
            <a:off x="4967416" y="487792"/>
            <a:ext cx="3527784" cy="4343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2416" y="1905294"/>
            <a:ext cx="2226994" cy="2202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ontent Placeholder 2"/>
          <p:cNvSpPr>
            <a:spLocks noGrp="1"/>
          </p:cNvSpPr>
          <p:nvPr>
            <p:ph sz="quarter" idx="11"/>
          </p:nvPr>
        </p:nvSpPr>
        <p:spPr>
          <a:xfrm>
            <a:off x="441388" y="965644"/>
            <a:ext cx="4526028" cy="667800"/>
          </a:xfrm>
        </p:spPr>
        <p:txBody>
          <a:bodyPr/>
          <a:lstStyle/>
          <a:p>
            <a:pPr marL="228600" lvl="1"/>
            <a:r>
              <a:rPr lang="en-US" sz="2000" b="1" dirty="0" smtClean="0"/>
              <a:t>NCI at Frederick </a:t>
            </a:r>
            <a:r>
              <a:rPr lang="en-US" sz="2000" b="1" dirty="0"/>
              <a:t>- </a:t>
            </a:r>
            <a:r>
              <a:rPr lang="en-US" sz="1800" dirty="0" smtClean="0"/>
              <a:t>Existing </a:t>
            </a:r>
            <a:r>
              <a:rPr lang="en-US" sz="1800" dirty="0"/>
              <a:t>building </a:t>
            </a:r>
            <a:r>
              <a:rPr lang="en-US" sz="1800" dirty="0" smtClean="0"/>
              <a:t>Requirement Index </a:t>
            </a:r>
            <a:r>
              <a:rPr lang="en-US" sz="1800" dirty="0"/>
              <a:t>(RI) </a:t>
            </a:r>
            <a:r>
              <a:rPr lang="en-US" sz="1800" dirty="0" smtClean="0"/>
              <a:t>77.1 </a:t>
            </a:r>
            <a:r>
              <a:rPr lang="en-US" sz="1800" dirty="0" err="1" smtClean="0"/>
              <a:t>avg</a:t>
            </a:r>
            <a:endParaRPr lang="en-US" sz="1800" dirty="0" smtClean="0"/>
          </a:p>
        </p:txBody>
      </p:sp>
    </p:spTree>
    <p:extLst>
      <p:ext uri="{BB962C8B-B14F-4D97-AF65-F5344CB8AC3E}">
        <p14:creationId xmlns:p14="http://schemas.microsoft.com/office/powerpoint/2010/main" val="1479074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539354"/>
            <a:ext cx="4887590" cy="317395"/>
          </a:xfrm>
        </p:spPr>
        <p:txBody>
          <a:bodyPr/>
          <a:lstStyle/>
          <a:p>
            <a:r>
              <a:rPr lang="en-US" dirty="0" smtClean="0"/>
              <a:t>Facilities, Maintenance and Engineering</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5362" y="1974431"/>
            <a:ext cx="2959077" cy="2926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926" t="7732" r="11826" b="7080"/>
          <a:stretch/>
        </p:blipFill>
        <p:spPr bwMode="auto">
          <a:xfrm>
            <a:off x="5381366" y="539354"/>
            <a:ext cx="3461039" cy="4292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a:spLocks noGrp="1"/>
          </p:cNvSpPr>
          <p:nvPr>
            <p:ph sz="quarter" idx="11"/>
          </p:nvPr>
        </p:nvSpPr>
        <p:spPr>
          <a:xfrm>
            <a:off x="441387" y="998247"/>
            <a:ext cx="4476601" cy="966179"/>
          </a:xfrm>
        </p:spPr>
        <p:txBody>
          <a:bodyPr/>
          <a:lstStyle/>
          <a:p>
            <a:pPr>
              <a:spcAft>
                <a:spcPts val="0"/>
              </a:spcAft>
            </a:pPr>
            <a:r>
              <a:rPr lang="en-US" sz="2000" b="1" dirty="0" smtClean="0"/>
              <a:t>NCI at Frederick - </a:t>
            </a:r>
            <a:r>
              <a:rPr lang="en-US" sz="1800" dirty="0" smtClean="0"/>
              <a:t>Existing building Condition Index </a:t>
            </a:r>
            <a:r>
              <a:rPr lang="en-US" sz="1800" dirty="0"/>
              <a:t>(</a:t>
            </a:r>
            <a:r>
              <a:rPr lang="en-US" sz="1800" dirty="0" smtClean="0"/>
              <a:t>CI) 81.5 </a:t>
            </a:r>
            <a:r>
              <a:rPr lang="en-US" sz="1800" dirty="0" err="1" smtClean="0"/>
              <a:t>avg</a:t>
            </a:r>
            <a:r>
              <a:rPr lang="en-US" sz="1800" dirty="0" smtClean="0"/>
              <a:t> </a:t>
            </a:r>
          </a:p>
          <a:p>
            <a:pPr marL="685800" lvl="3"/>
            <a:endParaRPr lang="en-US" sz="1800" dirty="0" smtClean="0"/>
          </a:p>
        </p:txBody>
      </p:sp>
    </p:spTree>
    <p:extLst>
      <p:ext uri="{BB962C8B-B14F-4D97-AF65-F5344CB8AC3E}">
        <p14:creationId xmlns:p14="http://schemas.microsoft.com/office/powerpoint/2010/main" val="1329005873"/>
      </p:ext>
    </p:extLst>
  </p:cSld>
  <p:clrMapOvr>
    <a:masterClrMapping/>
  </p:clrMapOvr>
  <p:timing>
    <p:tnLst>
      <p:par>
        <p:cTn id="1" dur="indefinite" restart="never" nodeType="tmRoot"/>
      </p:par>
    </p:tnLst>
  </p:timing>
</p:sld>
</file>

<file path=ppt/theme/theme1.xml><?xml version="1.0" encoding="utf-8"?>
<a:theme xmlns:a="http://schemas.openxmlformats.org/drawingml/2006/main" name="NCI PPT Template 16x9 RED">
  <a:themeElements>
    <a:clrScheme name="NCI Colors Theme">
      <a:dk1>
        <a:srgbClr val="606060"/>
      </a:dk1>
      <a:lt1>
        <a:srgbClr val="FFFFFF"/>
      </a:lt1>
      <a:dk2>
        <a:srgbClr val="BB0E3D"/>
      </a:dk2>
      <a:lt2>
        <a:srgbClr val="FFFFFF"/>
      </a:lt2>
      <a:accent1>
        <a:srgbClr val="BB0E3D"/>
      </a:accent1>
      <a:accent2>
        <a:srgbClr val="606060"/>
      </a:accent2>
      <a:accent3>
        <a:srgbClr val="123E57"/>
      </a:accent3>
      <a:accent4>
        <a:srgbClr val="2A71A5"/>
      </a:accent4>
      <a:accent5>
        <a:srgbClr val="178DA9"/>
      </a:accent5>
      <a:accent6>
        <a:srgbClr val="009999"/>
      </a:accent6>
      <a:hlink>
        <a:srgbClr val="3F54C9"/>
      </a:hlink>
      <a:folHlink>
        <a:srgbClr val="6060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3931</TotalTime>
  <Words>1830</Words>
  <Application>Microsoft Office PowerPoint</Application>
  <PresentationFormat>On-screen Show (16:9)</PresentationFormat>
  <Paragraphs>227</Paragraphs>
  <Slides>21</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ＭＳ Ｐゴシック</vt:lpstr>
      <vt:lpstr>Arial</vt:lpstr>
      <vt:lpstr>Calibri</vt:lpstr>
      <vt:lpstr>Sapient Centro Slab</vt:lpstr>
      <vt:lpstr>SapientCentroSlab-Light</vt:lpstr>
      <vt:lpstr>SapientSansBold</vt:lpstr>
      <vt:lpstr>SapientSansRegular</vt:lpstr>
      <vt:lpstr>Times New Roman</vt:lpstr>
      <vt:lpstr>Wingdings</vt:lpstr>
      <vt:lpstr>NCI PPT Template 16x9 RED</vt:lpstr>
      <vt:lpstr>Office of Space and Facility Management</vt:lpstr>
      <vt:lpstr>Overview of FFRDC  Facilities, Maintenance and Engineering (FME)  </vt:lpstr>
      <vt:lpstr>Facilities, Maintenance and Engineering</vt:lpstr>
      <vt:lpstr>Facilities, Maintenance and Engineering</vt:lpstr>
      <vt:lpstr>Facilities, Maintenance and Engineering</vt:lpstr>
      <vt:lpstr>Facilities, Maintenance and Engineering</vt:lpstr>
      <vt:lpstr>Facilities, Maintenance and Engineering</vt:lpstr>
      <vt:lpstr>Facilities, Maintenance and Engineering </vt:lpstr>
      <vt:lpstr>Facilities, Maintenance and Engineering</vt:lpstr>
      <vt:lpstr>Facilities, Maintenance and Engineering</vt:lpstr>
      <vt:lpstr>PowerPoint Presentation</vt:lpstr>
      <vt:lpstr>PowerPoint Presentation</vt:lpstr>
      <vt:lpstr>Facilities, Maintenance and Engineering</vt:lpstr>
      <vt:lpstr>Overview of FFRDC Environment, Health and Safety (EHS)</vt:lpstr>
      <vt:lpstr>Environment, Health and Safety</vt:lpstr>
      <vt:lpstr>Protection Services</vt:lpstr>
      <vt:lpstr>  Occupational Health Programs</vt:lpstr>
      <vt:lpstr>Environmental Protection Services</vt:lpstr>
      <vt:lpstr>Safety Programs</vt:lpstr>
      <vt:lpstr>EHS Workload – Typical Daily Activities</vt:lpstr>
      <vt:lpstr>PowerPoint Presentation</vt:lpstr>
    </vt:vector>
  </TitlesOfParts>
  <Company>Sapient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Sapient</dc:creator>
  <cp:lastModifiedBy>Joyce Ogunlade</cp:lastModifiedBy>
  <cp:revision>257</cp:revision>
  <cp:lastPrinted>2015-09-28T14:01:36Z</cp:lastPrinted>
  <dcterms:created xsi:type="dcterms:W3CDTF">2013-05-02T18:01:03Z</dcterms:created>
  <dcterms:modified xsi:type="dcterms:W3CDTF">2017-06-21T14:08:59Z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LatestUserAccountName">
    <vt:lpwstr>ctompk</vt:lpwstr>
  </property>
  <property fmtid="{D5CDD505-2E9C-101B-9397-08002B2CF9AE}" pid="3" name="Offisync_UpdateToken">
    <vt:lpwstr>6</vt:lpwstr>
  </property>
  <property fmtid="{D5CDD505-2E9C-101B-9397-08002B2CF9AE}" pid="4" name="Jive_VersionGuid">
    <vt:lpwstr>52528687-c425-4c02-aa36-9dee618be8dc</vt:lpwstr>
  </property>
  <property fmtid="{D5CDD505-2E9C-101B-9397-08002B2CF9AE}" pid="5" name="Offisync_ProviderInitializationData">
    <vt:lpwstr>https://vox.sapient.com</vt:lpwstr>
  </property>
  <property fmtid="{D5CDD505-2E9C-101B-9397-08002B2CF9AE}" pid="6" name="Offisync_ServerID">
    <vt:lpwstr>2a760b3e-54a5-418b-9dd9-555cd32dea45</vt:lpwstr>
  </property>
  <property fmtid="{D5CDD505-2E9C-101B-9397-08002B2CF9AE}" pid="7" name="Offisync_UniqueId">
    <vt:lpwstr>79519</vt:lpwstr>
  </property>
</Properties>
</file>