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1"/>
  </p:notesMasterIdLst>
  <p:handoutMasterIdLst>
    <p:handoutMasterId r:id="rId12"/>
  </p:handoutMasterIdLst>
  <p:sldIdLst>
    <p:sldId id="308" r:id="rId2"/>
    <p:sldId id="317" r:id="rId3"/>
    <p:sldId id="315" r:id="rId4"/>
    <p:sldId id="316" r:id="rId5"/>
    <p:sldId id="311" r:id="rId6"/>
    <p:sldId id="312" r:id="rId7"/>
    <p:sldId id="306" r:id="rId8"/>
    <p:sldId id="314" r:id="rId9"/>
    <p:sldId id="310" r:id="rId10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6C6C6C"/>
    <a:srgbClr val="000000"/>
    <a:srgbClr val="E8E8E8"/>
    <a:srgbClr val="F2F2F2"/>
    <a:srgbClr val="4C4C4C"/>
    <a:srgbClr val="565656"/>
    <a:srgbClr val="2A5DA5"/>
    <a:srgbClr val="2A67A5"/>
    <a:srgbClr val="2A7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789" autoAdjust="0"/>
    <p:restoredTop sz="94654" autoAdjust="0"/>
  </p:normalViewPr>
  <p:slideViewPr>
    <p:cSldViewPr snapToGrid="0" snapToObjects="1">
      <p:cViewPr>
        <p:scale>
          <a:sx n="100" d="100"/>
          <a:sy n="100" d="100"/>
        </p:scale>
        <p:origin x="-1944" y="-120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3" d="100"/>
          <a:sy n="53" d="100"/>
        </p:scale>
        <p:origin x="2648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3C395-96D9-3549-B668-03A5D401BEEB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59DD9-C07A-0F4A-BE38-5AFB42BB2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53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NLCR_ACQ@mail.nih.gov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a more accessible version of this file or to request additional information about the images contained in this PowerPoint presentation, please contact: the FNCLR Acquisition Team @ </a:t>
            </a:r>
            <a:r>
              <a:rPr lang="en-US" u="sng">
                <a:hlinkClick r:id="rId3"/>
              </a:rPr>
              <a:t>FNLCR_ACQ@mail.nih.gov</a:t>
            </a:r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33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66486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flipV="1">
            <a:off x="0" y="3776472"/>
            <a:ext cx="9144000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1234440"/>
            <a:ext cx="7772400" cy="1370882"/>
          </a:xfrm>
        </p:spPr>
        <p:txBody>
          <a:bodyPr lIns="0" tIns="0" rIns="0" bIns="0" anchor="b">
            <a:noAutofit/>
          </a:bodyPr>
          <a:lstStyle>
            <a:lvl1pPr algn="r">
              <a:defRPr sz="28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Title of the presentation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674620"/>
            <a:ext cx="7772400" cy="514782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400" b="0" i="1" spc="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 </a:t>
            </a:r>
            <a:endParaRPr lang="en-US" dirty="0"/>
          </a:p>
        </p:txBody>
      </p:sp>
      <p:pic>
        <p:nvPicPr>
          <p:cNvPr id="2" name="Picture 1" descr="NCI-Logo-Color.pn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282743"/>
            <a:ext cx="3993515" cy="381000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4295773"/>
            <a:ext cx="2286000" cy="3566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000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DEE2CC4A-D4A6-3847-844C-B33A6D47D47C}" type="datetime4">
              <a:rPr lang="en-US" smtClean="0"/>
              <a:pPr>
                <a:defRPr/>
              </a:pPr>
              <a:t>June 21,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1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2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747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1776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5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07219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1996889" y="4356100"/>
            <a:ext cx="51867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               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/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espanol</a:t>
            </a:r>
            <a:endParaRPr lang="en-US" sz="1600" b="1" dirty="0" smtClean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7" name="Group 6"/>
          <p:cNvGrpSpPr>
            <a:grpSpLocks noChangeAspect="1"/>
          </p:cNvGrpSpPr>
          <p:nvPr userDrawn="1"/>
        </p:nvGrpSpPr>
        <p:grpSpPr>
          <a:xfrm>
            <a:off x="2994026" y="2148840"/>
            <a:ext cx="3163776" cy="813435"/>
            <a:chOff x="2333626" y="1990725"/>
            <a:chExt cx="4519680" cy="1162050"/>
          </a:xfrm>
        </p:grpSpPr>
        <p:pic>
          <p:nvPicPr>
            <p:cNvPr id="10" name="Picture 9" descr="NCI-Logo-Stack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3805" y="2133600"/>
              <a:ext cx="3119501" cy="852170"/>
            </a:xfrm>
            <a:prstGeom prst="rect">
              <a:avLst/>
            </a:prstGeom>
          </p:spPr>
        </p:pic>
        <p:pic>
          <p:nvPicPr>
            <p:cNvPr id="11" name="Picture 10" descr="4_hhs_logo_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3626" y="1990725"/>
              <a:ext cx="1162050" cy="11620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84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7711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>
            <a:spLocks noChangeAspect="1"/>
          </p:cNvSpPr>
          <p:nvPr userDrawn="1"/>
        </p:nvSpPr>
        <p:spPr>
          <a:xfrm>
            <a:off x="10624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1371600"/>
            <a:ext cx="3017520" cy="13716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11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34256" y="0"/>
            <a:ext cx="4297680" cy="5148072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 smtClean="0"/>
              <a:t>Agenda Item 1</a:t>
            </a:r>
          </a:p>
          <a:p>
            <a:pPr lvl="1"/>
            <a:r>
              <a:rPr lang="en-US" dirty="0" smtClean="0"/>
              <a:t>Agenda Item 1a</a:t>
            </a:r>
          </a:p>
          <a:p>
            <a:pPr lvl="1"/>
            <a:r>
              <a:rPr lang="en-US" dirty="0" smtClean="0"/>
              <a:t>Agenda Item 1b</a:t>
            </a:r>
          </a:p>
          <a:p>
            <a:r>
              <a:rPr lang="en-US" dirty="0" smtClean="0"/>
              <a:t>Agenda Item 2</a:t>
            </a:r>
          </a:p>
          <a:p>
            <a:pPr lvl="1"/>
            <a:r>
              <a:rPr lang="en-US" dirty="0" smtClean="0"/>
              <a:t>Agenda Item 2a</a:t>
            </a:r>
          </a:p>
          <a:p>
            <a:pPr lvl="1"/>
            <a:r>
              <a:rPr lang="en-US" dirty="0" smtClean="0"/>
              <a:t>Agenda Item 2b</a:t>
            </a:r>
          </a:p>
          <a:p>
            <a:r>
              <a:rPr lang="en-US" dirty="0" smtClean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 smtClean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 smtClean="0"/>
              <a:t>Agenda Item 3b</a:t>
            </a:r>
          </a:p>
        </p:txBody>
      </p:sp>
    </p:spTree>
    <p:extLst>
      <p:ext uri="{BB962C8B-B14F-4D97-AF65-F5344CB8AC3E}">
        <p14:creationId xmlns:p14="http://schemas.microsoft.com/office/powerpoint/2010/main" val="9852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 userDrawn="1"/>
        </p:nvSpPr>
        <p:spPr>
          <a:xfrm>
            <a:off x="1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20"/>
          <p:cNvSpPr/>
          <p:nvPr userDrawn="1"/>
        </p:nvSpPr>
        <p:spPr>
          <a:xfrm>
            <a:off x="1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429000" y="1817370"/>
            <a:ext cx="5029199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8999" y="3257550"/>
            <a:ext cx="5022892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4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>
            <a:spLocks noChangeAspect="1"/>
          </p:cNvSpPr>
          <p:nvPr userDrawn="1"/>
        </p:nvSpPr>
        <p:spPr>
          <a:xfrm>
            <a:off x="1523357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3228985" cy="5148072"/>
          </a:xfrm>
          <a:prstGeom prst="homePlate">
            <a:avLst>
              <a:gd name="adj" fmla="val 32357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395471" y="1817370"/>
            <a:ext cx="4062728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rgbClr val="BB0E3D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5471" y="3257550"/>
            <a:ext cx="4056420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endParaRPr lang="en-US" dirty="0"/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0416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ntagon 4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371600"/>
            <a:ext cx="7772400" cy="24003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 smtClean="0"/>
              <a:t>Vision Quote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fugit </a:t>
            </a:r>
            <a:r>
              <a:rPr lang="en-US" dirty="0" err="1" smtClean="0"/>
              <a:t>liberavisse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nec</a:t>
            </a:r>
            <a:r>
              <a:rPr lang="en-US" dirty="0" smtClean="0"/>
              <a:t> at. </a:t>
            </a:r>
            <a:r>
              <a:rPr lang="en-US" dirty="0" err="1" smtClean="0"/>
              <a:t>Essent</a:t>
            </a:r>
            <a:r>
              <a:rPr lang="en-US" dirty="0" smtClean="0"/>
              <a:t> </a:t>
            </a:r>
            <a:r>
              <a:rPr lang="en-US" dirty="0" err="1" smtClean="0"/>
              <a:t>elaboraret</a:t>
            </a:r>
            <a:r>
              <a:rPr lang="en-US" dirty="0" smtClean="0"/>
              <a:t> </a:t>
            </a:r>
            <a:r>
              <a:rPr lang="en-US" dirty="0" err="1" smtClean="0"/>
              <a:t>conclusionemque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eam</a:t>
            </a:r>
            <a:r>
              <a:rPr lang="en-US" dirty="0" smtClean="0"/>
              <a:t> id. Quo ex </a:t>
            </a:r>
            <a:r>
              <a:rPr lang="en-US" dirty="0" err="1" smtClean="0"/>
              <a:t>laboramus</a:t>
            </a:r>
            <a:r>
              <a:rPr lang="en-US" dirty="0" smtClean="0"/>
              <a:t> </a:t>
            </a:r>
            <a:r>
              <a:rPr lang="en-US" dirty="0" err="1" smtClean="0"/>
              <a:t>accommodare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his </a:t>
            </a:r>
            <a:r>
              <a:rPr lang="en-US" dirty="0" err="1" smtClean="0"/>
              <a:t>falli</a:t>
            </a:r>
            <a:r>
              <a:rPr lang="en-US" dirty="0" smtClean="0"/>
              <a:t> </a:t>
            </a:r>
            <a:r>
              <a:rPr lang="en-US" dirty="0" err="1" smtClean="0"/>
              <a:t>deleniti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. </a:t>
            </a:r>
            <a:r>
              <a:rPr lang="en-US" dirty="0" err="1" smtClean="0"/>
              <a:t>Illud</a:t>
            </a:r>
            <a:r>
              <a:rPr lang="en-US" dirty="0" smtClean="0"/>
              <a:t> postulant </a:t>
            </a:r>
            <a:br>
              <a:rPr lang="en-US" dirty="0" smtClean="0"/>
            </a:br>
            <a:r>
              <a:rPr lang="en-US" dirty="0" err="1" smtClean="0"/>
              <a:t>adversarium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his.”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8" name="Picture 7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3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8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9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6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2654"/>
            <a:ext cx="8229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378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8767E79B-3863-C648-ACD5-D5A69BA31F7C}" type="datetime4">
              <a:rPr lang="en-US" smtClean="0"/>
              <a:pPr>
                <a:defRPr/>
              </a:pPr>
              <a:t>June 21, 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0" i="0" smtClean="0">
                <a:solidFill>
                  <a:srgbClr val="6C6C6C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755" r:id="rId2"/>
    <p:sldLayoutId id="2147483821" r:id="rId3"/>
    <p:sldLayoutId id="2147483822" r:id="rId4"/>
    <p:sldLayoutId id="2147483823" r:id="rId5"/>
    <p:sldLayoutId id="2147483770" r:id="rId6"/>
    <p:sldLayoutId id="2147483810" r:id="rId7"/>
    <p:sldLayoutId id="2147483771" r:id="rId8"/>
    <p:sldLayoutId id="2147483812" r:id="rId9"/>
    <p:sldLayoutId id="2147483772" r:id="rId10"/>
    <p:sldLayoutId id="2147483813" r:id="rId11"/>
    <p:sldLayoutId id="2147483773" r:id="rId12"/>
    <p:sldLayoutId id="2147483814" r:id="rId13"/>
    <p:sldLayoutId id="2147483763" r:id="rId14"/>
    <p:sldLayoutId id="2147483807" r:id="rId15"/>
    <p:sldLayoutId id="2147483824" r:id="rId16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NLCR_ACQinfo@nih.gov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cioa.cancer.gov/oa-internet/fnlcr/index.html/?cid=eb_ffrdc_grantees" TargetMode="External"/><Relationship Id="rId2" Type="http://schemas.openxmlformats.org/officeDocument/2006/relationships/hyperlink" Target="http://www.fbo.gov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ncioa.cancer.gov/oa-internet/fnlcr/index.html#/documents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FNLCR_ACQinfo@nih.gov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ainfo.nci.nih.gov/advisory/ncab/ncab.htm" TargetMode="External"/><Relationship Id="rId2" Type="http://schemas.openxmlformats.org/officeDocument/2006/relationships/hyperlink" Target="http://frederick.cancer.gov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FNLCR_ACQinfo@nih.gov" TargetMode="External"/><Relationship Id="rId4" Type="http://schemas.openxmlformats.org/officeDocument/2006/relationships/hyperlink" Target="http://deainfo.nci.nih.gov/advisory/fac/fac.ht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OVERVIEW OF PROCUREMENT </a:t>
            </a:r>
            <a:r>
              <a:rPr lang="en-US" b="1" dirty="0" smtClean="0"/>
              <a:t>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By: </a:t>
            </a:r>
            <a:r>
              <a:rPr lang="en-US" dirty="0" smtClean="0"/>
              <a:t>Stephen Davis, Contracting </a:t>
            </a:r>
            <a:r>
              <a:rPr lang="en-US" dirty="0"/>
              <a:t>Officer</a:t>
            </a:r>
          </a:p>
          <a:p>
            <a:r>
              <a:rPr lang="en-US" dirty="0"/>
              <a:t>Chief, Management Operations and Support Branch</a:t>
            </a:r>
            <a:r>
              <a:rPr lang="en-US" dirty="0" smtClean="0"/>
              <a:t>  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1,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51" y="311658"/>
            <a:ext cx="8165592" cy="317395"/>
          </a:xfrm>
        </p:spPr>
        <p:txBody>
          <a:bodyPr/>
          <a:lstStyle/>
          <a:p>
            <a:r>
              <a:rPr lang="en-US" dirty="0" smtClean="0"/>
              <a:t>Procurement Process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17576" y="880281"/>
            <a:ext cx="8165592" cy="3600450"/>
          </a:xfrm>
        </p:spPr>
        <p:txBody>
          <a:bodyPr/>
          <a:lstStyle/>
          <a:p>
            <a:pPr marL="228600" lvl="2"/>
            <a:r>
              <a:rPr lang="en-US" dirty="0" smtClean="0"/>
              <a:t>Only </a:t>
            </a:r>
            <a:r>
              <a:rPr lang="en-US" dirty="0"/>
              <a:t>a warranted Contracting Officer with the appropriate, delegated authority may bind the </a:t>
            </a:r>
            <a:r>
              <a:rPr lang="en-US" dirty="0" smtClean="0"/>
              <a:t>Government</a:t>
            </a:r>
          </a:p>
          <a:p>
            <a:pPr marL="228600" lvl="2"/>
            <a:r>
              <a:rPr lang="en-US" dirty="0"/>
              <a:t>Discussions you may have today are for </a:t>
            </a:r>
            <a:r>
              <a:rPr lang="en-US" dirty="0" smtClean="0"/>
              <a:t>information </a:t>
            </a:r>
            <a:r>
              <a:rPr lang="en-US" dirty="0"/>
              <a:t>only </a:t>
            </a:r>
            <a:r>
              <a:rPr lang="en-US" sz="1400" dirty="0" smtClean="0"/>
              <a:t>(past activities)</a:t>
            </a:r>
          </a:p>
          <a:p>
            <a:pPr marL="228600" lvl="2"/>
            <a:r>
              <a:rPr lang="en-US" dirty="0" smtClean="0"/>
              <a:t>Procurement </a:t>
            </a:r>
            <a:r>
              <a:rPr lang="en-US" dirty="0"/>
              <a:t>Sensitive </a:t>
            </a:r>
            <a:r>
              <a:rPr lang="en-US" dirty="0" smtClean="0"/>
              <a:t>Information MUST NOT be discussed </a:t>
            </a:r>
            <a:r>
              <a:rPr lang="en-US" sz="1400" dirty="0" smtClean="0"/>
              <a:t>(future activities)</a:t>
            </a:r>
          </a:p>
          <a:p>
            <a:pPr marL="457200" lvl="3"/>
            <a:r>
              <a:rPr lang="en-US" sz="1800" dirty="0" smtClean="0"/>
              <a:t>Questions regarding this acquisition should be directed to the Contracting Officer via </a:t>
            </a:r>
            <a:r>
              <a:rPr lang="en-US" sz="1800" dirty="0">
                <a:hlinkClick r:id="rId2"/>
              </a:rPr>
              <a:t>FNLCR_ACQinfo@nih.gov</a:t>
            </a:r>
            <a:r>
              <a:rPr lang="en-US" sz="1800" dirty="0"/>
              <a:t> </a:t>
            </a:r>
            <a:endParaRPr lang="en-US" sz="1800" dirty="0" smtClean="0"/>
          </a:p>
          <a:p>
            <a:pPr marL="457200" lvl="3"/>
            <a:r>
              <a:rPr lang="en-US" sz="1800" dirty="0" smtClean="0"/>
              <a:t>To do otherwise could put your organization at risk for being excluded from the competition</a:t>
            </a:r>
          </a:p>
          <a:p>
            <a:pPr marL="228600" lvl="2"/>
            <a:r>
              <a:rPr lang="en-US" dirty="0" smtClean="0"/>
              <a:t>Official </a:t>
            </a:r>
            <a:r>
              <a:rPr lang="en-US" dirty="0"/>
              <a:t>Government requirements will be set forth in the </a:t>
            </a:r>
            <a:r>
              <a:rPr lang="en-US" dirty="0" smtClean="0"/>
              <a:t>solicitation</a:t>
            </a:r>
          </a:p>
          <a:p>
            <a:pPr marL="228600" lvl="2"/>
            <a:r>
              <a:rPr lang="en-US" dirty="0" smtClean="0"/>
              <a:t>A formal Questions and Answers process will be discussed later   </a:t>
            </a:r>
          </a:p>
        </p:txBody>
      </p:sp>
    </p:spTree>
    <p:extLst>
      <p:ext uri="{BB962C8B-B14F-4D97-AF65-F5344CB8AC3E}">
        <p14:creationId xmlns:p14="http://schemas.microsoft.com/office/powerpoint/2010/main" val="348735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51" y="311658"/>
            <a:ext cx="8165592" cy="317395"/>
          </a:xfrm>
        </p:spPr>
        <p:txBody>
          <a:bodyPr/>
          <a:lstStyle/>
          <a:p>
            <a:r>
              <a:rPr lang="en-US" dirty="0" smtClean="0"/>
              <a:t>General Background – Subject to Change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341376" y="937028"/>
            <a:ext cx="8165592" cy="3600450"/>
          </a:xfrm>
        </p:spPr>
        <p:txBody>
          <a:bodyPr/>
          <a:lstStyle/>
          <a:p>
            <a:pPr>
              <a:defRPr/>
            </a:pPr>
            <a:r>
              <a:rPr lang="en-US" sz="1800" dirty="0" smtClean="0">
                <a:ea typeface="ＭＳ Ｐゴシック" pitchFamily="34" charset="-128"/>
              </a:rPr>
              <a:t>The </a:t>
            </a:r>
            <a:r>
              <a:rPr lang="en-US" altLang="en-US" sz="1800" dirty="0">
                <a:ea typeface="ＭＳ Ｐゴシック" pitchFamily="34" charset="-128"/>
              </a:rPr>
              <a:t>NCI contemplates </a:t>
            </a:r>
            <a:r>
              <a:rPr lang="en-US" altLang="en-US" sz="1800" dirty="0" smtClean="0">
                <a:ea typeface="ＭＳ Ｐゴシック" pitchFamily="34" charset="-128"/>
              </a:rPr>
              <a:t>a new </a:t>
            </a:r>
            <a:r>
              <a:rPr lang="en-US" altLang="en-US" sz="1800" dirty="0">
                <a:ea typeface="ＭＳ Ｐゴシック" pitchFamily="34" charset="-128"/>
              </a:rPr>
              <a:t>contract will be awarded for a term of 10 </a:t>
            </a:r>
            <a:r>
              <a:rPr lang="en-US" altLang="en-US" sz="1800" dirty="0" smtClean="0">
                <a:ea typeface="ＭＳ Ｐゴシック" pitchFamily="34" charset="-128"/>
              </a:rPr>
              <a:t>years</a:t>
            </a:r>
            <a:r>
              <a:rPr lang="en-US" altLang="en-US" sz="1800" dirty="0">
                <a:ea typeface="ＭＳ Ｐゴシック" pitchFamily="34" charset="-128"/>
              </a:rPr>
              <a:t>.</a:t>
            </a:r>
            <a:endParaRPr lang="en-US" altLang="en-US" sz="1800" dirty="0" smtClean="0">
              <a:ea typeface="ＭＳ Ｐゴシック" pitchFamily="34" charset="-128"/>
            </a:endParaRPr>
          </a:p>
          <a:p>
            <a:pPr marL="514350" lvl="2" indent="-285750">
              <a:defRPr/>
            </a:pPr>
            <a:r>
              <a:rPr lang="en-US" altLang="en-US" dirty="0" smtClean="0"/>
              <a:t>Anticipate an Indefinite Delivery – Indefinite Quantity (IDIQ) contract with both severable and non-severable Task Orders.  Options may be included.</a:t>
            </a:r>
          </a:p>
          <a:p>
            <a:pPr marL="514350" lvl="2" indent="-285750">
              <a:defRPr/>
            </a:pPr>
            <a:r>
              <a:rPr lang="en-US" dirty="0" smtClean="0"/>
              <a:t>Anticipate </a:t>
            </a:r>
            <a:r>
              <a:rPr lang="en-US" dirty="0"/>
              <a:t>most, but not all, work will be cost reimbursement in nature with a negotiated fixed fee as </a:t>
            </a:r>
            <a:r>
              <a:rPr lang="en-US" dirty="0" smtClean="0"/>
              <a:t>applicable per Task Order.</a:t>
            </a:r>
          </a:p>
          <a:p>
            <a:pPr marL="514350" lvl="2" indent="-285750">
              <a:defRPr/>
            </a:pPr>
            <a:r>
              <a:rPr lang="en-US" dirty="0"/>
              <a:t>Anticipated ceiling for the new award will not exceed $8.58B.</a:t>
            </a:r>
          </a:p>
          <a:p>
            <a:pPr marL="514350" lvl="2" indent="-285750">
              <a:defRPr/>
            </a:pPr>
            <a:r>
              <a:rPr lang="en-US" dirty="0" smtClean="0"/>
              <a:t>The </a:t>
            </a:r>
            <a:r>
              <a:rPr lang="en-US" dirty="0"/>
              <a:t>ceiling is a maximum contract value that cannot be exceeded by the total of all combined </a:t>
            </a:r>
            <a:r>
              <a:rPr lang="en-US" dirty="0" smtClean="0"/>
              <a:t>Task Orders </a:t>
            </a:r>
            <a:r>
              <a:rPr lang="en-US" dirty="0"/>
              <a:t>awarded under the contract.  </a:t>
            </a:r>
            <a:endParaRPr lang="en-US" dirty="0" smtClean="0"/>
          </a:p>
          <a:p>
            <a:pPr marL="514350" lvl="2" indent="-285750">
              <a:defRPr/>
            </a:pPr>
            <a:r>
              <a:rPr lang="en-US" dirty="0" smtClean="0"/>
              <a:t>The ceiling is NOT </a:t>
            </a:r>
            <a:r>
              <a:rPr lang="en-US" dirty="0"/>
              <a:t>a direct funding </a:t>
            </a:r>
            <a:r>
              <a:rPr lang="en-US" dirty="0" smtClean="0"/>
              <a:t>level.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18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51" y="311658"/>
            <a:ext cx="8165592" cy="317395"/>
          </a:xfrm>
        </p:spPr>
        <p:txBody>
          <a:bodyPr/>
          <a:lstStyle/>
          <a:p>
            <a:r>
              <a:rPr lang="en-US" dirty="0"/>
              <a:t>General Background – </a:t>
            </a:r>
            <a:r>
              <a:rPr lang="en-US" dirty="0" smtClean="0"/>
              <a:t>Subject </a:t>
            </a:r>
            <a:r>
              <a:rPr lang="en-US" dirty="0"/>
              <a:t>to </a:t>
            </a:r>
            <a:r>
              <a:rPr lang="en-US" dirty="0" smtClean="0"/>
              <a:t>Change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17576" y="794153"/>
            <a:ext cx="8165592" cy="360045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sz="1800" dirty="0">
                <a:ea typeface="ＭＳ Ｐゴシック" pitchFamily="34" charset="-128"/>
              </a:rPr>
              <a:t>NCI contemplates the source selection process utilized will reflect a best value process with the potential for an award to other than the lowest priced offeror.</a:t>
            </a:r>
          </a:p>
          <a:p>
            <a:pPr>
              <a:buClr>
                <a:schemeClr val="tx1"/>
              </a:buClr>
              <a:defRPr/>
            </a:pPr>
            <a:r>
              <a:rPr lang="en-US" sz="1800" dirty="0">
                <a:ea typeface="ＭＳ Ｐゴシック" pitchFamily="34" charset="-128"/>
              </a:rPr>
              <a:t>All evaluation factors and significant sub-factors and their relative importance will be clearly stated in the solicitation.</a:t>
            </a:r>
          </a:p>
          <a:p>
            <a:pPr lvl="1">
              <a:buClr>
                <a:schemeClr val="tx1"/>
              </a:buClr>
              <a:defRPr/>
            </a:pPr>
            <a:r>
              <a:rPr lang="en-US" sz="1800" dirty="0">
                <a:ea typeface="ＭＳ Ｐゴシック" pitchFamily="34" charset="-128"/>
              </a:rPr>
              <a:t>Technical capability will be of paramount importance in this acquisition</a:t>
            </a:r>
          </a:p>
          <a:p>
            <a:pPr lvl="1">
              <a:buClr>
                <a:schemeClr val="tx1"/>
              </a:buClr>
              <a:defRPr/>
            </a:pPr>
            <a:r>
              <a:rPr lang="en-US" sz="1800" dirty="0">
                <a:ea typeface="ＭＳ Ｐゴシック" pitchFamily="34" charset="-128"/>
              </a:rPr>
              <a:t>Subcontracting plan will be a critical evaluation factor</a:t>
            </a:r>
          </a:p>
          <a:p>
            <a:pPr>
              <a:buClr>
                <a:schemeClr val="tx1"/>
              </a:buClr>
              <a:defRPr/>
            </a:pPr>
            <a:r>
              <a:rPr lang="en-US" altLang="en-US" sz="1800" dirty="0">
                <a:ea typeface="ＭＳ Ｐゴシック" pitchFamily="34" charset="-128"/>
              </a:rPr>
              <a:t>Additional information concerning the competitive process will be announced on the Government-wide point of entry, Federal Business Opportunities (</a:t>
            </a:r>
            <a:r>
              <a:rPr lang="en-US" altLang="en-US" sz="1800" dirty="0" err="1">
                <a:ea typeface="ＭＳ Ｐゴシック" pitchFamily="34" charset="-128"/>
              </a:rPr>
              <a:t>FedBizOpps</a:t>
            </a:r>
            <a:r>
              <a:rPr lang="en-US" altLang="en-US" sz="1800" dirty="0">
                <a:ea typeface="ＭＳ Ｐゴシック" pitchFamily="34" charset="-128"/>
              </a:rPr>
              <a:t>) at </a:t>
            </a:r>
            <a:r>
              <a:rPr lang="en-US" altLang="en-US" sz="1800" dirty="0">
                <a:ea typeface="ＭＳ Ｐゴシック" pitchFamily="34" charset="-128"/>
                <a:hlinkClick r:id="rId2"/>
              </a:rPr>
              <a:t>www.fbo.gov</a:t>
            </a:r>
            <a:r>
              <a:rPr lang="en-US" altLang="en-US" sz="1800" dirty="0">
                <a:ea typeface="ＭＳ Ｐゴシック" pitchFamily="34" charset="-128"/>
              </a:rPr>
              <a:t>, as well as at the FNLCR Acquisition Portal at </a:t>
            </a:r>
            <a:r>
              <a:rPr lang="en-US" altLang="en-US" sz="1800" dirty="0">
                <a:ea typeface="ＭＳ Ｐゴシック" pitchFamily="34" charset="-128"/>
                <a:hlinkClick r:id="rId3"/>
              </a:rPr>
              <a:t>http://ncioa.cancer.gov/oa-internet/fnlcr/index.html</a:t>
            </a:r>
            <a:r>
              <a:rPr lang="en-US" altLang="en-US" sz="1800" dirty="0">
                <a:ea typeface="ＭＳ Ｐゴシック" pitchFamily="34" charset="-128"/>
              </a:rPr>
              <a:t>.   </a:t>
            </a:r>
          </a:p>
          <a:p>
            <a:pPr>
              <a:buClr>
                <a:schemeClr val="tx1"/>
              </a:buClr>
              <a:defRPr/>
            </a:pPr>
            <a:r>
              <a:rPr lang="en-US" altLang="en-US" sz="1800" b="1" dirty="0">
                <a:ea typeface="ＭＳ Ｐゴシック" pitchFamily="34" charset="-128"/>
              </a:rPr>
              <a:t>Information posted on </a:t>
            </a:r>
            <a:r>
              <a:rPr lang="en-US" altLang="en-US" sz="1800" b="1" dirty="0" err="1">
                <a:ea typeface="ＭＳ Ｐゴシック" pitchFamily="34" charset="-128"/>
              </a:rPr>
              <a:t>FedBizOpps</a:t>
            </a:r>
            <a:r>
              <a:rPr lang="en-US" altLang="en-US" sz="1800" b="1" dirty="0">
                <a:ea typeface="ＭＳ Ｐゴシック" pitchFamily="34" charset="-128"/>
              </a:rPr>
              <a:t> takes precedence over information provided elsewhere.</a:t>
            </a:r>
          </a:p>
          <a:p>
            <a:pPr lvl="1" indent="0">
              <a:buNone/>
              <a:defRPr/>
            </a:pPr>
            <a:endParaRPr lang="en-US" sz="1800" dirty="0"/>
          </a:p>
          <a:p>
            <a:pPr>
              <a:defRPr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4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Statement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927100"/>
            <a:ext cx="8165592" cy="3600450"/>
          </a:xfrm>
        </p:spPr>
        <p:txBody>
          <a:bodyPr/>
          <a:lstStyle/>
          <a:p>
            <a:r>
              <a:rPr lang="en-US" sz="1800" dirty="0"/>
              <a:t>Objectives and activities of the FFRDC are dynamic and subject to continuing </a:t>
            </a:r>
            <a:r>
              <a:rPr lang="en-US" sz="1800" dirty="0" smtClean="0"/>
              <a:t>evolution</a:t>
            </a:r>
          </a:p>
          <a:p>
            <a:r>
              <a:rPr lang="en-US" sz="1800" dirty="0" smtClean="0"/>
              <a:t>The </a:t>
            </a:r>
            <a:r>
              <a:rPr lang="en-US" sz="1800" dirty="0"/>
              <a:t>Statement of Work </a:t>
            </a:r>
            <a:r>
              <a:rPr lang="en-US" sz="1800" dirty="0" smtClean="0"/>
              <a:t>must </a:t>
            </a:r>
            <a:r>
              <a:rPr lang="en-US" sz="1800" i="1" dirty="0" smtClean="0"/>
              <a:t>not</a:t>
            </a:r>
            <a:r>
              <a:rPr lang="en-US" sz="1800" dirty="0" smtClean="0"/>
              <a:t> be </a:t>
            </a:r>
            <a:r>
              <a:rPr lang="en-US" sz="1800" dirty="0"/>
              <a:t>all-inclusive or </a:t>
            </a:r>
            <a:r>
              <a:rPr lang="en-US" sz="1800" dirty="0" smtClean="0"/>
              <a:t>restrictive and must encompass a wide </a:t>
            </a:r>
            <a:r>
              <a:rPr lang="en-US" sz="1800" dirty="0"/>
              <a:t>range of scientific disciplines </a:t>
            </a:r>
          </a:p>
          <a:p>
            <a:r>
              <a:rPr lang="en-US" sz="1800" dirty="0" smtClean="0"/>
              <a:t>This model has been used by other FFRDCs and allows for a broad scope that is further defined by specific Task Order</a:t>
            </a:r>
          </a:p>
          <a:p>
            <a:r>
              <a:rPr lang="en-US" sz="1800" dirty="0" smtClean="0"/>
              <a:t>It </a:t>
            </a:r>
            <a:r>
              <a:rPr lang="en-US" sz="1800" dirty="0"/>
              <a:t>is intended to provide a broad framework </a:t>
            </a:r>
            <a:r>
              <a:rPr lang="en-US" sz="1800" dirty="0" smtClean="0"/>
              <a:t>for the </a:t>
            </a:r>
            <a:r>
              <a:rPr lang="en-US" sz="1800" dirty="0"/>
              <a:t>work to be performed at the FNLCR during the contract </a:t>
            </a:r>
            <a:r>
              <a:rPr lang="en-US" sz="1800" dirty="0" smtClean="0"/>
              <a:t>term </a:t>
            </a:r>
          </a:p>
          <a:p>
            <a:r>
              <a:rPr lang="en-US" sz="1800" dirty="0" smtClean="0"/>
              <a:t>The draft Statement of Work is available on the </a:t>
            </a:r>
            <a:r>
              <a:rPr lang="en-US" sz="1800" dirty="0"/>
              <a:t>FNLCR Acquisition Portal at </a:t>
            </a:r>
            <a:r>
              <a:rPr lang="en-US" sz="1800" dirty="0">
                <a:hlinkClick r:id="rId2"/>
              </a:rPr>
              <a:t>http://ncioa.cancer.gov/oa-internet/fnlcr/index.html#/</a:t>
            </a:r>
            <a:r>
              <a:rPr lang="en-US" sz="1800" dirty="0" smtClean="0">
                <a:hlinkClick r:id="rId2"/>
              </a:rPr>
              <a:t>documents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77211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RFP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5" y="1069975"/>
            <a:ext cx="8278749" cy="360045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dirty="0">
                <a:ea typeface="ＭＳ Ｐゴシック" pitchFamily="34" charset="-128"/>
              </a:rPr>
              <a:t>The NCI contemplates the following general </a:t>
            </a:r>
            <a:r>
              <a:rPr lang="en-US" altLang="en-US" dirty="0" smtClean="0">
                <a:ea typeface="ＭＳ Ｐゴシック" pitchFamily="34" charset="-128"/>
              </a:rPr>
              <a:t>schedule (subject to change) </a:t>
            </a:r>
            <a:endParaRPr lang="en-US" altLang="en-US" dirty="0">
              <a:ea typeface="ＭＳ Ｐゴシック" pitchFamily="34" charset="-128"/>
            </a:endParaRPr>
          </a:p>
          <a:p>
            <a:pPr marL="742950" lvl="2" indent="-342900"/>
            <a:endParaRPr lang="en-US" altLang="en-US" dirty="0" smtClean="0">
              <a:ea typeface="ＭＳ Ｐゴシック" pitchFamily="34" charset="-128"/>
            </a:endParaRPr>
          </a:p>
          <a:p>
            <a:pPr marL="742950" lvl="2" indent="-342900"/>
            <a:r>
              <a:rPr lang="en-US" altLang="en-US" dirty="0" smtClean="0">
                <a:ea typeface="ＭＳ Ｐゴシック" pitchFamily="34" charset="-128"/>
              </a:rPr>
              <a:t>Draft </a:t>
            </a:r>
            <a:r>
              <a:rPr lang="en-US" altLang="en-US" dirty="0">
                <a:ea typeface="ＭＳ Ｐゴシック" pitchFamily="34" charset="-128"/>
              </a:rPr>
              <a:t>RFP Issuance	</a:t>
            </a:r>
            <a:r>
              <a:rPr lang="en-US" altLang="en-US" dirty="0"/>
              <a:t>	2nd Quarter </a:t>
            </a:r>
            <a:r>
              <a:rPr lang="en-US" altLang="en-US" dirty="0" smtClean="0"/>
              <a:t>FY16 </a:t>
            </a:r>
            <a:r>
              <a:rPr lang="en-US" altLang="en-US" sz="1200" dirty="0"/>
              <a:t>(NAICS Code may change-administrative</a:t>
            </a:r>
            <a:r>
              <a:rPr lang="en-US" altLang="en-US" sz="1200" dirty="0" smtClean="0"/>
              <a:t>)</a:t>
            </a:r>
            <a:endParaRPr lang="en-US" altLang="en-US" sz="1200" dirty="0"/>
          </a:p>
          <a:p>
            <a:pPr marL="742950" lvl="2" indent="-342900"/>
            <a:r>
              <a:rPr lang="en-US" altLang="en-US" dirty="0"/>
              <a:t>RFP Issuance			2nd Quarter FY16</a:t>
            </a:r>
          </a:p>
          <a:p>
            <a:pPr marL="742950" lvl="2" indent="-342900"/>
            <a:r>
              <a:rPr lang="en-US" altLang="en-US" dirty="0"/>
              <a:t>Receipt of Proposals	</a:t>
            </a:r>
            <a:r>
              <a:rPr lang="en-US" altLang="en-US" dirty="0" smtClean="0"/>
              <a:t>3rd </a:t>
            </a:r>
            <a:r>
              <a:rPr lang="en-US" altLang="en-US" dirty="0"/>
              <a:t>Quarter FY16</a:t>
            </a:r>
          </a:p>
          <a:p>
            <a:pPr marL="742950" lvl="2" indent="-342900"/>
            <a:r>
              <a:rPr lang="en-US" altLang="en-US" dirty="0"/>
              <a:t>Contract Award is planned in January 2017, subject to change. </a:t>
            </a:r>
          </a:p>
          <a:p>
            <a:pPr marL="742950" lvl="2" indent="-342900"/>
            <a:r>
              <a:rPr lang="en-US" dirty="0"/>
              <a:t>The Government expects to provide 90-120 days for proposal response.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6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908050"/>
            <a:ext cx="8165592" cy="3600450"/>
          </a:xfrm>
        </p:spPr>
        <p:txBody>
          <a:bodyPr/>
          <a:lstStyle/>
          <a:p>
            <a:r>
              <a:rPr lang="en-US" dirty="0" smtClean="0"/>
              <a:t>All questions must be submitted to the </a:t>
            </a:r>
            <a:r>
              <a:rPr lang="en-US" dirty="0">
                <a:hlinkClick r:id="rId2"/>
              </a:rPr>
              <a:t>FNLCR_ACQinfo@nih.gov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A clear subject line indicating “QUESTION” </a:t>
            </a:r>
          </a:p>
          <a:p>
            <a:pPr lvl="1"/>
            <a:r>
              <a:rPr lang="en-US" dirty="0" smtClean="0"/>
              <a:t>Email box is continuously </a:t>
            </a:r>
            <a:r>
              <a:rPr lang="en-US" dirty="0"/>
              <a:t>monitored </a:t>
            </a:r>
            <a:endParaRPr lang="en-US" dirty="0" smtClean="0"/>
          </a:p>
          <a:p>
            <a:pPr lvl="1"/>
            <a:r>
              <a:rPr lang="en-US" dirty="0" smtClean="0"/>
              <a:t>Responses </a:t>
            </a:r>
            <a:r>
              <a:rPr lang="en-US" dirty="0"/>
              <a:t>will not be provided via </a:t>
            </a:r>
            <a:r>
              <a:rPr lang="en-US" dirty="0" smtClean="0"/>
              <a:t>email</a:t>
            </a:r>
            <a:endParaRPr lang="en-US" dirty="0"/>
          </a:p>
          <a:p>
            <a:r>
              <a:rPr lang="en-US" dirty="0" smtClean="0"/>
              <a:t>All responses </a:t>
            </a:r>
            <a:r>
              <a:rPr lang="en-US" dirty="0"/>
              <a:t>to questions received </a:t>
            </a:r>
            <a:r>
              <a:rPr lang="en-US" dirty="0" smtClean="0"/>
              <a:t>will </a:t>
            </a:r>
            <a:r>
              <a:rPr lang="en-US" dirty="0"/>
              <a:t>be published on </a:t>
            </a:r>
            <a:r>
              <a:rPr lang="en-US" dirty="0" err="1" smtClean="0"/>
              <a:t>FedBizOpps</a:t>
            </a:r>
            <a:r>
              <a:rPr lang="en-US" dirty="0" smtClean="0"/>
              <a:t> and the </a:t>
            </a:r>
            <a:r>
              <a:rPr lang="en-US" dirty="0"/>
              <a:t>FNLCR ACQ </a:t>
            </a:r>
            <a:r>
              <a:rPr lang="en-US" dirty="0" smtClean="0"/>
              <a:t>Portal </a:t>
            </a:r>
          </a:p>
          <a:p>
            <a:r>
              <a:rPr lang="en-US" dirty="0" smtClean="0"/>
              <a:t>The </a:t>
            </a:r>
            <a:r>
              <a:rPr lang="en-US" dirty="0"/>
              <a:t>FNLCR Acquisition Portal has a </a:t>
            </a:r>
            <a:r>
              <a:rPr lang="en-US" dirty="0" smtClean="0"/>
              <a:t>comprehensive </a:t>
            </a:r>
            <a:r>
              <a:rPr lang="en-US" dirty="0"/>
              <a:t>list of all questions and responses to </a:t>
            </a:r>
            <a:r>
              <a:rPr lang="en-US" dirty="0" smtClean="0"/>
              <a:t>date</a:t>
            </a:r>
            <a:endParaRPr lang="en-US" dirty="0"/>
          </a:p>
          <a:p>
            <a:r>
              <a:rPr lang="en-US" dirty="0" smtClean="0"/>
              <a:t>The Government expects to publish questions and answers weekly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0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Information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803275"/>
            <a:ext cx="8165592" cy="360045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itchFamily="34" charset="-128"/>
              </a:rPr>
              <a:t>For more background information on the </a:t>
            </a:r>
            <a:r>
              <a:rPr lang="en-US" altLang="en-US" dirty="0" smtClean="0">
                <a:ea typeface="ＭＳ Ｐゴシック" pitchFamily="34" charset="-128"/>
              </a:rPr>
              <a:t>FFRDC please </a:t>
            </a:r>
            <a:r>
              <a:rPr lang="en-US" altLang="en-US" dirty="0">
                <a:ea typeface="ＭＳ Ｐゴシック" pitchFamily="34" charset="-128"/>
              </a:rPr>
              <a:t>visit the following sites:</a:t>
            </a:r>
          </a:p>
          <a:p>
            <a:pPr lvl="1">
              <a:defRPr/>
            </a:pPr>
            <a:r>
              <a:rPr lang="en-US" altLang="en-US" sz="1600" dirty="0" smtClean="0"/>
              <a:t>Frederick </a:t>
            </a:r>
            <a:r>
              <a:rPr lang="en-US" altLang="en-US" sz="1600" dirty="0"/>
              <a:t>National Laboratory for Cancer Research (FNLCR)</a:t>
            </a:r>
          </a:p>
          <a:p>
            <a:pPr marL="857250" lvl="2" indent="0">
              <a:buFontTx/>
              <a:buNone/>
              <a:defRPr/>
            </a:pPr>
            <a:r>
              <a:rPr lang="en-US" altLang="en-US" sz="1400" u="sng" dirty="0">
                <a:ea typeface="ＭＳ Ｐゴシック" pitchFamily="34" charset="-128"/>
                <a:hlinkClick r:id="rId2"/>
              </a:rPr>
              <a:t>http://frederick.cancer.gov</a:t>
            </a:r>
            <a:endParaRPr lang="en-US" altLang="en-US" sz="1400" u="sng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600" dirty="0"/>
              <a:t>National Cancer Advisory Board (NCAB)</a:t>
            </a:r>
            <a:endParaRPr lang="en-US" altLang="en-US" sz="1600" dirty="0"/>
          </a:p>
          <a:p>
            <a:pPr marL="857250" lvl="2" indent="0">
              <a:buFontTx/>
              <a:buNone/>
              <a:defRPr/>
            </a:pPr>
            <a:r>
              <a:rPr lang="en-US" altLang="en-US" sz="1400" u="sng" dirty="0">
                <a:solidFill>
                  <a:schemeClr val="accent4"/>
                </a:solidFill>
                <a:ea typeface="ＭＳ Ｐゴシック" pitchFamily="34" charset="-128"/>
                <a:hlinkClick r:id="rId3"/>
              </a:rPr>
              <a:t>http://</a:t>
            </a:r>
            <a:r>
              <a:rPr lang="en-US" altLang="en-US" sz="1400" u="sng" dirty="0">
                <a:solidFill>
                  <a:srgbClr val="FFC000"/>
                </a:solidFill>
                <a:ea typeface="ＭＳ Ｐゴシック" pitchFamily="34" charset="-128"/>
                <a:hlinkClick r:id="rId3"/>
              </a:rPr>
              <a:t>deainfo.nci.nih.gov/advisory/ncab/ncab.htm</a:t>
            </a:r>
            <a:endParaRPr lang="en-US" altLang="en-US" sz="1400" u="sng" dirty="0">
              <a:solidFill>
                <a:srgbClr val="FFC000"/>
              </a:solidFill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600" dirty="0"/>
              <a:t>Frederick National Laboratory Advisory Committee (FNLAC) </a:t>
            </a:r>
          </a:p>
          <a:p>
            <a:pPr marL="857250" lvl="2" indent="0">
              <a:buFontTx/>
              <a:buNone/>
              <a:defRPr/>
            </a:pPr>
            <a:r>
              <a:rPr lang="en-US" sz="1400" dirty="0">
                <a:hlinkClick r:id="rId4"/>
              </a:rPr>
              <a:t>http://deainfo.nci.nih.gov/advisory/fac/fac.htm</a:t>
            </a:r>
            <a:endParaRPr lang="en-US" sz="1400" dirty="0"/>
          </a:p>
          <a:p>
            <a:pPr>
              <a:defRPr/>
            </a:pPr>
            <a:endParaRPr lang="en-US" altLang="en-US" sz="1200" b="1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altLang="en-US" sz="1800" b="1" dirty="0" smtClean="0">
                <a:ea typeface="ＭＳ Ｐゴシック" pitchFamily="34" charset="-128"/>
              </a:rPr>
              <a:t>Send all questions via </a:t>
            </a:r>
            <a:r>
              <a:rPr lang="en-US" altLang="en-US" sz="1800" b="1" dirty="0">
                <a:ea typeface="ＭＳ Ｐゴシック" pitchFamily="34" charset="-128"/>
              </a:rPr>
              <a:t>email </a:t>
            </a:r>
            <a:r>
              <a:rPr lang="en-US" altLang="en-US" sz="1800" b="1" dirty="0" smtClean="0">
                <a:ea typeface="ＭＳ Ｐゴシック" pitchFamily="34" charset="-128"/>
              </a:rPr>
              <a:t>to: </a:t>
            </a:r>
            <a:r>
              <a:rPr lang="en-US" altLang="en-US" sz="1800" b="1" u="sng" dirty="0">
                <a:ea typeface="ＭＳ Ｐゴシック" pitchFamily="34" charset="-128"/>
                <a:hlinkClick r:id="rId5"/>
              </a:rPr>
              <a:t>FNLCR_ACQinfo@nih.gov</a:t>
            </a:r>
            <a:r>
              <a:rPr lang="en-US" altLang="en-US" sz="1800" b="1" dirty="0">
                <a:ea typeface="ＭＳ Ｐゴシック" pitchFamily="34" charset="-128"/>
              </a:rPr>
              <a:t> (FNLCR_ACQinfo@nih.gov). </a:t>
            </a:r>
            <a:endParaRPr lang="en-US" alt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464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3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I PPT Template 16x9 RED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2459</TotalTime>
  <Words>623</Words>
  <Application>Microsoft Office PowerPoint</Application>
  <PresentationFormat>On-screen Show (16:9)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Sapient Centro Slab</vt:lpstr>
      <vt:lpstr>SapientCentroSlab-Light</vt:lpstr>
      <vt:lpstr>SapientSansBold</vt:lpstr>
      <vt:lpstr>SapientSansRegular</vt:lpstr>
      <vt:lpstr>Wingdings</vt:lpstr>
      <vt:lpstr>NCI PPT Template 16x9 RED</vt:lpstr>
      <vt:lpstr>OVERVIEW OF PROCUREMENT PROCESS</vt:lpstr>
      <vt:lpstr>Procurement Process Authority</vt:lpstr>
      <vt:lpstr>General Background – Subject to Change </vt:lpstr>
      <vt:lpstr>General Background – Subject to Change </vt:lpstr>
      <vt:lpstr>The Statement of Work</vt:lpstr>
      <vt:lpstr>The RFP </vt:lpstr>
      <vt:lpstr>Questions and Answers</vt:lpstr>
      <vt:lpstr>Additional Information </vt:lpstr>
      <vt:lpstr>PowerPoint Presentation</vt:lpstr>
    </vt:vector>
  </TitlesOfParts>
  <Company>Sapient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Sapient</dc:creator>
  <cp:lastModifiedBy>Joyce Ogunlade</cp:lastModifiedBy>
  <cp:revision>177</cp:revision>
  <dcterms:created xsi:type="dcterms:W3CDTF">2013-05-02T18:01:03Z</dcterms:created>
  <dcterms:modified xsi:type="dcterms:W3CDTF">2017-06-21T14:06:17Z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</Properties>
</file>