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3" r:id="rId1"/>
  </p:sldMasterIdLst>
  <p:notesMasterIdLst>
    <p:notesMasterId r:id="rId12"/>
  </p:notesMasterIdLst>
  <p:handoutMasterIdLst>
    <p:handoutMasterId r:id="rId13"/>
  </p:handoutMasterIdLst>
  <p:sldIdLst>
    <p:sldId id="308" r:id="rId2"/>
    <p:sldId id="306" r:id="rId3"/>
    <p:sldId id="311" r:id="rId4"/>
    <p:sldId id="312" r:id="rId5"/>
    <p:sldId id="313" r:id="rId6"/>
    <p:sldId id="315" r:id="rId7"/>
    <p:sldId id="314" r:id="rId8"/>
    <p:sldId id="316" r:id="rId9"/>
    <p:sldId id="317" r:id="rId10"/>
    <p:sldId id="310" r:id="rId11"/>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F7F7F"/>
    <a:srgbClr val="6C6C6C"/>
    <a:srgbClr val="E8E8E8"/>
    <a:srgbClr val="F2F2F2"/>
    <a:srgbClr val="4C4C4C"/>
    <a:srgbClr val="565656"/>
    <a:srgbClr val="2A5DA5"/>
    <a:srgbClr val="2A67A5"/>
    <a:srgbClr val="2A71A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789" autoAdjust="0"/>
    <p:restoredTop sz="94654" autoAdjust="0"/>
  </p:normalViewPr>
  <p:slideViewPr>
    <p:cSldViewPr snapToGrid="0" snapToObjects="1">
      <p:cViewPr>
        <p:scale>
          <a:sx n="100" d="100"/>
          <a:sy n="100" d="100"/>
        </p:scale>
        <p:origin x="-1944" y="-1206"/>
      </p:cViewPr>
      <p:guideLst>
        <p:guide orient="horz" pos="1620"/>
        <p:guide pos="2880"/>
      </p:guideLst>
    </p:cSldViewPr>
  </p:slideViewPr>
  <p:notesTextViewPr>
    <p:cViewPr>
      <p:scale>
        <a:sx n="100" d="100"/>
        <a:sy n="100" d="100"/>
      </p:scale>
      <p:origin x="0" y="0"/>
    </p:cViewPr>
  </p:notesTextViewPr>
  <p:notesViewPr>
    <p:cSldViewPr snapToGrid="0" snapToObjects="1">
      <p:cViewPr varScale="1">
        <p:scale>
          <a:sx n="53" d="100"/>
          <a:sy n="53" d="100"/>
        </p:scale>
        <p:origin x="2648" y="6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99F3A4-7CE6-7D4B-82F4-AAB0A89D24A0}" type="datetimeFigureOut">
              <a:rPr lang="en-US" smtClean="0"/>
              <a:t>6/21/2017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093AD1B-1BAA-D548-ACF0-7463C0C7D0E7}" type="slidenum">
              <a:rPr lang="en-US" smtClean="0"/>
              <a:t>‹#›</a:t>
            </a:fld>
            <a:endParaRPr lang="en-US"/>
          </a:p>
        </p:txBody>
      </p:sp>
    </p:spTree>
    <p:extLst>
      <p:ext uri="{BB962C8B-B14F-4D97-AF65-F5344CB8AC3E}">
        <p14:creationId xmlns:p14="http://schemas.microsoft.com/office/powerpoint/2010/main" val="31968062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03C395-96D9-3549-B668-03A5D401BEEB}" type="datetimeFigureOut">
              <a:rPr lang="en-US" smtClean="0"/>
              <a:t>6/21/2017</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459DD9-C07A-0F4A-BE38-5AFB42BB2A68}" type="slidenum">
              <a:rPr lang="en-US" smtClean="0"/>
              <a:t>‹#›</a:t>
            </a:fld>
            <a:endParaRPr lang="en-US"/>
          </a:p>
        </p:txBody>
      </p:sp>
    </p:spTree>
    <p:extLst>
      <p:ext uri="{BB962C8B-B14F-4D97-AF65-F5344CB8AC3E}">
        <p14:creationId xmlns:p14="http://schemas.microsoft.com/office/powerpoint/2010/main" val="216105389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mailto:FNLCR_ACQ@mail.nih.gov"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t>For a more accessible version of this file or to request additional information about the images contained in this PowerPoint presentation, please contact: the FNCLR Acquisition Team @ </a:t>
            </a:r>
            <a:r>
              <a:rPr lang="en-US" u="sng" dirty="0">
                <a:hlinkClick r:id="rId3"/>
              </a:rPr>
              <a:t>FNLCR_ACQ@mail.nih.gov</a:t>
            </a:r>
            <a:r>
              <a:rPr lang="en-US" dirty="0"/>
              <a:t>.</a:t>
            </a:r>
          </a:p>
        </p:txBody>
      </p:sp>
      <p:sp>
        <p:nvSpPr>
          <p:cNvPr id="4" name="Slide Number Placeholder 3"/>
          <p:cNvSpPr>
            <a:spLocks noGrp="1"/>
          </p:cNvSpPr>
          <p:nvPr>
            <p:ph type="sldNum" sz="quarter" idx="10"/>
          </p:nvPr>
        </p:nvSpPr>
        <p:spPr/>
        <p:txBody>
          <a:bodyPr/>
          <a:lstStyle/>
          <a:p>
            <a:fld id="{F1459DD9-C07A-0F4A-BE38-5AFB42BB2A68}" type="slidenum">
              <a:rPr lang="en-US" smtClean="0"/>
              <a:t>1</a:t>
            </a:fld>
            <a:endParaRPr lang="en-US"/>
          </a:p>
        </p:txBody>
      </p:sp>
    </p:spTree>
    <p:extLst>
      <p:ext uri="{BB962C8B-B14F-4D97-AF65-F5344CB8AC3E}">
        <p14:creationId xmlns:p14="http://schemas.microsoft.com/office/powerpoint/2010/main" val="3057235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2</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3</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4</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5</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6</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7</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8</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9</a:t>
            </a:fld>
            <a:endParaRPr lang="en-US"/>
          </a:p>
        </p:txBody>
      </p:sp>
    </p:spTree>
    <p:extLst>
      <p:ext uri="{BB962C8B-B14F-4D97-AF65-F5344CB8AC3E}">
        <p14:creationId xmlns:p14="http://schemas.microsoft.com/office/powerpoint/2010/main" val="36270657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d Title Slide">
    <p:bg>
      <p:bgPr>
        <a:solidFill>
          <a:schemeClr val="tx2"/>
        </a:solidFill>
        <a:effectLst/>
      </p:bgPr>
    </p:bg>
    <p:spTree>
      <p:nvGrpSpPr>
        <p:cNvPr id="1" name=""/>
        <p:cNvGrpSpPr/>
        <p:nvPr/>
      </p:nvGrpSpPr>
      <p:grpSpPr>
        <a:xfrm>
          <a:off x="0" y="0"/>
          <a:ext cx="0" cy="0"/>
          <a:chOff x="0" y="0"/>
          <a:chExt cx="0" cy="0"/>
        </a:xfrm>
      </p:grpSpPr>
      <p:sp>
        <p:nvSpPr>
          <p:cNvPr id="12" name="Pentagon 11"/>
          <p:cNvSpPr>
            <a:spLocks noChangeAspect="1"/>
          </p:cNvSpPr>
          <p:nvPr userDrawn="1"/>
        </p:nvSpPr>
        <p:spPr>
          <a:xfrm>
            <a:off x="1166486" y="0"/>
            <a:ext cx="2872114" cy="5148072"/>
          </a:xfrm>
          <a:prstGeom prst="homePlate">
            <a:avLst>
              <a:gd name="adj" fmla="val 36290"/>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entagon 9"/>
          <p:cNvSpPr>
            <a:spLocks noChangeAspect="1"/>
          </p:cNvSpPr>
          <p:nvPr userDrawn="1"/>
        </p:nvSpPr>
        <p:spPr>
          <a:xfrm>
            <a:off x="0" y="0"/>
            <a:ext cx="2872114" cy="5148072"/>
          </a:xfrm>
          <a:prstGeom prst="homePlate">
            <a:avLst>
              <a:gd name="adj" fmla="val 36290"/>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userDrawn="1"/>
        </p:nvSpPr>
        <p:spPr>
          <a:xfrm flipV="1">
            <a:off x="0" y="3776472"/>
            <a:ext cx="9144000" cy="13716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Title 1"/>
          <p:cNvSpPr>
            <a:spLocks noGrp="1"/>
          </p:cNvSpPr>
          <p:nvPr>
            <p:ph type="ctrTitle" hasCustomPrompt="1"/>
          </p:nvPr>
        </p:nvSpPr>
        <p:spPr>
          <a:xfrm>
            <a:off x="685799" y="1234440"/>
            <a:ext cx="7772400" cy="1370882"/>
          </a:xfrm>
        </p:spPr>
        <p:txBody>
          <a:bodyPr lIns="0" tIns="0" rIns="0" bIns="0" anchor="b">
            <a:noAutofit/>
          </a:bodyPr>
          <a:lstStyle>
            <a:lvl1pPr algn="r">
              <a:defRPr sz="2800" b="0" i="0">
                <a:solidFill>
                  <a:srgbClr val="FFFFFF"/>
                </a:solidFill>
                <a:latin typeface="Arial"/>
                <a:cs typeface="Arial"/>
              </a:defRPr>
            </a:lvl1pPr>
          </a:lstStyle>
          <a:p>
            <a:r>
              <a:rPr lang="en-US" dirty="0" smtClean="0"/>
              <a:t>Title of the presentation</a:t>
            </a:r>
            <a:endParaRPr lang="en-US" dirty="0"/>
          </a:p>
        </p:txBody>
      </p:sp>
      <p:sp>
        <p:nvSpPr>
          <p:cNvPr id="23" name="Subtitle 2"/>
          <p:cNvSpPr>
            <a:spLocks noGrp="1"/>
          </p:cNvSpPr>
          <p:nvPr>
            <p:ph type="subTitle" idx="1" hasCustomPrompt="1"/>
          </p:nvPr>
        </p:nvSpPr>
        <p:spPr>
          <a:xfrm>
            <a:off x="685800" y="2674620"/>
            <a:ext cx="7772400" cy="514782"/>
          </a:xfrm>
        </p:spPr>
        <p:txBody>
          <a:bodyPr lIns="0" tIns="0" rIns="0" bIns="0" anchor="t">
            <a:noAutofit/>
          </a:bodyPr>
          <a:lstStyle>
            <a:lvl1pPr marL="0" indent="0" algn="r">
              <a:buNone/>
              <a:defRPr sz="1400" b="0" i="1" spc="100">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 </a:t>
            </a:r>
            <a:endParaRPr lang="en-US" dirty="0"/>
          </a:p>
        </p:txBody>
      </p:sp>
      <p:pic>
        <p:nvPicPr>
          <p:cNvPr id="2" name="Picture 1" descr="NCI-Logo-Color.png"/>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457201" y="4282743"/>
            <a:ext cx="3993515" cy="381000"/>
          </a:xfrm>
          <a:prstGeom prst="rect">
            <a:avLst/>
          </a:prstGeom>
        </p:spPr>
      </p:pic>
      <p:sp>
        <p:nvSpPr>
          <p:cNvPr id="9" name="Date Placeholder 3"/>
          <p:cNvSpPr>
            <a:spLocks noGrp="1"/>
          </p:cNvSpPr>
          <p:nvPr>
            <p:ph type="dt" sz="half" idx="2"/>
          </p:nvPr>
        </p:nvSpPr>
        <p:spPr>
          <a:xfrm>
            <a:off x="6400800" y="4295773"/>
            <a:ext cx="2286000" cy="356616"/>
          </a:xfrm>
          <a:prstGeom prst="rect">
            <a:avLst/>
          </a:prstGeom>
        </p:spPr>
        <p:txBody>
          <a:bodyPr vert="horz" lIns="0" tIns="0" rIns="0" bIns="0" rtlCol="0" anchor="ctr"/>
          <a:lstStyle>
            <a:lvl1pPr algn="r" fontAlgn="auto">
              <a:spcBef>
                <a:spcPts val="0"/>
              </a:spcBef>
              <a:spcAft>
                <a:spcPts val="0"/>
              </a:spcAft>
              <a:defRPr sz="1400" smtClean="0">
                <a:solidFill>
                  <a:srgbClr val="000000"/>
                </a:solidFill>
                <a:latin typeface="+mn-lt"/>
                <a:ea typeface="+mn-ea"/>
                <a:cs typeface="SapientSansRegular"/>
              </a:defRPr>
            </a:lvl1pPr>
          </a:lstStyle>
          <a:p>
            <a:pPr>
              <a:defRPr/>
            </a:pPr>
            <a:fld id="{DEE2CC4A-D4A6-3847-844C-B33A6D47D47C}" type="datetime4">
              <a:rPr lang="en-US" smtClean="0"/>
              <a:pPr>
                <a:defRPr/>
              </a:pPr>
              <a:t>June 21, 2017</a:t>
            </a:fld>
            <a:endParaRPr lang="en-US" dirty="0"/>
          </a:p>
        </p:txBody>
      </p:sp>
    </p:spTree>
    <p:extLst>
      <p:ext uri="{BB962C8B-B14F-4D97-AF65-F5344CB8AC3E}">
        <p14:creationId xmlns:p14="http://schemas.microsoft.com/office/powerpoint/2010/main" val="895612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lumn Right —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6" name="Content Placeholder 2"/>
          <p:cNvSpPr>
            <a:spLocks noGrp="1"/>
          </p:cNvSpPr>
          <p:nvPr>
            <p:ph sz="quarter" idx="11"/>
          </p:nvPr>
        </p:nvSpPr>
        <p:spPr>
          <a:xfrm>
            <a:off x="4550981"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4"/>
          <p:cNvSpPr>
            <a:spLocks noGrp="1"/>
          </p:cNvSpPr>
          <p:nvPr>
            <p:ph sz="quarter" idx="12"/>
          </p:nvPr>
        </p:nvSpPr>
        <p:spPr>
          <a:xfrm>
            <a:off x="493776" y="1069975"/>
            <a:ext cx="3897313" cy="3600450"/>
          </a:xfrm>
        </p:spPr>
        <p:txBody>
          <a:bodyPr anchor="ctr"/>
          <a:lstStyle>
            <a:lvl1pPr marL="0" indent="0" algn="ctr">
              <a:buFontTx/>
              <a:buNone/>
              <a:defRPr/>
            </a:lvl1pPr>
          </a:lstStyle>
          <a:p>
            <a:pPr lvl="0"/>
            <a:r>
              <a:rPr lang="en-US" smtClean="0"/>
              <a:t>Click to edit Master text styles</a:t>
            </a:r>
          </a:p>
        </p:txBody>
      </p:sp>
    </p:spTree>
    <p:extLst>
      <p:ext uri="{BB962C8B-B14F-4D97-AF65-F5344CB8AC3E}">
        <p14:creationId xmlns:p14="http://schemas.microsoft.com/office/powerpoint/2010/main" val="3003202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lumn Right — No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5" name="Content Placeholder 2"/>
          <p:cNvSpPr>
            <a:spLocks noGrp="1"/>
          </p:cNvSpPr>
          <p:nvPr>
            <p:ph sz="quarter" idx="11"/>
          </p:nvPr>
        </p:nvSpPr>
        <p:spPr>
          <a:xfrm>
            <a:off x="4550981"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4"/>
          <p:cNvSpPr>
            <a:spLocks noGrp="1"/>
          </p:cNvSpPr>
          <p:nvPr>
            <p:ph sz="quarter" idx="12"/>
          </p:nvPr>
        </p:nvSpPr>
        <p:spPr>
          <a:xfrm>
            <a:off x="493776" y="1069975"/>
            <a:ext cx="3897313" cy="3600450"/>
          </a:xfrm>
        </p:spPr>
        <p:txBody>
          <a:bodyPr anchor="ctr"/>
          <a:lstStyle>
            <a:lvl1pPr marL="0" indent="0" algn="ctr">
              <a:buFontTx/>
              <a:buNone/>
              <a:defRPr/>
            </a:lvl1pPr>
          </a:lstStyle>
          <a:p>
            <a:pPr lvl="0"/>
            <a:r>
              <a:rPr lang="en-US" smtClean="0"/>
              <a:t>Click to edit Master text styles</a:t>
            </a:r>
          </a:p>
        </p:txBody>
      </p:sp>
    </p:spTree>
    <p:extLst>
      <p:ext uri="{BB962C8B-B14F-4D97-AF65-F5344CB8AC3E}">
        <p14:creationId xmlns:p14="http://schemas.microsoft.com/office/powerpoint/2010/main" val="3573747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ingle Graphic — Footer">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0"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1" name="Picture 10"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Tree>
    <p:extLst>
      <p:ext uri="{BB962C8B-B14F-4D97-AF65-F5344CB8AC3E}">
        <p14:creationId xmlns:p14="http://schemas.microsoft.com/office/powerpoint/2010/main" val="2571114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ingle Graphic — No Footer">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0"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Tree>
    <p:extLst>
      <p:ext uri="{BB962C8B-B14F-4D97-AF65-F5344CB8AC3E}">
        <p14:creationId xmlns:p14="http://schemas.microsoft.com/office/powerpoint/2010/main" val="11177627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Footer">
    <p:spTree>
      <p:nvGrpSpPr>
        <p:cNvPr id="1" name=""/>
        <p:cNvGrpSpPr/>
        <p:nvPr/>
      </p:nvGrpSpPr>
      <p:grpSpPr>
        <a:xfrm>
          <a:off x="0" y="0"/>
          <a:ext cx="0" cy="0"/>
          <a:chOff x="0" y="0"/>
          <a:chExt cx="0" cy="0"/>
        </a:xfrm>
      </p:grpSpPr>
      <p:sp>
        <p:nvSpPr>
          <p:cNvPr id="11"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2" name="Picture 1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Tree>
    <p:extLst>
      <p:ext uri="{BB962C8B-B14F-4D97-AF65-F5344CB8AC3E}">
        <p14:creationId xmlns:p14="http://schemas.microsoft.com/office/powerpoint/2010/main" val="35309575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No Footer">
    <p:spTree>
      <p:nvGrpSpPr>
        <p:cNvPr id="1" name=""/>
        <p:cNvGrpSpPr/>
        <p:nvPr/>
      </p:nvGrpSpPr>
      <p:grpSpPr>
        <a:xfrm>
          <a:off x="0" y="0"/>
          <a:ext cx="0" cy="0"/>
          <a:chOff x="0" y="0"/>
          <a:chExt cx="0" cy="0"/>
        </a:xfrm>
      </p:grpSpPr>
      <p:sp>
        <p:nvSpPr>
          <p:cNvPr id="3"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Tree>
    <p:extLst>
      <p:ext uri="{BB962C8B-B14F-4D97-AF65-F5344CB8AC3E}">
        <p14:creationId xmlns:p14="http://schemas.microsoft.com/office/powerpoint/2010/main" val="38072198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ck Cover Red">
    <p:bg>
      <p:bgPr>
        <a:solidFill>
          <a:schemeClr val="tx2"/>
        </a:solidFill>
        <a:effectLst/>
      </p:bgPr>
    </p:bg>
    <p:spTree>
      <p:nvGrpSpPr>
        <p:cNvPr id="1" name=""/>
        <p:cNvGrpSpPr/>
        <p:nvPr/>
      </p:nvGrpSpPr>
      <p:grpSpPr>
        <a:xfrm>
          <a:off x="0" y="0"/>
          <a:ext cx="0" cy="0"/>
          <a:chOff x="0" y="0"/>
          <a:chExt cx="0" cy="0"/>
        </a:xfrm>
      </p:grpSpPr>
      <p:sp>
        <p:nvSpPr>
          <p:cNvPr id="6" name="Pentagon 5"/>
          <p:cNvSpPr/>
          <p:nvPr userDrawn="1"/>
        </p:nvSpPr>
        <p:spPr>
          <a:xfrm>
            <a:off x="0" y="0"/>
            <a:ext cx="8458198" cy="5143500"/>
          </a:xfrm>
          <a:prstGeom prst="homePlate">
            <a:avLst>
              <a:gd name="adj" fmla="val 20935"/>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Pentagon 7"/>
          <p:cNvSpPr/>
          <p:nvPr userDrawn="1"/>
        </p:nvSpPr>
        <p:spPr>
          <a:xfrm>
            <a:off x="0" y="0"/>
            <a:ext cx="7289798" cy="5143500"/>
          </a:xfrm>
          <a:prstGeom prst="homePlate">
            <a:avLst>
              <a:gd name="adj" fmla="val 20935"/>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13"/>
          <p:cNvSpPr txBox="1">
            <a:spLocks noChangeArrowheads="1"/>
          </p:cNvSpPr>
          <p:nvPr userDrawn="1"/>
        </p:nvSpPr>
        <p:spPr bwMode="auto">
          <a:xfrm>
            <a:off x="1996889" y="4356100"/>
            <a:ext cx="51867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defRPr/>
            </a:pPr>
            <a:r>
              <a:rPr lang="en-US" sz="1600" b="1" dirty="0" err="1" smtClean="0">
                <a:solidFill>
                  <a:schemeClr val="bg1"/>
                </a:solidFill>
                <a:latin typeface="Arial" charset="0"/>
              </a:rPr>
              <a:t>www.cancer.gov</a:t>
            </a:r>
            <a:r>
              <a:rPr lang="en-US" sz="1600" b="1" dirty="0" smtClean="0">
                <a:solidFill>
                  <a:schemeClr val="bg1"/>
                </a:solidFill>
                <a:latin typeface="Arial" charset="0"/>
              </a:rPr>
              <a:t>                 </a:t>
            </a:r>
            <a:r>
              <a:rPr lang="en-US" sz="1600" b="1" dirty="0" err="1" smtClean="0">
                <a:solidFill>
                  <a:schemeClr val="bg1"/>
                </a:solidFill>
                <a:latin typeface="Arial" charset="0"/>
              </a:rPr>
              <a:t>www.cancer.gov</a:t>
            </a:r>
            <a:r>
              <a:rPr lang="en-US" sz="1600" b="1" dirty="0" smtClean="0">
                <a:solidFill>
                  <a:schemeClr val="bg1"/>
                </a:solidFill>
                <a:latin typeface="Arial" charset="0"/>
              </a:rPr>
              <a:t>/</a:t>
            </a:r>
            <a:r>
              <a:rPr lang="en-US" sz="1600" b="1" dirty="0" err="1" smtClean="0">
                <a:solidFill>
                  <a:schemeClr val="bg1"/>
                </a:solidFill>
                <a:latin typeface="Arial" charset="0"/>
              </a:rPr>
              <a:t>espanol</a:t>
            </a:r>
            <a:endParaRPr lang="en-US" sz="1600" b="1" dirty="0" smtClean="0">
              <a:solidFill>
                <a:schemeClr val="bg1"/>
              </a:solidFill>
              <a:latin typeface="Arial" charset="0"/>
            </a:endParaRPr>
          </a:p>
        </p:txBody>
      </p:sp>
      <p:grpSp>
        <p:nvGrpSpPr>
          <p:cNvPr id="7" name="Group 6"/>
          <p:cNvGrpSpPr>
            <a:grpSpLocks noChangeAspect="1"/>
          </p:cNvGrpSpPr>
          <p:nvPr userDrawn="1"/>
        </p:nvGrpSpPr>
        <p:grpSpPr>
          <a:xfrm>
            <a:off x="2994026" y="2148840"/>
            <a:ext cx="3163776" cy="813435"/>
            <a:chOff x="2333626" y="1990725"/>
            <a:chExt cx="4519680" cy="1162050"/>
          </a:xfrm>
        </p:grpSpPr>
        <p:pic>
          <p:nvPicPr>
            <p:cNvPr id="10" name="Picture 9" descr="NCI-Logo-Sta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3805" y="2133600"/>
              <a:ext cx="3119501" cy="852170"/>
            </a:xfrm>
            <a:prstGeom prst="rect">
              <a:avLst/>
            </a:prstGeom>
          </p:spPr>
        </p:pic>
        <p:pic>
          <p:nvPicPr>
            <p:cNvPr id="11" name="Picture 10" descr="4_hhs_logo_whit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333626" y="1990725"/>
              <a:ext cx="1162050" cy="1162050"/>
            </a:xfrm>
            <a:prstGeom prst="rect">
              <a:avLst/>
            </a:prstGeom>
          </p:spPr>
        </p:pic>
      </p:grpSp>
    </p:spTree>
    <p:extLst>
      <p:ext uri="{BB962C8B-B14F-4D97-AF65-F5344CB8AC3E}">
        <p14:creationId xmlns:p14="http://schemas.microsoft.com/office/powerpoint/2010/main" val="167845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with Sub-Bullet">
    <p:spTree>
      <p:nvGrpSpPr>
        <p:cNvPr id="1" name=""/>
        <p:cNvGrpSpPr/>
        <p:nvPr/>
      </p:nvGrpSpPr>
      <p:grpSpPr>
        <a:xfrm>
          <a:off x="0" y="0"/>
          <a:ext cx="0" cy="0"/>
          <a:chOff x="0" y="0"/>
          <a:chExt cx="0" cy="0"/>
        </a:xfrm>
      </p:grpSpPr>
      <p:sp>
        <p:nvSpPr>
          <p:cNvPr id="12" name="Pentagon 11"/>
          <p:cNvSpPr>
            <a:spLocks noChangeAspect="1"/>
          </p:cNvSpPr>
          <p:nvPr userDrawn="1"/>
        </p:nvSpPr>
        <p:spPr>
          <a:xfrm>
            <a:off x="1177110" y="0"/>
            <a:ext cx="2872114" cy="5148072"/>
          </a:xfrm>
          <a:prstGeom prst="homePlate">
            <a:avLst>
              <a:gd name="adj" fmla="val 36290"/>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Pentagon 12"/>
          <p:cNvSpPr>
            <a:spLocks noChangeAspect="1"/>
          </p:cNvSpPr>
          <p:nvPr userDrawn="1"/>
        </p:nvSpPr>
        <p:spPr>
          <a:xfrm>
            <a:off x="10624" y="0"/>
            <a:ext cx="2872114" cy="5148072"/>
          </a:xfrm>
          <a:prstGeom prst="homePlate">
            <a:avLst>
              <a:gd name="adj" fmla="val 36290"/>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title" hasCustomPrompt="1"/>
          </p:nvPr>
        </p:nvSpPr>
        <p:spPr>
          <a:xfrm>
            <a:off x="493776" y="1371600"/>
            <a:ext cx="3017520" cy="1371600"/>
          </a:xfrm>
        </p:spPr>
        <p:txBody>
          <a:bodyPr lIns="0" tIns="0" rIns="0" bIns="0" anchor="b">
            <a:noAutofit/>
          </a:bodyPr>
          <a:lstStyle>
            <a:lvl1pPr algn="r">
              <a:lnSpc>
                <a:spcPct val="90000"/>
              </a:lnSpc>
              <a:defRPr sz="2400">
                <a:solidFill>
                  <a:srgbClr val="123E57"/>
                </a:solidFill>
                <a:latin typeface="+mj-lt"/>
                <a:cs typeface="SapientSansBold"/>
              </a:defRPr>
            </a:lvl1pPr>
          </a:lstStyle>
          <a:p>
            <a:r>
              <a:rPr lang="en-US" dirty="0" smtClean="0"/>
              <a:t>Agenda</a:t>
            </a:r>
            <a:endParaRPr lang="en-US" dirty="0"/>
          </a:p>
        </p:txBody>
      </p:sp>
      <p:sp>
        <p:nvSpPr>
          <p:cNvPr id="7"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9" name="Picture 8"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11" name="Text Placeholder 12"/>
          <p:cNvSpPr>
            <a:spLocks noGrp="1"/>
          </p:cNvSpPr>
          <p:nvPr>
            <p:ph type="body" sz="quarter" idx="11" hasCustomPrompt="1"/>
          </p:nvPr>
        </p:nvSpPr>
        <p:spPr>
          <a:xfrm>
            <a:off x="4334256" y="0"/>
            <a:ext cx="4297680" cy="5148072"/>
          </a:xfrm>
        </p:spPr>
        <p:txBody>
          <a:bodyPr anchor="ctr">
            <a:noAutofit/>
          </a:bodyPr>
          <a:lstStyle>
            <a:lvl1pPr marL="457200" marR="0" indent="-457200" algn="l" defTabSz="457200" rtl="0" eaLnBrk="1" fontAlgn="auto" latinLnBrk="0" hangingPunct="1">
              <a:lnSpc>
                <a:spcPct val="100000"/>
              </a:lnSpc>
              <a:spcBef>
                <a:spcPts val="0"/>
              </a:spcBef>
              <a:spcAft>
                <a:spcPts val="1000"/>
              </a:spcAft>
              <a:buClr>
                <a:schemeClr val="accent1"/>
              </a:buClr>
              <a:buSzTx/>
              <a:buFont typeface="+mj-lt"/>
              <a:buAutoNum type="arabicPeriod"/>
              <a:tabLst/>
              <a:defRPr i="1">
                <a:solidFill>
                  <a:srgbClr val="000000"/>
                </a:solidFill>
              </a:defRPr>
            </a:lvl1pPr>
            <a:lvl2pPr marL="685800" marR="0"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lang="en-US" sz="1900" i="1" kern="1200" baseline="0" dirty="0" smtClean="0">
                <a:solidFill>
                  <a:srgbClr val="000000"/>
                </a:solidFill>
                <a:latin typeface="+mn-lt"/>
                <a:ea typeface="ＭＳ Ｐゴシック" charset="0"/>
                <a:cs typeface="SapientCentroSlab-Light"/>
              </a:defRPr>
            </a:lvl2pPr>
          </a:lstStyle>
          <a:p>
            <a:r>
              <a:rPr lang="en-US" dirty="0" smtClean="0"/>
              <a:t>Agenda Item 1</a:t>
            </a:r>
          </a:p>
          <a:p>
            <a:pPr lvl="1"/>
            <a:r>
              <a:rPr lang="en-US" dirty="0" smtClean="0"/>
              <a:t>Agenda Item 1a</a:t>
            </a:r>
          </a:p>
          <a:p>
            <a:pPr lvl="1"/>
            <a:r>
              <a:rPr lang="en-US" dirty="0" smtClean="0"/>
              <a:t>Agenda Item 1b</a:t>
            </a:r>
          </a:p>
          <a:p>
            <a:r>
              <a:rPr lang="en-US" dirty="0" smtClean="0"/>
              <a:t>Agenda Item 2</a:t>
            </a:r>
          </a:p>
          <a:p>
            <a:pPr lvl="1"/>
            <a:r>
              <a:rPr lang="en-US" dirty="0" smtClean="0"/>
              <a:t>Agenda Item 2a</a:t>
            </a:r>
          </a:p>
          <a:p>
            <a:pPr lvl="1"/>
            <a:r>
              <a:rPr lang="en-US" dirty="0" smtClean="0"/>
              <a:t>Agenda Item 2b</a:t>
            </a:r>
          </a:p>
          <a:p>
            <a:r>
              <a:rPr lang="en-US" dirty="0" smtClean="0"/>
              <a:t>Agenda Item 3</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smtClean="0"/>
              <a:t>Agenda Item 3a</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smtClean="0"/>
              <a:t>Agenda Item 3b</a:t>
            </a:r>
          </a:p>
        </p:txBody>
      </p:sp>
    </p:spTree>
    <p:extLst>
      <p:ext uri="{BB962C8B-B14F-4D97-AF65-F5344CB8AC3E}">
        <p14:creationId xmlns:p14="http://schemas.microsoft.com/office/powerpoint/2010/main" val="985284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d Section Break">
    <p:bg>
      <p:bgPr>
        <a:solidFill>
          <a:schemeClr val="tx2"/>
        </a:solidFill>
        <a:effectLst/>
      </p:bgPr>
    </p:bg>
    <p:spTree>
      <p:nvGrpSpPr>
        <p:cNvPr id="1" name=""/>
        <p:cNvGrpSpPr/>
        <p:nvPr/>
      </p:nvGrpSpPr>
      <p:grpSpPr>
        <a:xfrm>
          <a:off x="0" y="0"/>
          <a:ext cx="0" cy="0"/>
          <a:chOff x="0" y="0"/>
          <a:chExt cx="0" cy="0"/>
        </a:xfrm>
      </p:grpSpPr>
      <p:sp>
        <p:nvSpPr>
          <p:cNvPr id="20" name="Pentagon 19"/>
          <p:cNvSpPr/>
          <p:nvPr userDrawn="1"/>
        </p:nvSpPr>
        <p:spPr>
          <a:xfrm>
            <a:off x="1" y="0"/>
            <a:ext cx="8458198" cy="5143500"/>
          </a:xfrm>
          <a:prstGeom prst="homePlate">
            <a:avLst>
              <a:gd name="adj" fmla="val 20935"/>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Pentagon 20"/>
          <p:cNvSpPr/>
          <p:nvPr userDrawn="1"/>
        </p:nvSpPr>
        <p:spPr>
          <a:xfrm>
            <a:off x="1" y="0"/>
            <a:ext cx="7289798" cy="5143500"/>
          </a:xfrm>
          <a:prstGeom prst="homePlate">
            <a:avLst>
              <a:gd name="adj" fmla="val 20935"/>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3429000" y="1817370"/>
            <a:ext cx="5029199" cy="1371600"/>
          </a:xfrm>
        </p:spPr>
        <p:txBody>
          <a:bodyPr lIns="0" tIns="0" rIns="0" bIns="0" anchor="b">
            <a:noAutofit/>
          </a:bodyPr>
          <a:lstStyle>
            <a:lvl1pPr algn="r">
              <a:defRPr sz="2800" spc="-80">
                <a:solidFill>
                  <a:schemeClr val="bg1"/>
                </a:solidFill>
                <a:latin typeface="+mj-lt"/>
                <a:cs typeface="SapientSansBold"/>
              </a:defRPr>
            </a:lvl1pPr>
          </a:lstStyle>
          <a:p>
            <a:pPr lvl="0"/>
            <a:r>
              <a:rPr lang="en-US" dirty="0" smtClean="0"/>
              <a:t>Section title</a:t>
            </a:r>
            <a:endParaRPr lang="en-US" dirty="0"/>
          </a:p>
        </p:txBody>
      </p:sp>
      <p:sp>
        <p:nvSpPr>
          <p:cNvPr id="9" name="Subtitle 2"/>
          <p:cNvSpPr>
            <a:spLocks noGrp="1"/>
          </p:cNvSpPr>
          <p:nvPr>
            <p:ph type="subTitle" idx="1" hasCustomPrompt="1"/>
          </p:nvPr>
        </p:nvSpPr>
        <p:spPr>
          <a:xfrm>
            <a:off x="3428999" y="3257550"/>
            <a:ext cx="5022892" cy="514350"/>
          </a:xfrm>
        </p:spPr>
        <p:txBody>
          <a:bodyPr lIns="0" tIns="0" rIns="0" bIns="0">
            <a:noAutofit/>
          </a:bodyPr>
          <a:lstStyle>
            <a:lvl1pPr marL="0" indent="0" algn="r">
              <a:buNone/>
              <a:defRPr sz="1400" b="0" i="1" spc="100">
                <a:solidFill>
                  <a:srgbClr val="FFFFFF"/>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a:t>
            </a:r>
            <a:endParaRPr lang="en-US" dirty="0"/>
          </a:p>
        </p:txBody>
      </p:sp>
      <p:sp>
        <p:nvSpPr>
          <p:cNvPr id="10"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FFFFFF"/>
                </a:solidFill>
                <a:latin typeface="+mn-lt"/>
                <a:cs typeface="SapientSansRegular"/>
              </a:rPr>
              <a:t> </a:t>
            </a:r>
            <a:fld id="{4225D95B-3580-C74C-AC82-B8FCF626B418}" type="slidenum">
              <a:rPr lang="en-US" sz="1000" b="1" smtClean="0">
                <a:solidFill>
                  <a:srgbClr val="FFFFF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FFFFFF"/>
              </a:solidFill>
              <a:latin typeface="+mn-lt"/>
              <a:cs typeface="SapientSansRegular"/>
            </a:endParaRPr>
          </a:p>
        </p:txBody>
      </p:sp>
      <p:pic>
        <p:nvPicPr>
          <p:cNvPr id="11" name="Picture 10"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1" y="4864608"/>
            <a:ext cx="1916887" cy="182880"/>
          </a:xfrm>
          <a:prstGeom prst="rect">
            <a:avLst/>
          </a:prstGeom>
        </p:spPr>
      </p:pic>
    </p:spTree>
    <p:extLst>
      <p:ext uri="{BB962C8B-B14F-4D97-AF65-F5344CB8AC3E}">
        <p14:creationId xmlns:p14="http://schemas.microsoft.com/office/powerpoint/2010/main" val="3048409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d Section Break ALT">
    <p:bg>
      <p:bgPr>
        <a:solidFill>
          <a:schemeClr val="bg1"/>
        </a:solidFill>
        <a:effectLst/>
      </p:bgPr>
    </p:bg>
    <p:spTree>
      <p:nvGrpSpPr>
        <p:cNvPr id="1" name=""/>
        <p:cNvGrpSpPr/>
        <p:nvPr/>
      </p:nvGrpSpPr>
      <p:grpSpPr>
        <a:xfrm>
          <a:off x="0" y="0"/>
          <a:ext cx="0" cy="0"/>
          <a:chOff x="0" y="0"/>
          <a:chExt cx="0" cy="0"/>
        </a:xfrm>
      </p:grpSpPr>
      <p:sp>
        <p:nvSpPr>
          <p:cNvPr id="7" name="Pentagon 6"/>
          <p:cNvSpPr>
            <a:spLocks noChangeAspect="1"/>
          </p:cNvSpPr>
          <p:nvPr userDrawn="1"/>
        </p:nvSpPr>
        <p:spPr>
          <a:xfrm>
            <a:off x="1523357" y="0"/>
            <a:ext cx="2872114" cy="5148072"/>
          </a:xfrm>
          <a:prstGeom prst="homePlate">
            <a:avLst>
              <a:gd name="adj" fmla="val 36290"/>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entagon 9"/>
          <p:cNvSpPr>
            <a:spLocks noChangeAspect="1"/>
          </p:cNvSpPr>
          <p:nvPr userDrawn="1"/>
        </p:nvSpPr>
        <p:spPr>
          <a:xfrm>
            <a:off x="0" y="0"/>
            <a:ext cx="3228985" cy="5148072"/>
          </a:xfrm>
          <a:prstGeom prst="homePlate">
            <a:avLst>
              <a:gd name="adj" fmla="val 32357"/>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4395471" y="1817370"/>
            <a:ext cx="4062728" cy="1371600"/>
          </a:xfrm>
        </p:spPr>
        <p:txBody>
          <a:bodyPr lIns="0" tIns="0" rIns="0" bIns="0" anchor="b">
            <a:noAutofit/>
          </a:bodyPr>
          <a:lstStyle>
            <a:lvl1pPr algn="r">
              <a:defRPr sz="2800" spc="-80">
                <a:solidFill>
                  <a:srgbClr val="BB0E3D"/>
                </a:solidFill>
                <a:latin typeface="+mj-lt"/>
                <a:cs typeface="SapientSansBold"/>
              </a:defRPr>
            </a:lvl1pPr>
          </a:lstStyle>
          <a:p>
            <a:pPr lvl="0"/>
            <a:r>
              <a:rPr lang="en-US" dirty="0" smtClean="0"/>
              <a:t>Section title</a:t>
            </a:r>
            <a:endParaRPr lang="en-US" dirty="0"/>
          </a:p>
        </p:txBody>
      </p:sp>
      <p:sp>
        <p:nvSpPr>
          <p:cNvPr id="9" name="Subtitle 2"/>
          <p:cNvSpPr>
            <a:spLocks noGrp="1"/>
          </p:cNvSpPr>
          <p:nvPr>
            <p:ph type="subTitle" idx="1" hasCustomPrompt="1"/>
          </p:nvPr>
        </p:nvSpPr>
        <p:spPr>
          <a:xfrm>
            <a:off x="4395471" y="3257550"/>
            <a:ext cx="4056420" cy="514350"/>
          </a:xfrm>
        </p:spPr>
        <p:txBody>
          <a:bodyPr lIns="0" tIns="0" rIns="0" bIns="0">
            <a:noAutofit/>
          </a:bodyPr>
          <a:lstStyle>
            <a:lvl1pPr marL="0" indent="0" algn="r">
              <a:buNone/>
              <a:defRPr sz="1400" b="0" i="1" spc="100">
                <a:solidFill>
                  <a:schemeClr val="accent3"/>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a:t>
            </a:r>
            <a:endParaRPr lang="en-US" dirty="0"/>
          </a:p>
        </p:txBody>
      </p:sp>
      <p:pic>
        <p:nvPicPr>
          <p:cNvPr id="11" name="Picture 10"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1" y="4864608"/>
            <a:ext cx="1916887" cy="182880"/>
          </a:xfrm>
          <a:prstGeom prst="rect">
            <a:avLst/>
          </a:prstGeom>
        </p:spPr>
      </p:pic>
      <p:sp>
        <p:nvSpPr>
          <p:cNvPr id="13"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Tree>
    <p:extLst>
      <p:ext uri="{BB962C8B-B14F-4D97-AF65-F5344CB8AC3E}">
        <p14:creationId xmlns:p14="http://schemas.microsoft.com/office/powerpoint/2010/main" val="2604161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Red">
    <p:bg>
      <p:bgPr>
        <a:solidFill>
          <a:schemeClr val="tx2"/>
        </a:solidFill>
        <a:effectLst/>
      </p:bgPr>
    </p:bg>
    <p:spTree>
      <p:nvGrpSpPr>
        <p:cNvPr id="1" name=""/>
        <p:cNvGrpSpPr/>
        <p:nvPr/>
      </p:nvGrpSpPr>
      <p:grpSpPr>
        <a:xfrm>
          <a:off x="0" y="0"/>
          <a:ext cx="0" cy="0"/>
          <a:chOff x="0" y="0"/>
          <a:chExt cx="0" cy="0"/>
        </a:xfrm>
      </p:grpSpPr>
      <p:sp>
        <p:nvSpPr>
          <p:cNvPr id="4" name="Pentagon 3"/>
          <p:cNvSpPr/>
          <p:nvPr userDrawn="1"/>
        </p:nvSpPr>
        <p:spPr>
          <a:xfrm>
            <a:off x="0" y="0"/>
            <a:ext cx="8458198" cy="5143500"/>
          </a:xfrm>
          <a:prstGeom prst="homePlate">
            <a:avLst>
              <a:gd name="adj" fmla="val 20935"/>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entagon 4"/>
          <p:cNvSpPr/>
          <p:nvPr userDrawn="1"/>
        </p:nvSpPr>
        <p:spPr>
          <a:xfrm>
            <a:off x="0" y="0"/>
            <a:ext cx="7289798" cy="5143500"/>
          </a:xfrm>
          <a:prstGeom prst="homePlate">
            <a:avLst>
              <a:gd name="adj" fmla="val 20935"/>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 Placeholder 8"/>
          <p:cNvSpPr>
            <a:spLocks noGrp="1"/>
          </p:cNvSpPr>
          <p:nvPr>
            <p:ph type="body" sz="quarter" idx="10" hasCustomPrompt="1"/>
          </p:nvPr>
        </p:nvSpPr>
        <p:spPr>
          <a:xfrm>
            <a:off x="685800" y="1371600"/>
            <a:ext cx="7772400" cy="2400300"/>
          </a:xfrm>
        </p:spPr>
        <p:txBody>
          <a:bodyPr anchor="ctr">
            <a:noAutofit/>
          </a:bodyPr>
          <a:lstStyle>
            <a:lvl1pPr marL="0" indent="0" algn="ctr">
              <a:spcAft>
                <a:spcPts val="0"/>
              </a:spcAft>
              <a:buNone/>
              <a:defRPr sz="2400" b="0" i="1" baseline="0">
                <a:solidFill>
                  <a:srgbClr val="FFFFFF"/>
                </a:solidFill>
                <a:latin typeface="+mn-lt"/>
                <a:cs typeface="SapientCentroSlab-Light"/>
              </a:defRPr>
            </a:lvl1pPr>
          </a:lstStyle>
          <a:p>
            <a:pPr lvl="0"/>
            <a:r>
              <a:rPr lang="en-US" dirty="0" smtClean="0"/>
              <a:t>Vision Quote</a:t>
            </a:r>
            <a:br>
              <a:rPr lang="en-US" dirty="0" smtClean="0"/>
            </a:br>
            <a:r>
              <a:rPr lang="en-US" dirty="0" smtClean="0"/>
              <a:t>“</a:t>
            </a:r>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fugit </a:t>
            </a:r>
            <a:r>
              <a:rPr lang="en-US" dirty="0" err="1" smtClean="0"/>
              <a:t>liberavisse</a:t>
            </a:r>
            <a:r>
              <a:rPr lang="en-US" dirty="0" smtClean="0"/>
              <a:t> </a:t>
            </a:r>
            <a:br>
              <a:rPr lang="en-US" dirty="0" smtClean="0"/>
            </a:br>
            <a:r>
              <a:rPr lang="en-US" dirty="0" err="1" smtClean="0"/>
              <a:t>nec</a:t>
            </a:r>
            <a:r>
              <a:rPr lang="en-US" dirty="0" smtClean="0"/>
              <a:t> at. </a:t>
            </a:r>
            <a:r>
              <a:rPr lang="en-US" dirty="0" err="1" smtClean="0"/>
              <a:t>Essent</a:t>
            </a:r>
            <a:r>
              <a:rPr lang="en-US" dirty="0" smtClean="0"/>
              <a:t> </a:t>
            </a:r>
            <a:r>
              <a:rPr lang="en-US" dirty="0" err="1" smtClean="0"/>
              <a:t>elaboraret</a:t>
            </a:r>
            <a:r>
              <a:rPr lang="en-US" dirty="0" smtClean="0"/>
              <a:t> </a:t>
            </a:r>
            <a:r>
              <a:rPr lang="en-US" dirty="0" err="1" smtClean="0"/>
              <a:t>conclusionemque</a:t>
            </a:r>
            <a:r>
              <a:rPr lang="en-US" dirty="0" smtClean="0"/>
              <a:t> </a:t>
            </a:r>
            <a:br>
              <a:rPr lang="en-US" dirty="0" smtClean="0"/>
            </a:br>
            <a:r>
              <a:rPr lang="en-US" dirty="0" err="1" smtClean="0"/>
              <a:t>eam</a:t>
            </a:r>
            <a:r>
              <a:rPr lang="en-US" dirty="0" smtClean="0"/>
              <a:t> id. Quo ex </a:t>
            </a:r>
            <a:r>
              <a:rPr lang="en-US" dirty="0" err="1" smtClean="0"/>
              <a:t>laboramus</a:t>
            </a:r>
            <a:r>
              <a:rPr lang="en-US" dirty="0" smtClean="0"/>
              <a:t> </a:t>
            </a:r>
            <a:r>
              <a:rPr lang="en-US" dirty="0" err="1" smtClean="0"/>
              <a:t>accommodare</a:t>
            </a:r>
            <a:r>
              <a:rPr lang="en-US" dirty="0" smtClean="0"/>
              <a:t>, </a:t>
            </a:r>
            <a:br>
              <a:rPr lang="en-US" dirty="0" smtClean="0"/>
            </a:br>
            <a:r>
              <a:rPr lang="en-US" dirty="0" smtClean="0"/>
              <a:t>his </a:t>
            </a:r>
            <a:r>
              <a:rPr lang="en-US" dirty="0" err="1" smtClean="0"/>
              <a:t>falli</a:t>
            </a:r>
            <a:r>
              <a:rPr lang="en-US" dirty="0" smtClean="0"/>
              <a:t> </a:t>
            </a:r>
            <a:r>
              <a:rPr lang="en-US" dirty="0" err="1" smtClean="0"/>
              <a:t>deleniti</a:t>
            </a:r>
            <a:r>
              <a:rPr lang="en-US" dirty="0" smtClean="0"/>
              <a:t> </a:t>
            </a:r>
            <a:r>
              <a:rPr lang="en-US" dirty="0" err="1" smtClean="0"/>
              <a:t>ei</a:t>
            </a:r>
            <a:r>
              <a:rPr lang="en-US" dirty="0" smtClean="0"/>
              <a:t>. </a:t>
            </a:r>
            <a:r>
              <a:rPr lang="en-US" dirty="0" err="1" smtClean="0"/>
              <a:t>Illud</a:t>
            </a:r>
            <a:r>
              <a:rPr lang="en-US" dirty="0" smtClean="0"/>
              <a:t> postulant </a:t>
            </a:r>
            <a:br>
              <a:rPr lang="en-US" dirty="0" smtClean="0"/>
            </a:br>
            <a:r>
              <a:rPr lang="en-US" dirty="0" err="1" smtClean="0"/>
              <a:t>adversarium</a:t>
            </a:r>
            <a:r>
              <a:rPr lang="en-US" dirty="0" smtClean="0"/>
              <a:t> </a:t>
            </a:r>
            <a:r>
              <a:rPr lang="en-US" dirty="0" err="1" smtClean="0"/>
              <a:t>ei</a:t>
            </a:r>
            <a:r>
              <a:rPr lang="en-US" dirty="0" smtClean="0"/>
              <a:t> his.”</a:t>
            </a:r>
          </a:p>
        </p:txBody>
      </p:sp>
      <p:sp>
        <p:nvSpPr>
          <p:cNvPr id="7"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FFFFFF"/>
                </a:solidFill>
                <a:latin typeface="+mn-lt"/>
                <a:cs typeface="SapientSansRegular"/>
              </a:rPr>
              <a:t> </a:t>
            </a:r>
            <a:fld id="{4225D95B-3580-C74C-AC82-B8FCF626B418}" type="slidenum">
              <a:rPr lang="en-US" sz="1000" b="1" smtClean="0">
                <a:solidFill>
                  <a:srgbClr val="FFFFF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FFFFFF"/>
              </a:solidFill>
              <a:latin typeface="+mn-lt"/>
              <a:cs typeface="SapientSansRegular"/>
            </a:endParaRPr>
          </a:p>
        </p:txBody>
      </p:sp>
      <p:pic>
        <p:nvPicPr>
          <p:cNvPr id="8" name="Picture 7"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1" y="4864608"/>
            <a:ext cx="1916887" cy="182880"/>
          </a:xfrm>
          <a:prstGeom prst="rect">
            <a:avLst/>
          </a:prstGeom>
        </p:spPr>
      </p:pic>
    </p:spTree>
    <p:extLst>
      <p:ext uri="{BB962C8B-B14F-4D97-AF65-F5344CB8AC3E}">
        <p14:creationId xmlns:p14="http://schemas.microsoft.com/office/powerpoint/2010/main" val="231033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 Footer">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2"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3" name="Content Placeholder 2"/>
          <p:cNvSpPr>
            <a:spLocks noGrp="1"/>
          </p:cNvSpPr>
          <p:nvPr>
            <p:ph sz="quarter" idx="11"/>
          </p:nvPr>
        </p:nvSpPr>
        <p:spPr>
          <a:xfrm>
            <a:off x="493776" y="1069975"/>
            <a:ext cx="8165592" cy="3600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80068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Column — No Footer">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2"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5" name="Content Placeholder 2"/>
          <p:cNvSpPr>
            <a:spLocks noGrp="1"/>
          </p:cNvSpPr>
          <p:nvPr>
            <p:ph sz="quarter" idx="11"/>
          </p:nvPr>
        </p:nvSpPr>
        <p:spPr>
          <a:xfrm>
            <a:off x="493776" y="1069975"/>
            <a:ext cx="8165592" cy="3600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54488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lumn Left —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6" name="Content Placeholder 2"/>
          <p:cNvSpPr>
            <a:spLocks noGrp="1"/>
          </p:cNvSpPr>
          <p:nvPr>
            <p:ph sz="quarter" idx="11"/>
          </p:nvPr>
        </p:nvSpPr>
        <p:spPr>
          <a:xfrm>
            <a:off x="493776"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4"/>
          <p:cNvSpPr>
            <a:spLocks noGrp="1"/>
          </p:cNvSpPr>
          <p:nvPr>
            <p:ph sz="quarter" idx="12"/>
          </p:nvPr>
        </p:nvSpPr>
        <p:spPr>
          <a:xfrm>
            <a:off x="4762055" y="1069975"/>
            <a:ext cx="3897313" cy="3600450"/>
          </a:xfrm>
        </p:spPr>
        <p:txBody>
          <a:bodyPr anchor="ctr"/>
          <a:lstStyle>
            <a:lvl1pPr marL="0" indent="0" algn="ctr">
              <a:buFontTx/>
              <a:buNone/>
              <a:defRPr/>
            </a:lvl1pPr>
          </a:lstStyle>
          <a:p>
            <a:pPr lvl="0"/>
            <a:r>
              <a:rPr lang="en-US" smtClean="0"/>
              <a:t>Click to edit Master text styles</a:t>
            </a:r>
          </a:p>
        </p:txBody>
      </p:sp>
    </p:spTree>
    <p:extLst>
      <p:ext uri="{BB962C8B-B14F-4D97-AF65-F5344CB8AC3E}">
        <p14:creationId xmlns:p14="http://schemas.microsoft.com/office/powerpoint/2010/main" val="269399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lumn Left — No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5" name="Content Placeholder 4"/>
          <p:cNvSpPr>
            <a:spLocks noGrp="1"/>
          </p:cNvSpPr>
          <p:nvPr>
            <p:ph sz="quarter" idx="12"/>
          </p:nvPr>
        </p:nvSpPr>
        <p:spPr>
          <a:xfrm>
            <a:off x="4762055" y="1069975"/>
            <a:ext cx="3897313" cy="3600450"/>
          </a:xfrm>
        </p:spPr>
        <p:txBody>
          <a:bodyPr anchor="ctr"/>
          <a:lstStyle>
            <a:lvl1pPr marL="0" indent="0" algn="ctr">
              <a:buFontTx/>
              <a:buNone/>
              <a:defRPr/>
            </a:lvl1pPr>
          </a:lstStyle>
          <a:p>
            <a:pPr lvl="0"/>
            <a:r>
              <a:rPr lang="en-US" smtClean="0"/>
              <a:t>Click to edit Master text styles</a:t>
            </a:r>
          </a:p>
        </p:txBody>
      </p:sp>
      <p:sp>
        <p:nvSpPr>
          <p:cNvPr id="6" name="Content Placeholder 2"/>
          <p:cNvSpPr>
            <a:spLocks noGrp="1"/>
          </p:cNvSpPr>
          <p:nvPr>
            <p:ph sz="quarter" idx="11"/>
          </p:nvPr>
        </p:nvSpPr>
        <p:spPr>
          <a:xfrm>
            <a:off x="493776"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182465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72654"/>
            <a:ext cx="8229600" cy="346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noAutofit/>
          </a:bodyPr>
          <a:lstStyle/>
          <a:p>
            <a:pPr lvl="0"/>
            <a:r>
              <a:rPr lang="en-US" smtClean="0"/>
              <a:t>Click to edit Master title style</a:t>
            </a:r>
            <a:endParaRPr lang="en-US" dirty="0"/>
          </a:p>
        </p:txBody>
      </p:sp>
      <p:sp>
        <p:nvSpPr>
          <p:cNvPr id="5123" name="Text Placeholder 2"/>
          <p:cNvSpPr>
            <a:spLocks noGrp="1"/>
          </p:cNvSpPr>
          <p:nvPr>
            <p:ph type="body" idx="1"/>
          </p:nvPr>
        </p:nvSpPr>
        <p:spPr bwMode="auto">
          <a:xfrm>
            <a:off x="457200" y="990378"/>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Date Placeholder 3"/>
          <p:cNvSpPr>
            <a:spLocks noGrp="1"/>
          </p:cNvSpPr>
          <p:nvPr>
            <p:ph type="dt" sz="half" idx="2"/>
          </p:nvPr>
        </p:nvSpPr>
        <p:spPr>
          <a:xfrm>
            <a:off x="457200" y="4767263"/>
            <a:ext cx="2133600" cy="273844"/>
          </a:xfrm>
          <a:prstGeom prst="rect">
            <a:avLst/>
          </a:prstGeom>
        </p:spPr>
        <p:txBody>
          <a:bodyPr vert="horz" lIns="0" tIns="0" rIns="0" bIns="0" rtlCol="0" anchor="ctr"/>
          <a:lstStyle>
            <a:lvl1pPr algn="l" fontAlgn="auto">
              <a:spcBef>
                <a:spcPts val="0"/>
              </a:spcBef>
              <a:spcAft>
                <a:spcPts val="0"/>
              </a:spcAft>
              <a:defRPr sz="900" smtClean="0">
                <a:solidFill>
                  <a:srgbClr val="6C6C6C"/>
                </a:solidFill>
                <a:latin typeface="+mn-lt"/>
                <a:ea typeface="+mn-ea"/>
                <a:cs typeface="SapientSansRegular"/>
              </a:defRPr>
            </a:lvl1pPr>
          </a:lstStyle>
          <a:p>
            <a:pPr>
              <a:defRPr/>
            </a:pPr>
            <a:fld id="{8767E79B-3863-C648-ACD5-D5A69BA31F7C}" type="datetime4">
              <a:rPr lang="en-US" smtClean="0"/>
              <a:pPr>
                <a:defRPr/>
              </a:pPr>
              <a:t>June 21, 2017</a:t>
            </a:fld>
            <a:endParaRPr lang="en-US" dirty="0"/>
          </a:p>
        </p:txBody>
      </p:sp>
      <p:sp>
        <p:nvSpPr>
          <p:cNvPr id="11" name="Footer Placeholder 4"/>
          <p:cNvSpPr>
            <a:spLocks noGrp="1"/>
          </p:cNvSpPr>
          <p:nvPr>
            <p:ph type="ftr" sz="quarter" idx="3"/>
          </p:nvPr>
        </p:nvSpPr>
        <p:spPr>
          <a:xfrm>
            <a:off x="3124200" y="4767263"/>
            <a:ext cx="2895600" cy="273844"/>
          </a:xfrm>
          <a:prstGeom prst="rect">
            <a:avLst/>
          </a:prstGeom>
        </p:spPr>
        <p:txBody>
          <a:bodyPr vert="horz" lIns="0" tIns="0" rIns="0" bIns="0" rtlCol="0" anchor="ctr"/>
          <a:lstStyle>
            <a:lvl1pPr algn="ctr" fontAlgn="auto">
              <a:spcBef>
                <a:spcPts val="0"/>
              </a:spcBef>
              <a:spcAft>
                <a:spcPts val="0"/>
              </a:spcAft>
              <a:defRPr sz="900" dirty="0" smtClean="0">
                <a:solidFill>
                  <a:srgbClr val="6C6C6C"/>
                </a:solidFill>
                <a:latin typeface="+mn-lt"/>
                <a:ea typeface="+mn-ea"/>
                <a:cs typeface="SapientSansRegular"/>
              </a:defRPr>
            </a:lvl1pPr>
          </a:lstStyle>
          <a:p>
            <a:pPr>
              <a:defRPr/>
            </a:pPr>
            <a:endParaRPr lang="en-US"/>
          </a:p>
        </p:txBody>
      </p:sp>
      <p:sp>
        <p:nvSpPr>
          <p:cNvPr id="12" name="Slide Number Placeholder 5"/>
          <p:cNvSpPr>
            <a:spLocks noGrp="1"/>
          </p:cNvSpPr>
          <p:nvPr>
            <p:ph type="sldNum" sz="quarter" idx="4"/>
          </p:nvPr>
        </p:nvSpPr>
        <p:spPr>
          <a:xfrm>
            <a:off x="6553200" y="4767263"/>
            <a:ext cx="2133600" cy="273844"/>
          </a:xfrm>
          <a:prstGeom prst="rect">
            <a:avLst/>
          </a:prstGeom>
        </p:spPr>
        <p:txBody>
          <a:bodyPr vert="horz" lIns="0" tIns="0" rIns="0" bIns="0" rtlCol="0" anchor="ctr"/>
          <a:lstStyle>
            <a:lvl1pPr algn="r" fontAlgn="auto">
              <a:spcBef>
                <a:spcPts val="0"/>
              </a:spcBef>
              <a:spcAft>
                <a:spcPts val="0"/>
              </a:spcAft>
              <a:defRPr sz="900" b="0" i="0" smtClean="0">
                <a:solidFill>
                  <a:srgbClr val="6C6C6C"/>
                </a:solidFill>
                <a:latin typeface="+mn-lt"/>
                <a:ea typeface="+mn-ea"/>
                <a:cs typeface="Sapient Centro Slab"/>
              </a:defRPr>
            </a:lvl1pPr>
          </a:lstStyle>
          <a:p>
            <a:pPr>
              <a:defRPr/>
            </a:pPr>
            <a:fld id="{4F8F9822-CE00-0B4F-ADB5-DBA954363B09}"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20" r:id="rId1"/>
    <p:sldLayoutId id="2147483755" r:id="rId2"/>
    <p:sldLayoutId id="2147483821" r:id="rId3"/>
    <p:sldLayoutId id="2147483822" r:id="rId4"/>
    <p:sldLayoutId id="2147483823" r:id="rId5"/>
    <p:sldLayoutId id="2147483770" r:id="rId6"/>
    <p:sldLayoutId id="2147483810" r:id="rId7"/>
    <p:sldLayoutId id="2147483771" r:id="rId8"/>
    <p:sldLayoutId id="2147483812" r:id="rId9"/>
    <p:sldLayoutId id="2147483772" r:id="rId10"/>
    <p:sldLayoutId id="2147483813" r:id="rId11"/>
    <p:sldLayoutId id="2147483773" r:id="rId12"/>
    <p:sldLayoutId id="2147483814" r:id="rId13"/>
    <p:sldLayoutId id="2147483763" r:id="rId14"/>
    <p:sldLayoutId id="2147483807" r:id="rId15"/>
    <p:sldLayoutId id="2147483824" r:id="rId16"/>
  </p:sldLayoutIdLst>
  <p:hf sldNum="0" hdr="0" ftr="0"/>
  <p:txStyles>
    <p:titleStyle>
      <a:lvl1pPr algn="l" defTabSz="457200" rtl="0" eaLnBrk="1" fontAlgn="base" hangingPunct="1">
        <a:spcBef>
          <a:spcPct val="0"/>
        </a:spcBef>
        <a:spcAft>
          <a:spcPct val="0"/>
        </a:spcAft>
        <a:defRPr sz="2400" b="0" kern="1200">
          <a:solidFill>
            <a:srgbClr val="123E57"/>
          </a:solidFill>
          <a:latin typeface="+mj-lt"/>
          <a:ea typeface="ＭＳ Ｐゴシック" charset="0"/>
          <a:cs typeface="SapientSansBold"/>
        </a:defRPr>
      </a:lvl1pPr>
      <a:lvl2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2pPr>
      <a:lvl3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3pPr>
      <a:lvl4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4pPr>
      <a:lvl5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5pPr>
      <a:lvl6pPr marL="4572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6pPr>
      <a:lvl7pPr marL="9144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7pPr>
      <a:lvl8pPr marL="13716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8pPr>
      <a:lvl9pPr marL="18288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9pPr>
    </p:titleStyle>
    <p:bodyStyle>
      <a:lvl1pPr marL="228600" indent="-228600" algn="l" defTabSz="457200" rtl="0" eaLnBrk="1" fontAlgn="base" hangingPunct="1">
        <a:spcBef>
          <a:spcPct val="0"/>
        </a:spcBef>
        <a:spcAft>
          <a:spcPts val="1000"/>
        </a:spcAft>
        <a:buClr>
          <a:schemeClr val="accent1"/>
        </a:buClr>
        <a:buFont typeface="Wingdings" charset="0"/>
        <a:buChar char="§"/>
        <a:defRPr sz="2000" kern="1200">
          <a:solidFill>
            <a:srgbClr val="000000"/>
          </a:solidFill>
          <a:latin typeface="+mn-lt"/>
          <a:ea typeface="ＭＳ Ｐゴシック" charset="0"/>
          <a:cs typeface="SapientCentroSlab-Light"/>
        </a:defRPr>
      </a:lvl1pPr>
      <a:lvl2pPr marL="457200" indent="-228600" algn="l" defTabSz="457200" rtl="0" eaLnBrk="1" fontAlgn="base" hangingPunct="1">
        <a:spcBef>
          <a:spcPct val="0"/>
        </a:spcBef>
        <a:spcAft>
          <a:spcPts val="1000"/>
        </a:spcAft>
        <a:buClr>
          <a:schemeClr val="accent1"/>
        </a:buClr>
        <a:buFont typeface="Wingdings" charset="0"/>
        <a:buChar char="§"/>
        <a:defRPr sz="1900" kern="1200">
          <a:solidFill>
            <a:srgbClr val="000000"/>
          </a:solidFill>
          <a:latin typeface="+mn-lt"/>
          <a:ea typeface="ＭＳ Ｐゴシック" charset="0"/>
          <a:cs typeface="SapientCentroSlab-Light"/>
        </a:defRPr>
      </a:lvl2pPr>
      <a:lvl3pPr marL="685800" indent="-228600" algn="l" defTabSz="457200" rtl="0" eaLnBrk="1" fontAlgn="base" hangingPunct="1">
        <a:spcBef>
          <a:spcPct val="0"/>
        </a:spcBef>
        <a:spcAft>
          <a:spcPts val="1000"/>
        </a:spcAft>
        <a:buClr>
          <a:schemeClr val="accent1"/>
        </a:buClr>
        <a:buFont typeface="Wingdings" charset="0"/>
        <a:buChar char="§"/>
        <a:defRPr sz="1800" kern="1200">
          <a:solidFill>
            <a:srgbClr val="000000"/>
          </a:solidFill>
          <a:latin typeface="+mn-lt"/>
          <a:ea typeface="ＭＳ Ｐゴシック" charset="0"/>
          <a:cs typeface="SapientCentroSlab-Light"/>
        </a:defRPr>
      </a:lvl3pPr>
      <a:lvl4pPr marL="914400" indent="-228600" algn="l" defTabSz="457200" rtl="0" eaLnBrk="1" fontAlgn="base" hangingPunct="1">
        <a:spcBef>
          <a:spcPct val="0"/>
        </a:spcBef>
        <a:spcAft>
          <a:spcPts val="1000"/>
        </a:spcAft>
        <a:buClr>
          <a:schemeClr val="accent1"/>
        </a:buClr>
        <a:buFont typeface="Wingdings" charset="0"/>
        <a:buChar char="§"/>
        <a:defRPr sz="1700" kern="1200">
          <a:solidFill>
            <a:srgbClr val="000000"/>
          </a:solidFill>
          <a:latin typeface="+mn-lt"/>
          <a:ea typeface="ＭＳ Ｐゴシック" charset="0"/>
          <a:cs typeface="SapientCentroSlab-Light"/>
        </a:defRPr>
      </a:lvl4pPr>
      <a:lvl5pPr marL="1143000" indent="-228600" algn="l" defTabSz="457200" rtl="0" eaLnBrk="1" fontAlgn="base" hangingPunct="1">
        <a:spcBef>
          <a:spcPct val="0"/>
        </a:spcBef>
        <a:spcAft>
          <a:spcPts val="1000"/>
        </a:spcAft>
        <a:buClr>
          <a:schemeClr val="accent1"/>
        </a:buClr>
        <a:buFont typeface="Wingdings" charset="0"/>
        <a:buChar char="§"/>
        <a:defRPr sz="1600" kern="1200">
          <a:solidFill>
            <a:srgbClr val="000000"/>
          </a:solidFill>
          <a:latin typeface="+mn-lt"/>
          <a:ea typeface="ＭＳ Ｐゴシック" charset="0"/>
          <a:cs typeface="SapientCentroSlab-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b="1" dirty="0" smtClean="0">
                <a:latin typeface="Arial" pitchFamily="34" charset="0"/>
                <a:ea typeface="MS PGothic" pitchFamily="34" charset="-128"/>
                <a:cs typeface="Arial" pitchFamily="34" charset="0"/>
              </a:rPr>
              <a:t>Overview of </a:t>
            </a:r>
            <a:r>
              <a:rPr lang="en-US" altLang="en-US" b="1" dirty="0">
                <a:latin typeface="Arial" pitchFamily="34" charset="0"/>
                <a:ea typeface="MS PGothic" pitchFamily="34" charset="-128"/>
                <a:cs typeface="Arial" pitchFamily="34" charset="0"/>
              </a:rPr>
              <a:t>the Federally Funded Research and Development Center at </a:t>
            </a:r>
            <a:r>
              <a:rPr lang="en-US" altLang="en-US" b="1" dirty="0" smtClean="0">
                <a:latin typeface="Arial" pitchFamily="34" charset="0"/>
                <a:ea typeface="MS PGothic" pitchFamily="34" charset="-128"/>
                <a:cs typeface="Arial" pitchFamily="34" charset="0"/>
              </a:rPr>
              <a:t>Frederick</a:t>
            </a:r>
            <a:endParaRPr lang="en-US" dirty="0"/>
          </a:p>
        </p:txBody>
      </p:sp>
      <p:sp>
        <p:nvSpPr>
          <p:cNvPr id="3" name="Subtitle 2"/>
          <p:cNvSpPr>
            <a:spLocks noGrp="1"/>
          </p:cNvSpPr>
          <p:nvPr>
            <p:ph type="subTitle" idx="1"/>
          </p:nvPr>
        </p:nvSpPr>
        <p:spPr/>
        <p:txBody>
          <a:bodyPr/>
          <a:lstStyle/>
          <a:p>
            <a:pPr>
              <a:spcBef>
                <a:spcPts val="0"/>
              </a:spcBef>
              <a:spcAft>
                <a:spcPts val="0"/>
              </a:spcAft>
              <a:defRPr/>
            </a:pPr>
            <a:r>
              <a:rPr lang="en-US" dirty="0">
                <a:solidFill>
                  <a:srgbClr val="FFFFFF"/>
                </a:solidFill>
                <a:latin typeface="Arial" charset="0"/>
                <a:ea typeface="ＭＳ Ｐゴシック" charset="-128"/>
              </a:rPr>
              <a:t>James H. </a:t>
            </a:r>
            <a:r>
              <a:rPr lang="en-US" dirty="0" err="1">
                <a:solidFill>
                  <a:srgbClr val="FFFFFF"/>
                </a:solidFill>
                <a:latin typeface="Arial" charset="0"/>
                <a:ea typeface="ＭＳ Ｐゴシック" charset="-128"/>
              </a:rPr>
              <a:t>Doroshow</a:t>
            </a:r>
            <a:r>
              <a:rPr lang="en-US" dirty="0">
                <a:solidFill>
                  <a:srgbClr val="FFFFFF"/>
                </a:solidFill>
                <a:latin typeface="Arial" charset="0"/>
                <a:ea typeface="ＭＳ Ｐゴシック" charset="-128"/>
              </a:rPr>
              <a:t>, M.D.</a:t>
            </a:r>
          </a:p>
          <a:p>
            <a:pPr>
              <a:spcBef>
                <a:spcPts val="0"/>
              </a:spcBef>
              <a:spcAft>
                <a:spcPts val="0"/>
              </a:spcAft>
              <a:defRPr/>
            </a:pPr>
            <a:r>
              <a:rPr lang="en-US" dirty="0">
                <a:solidFill>
                  <a:srgbClr val="FFFFFF"/>
                </a:solidFill>
                <a:latin typeface="Arial" charset="0"/>
                <a:ea typeface="ＭＳ Ｐゴシック" charset="-128"/>
              </a:rPr>
              <a:t>Deputy Director for Clinical and Translational Research </a:t>
            </a:r>
          </a:p>
          <a:p>
            <a:pPr>
              <a:spcBef>
                <a:spcPts val="0"/>
              </a:spcBef>
              <a:spcAft>
                <a:spcPts val="0"/>
              </a:spcAft>
              <a:defRPr/>
            </a:pPr>
            <a:r>
              <a:rPr lang="en-US" dirty="0">
                <a:solidFill>
                  <a:srgbClr val="FFFFFF"/>
                </a:solidFill>
                <a:latin typeface="Arial" charset="0"/>
                <a:ea typeface="ＭＳ Ｐゴシック" charset="-128"/>
              </a:rPr>
              <a:t>National Cancer Institute, NIH </a:t>
            </a:r>
          </a:p>
          <a:p>
            <a:endParaRPr lang="en-US" dirty="0"/>
          </a:p>
        </p:txBody>
      </p:sp>
      <p:sp>
        <p:nvSpPr>
          <p:cNvPr id="4" name="Date Placeholder 3"/>
          <p:cNvSpPr>
            <a:spLocks noGrp="1"/>
          </p:cNvSpPr>
          <p:nvPr>
            <p:ph type="dt" sz="half" idx="2"/>
          </p:nvPr>
        </p:nvSpPr>
        <p:spPr/>
        <p:txBody>
          <a:bodyPr/>
          <a:lstStyle/>
          <a:p>
            <a:pPr>
              <a:defRPr/>
            </a:pPr>
            <a:r>
              <a:rPr lang="en-US" dirty="0"/>
              <a:t>October 1, 2015</a:t>
            </a:r>
          </a:p>
          <a:p>
            <a:pPr>
              <a:defRPr/>
            </a:pPr>
            <a:endParaRPr lang="en-US" dirty="0"/>
          </a:p>
        </p:txBody>
      </p:sp>
    </p:spTree>
    <p:extLst>
      <p:ext uri="{BB962C8B-B14F-4D97-AF65-F5344CB8AC3E}">
        <p14:creationId xmlns:p14="http://schemas.microsoft.com/office/powerpoint/2010/main" val="1593133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23414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a:solidFill>
                  <a:schemeClr val="bg2"/>
                </a:solidFill>
                <a:latin typeface="Arial Narrow" panose="020B0606020202030204" pitchFamily="34" charset="0"/>
              </a:rPr>
              <a:t>The Federally Funded Research and Development Center at The </a:t>
            </a:r>
            <a:r>
              <a:rPr lang="en-US" b="1" dirty="0">
                <a:solidFill>
                  <a:srgbClr val="000000"/>
                </a:solidFill>
                <a:latin typeface="Arial Narrow" panose="020B0606020202030204" pitchFamily="34" charset="0"/>
              </a:rPr>
              <a:t>Federally Funded Research and Development Center at Frederick</a:t>
            </a:r>
          </a:p>
        </p:txBody>
      </p:sp>
      <p:sp>
        <p:nvSpPr>
          <p:cNvPr id="3" name="Content Placeholder 2"/>
          <p:cNvSpPr>
            <a:spLocks noGrp="1"/>
          </p:cNvSpPr>
          <p:nvPr>
            <p:ph sz="quarter" idx="11"/>
          </p:nvPr>
        </p:nvSpPr>
        <p:spPr/>
        <p:txBody>
          <a:bodyPr/>
          <a:lstStyle/>
          <a:p>
            <a:pPr>
              <a:spcAft>
                <a:spcPts val="0"/>
              </a:spcAft>
              <a:buFont typeface="Arial" panose="020B0604020202020204" pitchFamily="34" charset="0"/>
              <a:buChar char="•"/>
              <a:defRPr/>
            </a:pPr>
            <a:r>
              <a:rPr lang="en-US" altLang="en-US" sz="2400" dirty="0">
                <a:latin typeface="Arial Narrow" panose="020B0606020202030204" pitchFamily="34" charset="0"/>
                <a:cs typeface="Arial" charset="0"/>
              </a:rPr>
              <a:t>Unique national resource – the only FFRDC dedicated principally to biomedical research</a:t>
            </a:r>
          </a:p>
          <a:p>
            <a:pPr>
              <a:spcAft>
                <a:spcPts val="0"/>
              </a:spcAft>
              <a:buFont typeface="Arial" panose="020B0604020202020204" pitchFamily="34" charset="0"/>
              <a:buChar char="•"/>
              <a:defRPr/>
            </a:pPr>
            <a:endParaRPr lang="en-US" altLang="en-US" sz="2400" dirty="0">
              <a:latin typeface="Arial Narrow" panose="020B0606020202030204" pitchFamily="34" charset="0"/>
              <a:cs typeface="Arial" charset="0"/>
            </a:endParaRPr>
          </a:p>
          <a:p>
            <a:pPr>
              <a:spcAft>
                <a:spcPts val="0"/>
              </a:spcAft>
              <a:buFont typeface="Arial" panose="020B0604020202020204" pitchFamily="34" charset="0"/>
              <a:buChar char="•"/>
              <a:defRPr/>
            </a:pPr>
            <a:r>
              <a:rPr lang="en-US" altLang="en-US" sz="2400" dirty="0">
                <a:latin typeface="Arial Narrow" panose="020B0606020202030204" pitchFamily="34" charset="0"/>
                <a:cs typeface="Arial" charset="0"/>
              </a:rPr>
              <a:t>Administered by the NCI whose mission it is to help people live longer, healthier lives by supporting research to reduce the incidence of cancer and to improve the outlook for patients who develop cancer</a:t>
            </a:r>
          </a:p>
          <a:p>
            <a:pPr>
              <a:spcAft>
                <a:spcPts val="0"/>
              </a:spcAft>
              <a:buFont typeface="Arial" panose="020B0604020202020204" pitchFamily="34" charset="0"/>
              <a:buChar char="•"/>
              <a:defRPr/>
            </a:pPr>
            <a:endParaRPr lang="en-US" altLang="en-US" sz="2400" dirty="0">
              <a:latin typeface="Arial Narrow" panose="020B0606020202030204" pitchFamily="34" charset="0"/>
              <a:cs typeface="Arial" charset="0"/>
            </a:endParaRPr>
          </a:p>
          <a:p>
            <a:pPr>
              <a:spcAft>
                <a:spcPts val="0"/>
              </a:spcAft>
              <a:buFont typeface="Arial" panose="020B0604020202020204" pitchFamily="34" charset="0"/>
              <a:buChar char="•"/>
              <a:defRPr/>
            </a:pPr>
            <a:r>
              <a:rPr lang="en-US" altLang="en-US" sz="2400" dirty="0">
                <a:latin typeface="Arial Narrow" panose="020B0606020202030204" pitchFamily="34" charset="0"/>
                <a:cs typeface="Arial" charset="0"/>
              </a:rPr>
              <a:t>Together, along with the broader research community, we pursue highly innovative basic, applied, and translational biomedical research</a:t>
            </a:r>
          </a:p>
          <a:p>
            <a:pPr marL="0" indent="0">
              <a:buNone/>
            </a:pPr>
            <a:endParaRPr lang="en-US" dirty="0"/>
          </a:p>
        </p:txBody>
      </p:sp>
    </p:spTree>
    <p:extLst>
      <p:ext uri="{BB962C8B-B14F-4D97-AF65-F5344CB8AC3E}">
        <p14:creationId xmlns:p14="http://schemas.microsoft.com/office/powerpoint/2010/main" val="21890048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a:solidFill>
                  <a:schemeClr val="bg2"/>
                </a:solidFill>
                <a:latin typeface="Arial Narrow" panose="020B0606020202030204" pitchFamily="34" charset="0"/>
              </a:rPr>
              <a:t>The Federally Funded Research and Development Center at The </a:t>
            </a:r>
            <a:r>
              <a:rPr lang="en-US" b="1" dirty="0" smtClean="0">
                <a:solidFill>
                  <a:schemeClr val="bg2"/>
                </a:solidFill>
                <a:latin typeface="Arial Narrow" panose="020B0606020202030204" pitchFamily="34" charset="0"/>
              </a:rPr>
              <a:t>T </a:t>
            </a:r>
            <a:r>
              <a:rPr lang="en-US" b="1" dirty="0">
                <a:solidFill>
                  <a:srgbClr val="000000"/>
                </a:solidFill>
                <a:latin typeface="Arial Narrow" panose="020B0606020202030204" pitchFamily="34" charset="0"/>
              </a:rPr>
              <a:t>Frederick National Lab for Cancer Research</a:t>
            </a:r>
          </a:p>
        </p:txBody>
      </p:sp>
      <p:sp>
        <p:nvSpPr>
          <p:cNvPr id="3" name="Content Placeholder 2"/>
          <p:cNvSpPr>
            <a:spLocks noGrp="1"/>
          </p:cNvSpPr>
          <p:nvPr>
            <p:ph sz="quarter" idx="11"/>
          </p:nvPr>
        </p:nvSpPr>
        <p:spPr/>
        <p:txBody>
          <a:bodyPr/>
          <a:lstStyle/>
          <a:p>
            <a:pPr>
              <a:spcAft>
                <a:spcPts val="0"/>
              </a:spcAft>
              <a:buFont typeface="Arial" panose="020B0604020202020204" pitchFamily="34" charset="0"/>
              <a:buChar char="•"/>
              <a:defRPr/>
            </a:pPr>
            <a:r>
              <a:rPr lang="en-US" altLang="en-US" sz="2400" dirty="0">
                <a:latin typeface="Arial Narrow" panose="020B0606020202030204" pitchFamily="34" charset="0"/>
                <a:cs typeface="Arial" charset="0"/>
              </a:rPr>
              <a:t>The FFRDC operates as the Frederick National Laboratory for Cancer Research (FNLCR)</a:t>
            </a:r>
          </a:p>
          <a:p>
            <a:pPr>
              <a:spcAft>
                <a:spcPts val="0"/>
              </a:spcAft>
              <a:buFont typeface="Arial" panose="020B0604020202020204" pitchFamily="34" charset="0"/>
              <a:buChar char="•"/>
              <a:defRPr/>
            </a:pPr>
            <a:endParaRPr lang="en-US" altLang="en-US" sz="2400" dirty="0">
              <a:latin typeface="Arial Narrow" panose="020B0606020202030204" pitchFamily="34" charset="0"/>
              <a:cs typeface="Arial" charset="0"/>
            </a:endParaRPr>
          </a:p>
          <a:p>
            <a:pPr>
              <a:spcAft>
                <a:spcPts val="0"/>
              </a:spcAft>
              <a:buFont typeface="Arial" panose="020B0604020202020204" pitchFamily="34" charset="0"/>
              <a:buChar char="•"/>
              <a:defRPr/>
            </a:pPr>
            <a:r>
              <a:rPr lang="en-US" altLang="en-US" sz="2400" dirty="0">
                <a:latin typeface="Arial Narrow" panose="020B0606020202030204" pitchFamily="34" charset="0"/>
                <a:cs typeface="Arial" charset="0"/>
              </a:rPr>
              <a:t>The FNLCR, positioned alongside labs at the NCI, provides opportunity for the research community to leverage a unique combination of technical expertise, physical infrastructure, and support services</a:t>
            </a:r>
          </a:p>
          <a:p>
            <a:pPr>
              <a:spcAft>
                <a:spcPts val="0"/>
              </a:spcAft>
              <a:buFont typeface="Arial" panose="020B0604020202020204" pitchFamily="34" charset="0"/>
              <a:buChar char="•"/>
              <a:defRPr/>
            </a:pPr>
            <a:endParaRPr lang="en-US" altLang="en-US" sz="2400" dirty="0">
              <a:latin typeface="Arial Narrow" panose="020B0606020202030204" pitchFamily="34" charset="0"/>
              <a:cs typeface="Arial" charset="0"/>
            </a:endParaRPr>
          </a:p>
          <a:p>
            <a:pPr>
              <a:spcAft>
                <a:spcPts val="0"/>
              </a:spcAft>
              <a:buFont typeface="Arial" panose="020B0604020202020204" pitchFamily="34" charset="0"/>
              <a:buChar char="•"/>
              <a:defRPr/>
            </a:pPr>
            <a:r>
              <a:rPr lang="en-US" altLang="en-US" sz="2400" dirty="0">
                <a:latin typeface="Arial Narrow" panose="020B0606020202030204" pitchFamily="34" charset="0"/>
                <a:cs typeface="Arial" charset="0"/>
              </a:rPr>
              <a:t>The convergence of scientific possibility and the need for more complex partnerships make this an ideal time for the National Lab to underpin the nation’s cancer research activities</a:t>
            </a:r>
          </a:p>
          <a:p>
            <a:pPr marL="0" indent="0">
              <a:buNone/>
            </a:pPr>
            <a:endParaRPr lang="en-US" dirty="0"/>
          </a:p>
        </p:txBody>
      </p:sp>
    </p:spTree>
    <p:extLst>
      <p:ext uri="{BB962C8B-B14F-4D97-AF65-F5344CB8AC3E}">
        <p14:creationId xmlns:p14="http://schemas.microsoft.com/office/powerpoint/2010/main" val="32076344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a:solidFill>
                  <a:schemeClr val="bg2"/>
                </a:solidFill>
                <a:latin typeface="Arial Narrow" panose="020B0606020202030204" pitchFamily="34" charset="0"/>
              </a:rPr>
              <a:t>The Federally Funded Research and Development Center at The </a:t>
            </a:r>
            <a:r>
              <a:rPr lang="en-US" b="1" dirty="0">
                <a:solidFill>
                  <a:srgbClr val="000000"/>
                </a:solidFill>
                <a:latin typeface="Arial Narrow" panose="020B0606020202030204" pitchFamily="34" charset="0"/>
              </a:rPr>
              <a:t>Signature Projects at the FNLCR</a:t>
            </a:r>
          </a:p>
        </p:txBody>
      </p:sp>
      <p:sp>
        <p:nvSpPr>
          <p:cNvPr id="3" name="Content Placeholder 2"/>
          <p:cNvSpPr>
            <a:spLocks noGrp="1"/>
          </p:cNvSpPr>
          <p:nvPr>
            <p:ph sz="quarter" idx="11"/>
          </p:nvPr>
        </p:nvSpPr>
        <p:spPr>
          <a:xfrm>
            <a:off x="493776" y="833755"/>
            <a:ext cx="8165592" cy="3600450"/>
          </a:xfrm>
        </p:spPr>
        <p:txBody>
          <a:bodyPr/>
          <a:lstStyle/>
          <a:p>
            <a:pPr>
              <a:spcAft>
                <a:spcPts val="0"/>
              </a:spcAft>
              <a:buFont typeface="Arial" panose="020B0604020202020204" pitchFamily="34" charset="0"/>
              <a:buChar char="•"/>
              <a:defRPr/>
            </a:pPr>
            <a:r>
              <a:rPr lang="en-US" altLang="en-US" sz="2400" dirty="0">
                <a:latin typeface="Arial Narrow" panose="020B0606020202030204" pitchFamily="34" charset="0"/>
                <a:cs typeface="Arial" charset="0"/>
              </a:rPr>
              <a:t>Not a one-size-fits-all approach – scientific projects are developed based on the opportunities, needs, and leveraged resources</a:t>
            </a:r>
          </a:p>
          <a:p>
            <a:pPr>
              <a:spcAft>
                <a:spcPts val="0"/>
              </a:spcAft>
              <a:buFont typeface="Arial" panose="020B0604020202020204" pitchFamily="34" charset="0"/>
              <a:buChar char="•"/>
              <a:defRPr/>
            </a:pPr>
            <a:endParaRPr lang="en-US" altLang="en-US" sz="2400" dirty="0">
              <a:latin typeface="Arial Narrow" panose="020B0606020202030204" pitchFamily="34" charset="0"/>
              <a:cs typeface="Arial" charset="0"/>
            </a:endParaRPr>
          </a:p>
          <a:p>
            <a:pPr>
              <a:spcAft>
                <a:spcPts val="0"/>
              </a:spcAft>
              <a:buFont typeface="Arial" panose="020B0604020202020204" pitchFamily="34" charset="0"/>
              <a:buChar char="•"/>
              <a:defRPr/>
            </a:pPr>
            <a:r>
              <a:rPr lang="en-US" altLang="en-US" sz="2400" dirty="0">
                <a:latin typeface="Arial Narrow" panose="020B0606020202030204" pitchFamily="34" charset="0"/>
                <a:cs typeface="Arial" charset="0"/>
              </a:rPr>
              <a:t>Framework of the National Lab, coupled with the special authorities of the FFRDC, enable the pursuit of new scientific opportunities through flexible, rapid, collaborative approaches</a:t>
            </a:r>
          </a:p>
          <a:p>
            <a:pPr>
              <a:spcAft>
                <a:spcPts val="0"/>
              </a:spcAft>
              <a:buFont typeface="Arial" panose="020B0604020202020204" pitchFamily="34" charset="0"/>
              <a:buChar char="•"/>
              <a:defRPr/>
            </a:pPr>
            <a:endParaRPr lang="en-US" altLang="en-US" sz="2400" dirty="0">
              <a:latin typeface="Arial Narrow" panose="020B0606020202030204" pitchFamily="34" charset="0"/>
              <a:cs typeface="Arial" charset="0"/>
            </a:endParaRPr>
          </a:p>
          <a:p>
            <a:pPr>
              <a:spcAft>
                <a:spcPts val="0"/>
              </a:spcAft>
              <a:buFont typeface="Arial" panose="020B0604020202020204" pitchFamily="34" charset="0"/>
              <a:buChar char="•"/>
              <a:defRPr/>
            </a:pPr>
            <a:r>
              <a:rPr lang="en-US" altLang="en-US" sz="2400" dirty="0">
                <a:latin typeface="Arial Narrow" panose="020B0606020202030204" pitchFamily="34" charset="0"/>
                <a:cs typeface="Arial" charset="0"/>
              </a:rPr>
              <a:t>Three examples of current or proposed projects:</a:t>
            </a:r>
          </a:p>
          <a:p>
            <a:pPr lvl="2">
              <a:spcAft>
                <a:spcPts val="0"/>
              </a:spcAft>
              <a:defRPr/>
            </a:pPr>
            <a:r>
              <a:rPr lang="en-US" altLang="en-US" sz="2400" dirty="0">
                <a:latin typeface="Arial Narrow" panose="020B0606020202030204" pitchFamily="34" charset="0"/>
                <a:cs typeface="Arial" charset="0"/>
              </a:rPr>
              <a:t>RAS</a:t>
            </a:r>
          </a:p>
          <a:p>
            <a:pPr lvl="2">
              <a:spcAft>
                <a:spcPts val="0"/>
              </a:spcAft>
              <a:defRPr/>
            </a:pPr>
            <a:r>
              <a:rPr lang="en-US" altLang="en-US" sz="2400" dirty="0" err="1">
                <a:latin typeface="Arial Narrow" panose="020B0606020202030204" pitchFamily="34" charset="0"/>
                <a:cs typeface="Arial" charset="0"/>
              </a:rPr>
              <a:t>Cryo</a:t>
            </a:r>
            <a:r>
              <a:rPr lang="en-US" altLang="en-US" sz="2400" dirty="0">
                <a:latin typeface="Arial Narrow" panose="020B0606020202030204" pitchFamily="34" charset="0"/>
                <a:cs typeface="Arial" charset="0"/>
              </a:rPr>
              <a:t>-EM</a:t>
            </a:r>
          </a:p>
          <a:p>
            <a:pPr lvl="2">
              <a:spcAft>
                <a:spcPts val="0"/>
              </a:spcAft>
              <a:defRPr/>
            </a:pPr>
            <a:r>
              <a:rPr lang="en-US" altLang="en-US" sz="2400" dirty="0">
                <a:latin typeface="Arial Narrow" panose="020B0606020202030204" pitchFamily="34" charset="0"/>
                <a:cs typeface="Arial" charset="0"/>
              </a:rPr>
              <a:t>Preclinical Models</a:t>
            </a:r>
          </a:p>
          <a:p>
            <a:pPr marL="0" indent="0">
              <a:buNone/>
            </a:pPr>
            <a:endParaRPr lang="en-US" dirty="0"/>
          </a:p>
        </p:txBody>
      </p:sp>
    </p:spTree>
    <p:extLst>
      <p:ext uri="{BB962C8B-B14F-4D97-AF65-F5344CB8AC3E}">
        <p14:creationId xmlns:p14="http://schemas.microsoft.com/office/powerpoint/2010/main" val="2039781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a:solidFill>
                  <a:schemeClr val="bg2"/>
                </a:solidFill>
                <a:latin typeface="Arial Narrow" panose="020B0606020202030204" pitchFamily="34" charset="0"/>
              </a:rPr>
              <a:t>The Federally Funded Research and Development Center at </a:t>
            </a:r>
            <a:r>
              <a:rPr lang="en-US" b="1" dirty="0" smtClean="0">
                <a:solidFill>
                  <a:schemeClr val="bg2"/>
                </a:solidFill>
                <a:latin typeface="Arial Narrow" panose="020B0606020202030204" pitchFamily="34" charset="0"/>
              </a:rPr>
              <a:t>Thee </a:t>
            </a:r>
            <a:r>
              <a:rPr lang="en-US" b="1" dirty="0">
                <a:solidFill>
                  <a:srgbClr val="000000"/>
                </a:solidFill>
                <a:latin typeface="Arial Narrow" panose="020B0606020202030204" pitchFamily="34" charset="0"/>
              </a:rPr>
              <a:t>RAS Initiative </a:t>
            </a:r>
          </a:p>
        </p:txBody>
      </p:sp>
      <p:sp>
        <p:nvSpPr>
          <p:cNvPr id="3" name="Content Placeholder 2"/>
          <p:cNvSpPr>
            <a:spLocks noGrp="1"/>
          </p:cNvSpPr>
          <p:nvPr>
            <p:ph sz="quarter" idx="11"/>
          </p:nvPr>
        </p:nvSpPr>
        <p:spPr>
          <a:xfrm>
            <a:off x="493776" y="719455"/>
            <a:ext cx="8165592" cy="3600450"/>
          </a:xfrm>
        </p:spPr>
        <p:txBody>
          <a:bodyPr/>
          <a:lstStyle/>
          <a:p>
            <a:pPr>
              <a:spcAft>
                <a:spcPts val="0"/>
              </a:spcAft>
              <a:buFont typeface="Arial" panose="020B0604020202020204" pitchFamily="34" charset="0"/>
              <a:buChar char="•"/>
              <a:defRPr/>
            </a:pPr>
            <a:r>
              <a:rPr lang="en-US" altLang="en-US" sz="2400" dirty="0">
                <a:latin typeface="Arial Narrow" panose="020B0606020202030204" pitchFamily="34" charset="0"/>
                <a:cs typeface="Arial" charset="0"/>
              </a:rPr>
              <a:t>Intended to deepen knowledge of several aspects of </a:t>
            </a:r>
            <a:r>
              <a:rPr lang="en-US" altLang="en-US" sz="2400" i="1" dirty="0">
                <a:latin typeface="Arial Narrow" panose="020B0606020202030204" pitchFamily="34" charset="0"/>
                <a:cs typeface="Arial" charset="0"/>
              </a:rPr>
              <a:t>RAS</a:t>
            </a:r>
            <a:r>
              <a:rPr lang="en-US" altLang="en-US" sz="2400" dirty="0">
                <a:latin typeface="Arial Narrow" panose="020B0606020202030204" pitchFamily="34" charset="0"/>
                <a:cs typeface="Arial" charset="0"/>
              </a:rPr>
              <a:t> genes and proteins – more about this project this afternoon</a:t>
            </a:r>
          </a:p>
          <a:p>
            <a:pPr>
              <a:spcAft>
                <a:spcPts val="0"/>
              </a:spcAft>
              <a:buFont typeface="Arial" panose="020B0604020202020204" pitchFamily="34" charset="0"/>
              <a:buChar char="•"/>
              <a:defRPr/>
            </a:pPr>
            <a:endParaRPr lang="en-US" altLang="en-US" sz="2400" dirty="0">
              <a:latin typeface="Arial Narrow" panose="020B0606020202030204" pitchFamily="34" charset="0"/>
              <a:cs typeface="Arial" charset="0"/>
            </a:endParaRPr>
          </a:p>
          <a:p>
            <a:pPr>
              <a:spcAft>
                <a:spcPts val="0"/>
              </a:spcAft>
              <a:buFont typeface="Arial" panose="020B0604020202020204" pitchFamily="34" charset="0"/>
              <a:buChar char="•"/>
              <a:defRPr/>
            </a:pPr>
            <a:r>
              <a:rPr lang="en-US" altLang="en-US" sz="2400" dirty="0">
                <a:latin typeface="Arial Narrow" panose="020B0606020202030204" pitchFamily="34" charset="0"/>
                <a:cs typeface="Arial" charset="0"/>
              </a:rPr>
              <a:t>Hub and Spoke Model – National Lab acts as the hub that connects to the spokes, which includes experts at labs across the country</a:t>
            </a:r>
          </a:p>
          <a:p>
            <a:pPr>
              <a:spcAft>
                <a:spcPts val="0"/>
              </a:spcAft>
              <a:buFont typeface="Arial" panose="020B0604020202020204" pitchFamily="34" charset="0"/>
              <a:buChar char="•"/>
              <a:defRPr/>
            </a:pPr>
            <a:endParaRPr lang="en-US" altLang="en-US" sz="2400" dirty="0">
              <a:latin typeface="Arial Narrow" panose="020B0606020202030204" pitchFamily="34" charset="0"/>
              <a:cs typeface="Arial" charset="0"/>
            </a:endParaRPr>
          </a:p>
          <a:p>
            <a:pPr>
              <a:spcAft>
                <a:spcPts val="0"/>
              </a:spcAft>
              <a:buFont typeface="Arial" panose="020B0604020202020204" pitchFamily="34" charset="0"/>
              <a:buChar char="•"/>
              <a:defRPr/>
            </a:pPr>
            <a:r>
              <a:rPr lang="en-US" altLang="en-US" sz="2400" dirty="0">
                <a:latin typeface="Arial Narrow" panose="020B0606020202030204" pitchFamily="34" charset="0"/>
                <a:cs typeface="Arial" charset="0"/>
              </a:rPr>
              <a:t>Projects are conducted at the National Lab with over 1600 researchers invited to collaborate</a:t>
            </a:r>
          </a:p>
          <a:p>
            <a:pPr>
              <a:spcAft>
                <a:spcPts val="0"/>
              </a:spcAft>
              <a:buFont typeface="Arial" panose="020B0604020202020204" pitchFamily="34" charset="0"/>
              <a:buChar char="•"/>
              <a:defRPr/>
            </a:pPr>
            <a:endParaRPr lang="en-US" altLang="en-US" sz="2400" dirty="0">
              <a:latin typeface="Arial Narrow" panose="020B0606020202030204" pitchFamily="34" charset="0"/>
              <a:cs typeface="Arial" charset="0"/>
            </a:endParaRPr>
          </a:p>
          <a:p>
            <a:pPr>
              <a:spcAft>
                <a:spcPts val="0"/>
              </a:spcAft>
              <a:buFont typeface="Arial" panose="020B0604020202020204" pitchFamily="34" charset="0"/>
              <a:buChar char="•"/>
              <a:defRPr/>
            </a:pPr>
            <a:r>
              <a:rPr lang="en-US" altLang="en-US" sz="2400" dirty="0">
                <a:latin typeface="Arial Narrow" panose="020B0606020202030204" pitchFamily="34" charset="0"/>
                <a:cs typeface="Arial" charset="0"/>
              </a:rPr>
              <a:t>This approach fills gaps in scientific knowledge and applies the latest technological advances and expertise to the challenge of RAS</a:t>
            </a:r>
          </a:p>
          <a:p>
            <a:pPr marL="0" indent="0">
              <a:buNone/>
            </a:pPr>
            <a:endParaRPr lang="en-US" dirty="0"/>
          </a:p>
        </p:txBody>
      </p:sp>
    </p:spTree>
    <p:extLst>
      <p:ext uri="{BB962C8B-B14F-4D97-AF65-F5344CB8AC3E}">
        <p14:creationId xmlns:p14="http://schemas.microsoft.com/office/powerpoint/2010/main" val="2039781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smtClean="0">
                <a:solidFill>
                  <a:schemeClr val="bg2"/>
                </a:solidFill>
                <a:latin typeface="Arial Narrow" panose="020B0606020202030204" pitchFamily="34" charset="0"/>
              </a:rPr>
              <a:t>Microscopy</a:t>
            </a:r>
            <a:r>
              <a:rPr lang="en-US" b="1" dirty="0">
                <a:solidFill>
                  <a:schemeClr val="bg2"/>
                </a:solidFill>
                <a:latin typeface="Arial Narrow" panose="020B0606020202030204" pitchFamily="34" charset="0"/>
              </a:rPr>
              <a:t/>
            </a:r>
            <a:br>
              <a:rPr lang="en-US" b="1" dirty="0">
                <a:solidFill>
                  <a:schemeClr val="bg2"/>
                </a:solidFill>
                <a:latin typeface="Arial Narrow" panose="020B0606020202030204" pitchFamily="34" charset="0"/>
              </a:rPr>
            </a:br>
            <a:r>
              <a:rPr lang="en-US" b="1" dirty="0" err="1">
                <a:solidFill>
                  <a:srgbClr val="000000"/>
                </a:solidFill>
                <a:latin typeface="Arial Narrow" panose="020B0606020202030204" pitchFamily="34" charset="0"/>
              </a:rPr>
              <a:t>Cryo</a:t>
            </a:r>
            <a:r>
              <a:rPr lang="en-US" b="1" dirty="0">
                <a:solidFill>
                  <a:srgbClr val="000000"/>
                </a:solidFill>
                <a:latin typeface="Arial Narrow" panose="020B0606020202030204" pitchFamily="34" charset="0"/>
              </a:rPr>
              <a:t>-Electron </a:t>
            </a:r>
            <a:r>
              <a:rPr lang="en-US" b="1" dirty="0" smtClean="0">
                <a:solidFill>
                  <a:srgbClr val="000000"/>
                </a:solidFill>
                <a:latin typeface="Arial Narrow" panose="020B0606020202030204" pitchFamily="34" charset="0"/>
              </a:rPr>
              <a:t>Microscopy</a:t>
            </a:r>
            <a:r>
              <a:rPr lang="en-US" b="1" dirty="0">
                <a:solidFill>
                  <a:schemeClr val="bg2"/>
                </a:solidFill>
                <a:latin typeface="Arial Narrow" panose="020B0606020202030204" pitchFamily="34" charset="0"/>
              </a:rPr>
              <a:t> </a:t>
            </a:r>
            <a:r>
              <a:rPr lang="en-US" b="1" dirty="0" smtClean="0">
                <a:solidFill>
                  <a:srgbClr val="000000"/>
                </a:solidFill>
                <a:latin typeface="Arial Narrow" panose="020B0606020202030204" pitchFamily="34" charset="0"/>
              </a:rPr>
              <a:t>(</a:t>
            </a:r>
            <a:r>
              <a:rPr lang="en-US" b="1" dirty="0" err="1" smtClean="0">
                <a:solidFill>
                  <a:srgbClr val="000000"/>
                </a:solidFill>
                <a:latin typeface="Arial Narrow" panose="020B0606020202030204" pitchFamily="34" charset="0"/>
              </a:rPr>
              <a:t>Cryo</a:t>
            </a:r>
            <a:r>
              <a:rPr lang="en-US" b="1" dirty="0" smtClean="0">
                <a:solidFill>
                  <a:srgbClr val="000000"/>
                </a:solidFill>
                <a:latin typeface="Arial Narrow" panose="020B0606020202030204" pitchFamily="34" charset="0"/>
              </a:rPr>
              <a:t>-EM</a:t>
            </a:r>
            <a:r>
              <a:rPr lang="en-US" b="1" dirty="0">
                <a:solidFill>
                  <a:srgbClr val="000000"/>
                </a:solidFill>
                <a:latin typeface="Arial Narrow" panose="020B0606020202030204" pitchFamily="34" charset="0"/>
              </a:rPr>
              <a:t>)</a:t>
            </a:r>
          </a:p>
        </p:txBody>
      </p:sp>
      <p:sp>
        <p:nvSpPr>
          <p:cNvPr id="3" name="Content Placeholder 2"/>
          <p:cNvSpPr>
            <a:spLocks noGrp="1"/>
          </p:cNvSpPr>
          <p:nvPr>
            <p:ph sz="quarter" idx="11"/>
          </p:nvPr>
        </p:nvSpPr>
        <p:spPr>
          <a:xfrm>
            <a:off x="493776" y="719455"/>
            <a:ext cx="8165592" cy="3600450"/>
          </a:xfrm>
        </p:spPr>
        <p:txBody>
          <a:bodyPr/>
          <a:lstStyle/>
          <a:p>
            <a:pPr>
              <a:spcAft>
                <a:spcPts val="0"/>
              </a:spcAft>
              <a:buFont typeface="Arial" panose="020B0604020202020204" pitchFamily="34" charset="0"/>
              <a:buChar char="•"/>
              <a:defRPr/>
            </a:pPr>
            <a:r>
              <a:rPr lang="en-US" altLang="en-US" sz="2400" dirty="0">
                <a:latin typeface="Arial Narrow" panose="020B0606020202030204" pitchFamily="34" charset="0"/>
                <a:cs typeface="Arial" charset="0"/>
              </a:rPr>
              <a:t>Proposed initiative discussed at Frederick National Laboratory Advisory Committee meeting 9/30/15</a:t>
            </a:r>
          </a:p>
          <a:p>
            <a:pPr>
              <a:spcAft>
                <a:spcPts val="0"/>
              </a:spcAft>
              <a:buFont typeface="Arial" panose="020B0604020202020204" pitchFamily="34" charset="0"/>
              <a:buChar char="•"/>
              <a:defRPr/>
            </a:pPr>
            <a:r>
              <a:rPr lang="en-US" altLang="en-US" sz="2400" dirty="0" smtClean="0">
                <a:latin typeface="Arial Narrow" panose="020B0606020202030204" pitchFamily="34" charset="0"/>
                <a:cs typeface="Arial" charset="0"/>
              </a:rPr>
              <a:t>Goal </a:t>
            </a:r>
            <a:r>
              <a:rPr lang="en-US" altLang="en-US" sz="2400" dirty="0">
                <a:latin typeface="Arial Narrow" panose="020B0606020202030204" pitchFamily="34" charset="0"/>
                <a:cs typeface="Arial" charset="0"/>
              </a:rPr>
              <a:t>is to solve the structure of molecules important for cancer research</a:t>
            </a:r>
          </a:p>
          <a:p>
            <a:pPr>
              <a:spcAft>
                <a:spcPts val="0"/>
              </a:spcAft>
              <a:buFont typeface="Arial" panose="020B0604020202020204" pitchFamily="34" charset="0"/>
              <a:buChar char="•"/>
              <a:defRPr/>
            </a:pPr>
            <a:r>
              <a:rPr lang="en-US" altLang="en-US" sz="2400" dirty="0" smtClean="0">
                <a:latin typeface="Arial Narrow" panose="020B0606020202030204" pitchFamily="34" charset="0"/>
                <a:cs typeface="Arial" charset="0"/>
              </a:rPr>
              <a:t>Intends </a:t>
            </a:r>
            <a:r>
              <a:rPr lang="en-US" altLang="en-US" sz="2400" dirty="0">
                <a:latin typeface="Arial Narrow" panose="020B0606020202030204" pitchFamily="34" charset="0"/>
                <a:cs typeface="Arial" charset="0"/>
              </a:rPr>
              <a:t>to broadly support the growth of </a:t>
            </a:r>
            <a:r>
              <a:rPr lang="en-US" altLang="en-US" sz="2400" dirty="0" err="1">
                <a:latin typeface="Arial Narrow" panose="020B0606020202030204" pitchFamily="34" charset="0"/>
                <a:cs typeface="Arial" charset="0"/>
              </a:rPr>
              <a:t>Cryo</a:t>
            </a:r>
            <a:r>
              <a:rPr lang="en-US" altLang="en-US" sz="2400" dirty="0">
                <a:latin typeface="Arial Narrow" panose="020B0606020202030204" pitchFamily="34" charset="0"/>
                <a:cs typeface="Arial" charset="0"/>
              </a:rPr>
              <a:t>-EM through the development of a national resource providing microscope time and expertise</a:t>
            </a:r>
          </a:p>
          <a:p>
            <a:pPr>
              <a:spcAft>
                <a:spcPts val="0"/>
              </a:spcAft>
              <a:buFont typeface="Arial" panose="020B0604020202020204" pitchFamily="34" charset="0"/>
              <a:buChar char="•"/>
              <a:defRPr/>
            </a:pPr>
            <a:r>
              <a:rPr lang="en-US" altLang="en-US" sz="2400" dirty="0" smtClean="0">
                <a:latin typeface="Arial Narrow" panose="020B0606020202030204" pitchFamily="34" charset="0"/>
                <a:cs typeface="Arial" charset="0"/>
              </a:rPr>
              <a:t>Core </a:t>
            </a:r>
            <a:r>
              <a:rPr lang="en-US" altLang="en-US" sz="2400" dirty="0">
                <a:latin typeface="Arial Narrow" panose="020B0606020202030204" pitchFamily="34" charset="0"/>
                <a:cs typeface="Arial" charset="0"/>
              </a:rPr>
              <a:t>services model – Core facility would be at the National Lab but projects would be conducted at institutions across the country</a:t>
            </a:r>
          </a:p>
          <a:p>
            <a:pPr marL="0" indent="0">
              <a:buNone/>
            </a:pPr>
            <a:endParaRPr lang="en-US" dirty="0"/>
          </a:p>
        </p:txBody>
      </p:sp>
    </p:spTree>
    <p:extLst>
      <p:ext uri="{BB962C8B-B14F-4D97-AF65-F5344CB8AC3E}">
        <p14:creationId xmlns:p14="http://schemas.microsoft.com/office/powerpoint/2010/main" val="19881781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smtClean="0">
                <a:solidFill>
                  <a:srgbClr val="000000"/>
                </a:solidFill>
                <a:latin typeface="Arial Narrow" panose="020B0606020202030204" pitchFamily="34" charset="0"/>
              </a:rPr>
              <a:t>Preclinical Models</a:t>
            </a:r>
            <a:endParaRPr lang="en-US" b="1" dirty="0">
              <a:solidFill>
                <a:srgbClr val="000000"/>
              </a:solidFill>
              <a:latin typeface="Arial Narrow" panose="020B0606020202030204" pitchFamily="34" charset="0"/>
            </a:endParaRPr>
          </a:p>
        </p:txBody>
      </p:sp>
      <p:sp>
        <p:nvSpPr>
          <p:cNvPr id="3" name="Content Placeholder 2"/>
          <p:cNvSpPr>
            <a:spLocks noGrp="1"/>
          </p:cNvSpPr>
          <p:nvPr>
            <p:ph sz="quarter" idx="11"/>
          </p:nvPr>
        </p:nvSpPr>
        <p:spPr/>
        <p:txBody>
          <a:bodyPr/>
          <a:lstStyle/>
          <a:p>
            <a:pPr>
              <a:spcAft>
                <a:spcPts val="0"/>
              </a:spcAft>
              <a:buFont typeface="Arial" panose="020B0604020202020204" pitchFamily="34" charset="0"/>
              <a:buChar char="•"/>
              <a:defRPr/>
            </a:pPr>
            <a:r>
              <a:rPr lang="en-US" altLang="en-US" sz="2400" dirty="0">
                <a:latin typeface="Arial Narrow" panose="020B0606020202030204" pitchFamily="34" charset="0"/>
                <a:cs typeface="Arial" charset="0"/>
              </a:rPr>
              <a:t>Proposed initiative discussed at Frederick National Laboratory Advisory Committee meeting 9/30/15</a:t>
            </a:r>
          </a:p>
          <a:p>
            <a:pPr>
              <a:spcAft>
                <a:spcPts val="0"/>
              </a:spcAft>
              <a:buFont typeface="Arial" panose="020B0604020202020204" pitchFamily="34" charset="0"/>
              <a:buChar char="•"/>
              <a:defRPr/>
            </a:pPr>
            <a:endParaRPr lang="en-US" altLang="en-US" sz="2400" dirty="0">
              <a:latin typeface="Arial Narrow" panose="020B0606020202030204" pitchFamily="34" charset="0"/>
              <a:cs typeface="Arial" charset="0"/>
            </a:endParaRPr>
          </a:p>
          <a:p>
            <a:pPr>
              <a:spcAft>
                <a:spcPts val="0"/>
              </a:spcAft>
              <a:buFont typeface="Arial" panose="020B0604020202020204" pitchFamily="34" charset="0"/>
              <a:buChar char="•"/>
              <a:defRPr/>
            </a:pPr>
            <a:r>
              <a:rPr lang="en-US" altLang="en-US" sz="2400" dirty="0">
                <a:latin typeface="Arial Narrow" panose="020B0606020202030204" pitchFamily="34" charset="0"/>
                <a:cs typeface="Arial" charset="0"/>
              </a:rPr>
              <a:t>Hybrid model</a:t>
            </a:r>
          </a:p>
          <a:p>
            <a:pPr lvl="2">
              <a:spcAft>
                <a:spcPts val="0"/>
              </a:spcAft>
              <a:defRPr/>
            </a:pPr>
            <a:r>
              <a:rPr lang="en-US" altLang="en-US" sz="2400" dirty="0">
                <a:latin typeface="Arial Narrow" panose="020B0606020202030204" pitchFamily="34" charset="0"/>
                <a:cs typeface="Arial" charset="0"/>
              </a:rPr>
              <a:t>Develop representative human cancer model systems including novel human cell lines for the research community</a:t>
            </a:r>
          </a:p>
          <a:p>
            <a:pPr lvl="2">
              <a:spcAft>
                <a:spcPts val="600"/>
              </a:spcAft>
              <a:defRPr/>
            </a:pPr>
            <a:r>
              <a:rPr lang="en-US" altLang="en-US" sz="2400" dirty="0">
                <a:latin typeface="Arial Narrow" panose="020B0606020202030204" pitchFamily="34" charset="0"/>
                <a:cs typeface="Arial" charset="0"/>
              </a:rPr>
              <a:t>Conduct research at the National Lab using preclinical models (e.g., </a:t>
            </a:r>
            <a:r>
              <a:rPr lang="en-US" altLang="en-US" sz="2400" dirty="0">
                <a:latin typeface="Arial Narrow" panose="020B0606020202030204" pitchFamily="34" charset="0"/>
                <a:ea typeface="MS PGothic" pitchFamily="34" charset="-128"/>
              </a:rPr>
              <a:t>determining the effectiveness of new combinations of novel molecularly targeted investigational agents)</a:t>
            </a:r>
            <a:endParaRPr lang="en-US" altLang="en-US" sz="2800" dirty="0">
              <a:latin typeface="Arial Narrow" panose="020B0606020202030204" pitchFamily="34" charset="0"/>
              <a:ea typeface="MS PGothic" pitchFamily="34" charset="-128"/>
            </a:endParaRPr>
          </a:p>
          <a:p>
            <a:pPr marL="0" indent="0">
              <a:buNone/>
            </a:pPr>
            <a:endParaRPr lang="en-US" dirty="0"/>
          </a:p>
        </p:txBody>
      </p:sp>
    </p:spTree>
    <p:extLst>
      <p:ext uri="{BB962C8B-B14F-4D97-AF65-F5344CB8AC3E}">
        <p14:creationId xmlns:p14="http://schemas.microsoft.com/office/powerpoint/2010/main" val="36059944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a:solidFill>
                  <a:srgbClr val="000000"/>
                </a:solidFill>
                <a:latin typeface="Arial Narrow" panose="020B0606020202030204" pitchFamily="34" charset="0"/>
              </a:rPr>
              <a:t>Another approach</a:t>
            </a:r>
            <a:r>
              <a:rPr lang="en-US" b="1" dirty="0" smtClean="0">
                <a:solidFill>
                  <a:srgbClr val="000000"/>
                </a:solidFill>
                <a:latin typeface="Arial Narrow" panose="020B0606020202030204" pitchFamily="34" charset="0"/>
              </a:rPr>
              <a:t>: Laboratory </a:t>
            </a:r>
            <a:r>
              <a:rPr lang="en-US" b="1" dirty="0">
                <a:solidFill>
                  <a:srgbClr val="000000"/>
                </a:solidFill>
                <a:latin typeface="Arial Narrow" panose="020B0606020202030204" pitchFamily="34" charset="0"/>
              </a:rPr>
              <a:t>Directed Exploratory Research Fund</a:t>
            </a:r>
          </a:p>
        </p:txBody>
      </p:sp>
      <p:sp>
        <p:nvSpPr>
          <p:cNvPr id="3" name="Content Placeholder 2"/>
          <p:cNvSpPr>
            <a:spLocks noGrp="1"/>
          </p:cNvSpPr>
          <p:nvPr>
            <p:ph sz="quarter" idx="11"/>
          </p:nvPr>
        </p:nvSpPr>
        <p:spPr>
          <a:xfrm>
            <a:off x="493776" y="841375"/>
            <a:ext cx="8165592" cy="3600450"/>
          </a:xfrm>
        </p:spPr>
        <p:txBody>
          <a:bodyPr/>
          <a:lstStyle/>
          <a:p>
            <a:pPr>
              <a:buFont typeface="Arial" panose="020B0604020202020204" pitchFamily="34" charset="0"/>
              <a:buChar char="•"/>
            </a:pPr>
            <a:r>
              <a:rPr lang="en-US" sz="2400" dirty="0"/>
              <a:t>Up to $1M to fund National Lab pilot projects</a:t>
            </a:r>
            <a:endParaRPr lang="en-US" sz="2400" b="1" dirty="0"/>
          </a:p>
          <a:p>
            <a:pPr>
              <a:buFont typeface="Arial" panose="020B0604020202020204" pitchFamily="34" charset="0"/>
              <a:buChar char="•"/>
            </a:pPr>
            <a:r>
              <a:rPr lang="en-US" sz="2400" dirty="0"/>
              <a:t>Fund Objectives</a:t>
            </a:r>
          </a:p>
          <a:p>
            <a:pPr lvl="2"/>
            <a:r>
              <a:rPr lang="en-US" sz="2000" dirty="0"/>
              <a:t>Enhance the innovation, creativity, originality, and quality of research activities at the National Lab</a:t>
            </a:r>
          </a:p>
          <a:p>
            <a:pPr lvl="2"/>
            <a:r>
              <a:rPr lang="en-US" sz="2000" dirty="0"/>
              <a:t>Facilitate collaborations within FNLCR</a:t>
            </a:r>
          </a:p>
          <a:p>
            <a:pPr lvl="2"/>
            <a:r>
              <a:rPr lang="en-US" sz="2000" dirty="0"/>
              <a:t>Engage universities and encourage collaboration and strategic interactions</a:t>
            </a:r>
          </a:p>
          <a:p>
            <a:pPr lvl="2"/>
            <a:r>
              <a:rPr lang="en-US" sz="2000" dirty="0"/>
              <a:t>Enable demonstration of exploratory “proof of concept” projects which will lead to durable funding through contract or grant mechanisms</a:t>
            </a:r>
          </a:p>
          <a:p>
            <a:pPr marL="0" indent="0">
              <a:buNone/>
            </a:pPr>
            <a:endParaRPr lang="en-US" dirty="0"/>
          </a:p>
        </p:txBody>
      </p:sp>
    </p:spTree>
    <p:extLst>
      <p:ext uri="{BB962C8B-B14F-4D97-AF65-F5344CB8AC3E}">
        <p14:creationId xmlns:p14="http://schemas.microsoft.com/office/powerpoint/2010/main" val="21984345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a:solidFill>
                  <a:srgbClr val="000000"/>
                </a:solidFill>
                <a:latin typeface="Arial Narrow" panose="020B0606020202030204" pitchFamily="34" charset="0"/>
              </a:rPr>
              <a:t>The  Frederick National Lab for Cancer Research</a:t>
            </a:r>
          </a:p>
        </p:txBody>
      </p:sp>
      <p:sp>
        <p:nvSpPr>
          <p:cNvPr id="3" name="Content Placeholder 2"/>
          <p:cNvSpPr>
            <a:spLocks noGrp="1"/>
          </p:cNvSpPr>
          <p:nvPr>
            <p:ph sz="quarter" idx="11"/>
          </p:nvPr>
        </p:nvSpPr>
        <p:spPr/>
        <p:txBody>
          <a:bodyPr/>
          <a:lstStyle/>
          <a:p>
            <a:pPr>
              <a:spcAft>
                <a:spcPts val="0"/>
              </a:spcAft>
              <a:buFont typeface="Arial" panose="020B0604020202020204" pitchFamily="34" charset="0"/>
              <a:buChar char="•"/>
              <a:defRPr/>
            </a:pPr>
            <a:r>
              <a:rPr lang="en-US" altLang="en-US" sz="2400" dirty="0">
                <a:latin typeface="Arial Narrow" panose="020B0606020202030204" pitchFamily="34" charset="0"/>
                <a:cs typeface="Arial" charset="0"/>
              </a:rPr>
              <a:t>Partnership with the FNLCR is critical to the NCI </a:t>
            </a:r>
          </a:p>
          <a:p>
            <a:pPr>
              <a:spcAft>
                <a:spcPts val="0"/>
              </a:spcAft>
              <a:buFont typeface="Arial" panose="020B0604020202020204" pitchFamily="34" charset="0"/>
              <a:buChar char="•"/>
              <a:defRPr/>
            </a:pPr>
            <a:endParaRPr lang="en-US" altLang="en-US" sz="2400" dirty="0">
              <a:latin typeface="Arial Narrow" panose="020B0606020202030204" pitchFamily="34" charset="0"/>
              <a:cs typeface="Arial" charset="0"/>
            </a:endParaRPr>
          </a:p>
          <a:p>
            <a:pPr>
              <a:spcAft>
                <a:spcPts val="0"/>
              </a:spcAft>
              <a:buFont typeface="Arial" panose="020B0604020202020204" pitchFamily="34" charset="0"/>
              <a:buChar char="•"/>
              <a:defRPr/>
            </a:pPr>
            <a:r>
              <a:rPr lang="en-US" altLang="en-US" sz="2400" dirty="0">
                <a:latin typeface="Arial Narrow" panose="020B0606020202030204" pitchFamily="34" charset="0"/>
                <a:cs typeface="Arial" charset="0"/>
              </a:rPr>
              <a:t>NCI looks forward to expanding that partnership to provide for greater engagement with the biomedical research community</a:t>
            </a:r>
          </a:p>
          <a:p>
            <a:pPr>
              <a:spcAft>
                <a:spcPts val="0"/>
              </a:spcAft>
              <a:buFont typeface="Arial" panose="020B0604020202020204" pitchFamily="34" charset="0"/>
              <a:buChar char="•"/>
              <a:defRPr/>
            </a:pPr>
            <a:endParaRPr lang="en-US" altLang="en-US" sz="2400" dirty="0">
              <a:latin typeface="Arial Narrow" panose="020B0606020202030204" pitchFamily="34" charset="0"/>
              <a:cs typeface="Arial" charset="0"/>
            </a:endParaRPr>
          </a:p>
          <a:p>
            <a:pPr>
              <a:spcAft>
                <a:spcPts val="0"/>
              </a:spcAft>
              <a:buFont typeface="Arial" panose="020B0604020202020204" pitchFamily="34" charset="0"/>
              <a:buChar char="•"/>
              <a:defRPr/>
            </a:pPr>
            <a:r>
              <a:rPr lang="en-US" altLang="en-US" sz="2400" dirty="0">
                <a:latin typeface="Arial Narrow" panose="020B0606020202030204" pitchFamily="34" charset="0"/>
                <a:cs typeface="Arial" charset="0"/>
              </a:rPr>
              <a:t>Together we can help people live longer, healthier lives by reducing the incidence of cancer and improving the outlook for patients who develop it</a:t>
            </a:r>
          </a:p>
          <a:p>
            <a:pPr marL="0" indent="0">
              <a:buNone/>
            </a:pPr>
            <a:endParaRPr lang="en-US" dirty="0"/>
          </a:p>
        </p:txBody>
      </p:sp>
    </p:spTree>
    <p:extLst>
      <p:ext uri="{BB962C8B-B14F-4D97-AF65-F5344CB8AC3E}">
        <p14:creationId xmlns:p14="http://schemas.microsoft.com/office/powerpoint/2010/main" val="1484062921"/>
      </p:ext>
    </p:extLst>
  </p:cSld>
  <p:clrMapOvr>
    <a:masterClrMapping/>
  </p:clrMapOvr>
  <p:timing>
    <p:tnLst>
      <p:par>
        <p:cTn id="1" dur="indefinite" restart="never" nodeType="tmRoot"/>
      </p:par>
    </p:tnLst>
  </p:timing>
</p:sld>
</file>

<file path=ppt/theme/theme1.xml><?xml version="1.0" encoding="utf-8"?>
<a:theme xmlns:a="http://schemas.openxmlformats.org/drawingml/2006/main" name="NCI PPT Template 16x9 RED">
  <a:themeElements>
    <a:clrScheme name="NCI Colors Theme">
      <a:dk1>
        <a:srgbClr val="606060"/>
      </a:dk1>
      <a:lt1>
        <a:srgbClr val="FFFFFF"/>
      </a:lt1>
      <a:dk2>
        <a:srgbClr val="BB0E3D"/>
      </a:dk2>
      <a:lt2>
        <a:srgbClr val="FFFFFF"/>
      </a:lt2>
      <a:accent1>
        <a:srgbClr val="BB0E3D"/>
      </a:accent1>
      <a:accent2>
        <a:srgbClr val="606060"/>
      </a:accent2>
      <a:accent3>
        <a:srgbClr val="123E57"/>
      </a:accent3>
      <a:accent4>
        <a:srgbClr val="2A71A5"/>
      </a:accent4>
      <a:accent5>
        <a:srgbClr val="178DA9"/>
      </a:accent5>
      <a:accent6>
        <a:srgbClr val="009999"/>
      </a:accent6>
      <a:hlink>
        <a:srgbClr val="3F54C9"/>
      </a:hlink>
      <a:folHlink>
        <a:srgbClr val="60606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2164</TotalTime>
  <Words>709</Words>
  <Application>Microsoft Office PowerPoint</Application>
  <PresentationFormat>On-screen Show (16:9)</PresentationFormat>
  <Paragraphs>76</Paragraphs>
  <Slides>10</Slides>
  <Notes>9</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10</vt:i4>
      </vt:variant>
    </vt:vector>
  </HeadingPairs>
  <TitlesOfParts>
    <vt:vector size="21" baseType="lpstr">
      <vt:lpstr>ＭＳ Ｐゴシック</vt:lpstr>
      <vt:lpstr>ＭＳ Ｐゴシック</vt:lpstr>
      <vt:lpstr>Arial</vt:lpstr>
      <vt:lpstr>Arial Narrow</vt:lpstr>
      <vt:lpstr>Calibri</vt:lpstr>
      <vt:lpstr>Sapient Centro Slab</vt:lpstr>
      <vt:lpstr>SapientCentroSlab-Light</vt:lpstr>
      <vt:lpstr>SapientSansBold</vt:lpstr>
      <vt:lpstr>SapientSansRegular</vt:lpstr>
      <vt:lpstr>Wingdings</vt:lpstr>
      <vt:lpstr>NCI PPT Template 16x9 RED</vt:lpstr>
      <vt:lpstr>Overview of the Federally Funded Research and Development Center at Frederick</vt:lpstr>
      <vt:lpstr>The Federally Funded Research and Development Center at The Federally Funded Research and Development Center at Frederick</vt:lpstr>
      <vt:lpstr>The Federally Funded Research and Development Center at The T Frederick National Lab for Cancer Research</vt:lpstr>
      <vt:lpstr>The Federally Funded Research and Development Center at The Signature Projects at the FNLCR</vt:lpstr>
      <vt:lpstr>The Federally Funded Research and Development Center at Thee RAS Initiative </vt:lpstr>
      <vt:lpstr>Microscopy Cryo-Electron Microscopy (Cryo-EM)</vt:lpstr>
      <vt:lpstr>Preclinical Models</vt:lpstr>
      <vt:lpstr>Another approach: Laboratory Directed Exploratory Research Fund</vt:lpstr>
      <vt:lpstr>The  Frederick National Lab for Cancer Research</vt:lpstr>
      <vt:lpstr>PowerPoint Presentation</vt:lpstr>
    </vt:vector>
  </TitlesOfParts>
  <Company>Sapient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Sapient</dc:creator>
  <cp:lastModifiedBy>Joyce Ogunlade</cp:lastModifiedBy>
  <cp:revision>157</cp:revision>
  <dcterms:created xsi:type="dcterms:W3CDTF">2013-05-02T18:01:03Z</dcterms:created>
  <dcterms:modified xsi:type="dcterms:W3CDTF">2017-06-21T14:00:57Z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Jive_LatestUserAccountName">
    <vt:lpwstr>ctompk</vt:lpwstr>
  </property>
  <property fmtid="{D5CDD505-2E9C-101B-9397-08002B2CF9AE}" pid="3" name="Offisync_UpdateToken">
    <vt:lpwstr>6</vt:lpwstr>
  </property>
  <property fmtid="{D5CDD505-2E9C-101B-9397-08002B2CF9AE}" pid="4" name="Jive_VersionGuid">
    <vt:lpwstr>52528687-c425-4c02-aa36-9dee618be8dc</vt:lpwstr>
  </property>
  <property fmtid="{D5CDD505-2E9C-101B-9397-08002B2CF9AE}" pid="5" name="Offisync_ProviderInitializationData">
    <vt:lpwstr>https://vox.sapient.com</vt:lpwstr>
  </property>
  <property fmtid="{D5CDD505-2E9C-101B-9397-08002B2CF9AE}" pid="6" name="Offisync_ServerID">
    <vt:lpwstr>2a760b3e-54a5-418b-9dd9-555cd32dea45</vt:lpwstr>
  </property>
  <property fmtid="{D5CDD505-2E9C-101B-9397-08002B2CF9AE}" pid="7" name="Offisync_UniqueId">
    <vt:lpwstr>79519</vt:lpwstr>
  </property>
</Properties>
</file>