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819" r:id="rId5"/>
    <p:sldMasterId id="2147483837" r:id="rId6"/>
  </p:sldMasterIdLst>
  <p:notesMasterIdLst>
    <p:notesMasterId r:id="rId152"/>
  </p:notesMasterIdLst>
  <p:handoutMasterIdLst>
    <p:handoutMasterId r:id="rId153"/>
  </p:handoutMasterIdLst>
  <p:sldIdLst>
    <p:sldId id="305" r:id="rId7"/>
    <p:sldId id="274" r:id="rId8"/>
    <p:sldId id="307" r:id="rId9"/>
    <p:sldId id="308" r:id="rId10"/>
    <p:sldId id="2145706262" r:id="rId11"/>
    <p:sldId id="2145706263" r:id="rId12"/>
    <p:sldId id="312" r:id="rId13"/>
    <p:sldId id="2145706264" r:id="rId14"/>
    <p:sldId id="2145706265" r:id="rId15"/>
    <p:sldId id="2145706266" r:id="rId16"/>
    <p:sldId id="2145706267" r:id="rId17"/>
    <p:sldId id="2145706268" r:id="rId18"/>
    <p:sldId id="309" r:id="rId19"/>
    <p:sldId id="306" r:id="rId20"/>
    <p:sldId id="310" r:id="rId21"/>
    <p:sldId id="311" r:id="rId22"/>
    <p:sldId id="313" r:id="rId23"/>
    <p:sldId id="314" r:id="rId24"/>
    <p:sldId id="315" r:id="rId25"/>
    <p:sldId id="316" r:id="rId26"/>
    <p:sldId id="317" r:id="rId27"/>
    <p:sldId id="318" r:id="rId28"/>
    <p:sldId id="319" r:id="rId29"/>
    <p:sldId id="320" r:id="rId30"/>
    <p:sldId id="323" r:id="rId31"/>
    <p:sldId id="438" r:id="rId32"/>
    <p:sldId id="327" r:id="rId33"/>
    <p:sldId id="328" r:id="rId34"/>
    <p:sldId id="329" r:id="rId35"/>
    <p:sldId id="330" r:id="rId36"/>
    <p:sldId id="419" r:id="rId37"/>
    <p:sldId id="2145706260" r:id="rId38"/>
    <p:sldId id="394" r:id="rId39"/>
    <p:sldId id="256" r:id="rId40"/>
    <p:sldId id="421" r:id="rId41"/>
    <p:sldId id="422" r:id="rId42"/>
    <p:sldId id="423" r:id="rId43"/>
    <p:sldId id="433" r:id="rId44"/>
    <p:sldId id="434" r:id="rId45"/>
    <p:sldId id="435" r:id="rId46"/>
    <p:sldId id="332" r:id="rId47"/>
    <p:sldId id="2145706269" r:id="rId48"/>
    <p:sldId id="2145706270" r:id="rId49"/>
    <p:sldId id="333" r:id="rId50"/>
    <p:sldId id="2145706271" r:id="rId51"/>
    <p:sldId id="2145706272" r:id="rId52"/>
    <p:sldId id="440" r:id="rId53"/>
    <p:sldId id="326" r:id="rId54"/>
    <p:sldId id="2145706255" r:id="rId55"/>
    <p:sldId id="2145706253" r:id="rId56"/>
    <p:sldId id="2145706256" r:id="rId57"/>
    <p:sldId id="2145706257" r:id="rId58"/>
    <p:sldId id="2145706258" r:id="rId59"/>
    <p:sldId id="2145706259" r:id="rId60"/>
    <p:sldId id="2145706254" r:id="rId61"/>
    <p:sldId id="2181" r:id="rId62"/>
    <p:sldId id="2145706231" r:id="rId63"/>
    <p:sldId id="334" r:id="rId64"/>
    <p:sldId id="335" r:id="rId65"/>
    <p:sldId id="336" r:id="rId66"/>
    <p:sldId id="338"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2145706273" r:id="rId116"/>
    <p:sldId id="324" r:id="rId117"/>
    <p:sldId id="325" r:id="rId118"/>
    <p:sldId id="321" r:id="rId119"/>
    <p:sldId id="322" r:id="rId120"/>
    <p:sldId id="427" r:id="rId121"/>
    <p:sldId id="428" r:id="rId122"/>
    <p:sldId id="429" r:id="rId123"/>
    <p:sldId id="430" r:id="rId124"/>
    <p:sldId id="431" r:id="rId125"/>
    <p:sldId id="432" r:id="rId126"/>
    <p:sldId id="360" r:id="rId127"/>
    <p:sldId id="361" r:id="rId128"/>
    <p:sldId id="2145706274" r:id="rId129"/>
    <p:sldId id="395" r:id="rId130"/>
    <p:sldId id="396" r:id="rId131"/>
    <p:sldId id="397" r:id="rId132"/>
    <p:sldId id="398" r:id="rId133"/>
    <p:sldId id="399" r:id="rId134"/>
    <p:sldId id="400" r:id="rId135"/>
    <p:sldId id="401" r:id="rId136"/>
    <p:sldId id="402" r:id="rId137"/>
    <p:sldId id="403" r:id="rId138"/>
    <p:sldId id="404" r:id="rId139"/>
    <p:sldId id="405" r:id="rId140"/>
    <p:sldId id="408" r:id="rId141"/>
    <p:sldId id="409" r:id="rId142"/>
    <p:sldId id="410" r:id="rId143"/>
    <p:sldId id="411" r:id="rId144"/>
    <p:sldId id="412" r:id="rId145"/>
    <p:sldId id="413" r:id="rId146"/>
    <p:sldId id="414" r:id="rId147"/>
    <p:sldId id="415" r:id="rId148"/>
    <p:sldId id="416" r:id="rId149"/>
    <p:sldId id="437" r:id="rId150"/>
    <p:sldId id="417" r:id="rId15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565931-86D0-1151-6517-5F50EA9A699C}" name="Hash, Ryan (NIH/NCI) [E]" initials="H[" userId="S::hashrg@nih.gov::a41e55da-93d6-41bc-becf-ec904eb43d5e" providerId="AD"/>
  <p188:author id="{0C22E377-4887-1A12-6B2D-FF5594C26B81}" name="Aung, Amanda (NIH/NCI) [E]" initials="A[" userId="S::aungae@nih.gov::5f370828-cceb-4656-90d9-eeb204863c8f" providerId="AD"/>
  <p188:author id="{BE017883-A065-BE5B-D74F-967D3475A7D8}" name="Bielen, Lisa (NIH/NCI) [E]" initials="BL([" userId="S::bielenl@nih.gov::dfa96adb-f246-4c6a-8196-9ade3c620818" providerId="AD"/>
  <p188:author id="{43563BA6-7A32-CF47-FADC-612ACDDB0DAF}" name="Mills, Donald (NIH/NCI) [E]" initials="MD([" userId="S::millsdc@nih.gov::2d6d3acc-b0b0-4310-9773-7783a283f3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C6C6C"/>
    <a:srgbClr val="000000"/>
    <a:srgbClr val="E8E8E8"/>
    <a:srgbClr val="F2F2F2"/>
    <a:srgbClr val="4C4C4C"/>
    <a:srgbClr val="565656"/>
    <a:srgbClr val="2A5DA5"/>
    <a:srgbClr val="2A67A5"/>
    <a:srgbClr val="2A7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1DA1D-AB61-4146-940C-F1F8C535A750}" v="68" dt="2022-11-30T19:04:28.774"/>
    <p1510:client id="{D629980C-9658-1CE1-9A0C-FDB91A935E8F}" v="4" dt="2022-11-30T17:56:14.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9015" autoAdjust="0"/>
  </p:normalViewPr>
  <p:slideViewPr>
    <p:cSldViewPr snapToGrid="0">
      <p:cViewPr varScale="1">
        <p:scale>
          <a:sx n="25" d="100"/>
          <a:sy n="25" d="100"/>
        </p:scale>
        <p:origin x="2460"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presProps" Target="presProps.xml"/><Relationship Id="rId159" Type="http://schemas.microsoft.com/office/2015/10/relationships/revisionInfo" Target="revisionInfo.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60" Type="http://schemas.microsoft.com/office/2018/10/relationships/authors" Target="author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elen, Lisa (NIH/NCI) [E]" userId="dfa96adb-f246-4c6a-8196-9ade3c620818" providerId="ADAL" clId="{E47B8645-F8A8-4D90-8814-23AA94EEF2B8}"/>
    <pc:docChg chg="modSld">
      <pc:chgData name="Bielen, Lisa (NIH/NCI) [E]" userId="dfa96adb-f246-4c6a-8196-9ade3c620818" providerId="ADAL" clId="{E47B8645-F8A8-4D90-8814-23AA94EEF2B8}" dt="2022-12-01T17:48:00.805" v="0" actId="20577"/>
      <pc:docMkLst>
        <pc:docMk/>
      </pc:docMkLst>
      <pc:sldChg chg="modSp mod">
        <pc:chgData name="Bielen, Lisa (NIH/NCI) [E]" userId="dfa96adb-f246-4c6a-8196-9ade3c620818" providerId="ADAL" clId="{E47B8645-F8A8-4D90-8814-23AA94EEF2B8}" dt="2022-12-01T17:48:00.805" v="0" actId="20577"/>
        <pc:sldMkLst>
          <pc:docMk/>
          <pc:sldMk cId="901151116" sldId="2145706274"/>
        </pc:sldMkLst>
        <pc:spChg chg="mod">
          <ac:chgData name="Bielen, Lisa (NIH/NCI) [E]" userId="dfa96adb-f246-4c6a-8196-9ade3c620818" providerId="ADAL" clId="{E47B8645-F8A8-4D90-8814-23AA94EEF2B8}" dt="2022-12-01T17:48:00.805" v="0" actId="20577"/>
          <ac:spMkLst>
            <pc:docMk/>
            <pc:sldMk cId="901151116" sldId="2145706274"/>
            <ac:spMk id="2" creationId="{69C58BD6-286B-4287-B55F-1E57AABF0765}"/>
          </ac:spMkLst>
        </pc:spChg>
      </pc:sldChg>
    </pc:docChg>
  </pc:docChgLst>
  <pc:docChgLst>
    <pc:chgData name="Bielen, Lisa (NIH/NCI) [E]" userId="dfa96adb-f246-4c6a-8196-9ade3c620818" providerId="ADAL" clId="{0B8F1A84-75EF-4348-B2C1-CD8BAD3B90CA}"/>
    <pc:docChg chg="custSel modSld">
      <pc:chgData name="Bielen, Lisa (NIH/NCI) [E]" userId="dfa96adb-f246-4c6a-8196-9ade3c620818" providerId="ADAL" clId="{0B8F1A84-75EF-4348-B2C1-CD8BAD3B90CA}" dt="2022-11-22T17:17:16.772" v="16" actId="20577"/>
      <pc:docMkLst>
        <pc:docMk/>
      </pc:docMkLst>
      <pc:sldChg chg="modSp mod">
        <pc:chgData name="Bielen, Lisa (NIH/NCI) [E]" userId="dfa96adb-f246-4c6a-8196-9ade3c620818" providerId="ADAL" clId="{0B8F1A84-75EF-4348-B2C1-CD8BAD3B90CA}" dt="2022-11-22T17:16:03.107" v="0" actId="20577"/>
        <pc:sldMkLst>
          <pc:docMk/>
          <pc:sldMk cId="3683874932" sldId="256"/>
        </pc:sldMkLst>
        <pc:spChg chg="mod">
          <ac:chgData name="Bielen, Lisa (NIH/NCI) [E]" userId="dfa96adb-f246-4c6a-8196-9ade3c620818" providerId="ADAL" clId="{0B8F1A84-75EF-4348-B2C1-CD8BAD3B90CA}" dt="2022-11-22T17:16:03.107" v="0" actId="20577"/>
          <ac:spMkLst>
            <pc:docMk/>
            <pc:sldMk cId="3683874932" sldId="256"/>
            <ac:spMk id="3" creationId="{C549286F-6A28-4D2C-8982-92AB289A9C20}"/>
          </ac:spMkLst>
        </pc:spChg>
      </pc:sldChg>
      <pc:sldChg chg="modSp">
        <pc:chgData name="Bielen, Lisa (NIH/NCI) [E]" userId="dfa96adb-f246-4c6a-8196-9ade3c620818" providerId="ADAL" clId="{0B8F1A84-75EF-4348-B2C1-CD8BAD3B90CA}" dt="2022-11-22T17:17:01.128" v="14" actId="2"/>
        <pc:sldMkLst>
          <pc:docMk/>
          <pc:sldMk cId="75494987" sldId="308"/>
        </pc:sldMkLst>
        <pc:graphicFrameChg chg="mod">
          <ac:chgData name="Bielen, Lisa (NIH/NCI) [E]" userId="dfa96adb-f246-4c6a-8196-9ade3c620818" providerId="ADAL" clId="{0B8F1A84-75EF-4348-B2C1-CD8BAD3B90CA}" dt="2022-11-22T17:17:01.128" v="14" actId="2"/>
          <ac:graphicFrameMkLst>
            <pc:docMk/>
            <pc:sldMk cId="75494987" sldId="308"/>
            <ac:graphicFrameMk id="4" creationId="{AE4F7D23-8D13-41F0-A629-6B189D292507}"/>
          </ac:graphicFrameMkLst>
        </pc:graphicFrameChg>
      </pc:sldChg>
      <pc:sldChg chg="modSp mod">
        <pc:chgData name="Bielen, Lisa (NIH/NCI) [E]" userId="dfa96adb-f246-4c6a-8196-9ade3c620818" providerId="ADAL" clId="{0B8F1A84-75EF-4348-B2C1-CD8BAD3B90CA}" dt="2022-11-22T17:16:23.341" v="4" actId="313"/>
        <pc:sldMkLst>
          <pc:docMk/>
          <pc:sldMk cId="8889036" sldId="372"/>
        </pc:sldMkLst>
        <pc:spChg chg="mod">
          <ac:chgData name="Bielen, Lisa (NIH/NCI) [E]" userId="dfa96adb-f246-4c6a-8196-9ade3c620818" providerId="ADAL" clId="{0B8F1A84-75EF-4348-B2C1-CD8BAD3B90CA}" dt="2022-11-22T17:16:23.341" v="4" actId="313"/>
          <ac:spMkLst>
            <pc:docMk/>
            <pc:sldMk cId="8889036" sldId="372"/>
            <ac:spMk id="2" creationId="{00000000-0000-0000-0000-000000000000}"/>
          </ac:spMkLst>
        </pc:spChg>
      </pc:sldChg>
      <pc:sldChg chg="modNotesTx">
        <pc:chgData name="Bielen, Lisa (NIH/NCI) [E]" userId="dfa96adb-f246-4c6a-8196-9ade3c620818" providerId="ADAL" clId="{0B8F1A84-75EF-4348-B2C1-CD8BAD3B90CA}" dt="2022-11-22T17:16:37.665" v="5" actId="2"/>
        <pc:sldMkLst>
          <pc:docMk/>
          <pc:sldMk cId="2762335388" sldId="373"/>
        </pc:sldMkLst>
      </pc:sldChg>
      <pc:sldChg chg="modSp mod">
        <pc:chgData name="Bielen, Lisa (NIH/NCI) [E]" userId="dfa96adb-f246-4c6a-8196-9ade3c620818" providerId="ADAL" clId="{0B8F1A84-75EF-4348-B2C1-CD8BAD3B90CA}" dt="2022-11-22T17:16:43.627" v="8" actId="2"/>
        <pc:sldMkLst>
          <pc:docMk/>
          <pc:sldMk cId="444167240" sldId="376"/>
        </pc:sldMkLst>
        <pc:spChg chg="mod">
          <ac:chgData name="Bielen, Lisa (NIH/NCI) [E]" userId="dfa96adb-f246-4c6a-8196-9ade3c620818" providerId="ADAL" clId="{0B8F1A84-75EF-4348-B2C1-CD8BAD3B90CA}" dt="2022-11-22T17:16:39.397" v="6" actId="2"/>
          <ac:spMkLst>
            <pc:docMk/>
            <pc:sldMk cId="444167240" sldId="376"/>
            <ac:spMk id="3" creationId="{A96FF4D6-61AC-490A-87E8-2315C764E193}"/>
          </ac:spMkLst>
        </pc:spChg>
        <pc:graphicFrameChg chg="modGraphic">
          <ac:chgData name="Bielen, Lisa (NIH/NCI) [E]" userId="dfa96adb-f246-4c6a-8196-9ade3c620818" providerId="ADAL" clId="{0B8F1A84-75EF-4348-B2C1-CD8BAD3B90CA}" dt="2022-11-22T17:16:43.627" v="8" actId="2"/>
          <ac:graphicFrameMkLst>
            <pc:docMk/>
            <pc:sldMk cId="444167240" sldId="376"/>
            <ac:graphicFrameMk id="4" creationId="{C3E09582-5514-4DC3-8F80-7EC2C8E1AD40}"/>
          </ac:graphicFrameMkLst>
        </pc:graphicFrameChg>
      </pc:sldChg>
      <pc:sldChg chg="modSp mod">
        <pc:chgData name="Bielen, Lisa (NIH/NCI) [E]" userId="dfa96adb-f246-4c6a-8196-9ade3c620818" providerId="ADAL" clId="{0B8F1A84-75EF-4348-B2C1-CD8BAD3B90CA}" dt="2022-11-22T17:16:57.733" v="13" actId="2"/>
        <pc:sldMkLst>
          <pc:docMk/>
          <pc:sldMk cId="3909651346" sldId="398"/>
        </pc:sldMkLst>
        <pc:spChg chg="mod">
          <ac:chgData name="Bielen, Lisa (NIH/NCI) [E]" userId="dfa96adb-f246-4c6a-8196-9ade3c620818" providerId="ADAL" clId="{0B8F1A84-75EF-4348-B2C1-CD8BAD3B90CA}" dt="2022-11-22T17:16:57.733" v="13" actId="2"/>
          <ac:spMkLst>
            <pc:docMk/>
            <pc:sldMk cId="3909651346" sldId="398"/>
            <ac:spMk id="3" creationId="{0407D1E1-FD24-4D87-BFC4-9A02D82D0E92}"/>
          </ac:spMkLst>
        </pc:spChg>
      </pc:sldChg>
      <pc:sldChg chg="modSp mod">
        <pc:chgData name="Bielen, Lisa (NIH/NCI) [E]" userId="dfa96adb-f246-4c6a-8196-9ade3c620818" providerId="ADAL" clId="{0B8F1A84-75EF-4348-B2C1-CD8BAD3B90CA}" dt="2022-11-22T17:16:08.485" v="1" actId="2"/>
        <pc:sldMkLst>
          <pc:docMk/>
          <pc:sldMk cId="2432279140" sldId="423"/>
        </pc:sldMkLst>
        <pc:spChg chg="mod">
          <ac:chgData name="Bielen, Lisa (NIH/NCI) [E]" userId="dfa96adb-f246-4c6a-8196-9ade3c620818" providerId="ADAL" clId="{0B8F1A84-75EF-4348-B2C1-CD8BAD3B90CA}" dt="2022-11-22T17:16:08.485" v="1" actId="2"/>
          <ac:spMkLst>
            <pc:docMk/>
            <pc:sldMk cId="2432279140" sldId="423"/>
            <ac:spMk id="2" creationId="{25DDCA0D-DA65-4C7B-8F76-763DC2FD2CA4}"/>
          </ac:spMkLst>
        </pc:spChg>
      </pc:sldChg>
      <pc:sldChg chg="modSp mod modNotesTx">
        <pc:chgData name="Bielen, Lisa (NIH/NCI) [E]" userId="dfa96adb-f246-4c6a-8196-9ade3c620818" providerId="ADAL" clId="{0B8F1A84-75EF-4348-B2C1-CD8BAD3B90CA}" dt="2022-11-22T17:16:50.224" v="11" actId="2"/>
        <pc:sldMkLst>
          <pc:docMk/>
          <pc:sldMk cId="2282040950" sldId="428"/>
        </pc:sldMkLst>
        <pc:graphicFrameChg chg="modGraphic">
          <ac:chgData name="Bielen, Lisa (NIH/NCI) [E]" userId="dfa96adb-f246-4c6a-8196-9ade3c620818" providerId="ADAL" clId="{0B8F1A84-75EF-4348-B2C1-CD8BAD3B90CA}" dt="2022-11-22T17:16:47.343" v="9" actId="2"/>
          <ac:graphicFrameMkLst>
            <pc:docMk/>
            <pc:sldMk cId="2282040950" sldId="428"/>
            <ac:graphicFrameMk id="4" creationId="{B6ECA1DB-DA63-4393-947E-7DAE88B1501F}"/>
          </ac:graphicFrameMkLst>
        </pc:graphicFrameChg>
      </pc:sldChg>
      <pc:sldChg chg="modSp mod">
        <pc:chgData name="Bielen, Lisa (NIH/NCI) [E]" userId="dfa96adb-f246-4c6a-8196-9ade3c620818" providerId="ADAL" clId="{0B8F1A84-75EF-4348-B2C1-CD8BAD3B90CA}" dt="2022-11-22T17:16:55.922" v="12" actId="2"/>
        <pc:sldMkLst>
          <pc:docMk/>
          <pc:sldMk cId="1064346101" sldId="430"/>
        </pc:sldMkLst>
        <pc:graphicFrameChg chg="modGraphic">
          <ac:chgData name="Bielen, Lisa (NIH/NCI) [E]" userId="dfa96adb-f246-4c6a-8196-9ade3c620818" providerId="ADAL" clId="{0B8F1A84-75EF-4348-B2C1-CD8BAD3B90CA}" dt="2022-11-22T17:16:55.922" v="12" actId="2"/>
          <ac:graphicFrameMkLst>
            <pc:docMk/>
            <pc:sldMk cId="1064346101" sldId="430"/>
            <ac:graphicFrameMk id="4" creationId="{FFBC0813-5DF5-4296-9A32-933D6B4B13DB}"/>
          </ac:graphicFrameMkLst>
        </pc:graphicFrameChg>
      </pc:sldChg>
      <pc:sldChg chg="modSp mod">
        <pc:chgData name="Bielen, Lisa (NIH/NCI) [E]" userId="dfa96adb-f246-4c6a-8196-9ade3c620818" providerId="ADAL" clId="{0B8F1A84-75EF-4348-B2C1-CD8BAD3B90CA}" dt="2022-11-22T17:16:09.816" v="2" actId="2"/>
        <pc:sldMkLst>
          <pc:docMk/>
          <pc:sldMk cId="1345302513" sldId="435"/>
        </pc:sldMkLst>
        <pc:spChg chg="mod">
          <ac:chgData name="Bielen, Lisa (NIH/NCI) [E]" userId="dfa96adb-f246-4c6a-8196-9ade3c620818" providerId="ADAL" clId="{0B8F1A84-75EF-4348-B2C1-CD8BAD3B90CA}" dt="2022-11-22T17:16:09.816" v="2" actId="2"/>
          <ac:spMkLst>
            <pc:docMk/>
            <pc:sldMk cId="1345302513" sldId="435"/>
            <ac:spMk id="3" creationId="{5E3BF7C5-74A2-4D05-B944-2D9B21CBDEA2}"/>
          </ac:spMkLst>
        </pc:spChg>
      </pc:sldChg>
      <pc:sldChg chg="modSp mod">
        <pc:chgData name="Bielen, Lisa (NIH/NCI) [E]" userId="dfa96adb-f246-4c6a-8196-9ade3c620818" providerId="ADAL" clId="{0B8F1A84-75EF-4348-B2C1-CD8BAD3B90CA}" dt="2022-11-22T17:17:16.772" v="16" actId="20577"/>
        <pc:sldMkLst>
          <pc:docMk/>
          <pc:sldMk cId="3922592870" sldId="2145706271"/>
        </pc:sldMkLst>
        <pc:spChg chg="mod">
          <ac:chgData name="Bielen, Lisa (NIH/NCI) [E]" userId="dfa96adb-f246-4c6a-8196-9ade3c620818" providerId="ADAL" clId="{0B8F1A84-75EF-4348-B2C1-CD8BAD3B90CA}" dt="2022-11-22T17:17:16.772" v="16" actId="20577"/>
          <ac:spMkLst>
            <pc:docMk/>
            <pc:sldMk cId="3922592870" sldId="2145706271"/>
            <ac:spMk id="2" creationId="{09356834-E4F7-4407-81B2-5F4E9D55614E}"/>
          </ac:spMkLst>
        </pc:spChg>
      </pc:sldChg>
    </pc:docChg>
  </pc:docChgLst>
  <pc:docChgLst>
    <pc:chgData name="Bielen, Lisa (NIH/NCI) [E]" userId="S::bielenl@nih.gov::dfa96adb-f246-4c6a-8196-9ade3c620818" providerId="AD" clId="Web-{D629980C-9658-1CE1-9A0C-FDB91A935E8F}"/>
    <pc:docChg chg="modSld">
      <pc:chgData name="Bielen, Lisa (NIH/NCI) [E]" userId="S::bielenl@nih.gov::dfa96adb-f246-4c6a-8196-9ade3c620818" providerId="AD" clId="Web-{D629980C-9658-1CE1-9A0C-FDB91A935E8F}" dt="2022-11-30T17:56:14.893" v="2" actId="20577"/>
      <pc:docMkLst>
        <pc:docMk/>
      </pc:docMkLst>
      <pc:sldChg chg="modSp">
        <pc:chgData name="Bielen, Lisa (NIH/NCI) [E]" userId="S::bielenl@nih.gov::dfa96adb-f246-4c6a-8196-9ade3c620818" providerId="AD" clId="Web-{D629980C-9658-1CE1-9A0C-FDB91A935E8F}" dt="2022-11-30T17:56:14.893" v="2" actId="20577"/>
        <pc:sldMkLst>
          <pc:docMk/>
          <pc:sldMk cId="1665028170" sldId="433"/>
        </pc:sldMkLst>
        <pc:spChg chg="mod">
          <ac:chgData name="Bielen, Lisa (NIH/NCI) [E]" userId="S::bielenl@nih.gov::dfa96adb-f246-4c6a-8196-9ade3c620818" providerId="AD" clId="Web-{D629980C-9658-1CE1-9A0C-FDB91A935E8F}" dt="2022-11-30T17:56:14.893" v="2" actId="20577"/>
          <ac:spMkLst>
            <pc:docMk/>
            <pc:sldMk cId="1665028170" sldId="433"/>
            <ac:spMk id="3" creationId="{057ACC24-EBD5-406C-8692-052E6B0673F0}"/>
          </ac:spMkLst>
        </pc:spChg>
      </pc:sldChg>
      <pc:sldChg chg="modSp">
        <pc:chgData name="Bielen, Lisa (NIH/NCI) [E]" userId="S::bielenl@nih.gov::dfa96adb-f246-4c6a-8196-9ade3c620818" providerId="AD" clId="Web-{D629980C-9658-1CE1-9A0C-FDB91A935E8F}" dt="2022-11-30T17:55:30.752" v="0" actId="20577"/>
        <pc:sldMkLst>
          <pc:docMk/>
          <pc:sldMk cId="4192893297" sldId="2145706268"/>
        </pc:sldMkLst>
        <pc:spChg chg="mod">
          <ac:chgData name="Bielen, Lisa (NIH/NCI) [E]" userId="S::bielenl@nih.gov::dfa96adb-f246-4c6a-8196-9ade3c620818" providerId="AD" clId="Web-{D629980C-9658-1CE1-9A0C-FDB91A935E8F}" dt="2022-11-30T17:55:30.752" v="0" actId="20577"/>
          <ac:spMkLst>
            <pc:docMk/>
            <pc:sldMk cId="4192893297" sldId="2145706268"/>
            <ac:spMk id="5" creationId="{00000000-0000-0000-0000-000000000000}"/>
          </ac:spMkLst>
        </pc:spChg>
      </pc:sldChg>
    </pc:docChg>
  </pc:docChgLst>
  <pc:docChgLst>
    <pc:chgData name="Bielen, Lisa (NIH/NCI) [E]" userId="S::bielenl@nih.gov::dfa96adb-f246-4c6a-8196-9ade3c620818" providerId="AD" clId="Web-{36808D8F-27A2-4C75-AEF8-E1B7BFB0D811}"/>
    <pc:docChg chg="modSld">
      <pc:chgData name="Bielen, Lisa (NIH/NCI) [E]" userId="S::bielenl@nih.gov::dfa96adb-f246-4c6a-8196-9ade3c620818" providerId="AD" clId="Web-{36808D8F-27A2-4C75-AEF8-E1B7BFB0D811}" dt="2022-11-22T15:08:36.016" v="1" actId="20577"/>
      <pc:docMkLst>
        <pc:docMk/>
      </pc:docMkLst>
      <pc:sldChg chg="modSp">
        <pc:chgData name="Bielen, Lisa (NIH/NCI) [E]" userId="S::bielenl@nih.gov::dfa96adb-f246-4c6a-8196-9ade3c620818" providerId="AD" clId="Web-{36808D8F-27A2-4C75-AEF8-E1B7BFB0D811}" dt="2022-11-22T15:08:36.016" v="1" actId="20577"/>
        <pc:sldMkLst>
          <pc:docMk/>
          <pc:sldMk cId="0" sldId="313"/>
        </pc:sldMkLst>
        <pc:spChg chg="mod">
          <ac:chgData name="Bielen, Lisa (NIH/NCI) [E]" userId="S::bielenl@nih.gov::dfa96adb-f246-4c6a-8196-9ade3c620818" providerId="AD" clId="Web-{36808D8F-27A2-4C75-AEF8-E1B7BFB0D811}" dt="2022-11-22T15:08:36.016" v="1" actId="20577"/>
          <ac:spMkLst>
            <pc:docMk/>
            <pc:sldMk cId="0" sldId="313"/>
            <ac:spMk id="5" creationId="{00000000-0000-0000-0000-000000000000}"/>
          </ac:spMkLst>
        </pc:spChg>
      </pc:sldChg>
    </pc:docChg>
  </pc:docChgLst>
  <pc:docChgLst>
    <pc:chgData name="Mills, Donald (NIH/NCI) [E]" userId="2d6d3acc-b0b0-4310-9773-7783a283f307" providerId="ADAL" clId="{8E28C0EC-8B98-4D5D-8482-6A619F97B285}"/>
    <pc:docChg chg="delSld modSld">
      <pc:chgData name="Mills, Donald (NIH/NCI) [E]" userId="2d6d3acc-b0b0-4310-9773-7783a283f307" providerId="ADAL" clId="{8E28C0EC-8B98-4D5D-8482-6A619F97B285}" dt="2022-11-29T16:09:25.022" v="18" actId="20577"/>
      <pc:docMkLst>
        <pc:docMk/>
      </pc:docMkLst>
      <pc:sldChg chg="modSp mod">
        <pc:chgData name="Mills, Donald (NIH/NCI) [E]" userId="2d6d3acc-b0b0-4310-9773-7783a283f307" providerId="ADAL" clId="{8E28C0EC-8B98-4D5D-8482-6A619F97B285}" dt="2022-11-29T15:41:22.133" v="17" actId="20577"/>
        <pc:sldMkLst>
          <pc:docMk/>
          <pc:sldMk cId="1164331233" sldId="320"/>
        </pc:sldMkLst>
        <pc:spChg chg="mod">
          <ac:chgData name="Mills, Donald (NIH/NCI) [E]" userId="2d6d3acc-b0b0-4310-9773-7783a283f307" providerId="ADAL" clId="{8E28C0EC-8B98-4D5D-8482-6A619F97B285}" dt="2022-11-29T15:41:22.133" v="17" actId="20577"/>
          <ac:spMkLst>
            <pc:docMk/>
            <pc:sldMk cId="1164331233" sldId="320"/>
            <ac:spMk id="3" creationId="{722FF6AF-A1C4-454D-910F-DD87495FB94F}"/>
          </ac:spMkLst>
        </pc:spChg>
      </pc:sldChg>
      <pc:sldChg chg="del">
        <pc:chgData name="Mills, Donald (NIH/NCI) [E]" userId="2d6d3acc-b0b0-4310-9773-7783a283f307" providerId="ADAL" clId="{8E28C0EC-8B98-4D5D-8482-6A619F97B285}" dt="2022-11-22T13:42:29.289" v="0" actId="2696"/>
        <pc:sldMkLst>
          <pc:docMk/>
          <pc:sldMk cId="2768127773" sldId="339"/>
        </pc:sldMkLst>
      </pc:sldChg>
      <pc:sldChg chg="modSp mod">
        <pc:chgData name="Mills, Donald (NIH/NCI) [E]" userId="2d6d3acc-b0b0-4310-9773-7783a283f307" providerId="ADAL" clId="{8E28C0EC-8B98-4D5D-8482-6A619F97B285}" dt="2022-11-29T16:09:25.022" v="18" actId="20577"/>
        <pc:sldMkLst>
          <pc:docMk/>
          <pc:sldMk cId="3387864028" sldId="349"/>
        </pc:sldMkLst>
        <pc:spChg chg="mod">
          <ac:chgData name="Mills, Donald (NIH/NCI) [E]" userId="2d6d3acc-b0b0-4310-9773-7783a283f307" providerId="ADAL" clId="{8E28C0EC-8B98-4D5D-8482-6A619F97B285}" dt="2022-11-29T16:09:25.022" v="18" actId="20577"/>
          <ac:spMkLst>
            <pc:docMk/>
            <pc:sldMk cId="3387864028" sldId="349"/>
            <ac:spMk id="3" creationId="{0FB31849-C387-4189-8845-9395A2767BEC}"/>
          </ac:spMkLst>
        </pc:spChg>
      </pc:sldChg>
      <pc:sldChg chg="modSp mod">
        <pc:chgData name="Mills, Donald (NIH/NCI) [E]" userId="2d6d3acc-b0b0-4310-9773-7783a283f307" providerId="ADAL" clId="{8E28C0EC-8B98-4D5D-8482-6A619F97B285}" dt="2022-11-22T13:49:10.757" v="1" actId="2710"/>
        <pc:sldMkLst>
          <pc:docMk/>
          <pc:sldMk cId="3391683261" sldId="2145706260"/>
        </pc:sldMkLst>
        <pc:spChg chg="mod">
          <ac:chgData name="Mills, Donald (NIH/NCI) [E]" userId="2d6d3acc-b0b0-4310-9773-7783a283f307" providerId="ADAL" clId="{8E28C0EC-8B98-4D5D-8482-6A619F97B285}" dt="2022-11-22T13:49:10.757" v="1" actId="2710"/>
          <ac:spMkLst>
            <pc:docMk/>
            <pc:sldMk cId="3391683261" sldId="2145706260"/>
            <ac:spMk id="4" creationId="{3C5C754E-1AA8-4470-952A-3F3E67A01399}"/>
          </ac:spMkLst>
        </pc:spChg>
      </pc:sldChg>
    </pc:docChg>
  </pc:docChgLst>
  <pc:docChgLst>
    <pc:chgData name="Mills, Donald (NIH/NCI) [E]" userId="2d6d3acc-b0b0-4310-9773-7783a283f307" providerId="ADAL" clId="{6111DA1D-AB61-4146-940C-F1F8C535A750}"/>
    <pc:docChg chg="modSld">
      <pc:chgData name="Mills, Donald (NIH/NCI) [E]" userId="2d6d3acc-b0b0-4310-9773-7783a283f307" providerId="ADAL" clId="{6111DA1D-AB61-4146-940C-F1F8C535A750}" dt="2022-11-30T19:04:28.774" v="67" actId="6549"/>
      <pc:docMkLst>
        <pc:docMk/>
      </pc:docMkLst>
      <pc:sldChg chg="modSp mod">
        <pc:chgData name="Mills, Donald (NIH/NCI) [E]" userId="2d6d3acc-b0b0-4310-9773-7783a283f307" providerId="ADAL" clId="{6111DA1D-AB61-4146-940C-F1F8C535A750}" dt="2022-11-30T18:53:15.012" v="0" actId="1076"/>
        <pc:sldMkLst>
          <pc:docMk/>
          <pc:sldMk cId="3205020521" sldId="305"/>
        </pc:sldMkLst>
        <pc:spChg chg="mod">
          <ac:chgData name="Mills, Donald (NIH/NCI) [E]" userId="2d6d3acc-b0b0-4310-9773-7783a283f307" providerId="ADAL" clId="{6111DA1D-AB61-4146-940C-F1F8C535A750}" dt="2022-11-30T18:53:15.012" v="0" actId="1076"/>
          <ac:spMkLst>
            <pc:docMk/>
            <pc:sldMk cId="3205020521" sldId="305"/>
            <ac:spMk id="3" creationId="{00000000-0000-0000-0000-000000000000}"/>
          </ac:spMkLst>
        </pc:spChg>
      </pc:sldChg>
      <pc:sldChg chg="modNotesTx">
        <pc:chgData name="Mills, Donald (NIH/NCI) [E]" userId="2d6d3acc-b0b0-4310-9773-7783a283f307" providerId="ADAL" clId="{6111DA1D-AB61-4146-940C-F1F8C535A750}" dt="2022-11-30T18:53:50.985" v="2" actId="6549"/>
        <pc:sldMkLst>
          <pc:docMk/>
          <pc:sldMk cId="2189004806" sldId="306"/>
        </pc:sldMkLst>
      </pc:sldChg>
      <pc:sldChg chg="modNotesTx">
        <pc:chgData name="Mills, Donald (NIH/NCI) [E]" userId="2d6d3acc-b0b0-4310-9773-7783a283f307" providerId="ADAL" clId="{6111DA1D-AB61-4146-940C-F1F8C535A750}" dt="2022-11-30T18:53:32.200" v="1" actId="6549"/>
        <pc:sldMkLst>
          <pc:docMk/>
          <pc:sldMk cId="75494987" sldId="308"/>
        </pc:sldMkLst>
      </pc:sldChg>
      <pc:sldChg chg="modNotesTx">
        <pc:chgData name="Mills, Donald (NIH/NCI) [E]" userId="2d6d3acc-b0b0-4310-9773-7783a283f307" providerId="ADAL" clId="{6111DA1D-AB61-4146-940C-F1F8C535A750}" dt="2022-11-30T18:53:59.318" v="3" actId="6549"/>
        <pc:sldMkLst>
          <pc:docMk/>
          <pc:sldMk cId="3258295171" sldId="310"/>
        </pc:sldMkLst>
      </pc:sldChg>
      <pc:sldChg chg="modNotesTx">
        <pc:chgData name="Mills, Donald (NIH/NCI) [E]" userId="2d6d3acc-b0b0-4310-9773-7783a283f307" providerId="ADAL" clId="{6111DA1D-AB61-4146-940C-F1F8C535A750}" dt="2022-11-30T18:54:09.176" v="4" actId="6549"/>
        <pc:sldMkLst>
          <pc:docMk/>
          <pc:sldMk cId="2233773766" sldId="311"/>
        </pc:sldMkLst>
      </pc:sldChg>
      <pc:sldChg chg="modNotesTx">
        <pc:chgData name="Mills, Donald (NIH/NCI) [E]" userId="2d6d3acc-b0b0-4310-9773-7783a283f307" providerId="ADAL" clId="{6111DA1D-AB61-4146-940C-F1F8C535A750}" dt="2022-11-30T18:54:17.539" v="5" actId="6549"/>
        <pc:sldMkLst>
          <pc:docMk/>
          <pc:sldMk cId="3261460179" sldId="314"/>
        </pc:sldMkLst>
      </pc:sldChg>
      <pc:sldChg chg="modNotesTx">
        <pc:chgData name="Mills, Donald (NIH/NCI) [E]" userId="2d6d3acc-b0b0-4310-9773-7783a283f307" providerId="ADAL" clId="{6111DA1D-AB61-4146-940C-F1F8C535A750}" dt="2022-11-30T18:54:23.710" v="6" actId="6549"/>
        <pc:sldMkLst>
          <pc:docMk/>
          <pc:sldMk cId="2905711364" sldId="315"/>
        </pc:sldMkLst>
      </pc:sldChg>
      <pc:sldChg chg="modNotesTx">
        <pc:chgData name="Mills, Donald (NIH/NCI) [E]" userId="2d6d3acc-b0b0-4310-9773-7783a283f307" providerId="ADAL" clId="{6111DA1D-AB61-4146-940C-F1F8C535A750}" dt="2022-11-30T18:54:33.233" v="7" actId="6549"/>
        <pc:sldMkLst>
          <pc:docMk/>
          <pc:sldMk cId="2988997552" sldId="316"/>
        </pc:sldMkLst>
      </pc:sldChg>
      <pc:sldChg chg="modNotesTx">
        <pc:chgData name="Mills, Donald (NIH/NCI) [E]" userId="2d6d3acc-b0b0-4310-9773-7783a283f307" providerId="ADAL" clId="{6111DA1D-AB61-4146-940C-F1F8C535A750}" dt="2022-11-30T18:54:41.849" v="8" actId="6549"/>
        <pc:sldMkLst>
          <pc:docMk/>
          <pc:sldMk cId="3785473033" sldId="318"/>
        </pc:sldMkLst>
      </pc:sldChg>
      <pc:sldChg chg="modNotesTx">
        <pc:chgData name="Mills, Donald (NIH/NCI) [E]" userId="2d6d3acc-b0b0-4310-9773-7783a283f307" providerId="ADAL" clId="{6111DA1D-AB61-4146-940C-F1F8C535A750}" dt="2022-11-30T18:54:58.034" v="9" actId="6549"/>
        <pc:sldMkLst>
          <pc:docMk/>
          <pc:sldMk cId="2034599087" sldId="319"/>
        </pc:sldMkLst>
      </pc:sldChg>
      <pc:sldChg chg="modNotesTx">
        <pc:chgData name="Mills, Donald (NIH/NCI) [E]" userId="2d6d3acc-b0b0-4310-9773-7783a283f307" providerId="ADAL" clId="{6111DA1D-AB61-4146-940C-F1F8C535A750}" dt="2022-11-30T18:55:05.377" v="10" actId="6549"/>
        <pc:sldMkLst>
          <pc:docMk/>
          <pc:sldMk cId="1164331233" sldId="320"/>
        </pc:sldMkLst>
      </pc:sldChg>
      <pc:sldChg chg="modNotesTx">
        <pc:chgData name="Mills, Donald (NIH/NCI) [E]" userId="2d6d3acc-b0b0-4310-9773-7783a283f307" providerId="ADAL" clId="{6111DA1D-AB61-4146-940C-F1F8C535A750}" dt="2022-11-30T18:55:11.516" v="11" actId="6549"/>
        <pc:sldMkLst>
          <pc:docMk/>
          <pc:sldMk cId="3560858327" sldId="323"/>
        </pc:sldMkLst>
      </pc:sldChg>
      <pc:sldChg chg="modNotesTx">
        <pc:chgData name="Mills, Donald (NIH/NCI) [E]" userId="2d6d3acc-b0b0-4310-9773-7783a283f307" providerId="ADAL" clId="{6111DA1D-AB61-4146-940C-F1F8C535A750}" dt="2022-11-30T18:57:10.810" v="16" actId="6549"/>
        <pc:sldMkLst>
          <pc:docMk/>
          <pc:sldMk cId="1085167881" sldId="340"/>
        </pc:sldMkLst>
      </pc:sldChg>
      <pc:sldChg chg="modNotesTx">
        <pc:chgData name="Mills, Donald (NIH/NCI) [E]" userId="2d6d3acc-b0b0-4310-9773-7783a283f307" providerId="ADAL" clId="{6111DA1D-AB61-4146-940C-F1F8C535A750}" dt="2022-11-30T18:57:22.723" v="18" actId="5793"/>
        <pc:sldMkLst>
          <pc:docMk/>
          <pc:sldMk cId="4189502982" sldId="344"/>
        </pc:sldMkLst>
      </pc:sldChg>
      <pc:sldChg chg="modNotesTx">
        <pc:chgData name="Mills, Donald (NIH/NCI) [E]" userId="2d6d3acc-b0b0-4310-9773-7783a283f307" providerId="ADAL" clId="{6111DA1D-AB61-4146-940C-F1F8C535A750}" dt="2022-11-30T18:57:27.654" v="19" actId="6549"/>
        <pc:sldMkLst>
          <pc:docMk/>
          <pc:sldMk cId="2904652421" sldId="345"/>
        </pc:sldMkLst>
      </pc:sldChg>
      <pc:sldChg chg="modNotesTx">
        <pc:chgData name="Mills, Donald (NIH/NCI) [E]" userId="2d6d3acc-b0b0-4310-9773-7783a283f307" providerId="ADAL" clId="{6111DA1D-AB61-4146-940C-F1F8C535A750}" dt="2022-11-30T18:57:34.407" v="20" actId="6549"/>
        <pc:sldMkLst>
          <pc:docMk/>
          <pc:sldMk cId="3076830474" sldId="347"/>
        </pc:sldMkLst>
      </pc:sldChg>
      <pc:sldChg chg="modNotesTx">
        <pc:chgData name="Mills, Donald (NIH/NCI) [E]" userId="2d6d3acc-b0b0-4310-9773-7783a283f307" providerId="ADAL" clId="{6111DA1D-AB61-4146-940C-F1F8C535A750}" dt="2022-11-30T18:57:47.243" v="21" actId="6549"/>
        <pc:sldMkLst>
          <pc:docMk/>
          <pc:sldMk cId="3469085457" sldId="353"/>
        </pc:sldMkLst>
      </pc:sldChg>
      <pc:sldChg chg="modNotesTx">
        <pc:chgData name="Mills, Donald (NIH/NCI) [E]" userId="2d6d3acc-b0b0-4310-9773-7783a283f307" providerId="ADAL" clId="{6111DA1D-AB61-4146-940C-F1F8C535A750}" dt="2022-11-30T18:58:08.072" v="22" actId="6549"/>
        <pc:sldMkLst>
          <pc:docMk/>
          <pc:sldMk cId="2824578518" sldId="357"/>
        </pc:sldMkLst>
      </pc:sldChg>
      <pc:sldChg chg="modNotesTx">
        <pc:chgData name="Mills, Donald (NIH/NCI) [E]" userId="2d6d3acc-b0b0-4310-9773-7783a283f307" providerId="ADAL" clId="{6111DA1D-AB61-4146-940C-F1F8C535A750}" dt="2022-11-30T18:58:12.641" v="23" actId="6549"/>
        <pc:sldMkLst>
          <pc:docMk/>
          <pc:sldMk cId="3111685993" sldId="358"/>
        </pc:sldMkLst>
      </pc:sldChg>
      <pc:sldChg chg="modNotesTx">
        <pc:chgData name="Mills, Donald (NIH/NCI) [E]" userId="2d6d3acc-b0b0-4310-9773-7783a283f307" providerId="ADAL" clId="{6111DA1D-AB61-4146-940C-F1F8C535A750}" dt="2022-11-30T19:02:27.152" v="43" actId="6549"/>
        <pc:sldMkLst>
          <pc:docMk/>
          <pc:sldMk cId="1676890327" sldId="361"/>
        </pc:sldMkLst>
      </pc:sldChg>
      <pc:sldChg chg="modNotesTx">
        <pc:chgData name="Mills, Donald (NIH/NCI) [E]" userId="2d6d3acc-b0b0-4310-9773-7783a283f307" providerId="ADAL" clId="{6111DA1D-AB61-4146-940C-F1F8C535A750}" dt="2022-11-30T18:58:23.591" v="24" actId="6549"/>
        <pc:sldMkLst>
          <pc:docMk/>
          <pc:sldMk cId="4097926144" sldId="366"/>
        </pc:sldMkLst>
      </pc:sldChg>
      <pc:sldChg chg="modNotesTx">
        <pc:chgData name="Mills, Donald (NIH/NCI) [E]" userId="2d6d3acc-b0b0-4310-9773-7783a283f307" providerId="ADAL" clId="{6111DA1D-AB61-4146-940C-F1F8C535A750}" dt="2022-11-30T18:58:45.061" v="25" actId="6549"/>
        <pc:sldMkLst>
          <pc:docMk/>
          <pc:sldMk cId="2076653485" sldId="368"/>
        </pc:sldMkLst>
      </pc:sldChg>
      <pc:sldChg chg="modNotesTx">
        <pc:chgData name="Mills, Donald (NIH/NCI) [E]" userId="2d6d3acc-b0b0-4310-9773-7783a283f307" providerId="ADAL" clId="{6111DA1D-AB61-4146-940C-F1F8C535A750}" dt="2022-11-30T18:58:50.507" v="26" actId="6549"/>
        <pc:sldMkLst>
          <pc:docMk/>
          <pc:sldMk cId="90130896" sldId="369"/>
        </pc:sldMkLst>
      </pc:sldChg>
      <pc:sldChg chg="modNotesTx">
        <pc:chgData name="Mills, Donald (NIH/NCI) [E]" userId="2d6d3acc-b0b0-4310-9773-7783a283f307" providerId="ADAL" clId="{6111DA1D-AB61-4146-940C-F1F8C535A750}" dt="2022-11-30T18:58:56.339" v="27" actId="6549"/>
        <pc:sldMkLst>
          <pc:docMk/>
          <pc:sldMk cId="2650868702" sldId="370"/>
        </pc:sldMkLst>
      </pc:sldChg>
      <pc:sldChg chg="modNotesTx">
        <pc:chgData name="Mills, Donald (NIH/NCI) [E]" userId="2d6d3acc-b0b0-4310-9773-7783a283f307" providerId="ADAL" clId="{6111DA1D-AB61-4146-940C-F1F8C535A750}" dt="2022-11-30T18:59:07.170" v="28" actId="6549"/>
        <pc:sldMkLst>
          <pc:docMk/>
          <pc:sldMk cId="8889036" sldId="372"/>
        </pc:sldMkLst>
      </pc:sldChg>
      <pc:sldChg chg="modNotesTx">
        <pc:chgData name="Mills, Donald (NIH/NCI) [E]" userId="2d6d3acc-b0b0-4310-9773-7783a283f307" providerId="ADAL" clId="{6111DA1D-AB61-4146-940C-F1F8C535A750}" dt="2022-11-30T18:59:11.944" v="29" actId="6549"/>
        <pc:sldMkLst>
          <pc:docMk/>
          <pc:sldMk cId="2762335388" sldId="373"/>
        </pc:sldMkLst>
      </pc:sldChg>
      <pc:sldChg chg="modNotesTx">
        <pc:chgData name="Mills, Donald (NIH/NCI) [E]" userId="2d6d3acc-b0b0-4310-9773-7783a283f307" providerId="ADAL" clId="{6111DA1D-AB61-4146-940C-F1F8C535A750}" dt="2022-11-30T19:00:21.868" v="30" actId="6549"/>
        <pc:sldMkLst>
          <pc:docMk/>
          <pc:sldMk cId="1802659211" sldId="375"/>
        </pc:sldMkLst>
      </pc:sldChg>
      <pc:sldChg chg="modNotesTx">
        <pc:chgData name="Mills, Donald (NIH/NCI) [E]" userId="2d6d3acc-b0b0-4310-9773-7783a283f307" providerId="ADAL" clId="{6111DA1D-AB61-4146-940C-F1F8C535A750}" dt="2022-11-30T19:00:29.282" v="31" actId="6549"/>
        <pc:sldMkLst>
          <pc:docMk/>
          <pc:sldMk cId="230218042" sldId="377"/>
        </pc:sldMkLst>
      </pc:sldChg>
      <pc:sldChg chg="modNotesTx">
        <pc:chgData name="Mills, Donald (NIH/NCI) [E]" userId="2d6d3acc-b0b0-4310-9773-7783a283f307" providerId="ADAL" clId="{6111DA1D-AB61-4146-940C-F1F8C535A750}" dt="2022-11-30T19:00:48.108" v="32" actId="6549"/>
        <pc:sldMkLst>
          <pc:docMk/>
          <pc:sldMk cId="4017366588" sldId="379"/>
        </pc:sldMkLst>
      </pc:sldChg>
      <pc:sldChg chg="modNotesTx">
        <pc:chgData name="Mills, Donald (NIH/NCI) [E]" userId="2d6d3acc-b0b0-4310-9773-7783a283f307" providerId="ADAL" clId="{6111DA1D-AB61-4146-940C-F1F8C535A750}" dt="2022-11-30T19:01:04.297" v="33" actId="6549"/>
        <pc:sldMkLst>
          <pc:docMk/>
          <pc:sldMk cId="884919076" sldId="386"/>
        </pc:sldMkLst>
      </pc:sldChg>
      <pc:sldChg chg="modNotesTx">
        <pc:chgData name="Mills, Donald (NIH/NCI) [E]" userId="2d6d3acc-b0b0-4310-9773-7783a283f307" providerId="ADAL" clId="{6111DA1D-AB61-4146-940C-F1F8C535A750}" dt="2022-11-30T19:01:19.122" v="35" actId="6549"/>
        <pc:sldMkLst>
          <pc:docMk/>
          <pc:sldMk cId="1647877810" sldId="387"/>
        </pc:sldMkLst>
      </pc:sldChg>
      <pc:sldChg chg="modNotesTx">
        <pc:chgData name="Mills, Donald (NIH/NCI) [E]" userId="2d6d3acc-b0b0-4310-9773-7783a283f307" providerId="ADAL" clId="{6111DA1D-AB61-4146-940C-F1F8C535A750}" dt="2022-11-30T19:02:37.894" v="44" actId="6549"/>
        <pc:sldMkLst>
          <pc:docMk/>
          <pc:sldMk cId="3070697775" sldId="396"/>
        </pc:sldMkLst>
      </pc:sldChg>
      <pc:sldChg chg="modNotesTx">
        <pc:chgData name="Mills, Donald (NIH/NCI) [E]" userId="2d6d3acc-b0b0-4310-9773-7783a283f307" providerId="ADAL" clId="{6111DA1D-AB61-4146-940C-F1F8C535A750}" dt="2022-11-30T19:02:49.063" v="45" actId="20577"/>
        <pc:sldMkLst>
          <pc:docMk/>
          <pc:sldMk cId="1018500140" sldId="397"/>
        </pc:sldMkLst>
      </pc:sldChg>
      <pc:sldChg chg="modNotesTx">
        <pc:chgData name="Mills, Donald (NIH/NCI) [E]" userId="2d6d3acc-b0b0-4310-9773-7783a283f307" providerId="ADAL" clId="{6111DA1D-AB61-4146-940C-F1F8C535A750}" dt="2022-11-30T19:02:57.380" v="49" actId="5793"/>
        <pc:sldMkLst>
          <pc:docMk/>
          <pc:sldMk cId="3909651346" sldId="398"/>
        </pc:sldMkLst>
      </pc:sldChg>
      <pc:sldChg chg="modNotesTx">
        <pc:chgData name="Mills, Donald (NIH/NCI) [E]" userId="2d6d3acc-b0b0-4310-9773-7783a283f307" providerId="ADAL" clId="{6111DA1D-AB61-4146-940C-F1F8C535A750}" dt="2022-11-30T19:03:03.190" v="50" actId="20577"/>
        <pc:sldMkLst>
          <pc:docMk/>
          <pc:sldMk cId="694138549" sldId="399"/>
        </pc:sldMkLst>
      </pc:sldChg>
      <pc:sldChg chg="modNotesTx">
        <pc:chgData name="Mills, Donald (NIH/NCI) [E]" userId="2d6d3acc-b0b0-4310-9773-7783a283f307" providerId="ADAL" clId="{6111DA1D-AB61-4146-940C-F1F8C535A750}" dt="2022-11-30T19:03:09.413" v="52" actId="5793"/>
        <pc:sldMkLst>
          <pc:docMk/>
          <pc:sldMk cId="1569922302" sldId="400"/>
        </pc:sldMkLst>
      </pc:sldChg>
      <pc:sldChg chg="modNotesTx">
        <pc:chgData name="Mills, Donald (NIH/NCI) [E]" userId="2d6d3acc-b0b0-4310-9773-7783a283f307" providerId="ADAL" clId="{6111DA1D-AB61-4146-940C-F1F8C535A750}" dt="2022-11-30T19:03:16.741" v="53" actId="6549"/>
        <pc:sldMkLst>
          <pc:docMk/>
          <pc:sldMk cId="2800737188" sldId="401"/>
        </pc:sldMkLst>
      </pc:sldChg>
      <pc:sldChg chg="modNotesTx">
        <pc:chgData name="Mills, Donald (NIH/NCI) [E]" userId="2d6d3acc-b0b0-4310-9773-7783a283f307" providerId="ADAL" clId="{6111DA1D-AB61-4146-940C-F1F8C535A750}" dt="2022-11-30T19:03:23.282" v="56" actId="20577"/>
        <pc:sldMkLst>
          <pc:docMk/>
          <pc:sldMk cId="308300878" sldId="402"/>
        </pc:sldMkLst>
      </pc:sldChg>
      <pc:sldChg chg="modNotesTx">
        <pc:chgData name="Mills, Donald (NIH/NCI) [E]" userId="2d6d3acc-b0b0-4310-9773-7783a283f307" providerId="ADAL" clId="{6111DA1D-AB61-4146-940C-F1F8C535A750}" dt="2022-11-30T19:03:29.070" v="58" actId="20577"/>
        <pc:sldMkLst>
          <pc:docMk/>
          <pc:sldMk cId="3604405661" sldId="403"/>
        </pc:sldMkLst>
      </pc:sldChg>
      <pc:sldChg chg="modNotesTx">
        <pc:chgData name="Mills, Donald (NIH/NCI) [E]" userId="2d6d3acc-b0b0-4310-9773-7783a283f307" providerId="ADAL" clId="{6111DA1D-AB61-4146-940C-F1F8C535A750}" dt="2022-11-30T19:03:34.306" v="59" actId="20577"/>
        <pc:sldMkLst>
          <pc:docMk/>
          <pc:sldMk cId="2294519667" sldId="404"/>
        </pc:sldMkLst>
      </pc:sldChg>
      <pc:sldChg chg="modNotesTx">
        <pc:chgData name="Mills, Donald (NIH/NCI) [E]" userId="2d6d3acc-b0b0-4310-9773-7783a283f307" providerId="ADAL" clId="{6111DA1D-AB61-4146-940C-F1F8C535A750}" dt="2022-11-30T19:03:42.922" v="60" actId="6549"/>
        <pc:sldMkLst>
          <pc:docMk/>
          <pc:sldMk cId="2951393836" sldId="405"/>
        </pc:sldMkLst>
      </pc:sldChg>
      <pc:sldChg chg="modNotesTx">
        <pc:chgData name="Mills, Donald (NIH/NCI) [E]" userId="2d6d3acc-b0b0-4310-9773-7783a283f307" providerId="ADAL" clId="{6111DA1D-AB61-4146-940C-F1F8C535A750}" dt="2022-11-30T19:03:50.994" v="61" actId="6549"/>
        <pc:sldMkLst>
          <pc:docMk/>
          <pc:sldMk cId="3698633747" sldId="409"/>
        </pc:sldMkLst>
      </pc:sldChg>
      <pc:sldChg chg="modNotesTx">
        <pc:chgData name="Mills, Donald (NIH/NCI) [E]" userId="2d6d3acc-b0b0-4310-9773-7783a283f307" providerId="ADAL" clId="{6111DA1D-AB61-4146-940C-F1F8C535A750}" dt="2022-11-30T19:03:56.357" v="62" actId="20577"/>
        <pc:sldMkLst>
          <pc:docMk/>
          <pc:sldMk cId="1050346574" sldId="410"/>
        </pc:sldMkLst>
      </pc:sldChg>
      <pc:sldChg chg="modNotesTx">
        <pc:chgData name="Mills, Donald (NIH/NCI) [E]" userId="2d6d3acc-b0b0-4310-9773-7783a283f307" providerId="ADAL" clId="{6111DA1D-AB61-4146-940C-F1F8C535A750}" dt="2022-11-30T19:04:01.110" v="63" actId="20577"/>
        <pc:sldMkLst>
          <pc:docMk/>
          <pc:sldMk cId="193860586" sldId="411"/>
        </pc:sldMkLst>
      </pc:sldChg>
      <pc:sldChg chg="modNotesTx">
        <pc:chgData name="Mills, Donald (NIH/NCI) [E]" userId="2d6d3acc-b0b0-4310-9773-7783a283f307" providerId="ADAL" clId="{6111DA1D-AB61-4146-940C-F1F8C535A750}" dt="2022-11-30T19:04:14.765" v="65" actId="5793"/>
        <pc:sldMkLst>
          <pc:docMk/>
          <pc:sldMk cId="569777636" sldId="412"/>
        </pc:sldMkLst>
      </pc:sldChg>
      <pc:sldChg chg="modNotesTx">
        <pc:chgData name="Mills, Donald (NIH/NCI) [E]" userId="2d6d3acc-b0b0-4310-9773-7783a283f307" providerId="ADAL" clId="{6111DA1D-AB61-4146-940C-F1F8C535A750}" dt="2022-11-30T19:04:22.473" v="66" actId="6549"/>
        <pc:sldMkLst>
          <pc:docMk/>
          <pc:sldMk cId="1802964554" sldId="415"/>
        </pc:sldMkLst>
      </pc:sldChg>
      <pc:sldChg chg="modNotesTx">
        <pc:chgData name="Mills, Donald (NIH/NCI) [E]" userId="2d6d3acc-b0b0-4310-9773-7783a283f307" providerId="ADAL" clId="{6111DA1D-AB61-4146-940C-F1F8C535A750}" dt="2022-11-30T19:04:28.774" v="67" actId="6549"/>
        <pc:sldMkLst>
          <pc:docMk/>
          <pc:sldMk cId="421447164" sldId="416"/>
        </pc:sldMkLst>
      </pc:sldChg>
      <pc:sldChg chg="modNotesTx">
        <pc:chgData name="Mills, Donald (NIH/NCI) [E]" userId="2d6d3acc-b0b0-4310-9773-7783a283f307" providerId="ADAL" clId="{6111DA1D-AB61-4146-940C-F1F8C535A750}" dt="2022-11-30T19:01:35.267" v="36" actId="6549"/>
        <pc:sldMkLst>
          <pc:docMk/>
          <pc:sldMk cId="2282040950" sldId="428"/>
        </pc:sldMkLst>
      </pc:sldChg>
      <pc:sldChg chg="modNotesTx">
        <pc:chgData name="Mills, Donald (NIH/NCI) [E]" userId="2d6d3acc-b0b0-4310-9773-7783a283f307" providerId="ADAL" clId="{6111DA1D-AB61-4146-940C-F1F8C535A750}" dt="2022-11-30T19:01:41.613" v="37" actId="6549"/>
        <pc:sldMkLst>
          <pc:docMk/>
          <pc:sldMk cId="2908585625" sldId="429"/>
        </pc:sldMkLst>
      </pc:sldChg>
      <pc:sldChg chg="modNotesTx">
        <pc:chgData name="Mills, Donald (NIH/NCI) [E]" userId="2d6d3acc-b0b0-4310-9773-7783a283f307" providerId="ADAL" clId="{6111DA1D-AB61-4146-940C-F1F8C535A750}" dt="2022-11-30T19:01:49.634" v="38" actId="6549"/>
        <pc:sldMkLst>
          <pc:docMk/>
          <pc:sldMk cId="1064346101" sldId="430"/>
        </pc:sldMkLst>
      </pc:sldChg>
      <pc:sldChg chg="modNotesTx">
        <pc:chgData name="Mills, Donald (NIH/NCI) [E]" userId="2d6d3acc-b0b0-4310-9773-7783a283f307" providerId="ADAL" clId="{6111DA1D-AB61-4146-940C-F1F8C535A750}" dt="2022-11-30T19:02:11.872" v="40" actId="5793"/>
        <pc:sldMkLst>
          <pc:docMk/>
          <pc:sldMk cId="3537076375" sldId="431"/>
        </pc:sldMkLst>
      </pc:sldChg>
      <pc:sldChg chg="modNotesTx">
        <pc:chgData name="Mills, Donald (NIH/NCI) [E]" userId="2d6d3acc-b0b0-4310-9773-7783a283f307" providerId="ADAL" clId="{6111DA1D-AB61-4146-940C-F1F8C535A750}" dt="2022-11-30T19:02:18.056" v="42" actId="5793"/>
        <pc:sldMkLst>
          <pc:docMk/>
          <pc:sldMk cId="586310514" sldId="432"/>
        </pc:sldMkLst>
      </pc:sldChg>
      <pc:sldChg chg="modNotesTx">
        <pc:chgData name="Mills, Donald (NIH/NCI) [E]" userId="2d6d3acc-b0b0-4310-9773-7783a283f307" providerId="ADAL" clId="{6111DA1D-AB61-4146-940C-F1F8C535A750}" dt="2022-11-30T18:55:33.502" v="12" actId="6549"/>
        <pc:sldMkLst>
          <pc:docMk/>
          <pc:sldMk cId="1665028170" sldId="433"/>
        </pc:sldMkLst>
      </pc:sldChg>
      <pc:sldChg chg="modNotesTx">
        <pc:chgData name="Mills, Donald (NIH/NCI) [E]" userId="2d6d3acc-b0b0-4310-9773-7783a283f307" providerId="ADAL" clId="{6111DA1D-AB61-4146-940C-F1F8C535A750}" dt="2022-11-30T18:55:43.593" v="13" actId="6549"/>
        <pc:sldMkLst>
          <pc:docMk/>
          <pc:sldMk cId="2969682791" sldId="434"/>
        </pc:sldMkLst>
      </pc:sldChg>
      <pc:sldChg chg="modNotesTx">
        <pc:chgData name="Mills, Donald (NIH/NCI) [E]" userId="2d6d3acc-b0b0-4310-9773-7783a283f307" providerId="ADAL" clId="{6111DA1D-AB61-4146-940C-F1F8C535A750}" dt="2022-11-30T18:56:01.035" v="14" actId="6549"/>
        <pc:sldMkLst>
          <pc:docMk/>
          <pc:sldMk cId="1345302513" sldId="435"/>
        </pc:sldMkLst>
      </pc:sldChg>
      <pc:sldChg chg="modNotesTx">
        <pc:chgData name="Mills, Donald (NIH/NCI) [E]" userId="2d6d3acc-b0b0-4310-9773-7783a283f307" providerId="ADAL" clId="{6111DA1D-AB61-4146-940C-F1F8C535A750}" dt="2022-11-30T18:56:24.862" v="15" actId="6549"/>
        <pc:sldMkLst>
          <pc:docMk/>
          <pc:sldMk cId="3750902573" sldId="21457062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2">
                  <a:lumMod val="75000"/>
                </a:schemeClr>
              </a:solidFill>
            </a:ln>
          </c:spPr>
          <c:dPt>
            <c:idx val="0"/>
            <c:bubble3D val="0"/>
            <c:spPr>
              <a:solidFill>
                <a:srgbClr val="009E00"/>
              </a:solidFill>
              <a:ln w="19050">
                <a:solidFill>
                  <a:schemeClr val="bg2">
                    <a:lumMod val="75000"/>
                  </a:schemeClr>
                </a:solidFill>
              </a:ln>
              <a:effectLst/>
            </c:spPr>
            <c:extLst>
              <c:ext xmlns:c16="http://schemas.microsoft.com/office/drawing/2014/chart" uri="{C3380CC4-5D6E-409C-BE32-E72D297353CC}">
                <c16:uniqueId val="{00000006-7F4D-42BF-86F1-E711BF5760D0}"/>
              </c:ext>
            </c:extLst>
          </c:dPt>
          <c:dPt>
            <c:idx val="1"/>
            <c:bubble3D val="0"/>
            <c:spPr>
              <a:solidFill>
                <a:srgbClr val="66FF33"/>
              </a:solidFill>
              <a:ln w="19050">
                <a:solidFill>
                  <a:schemeClr val="bg2">
                    <a:lumMod val="75000"/>
                  </a:schemeClr>
                </a:solidFill>
              </a:ln>
              <a:effectLst/>
            </c:spPr>
            <c:extLst>
              <c:ext xmlns:c16="http://schemas.microsoft.com/office/drawing/2014/chart" uri="{C3380CC4-5D6E-409C-BE32-E72D297353CC}">
                <c16:uniqueId val="{00000005-7F4D-42BF-86F1-E711BF5760D0}"/>
              </c:ext>
            </c:extLst>
          </c:dPt>
          <c:dPt>
            <c:idx val="2"/>
            <c:bubble3D val="0"/>
            <c:spPr>
              <a:solidFill>
                <a:srgbClr val="FFFF00"/>
              </a:solidFill>
              <a:ln w="19050">
                <a:solidFill>
                  <a:schemeClr val="bg2">
                    <a:lumMod val="75000"/>
                  </a:schemeClr>
                </a:solidFill>
              </a:ln>
              <a:effectLst/>
            </c:spPr>
            <c:extLst>
              <c:ext xmlns:c16="http://schemas.microsoft.com/office/drawing/2014/chart" uri="{C3380CC4-5D6E-409C-BE32-E72D297353CC}">
                <c16:uniqueId val="{00000004-7F4D-42BF-86F1-E711BF5760D0}"/>
              </c:ext>
            </c:extLst>
          </c:dPt>
          <c:dPt>
            <c:idx val="3"/>
            <c:bubble3D val="0"/>
            <c:spPr>
              <a:solidFill>
                <a:schemeClr val="accent2"/>
              </a:solidFill>
              <a:ln w="19050">
                <a:solidFill>
                  <a:schemeClr val="bg2">
                    <a:lumMod val="75000"/>
                  </a:schemeClr>
                </a:solidFill>
              </a:ln>
              <a:effectLst/>
            </c:spPr>
            <c:extLst>
              <c:ext xmlns:c16="http://schemas.microsoft.com/office/drawing/2014/chart" uri="{C3380CC4-5D6E-409C-BE32-E72D297353CC}">
                <c16:uniqueId val="{00000003-7F4D-42BF-86F1-E711BF5760D0}"/>
              </c:ext>
            </c:extLst>
          </c:dPt>
          <c:dPt>
            <c:idx val="4"/>
            <c:bubble3D val="0"/>
            <c:spPr>
              <a:solidFill>
                <a:srgbClr val="FF5050"/>
              </a:solidFill>
              <a:ln w="19050">
                <a:solidFill>
                  <a:schemeClr val="bg2">
                    <a:lumMod val="75000"/>
                  </a:schemeClr>
                </a:solidFill>
              </a:ln>
              <a:effectLst/>
            </c:spPr>
            <c:extLst>
              <c:ext xmlns:c16="http://schemas.microsoft.com/office/drawing/2014/chart" uri="{C3380CC4-5D6E-409C-BE32-E72D297353CC}">
                <c16:uniqueId val="{00000002-7F4D-42BF-86F1-E711BF5760D0}"/>
              </c:ext>
            </c:extLst>
          </c:dPt>
          <c:dLbls>
            <c:dLbl>
              <c:idx val="0"/>
              <c:layout>
                <c:manualLayout>
                  <c:x val="-9.0879651647330001E-2"/>
                  <c:y val="0.16592877201201661"/>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E56681F8-638C-4D22-8476-E11AFCBE056E}" type="PERCENTAGE">
                      <a:rPr lang="en-US" sz="1000">
                        <a:solidFill>
                          <a:schemeClr val="bg1"/>
                        </a:solidFill>
                      </a:rPr>
                      <a:pPr>
                        <a:defRPr sz="1000"/>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F4D-42BF-86F1-E711BF5760D0}"/>
                </c:ext>
              </c:extLst>
            </c:dLbl>
            <c:dLbl>
              <c:idx val="1"/>
              <c:layout>
                <c:manualLayout>
                  <c:x val="-0.1431870391779648"/>
                  <c:y val="5.6117168463029519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F4D-42BF-86F1-E711BF5760D0}"/>
                </c:ext>
              </c:extLst>
            </c:dLbl>
            <c:dLbl>
              <c:idx val="2"/>
              <c:layout>
                <c:manualLayout>
                  <c:x val="-0.1013564828168"/>
                  <c:y val="-5.51840505302138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F4D-42BF-86F1-E711BF5760D0}"/>
                </c:ext>
              </c:extLst>
            </c:dLbl>
            <c:dLbl>
              <c:idx val="3"/>
              <c:layout>
                <c:manualLayout>
                  <c:x val="-0.1091911977583222"/>
                  <c:y val="-0.1589284164413630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F4D-42BF-86F1-E711BF5760D0}"/>
                </c:ext>
              </c:extLst>
            </c:dLbl>
            <c:dLbl>
              <c:idx val="4"/>
              <c:layout>
                <c:manualLayout>
                  <c:x val="0.22219746360428949"/>
                  <c:y val="-4.297365324115244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F4D-42BF-86F1-E711BF5760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Dark Green</c:v>
                </c:pt>
                <c:pt idx="1">
                  <c:v>Lt Green</c:v>
                </c:pt>
                <c:pt idx="2">
                  <c:v>Yellow</c:v>
                </c:pt>
                <c:pt idx="3">
                  <c:v>Orange</c:v>
                </c:pt>
                <c:pt idx="4">
                  <c:v>Red</c:v>
                </c:pt>
              </c:strCache>
            </c:strRef>
          </c:cat>
          <c:val>
            <c:numRef>
              <c:f>Sheet1!$B$2:$B$6</c:f>
              <c:numCache>
                <c:formatCode>General</c:formatCode>
                <c:ptCount val="5"/>
                <c:pt idx="0">
                  <c:v>135722</c:v>
                </c:pt>
                <c:pt idx="1">
                  <c:v>160798</c:v>
                </c:pt>
                <c:pt idx="2">
                  <c:v>58465</c:v>
                </c:pt>
                <c:pt idx="3">
                  <c:v>121109</c:v>
                </c:pt>
                <c:pt idx="4">
                  <c:v>572516</c:v>
                </c:pt>
              </c:numCache>
            </c:numRef>
          </c:val>
          <c:extLst>
            <c:ext xmlns:c16="http://schemas.microsoft.com/office/drawing/2014/chart" uri="{C3380CC4-5D6E-409C-BE32-E72D297353CC}">
              <c16:uniqueId val="{00000000-7F4D-42BF-86F1-E711BF5760D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FNLCR_AcqInfo@nih.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FNLCR_AcqInfo@nih.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AF358-04CA-4EF1-91BE-39393BB9C3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ACC1C2-6014-46BD-BC4D-107ED1B8188F}">
      <dgm:prSet phldrT="[Text]"/>
      <dgm:spPr/>
      <dgm:t>
        <a:bodyPr/>
        <a:lstStyle/>
        <a:p>
          <a:r>
            <a:rPr lang="en-US"/>
            <a:t>During the meeting:	</a:t>
          </a:r>
        </a:p>
      </dgm:t>
    </dgm:pt>
    <dgm:pt modelId="{0A454B0E-B870-4562-BE06-24366771E06B}" type="parTrans" cxnId="{E5058958-ECF9-48E3-90F1-B65DBFCCC4CB}">
      <dgm:prSet/>
      <dgm:spPr/>
      <dgm:t>
        <a:bodyPr/>
        <a:lstStyle/>
        <a:p>
          <a:endParaRPr lang="en-US"/>
        </a:p>
      </dgm:t>
    </dgm:pt>
    <dgm:pt modelId="{261A096B-C2AD-47D6-8221-02EE288C422C}" type="sibTrans" cxnId="{E5058958-ECF9-48E3-90F1-B65DBFCCC4CB}">
      <dgm:prSet/>
      <dgm:spPr/>
      <dgm:t>
        <a:bodyPr/>
        <a:lstStyle/>
        <a:p>
          <a:endParaRPr lang="en-US"/>
        </a:p>
      </dgm:t>
    </dgm:pt>
    <dgm:pt modelId="{4B01BB51-50A3-41B4-A434-592FA839105D}">
      <dgm:prSet phldrT="[Text]"/>
      <dgm:spPr/>
      <dgm:t>
        <a:bodyPr/>
        <a:lstStyle/>
        <a:p>
          <a:r>
            <a:rPr lang="en-US"/>
            <a:t>Presentations by the Government designed to clarify the requirements outlined in the Request for Proposal (RFP)</a:t>
          </a:r>
        </a:p>
      </dgm:t>
    </dgm:pt>
    <dgm:pt modelId="{B2F0E28D-A3B0-449A-A43F-BE1167BA6F9D}" type="parTrans" cxnId="{DD0AA7FB-6551-4113-968F-B44C3E18F2A3}">
      <dgm:prSet/>
      <dgm:spPr/>
      <dgm:t>
        <a:bodyPr/>
        <a:lstStyle/>
        <a:p>
          <a:endParaRPr lang="en-US"/>
        </a:p>
      </dgm:t>
    </dgm:pt>
    <dgm:pt modelId="{0356075B-3115-4502-811F-23058307F24A}" type="sibTrans" cxnId="{DD0AA7FB-6551-4113-968F-B44C3E18F2A3}">
      <dgm:prSet/>
      <dgm:spPr/>
      <dgm:t>
        <a:bodyPr/>
        <a:lstStyle/>
        <a:p>
          <a:endParaRPr lang="en-US"/>
        </a:p>
      </dgm:t>
    </dgm:pt>
    <dgm:pt modelId="{88CE1330-8A29-4821-9A4D-9F50D62044B2}">
      <dgm:prSet phldrT="[Text]"/>
      <dgm:spPr/>
      <dgm:t>
        <a:bodyPr/>
        <a:lstStyle/>
        <a:p>
          <a:r>
            <a:rPr lang="en-US"/>
            <a:t>Questions must be submitted to the </a:t>
          </a:r>
          <a:r>
            <a:rPr lang="en-US">
              <a:hlinkClick xmlns:r="http://schemas.openxmlformats.org/officeDocument/2006/relationships" r:id="rId1"/>
            </a:rPr>
            <a:t>FNLCR_AcqInfo@nih.gov</a:t>
          </a:r>
          <a:r>
            <a:rPr lang="en-US"/>
            <a:t> email address; questions </a:t>
          </a:r>
          <a:r>
            <a:rPr lang="en-US" u="sng"/>
            <a:t>will not </a:t>
          </a:r>
          <a:r>
            <a:rPr lang="en-US"/>
            <a:t>be answered during the presentations	</a:t>
          </a:r>
        </a:p>
      </dgm:t>
    </dgm:pt>
    <dgm:pt modelId="{56BE80C0-08C6-4415-B366-D15526CB00AD}" type="parTrans" cxnId="{B4BE334E-438E-4C5B-AD83-D696C14CA055}">
      <dgm:prSet/>
      <dgm:spPr/>
      <dgm:t>
        <a:bodyPr/>
        <a:lstStyle/>
        <a:p>
          <a:endParaRPr lang="en-US"/>
        </a:p>
      </dgm:t>
    </dgm:pt>
    <dgm:pt modelId="{5B41BDAC-40D5-493A-A75C-C4507AC58480}" type="sibTrans" cxnId="{B4BE334E-438E-4C5B-AD83-D696C14CA055}">
      <dgm:prSet/>
      <dgm:spPr/>
      <dgm:t>
        <a:bodyPr/>
        <a:lstStyle/>
        <a:p>
          <a:endParaRPr lang="en-US"/>
        </a:p>
      </dgm:t>
    </dgm:pt>
    <dgm:pt modelId="{205D609A-582B-4E10-86F7-DEBD5016728C}">
      <dgm:prSet phldrT="[Text]"/>
      <dgm:spPr/>
      <dgm:t>
        <a:bodyPr/>
        <a:lstStyle/>
        <a:p>
          <a:r>
            <a:rPr lang="en-US"/>
            <a:t>Transcripts of the meeting will be released in SAM.Gov after the event.</a:t>
          </a:r>
        </a:p>
      </dgm:t>
    </dgm:pt>
    <dgm:pt modelId="{A46A5F10-3203-412A-8C3F-1F1781190962}" type="parTrans" cxnId="{CE8084C4-1F21-4DC6-8859-F6A377AF90D3}">
      <dgm:prSet/>
      <dgm:spPr/>
      <dgm:t>
        <a:bodyPr/>
        <a:lstStyle/>
        <a:p>
          <a:endParaRPr lang="en-US"/>
        </a:p>
      </dgm:t>
    </dgm:pt>
    <dgm:pt modelId="{9375092A-FD34-41DE-8533-07E871589DB7}" type="sibTrans" cxnId="{CE8084C4-1F21-4DC6-8859-F6A377AF90D3}">
      <dgm:prSet/>
      <dgm:spPr/>
      <dgm:t>
        <a:bodyPr/>
        <a:lstStyle/>
        <a:p>
          <a:endParaRPr lang="en-US"/>
        </a:p>
      </dgm:t>
    </dgm:pt>
    <dgm:pt modelId="{08FBE585-5205-4578-9A28-141279BBF8F1}" type="pres">
      <dgm:prSet presAssocID="{2EFAF358-04CA-4EF1-91BE-39393BB9C355}" presName="vert0" presStyleCnt="0">
        <dgm:presLayoutVars>
          <dgm:dir/>
          <dgm:animOne val="branch"/>
          <dgm:animLvl val="lvl"/>
        </dgm:presLayoutVars>
      </dgm:prSet>
      <dgm:spPr/>
    </dgm:pt>
    <dgm:pt modelId="{3D834CBF-AAEC-429F-AC93-A5A2895F2E2F}" type="pres">
      <dgm:prSet presAssocID="{70ACC1C2-6014-46BD-BC4D-107ED1B8188F}" presName="thickLine" presStyleLbl="alignNode1" presStyleIdx="0" presStyleCnt="1"/>
      <dgm:spPr/>
    </dgm:pt>
    <dgm:pt modelId="{1CDEE226-0D3E-4808-A105-5F139E199412}" type="pres">
      <dgm:prSet presAssocID="{70ACC1C2-6014-46BD-BC4D-107ED1B8188F}" presName="horz1" presStyleCnt="0"/>
      <dgm:spPr/>
    </dgm:pt>
    <dgm:pt modelId="{D1551001-5779-4D01-B1BE-E8AB65EF8856}" type="pres">
      <dgm:prSet presAssocID="{70ACC1C2-6014-46BD-BC4D-107ED1B8188F}" presName="tx1" presStyleLbl="revTx" presStyleIdx="0" presStyleCnt="4"/>
      <dgm:spPr/>
    </dgm:pt>
    <dgm:pt modelId="{945C0F95-F010-4591-87D8-76F8118F0D7A}" type="pres">
      <dgm:prSet presAssocID="{70ACC1C2-6014-46BD-BC4D-107ED1B8188F}" presName="vert1" presStyleCnt="0"/>
      <dgm:spPr/>
    </dgm:pt>
    <dgm:pt modelId="{18456135-9E23-4495-A786-17F31A077E63}" type="pres">
      <dgm:prSet presAssocID="{4B01BB51-50A3-41B4-A434-592FA839105D}" presName="vertSpace2a" presStyleCnt="0"/>
      <dgm:spPr/>
    </dgm:pt>
    <dgm:pt modelId="{B7C0F754-EFA3-479A-AB4C-563C473F4314}" type="pres">
      <dgm:prSet presAssocID="{4B01BB51-50A3-41B4-A434-592FA839105D}" presName="horz2" presStyleCnt="0"/>
      <dgm:spPr/>
    </dgm:pt>
    <dgm:pt modelId="{1E4DCE2B-F4C2-4278-8ED6-FDC3D28DE4B7}" type="pres">
      <dgm:prSet presAssocID="{4B01BB51-50A3-41B4-A434-592FA839105D}" presName="horzSpace2" presStyleCnt="0"/>
      <dgm:spPr/>
    </dgm:pt>
    <dgm:pt modelId="{610AA69D-3F4D-450E-88F0-D2DB10693EF3}" type="pres">
      <dgm:prSet presAssocID="{4B01BB51-50A3-41B4-A434-592FA839105D}" presName="tx2" presStyleLbl="revTx" presStyleIdx="1" presStyleCnt="4"/>
      <dgm:spPr/>
    </dgm:pt>
    <dgm:pt modelId="{99A1336C-D06F-4491-BC93-B9D7273D53F7}" type="pres">
      <dgm:prSet presAssocID="{4B01BB51-50A3-41B4-A434-592FA839105D}" presName="vert2" presStyleCnt="0"/>
      <dgm:spPr/>
    </dgm:pt>
    <dgm:pt modelId="{443909FE-0F5C-411D-8E83-A2992C82B138}" type="pres">
      <dgm:prSet presAssocID="{4B01BB51-50A3-41B4-A434-592FA839105D}" presName="thinLine2b" presStyleLbl="callout" presStyleIdx="0" presStyleCnt="3"/>
      <dgm:spPr/>
    </dgm:pt>
    <dgm:pt modelId="{D46268A2-C4AF-4BCA-AA47-3BBE856F11F7}" type="pres">
      <dgm:prSet presAssocID="{4B01BB51-50A3-41B4-A434-592FA839105D}" presName="vertSpace2b" presStyleCnt="0"/>
      <dgm:spPr/>
    </dgm:pt>
    <dgm:pt modelId="{D1E05E2E-C08D-4599-B960-ABA5DD7AF8B5}" type="pres">
      <dgm:prSet presAssocID="{88CE1330-8A29-4821-9A4D-9F50D62044B2}" presName="horz2" presStyleCnt="0"/>
      <dgm:spPr/>
    </dgm:pt>
    <dgm:pt modelId="{84F40E1F-67FF-454F-BD2C-A3BADA7E82B2}" type="pres">
      <dgm:prSet presAssocID="{88CE1330-8A29-4821-9A4D-9F50D62044B2}" presName="horzSpace2" presStyleCnt="0"/>
      <dgm:spPr/>
    </dgm:pt>
    <dgm:pt modelId="{59EA5F3F-ACC3-4076-BAEB-BB5F0D846660}" type="pres">
      <dgm:prSet presAssocID="{88CE1330-8A29-4821-9A4D-9F50D62044B2}" presName="tx2" presStyleLbl="revTx" presStyleIdx="2" presStyleCnt="4"/>
      <dgm:spPr/>
    </dgm:pt>
    <dgm:pt modelId="{336832C6-685D-4914-B3CE-BDBE53EEAB28}" type="pres">
      <dgm:prSet presAssocID="{88CE1330-8A29-4821-9A4D-9F50D62044B2}" presName="vert2" presStyleCnt="0"/>
      <dgm:spPr/>
    </dgm:pt>
    <dgm:pt modelId="{A9B0DDD1-56B0-485D-A62A-8787D43AB7E2}" type="pres">
      <dgm:prSet presAssocID="{88CE1330-8A29-4821-9A4D-9F50D62044B2}" presName="thinLine2b" presStyleLbl="callout" presStyleIdx="1" presStyleCnt="3"/>
      <dgm:spPr/>
    </dgm:pt>
    <dgm:pt modelId="{2CF482A6-A1CC-44BB-9608-FB02D652A93C}" type="pres">
      <dgm:prSet presAssocID="{88CE1330-8A29-4821-9A4D-9F50D62044B2}" presName="vertSpace2b" presStyleCnt="0"/>
      <dgm:spPr/>
    </dgm:pt>
    <dgm:pt modelId="{D33126DB-2B38-4EC0-9053-261D3BE8FBEC}" type="pres">
      <dgm:prSet presAssocID="{205D609A-582B-4E10-86F7-DEBD5016728C}" presName="horz2" presStyleCnt="0"/>
      <dgm:spPr/>
    </dgm:pt>
    <dgm:pt modelId="{ABA348CD-B69F-4B66-B53B-F7829EF752BD}" type="pres">
      <dgm:prSet presAssocID="{205D609A-582B-4E10-86F7-DEBD5016728C}" presName="horzSpace2" presStyleCnt="0"/>
      <dgm:spPr/>
    </dgm:pt>
    <dgm:pt modelId="{690D8171-C62C-4173-A340-43387546A3DE}" type="pres">
      <dgm:prSet presAssocID="{205D609A-582B-4E10-86F7-DEBD5016728C}" presName="tx2" presStyleLbl="revTx" presStyleIdx="3" presStyleCnt="4"/>
      <dgm:spPr/>
    </dgm:pt>
    <dgm:pt modelId="{A68A575C-5F0E-48A6-B6EA-5D6CA9A8F65D}" type="pres">
      <dgm:prSet presAssocID="{205D609A-582B-4E10-86F7-DEBD5016728C}" presName="vert2" presStyleCnt="0"/>
      <dgm:spPr/>
    </dgm:pt>
    <dgm:pt modelId="{D7176517-F367-4C10-A20E-64874E7BDC30}" type="pres">
      <dgm:prSet presAssocID="{205D609A-582B-4E10-86F7-DEBD5016728C}" presName="thinLine2b" presStyleLbl="callout" presStyleIdx="2" presStyleCnt="3"/>
      <dgm:spPr/>
    </dgm:pt>
    <dgm:pt modelId="{4426A556-876B-4C96-B1F2-3724E6EE41D2}" type="pres">
      <dgm:prSet presAssocID="{205D609A-582B-4E10-86F7-DEBD5016728C}" presName="vertSpace2b" presStyleCnt="0"/>
      <dgm:spPr/>
    </dgm:pt>
  </dgm:ptLst>
  <dgm:cxnLst>
    <dgm:cxn modelId="{6D96B505-2181-4457-87BD-1F18EA1D0023}" type="presOf" srcId="{88CE1330-8A29-4821-9A4D-9F50D62044B2}" destId="{59EA5F3F-ACC3-4076-BAEB-BB5F0D846660}" srcOrd="0" destOrd="0" presId="urn:microsoft.com/office/officeart/2008/layout/LinedList"/>
    <dgm:cxn modelId="{10FA9616-8109-4E7F-831F-88B72A87D0FE}" type="presOf" srcId="{205D609A-582B-4E10-86F7-DEBD5016728C}" destId="{690D8171-C62C-4173-A340-43387546A3DE}" srcOrd="0" destOrd="0" presId="urn:microsoft.com/office/officeart/2008/layout/LinedList"/>
    <dgm:cxn modelId="{3F19824C-86F9-4E9C-90B7-F103C5E14100}" type="presOf" srcId="{70ACC1C2-6014-46BD-BC4D-107ED1B8188F}" destId="{D1551001-5779-4D01-B1BE-E8AB65EF8856}" srcOrd="0" destOrd="0" presId="urn:microsoft.com/office/officeart/2008/layout/LinedList"/>
    <dgm:cxn modelId="{B4BE334E-438E-4C5B-AD83-D696C14CA055}" srcId="{70ACC1C2-6014-46BD-BC4D-107ED1B8188F}" destId="{88CE1330-8A29-4821-9A4D-9F50D62044B2}" srcOrd="1" destOrd="0" parTransId="{56BE80C0-08C6-4415-B366-D15526CB00AD}" sibTransId="{5B41BDAC-40D5-493A-A75C-C4507AC58480}"/>
    <dgm:cxn modelId="{E5058958-ECF9-48E3-90F1-B65DBFCCC4CB}" srcId="{2EFAF358-04CA-4EF1-91BE-39393BB9C355}" destId="{70ACC1C2-6014-46BD-BC4D-107ED1B8188F}" srcOrd="0" destOrd="0" parTransId="{0A454B0E-B870-4562-BE06-24366771E06B}" sibTransId="{261A096B-C2AD-47D6-8221-02EE288C422C}"/>
    <dgm:cxn modelId="{CE8084C4-1F21-4DC6-8859-F6A377AF90D3}" srcId="{70ACC1C2-6014-46BD-BC4D-107ED1B8188F}" destId="{205D609A-582B-4E10-86F7-DEBD5016728C}" srcOrd="2" destOrd="0" parTransId="{A46A5F10-3203-412A-8C3F-1F1781190962}" sibTransId="{9375092A-FD34-41DE-8533-07E871589DB7}"/>
    <dgm:cxn modelId="{5881A1F6-89B9-4D5D-AC69-1B4F34A62F8A}" type="presOf" srcId="{2EFAF358-04CA-4EF1-91BE-39393BB9C355}" destId="{08FBE585-5205-4578-9A28-141279BBF8F1}" srcOrd="0" destOrd="0" presId="urn:microsoft.com/office/officeart/2008/layout/LinedList"/>
    <dgm:cxn modelId="{896AC7FA-2AFA-46AB-9158-85F277E932E9}" type="presOf" srcId="{4B01BB51-50A3-41B4-A434-592FA839105D}" destId="{610AA69D-3F4D-450E-88F0-D2DB10693EF3}" srcOrd="0" destOrd="0" presId="urn:microsoft.com/office/officeart/2008/layout/LinedList"/>
    <dgm:cxn modelId="{DD0AA7FB-6551-4113-968F-B44C3E18F2A3}" srcId="{70ACC1C2-6014-46BD-BC4D-107ED1B8188F}" destId="{4B01BB51-50A3-41B4-A434-592FA839105D}" srcOrd="0" destOrd="0" parTransId="{B2F0E28D-A3B0-449A-A43F-BE1167BA6F9D}" sibTransId="{0356075B-3115-4502-811F-23058307F24A}"/>
    <dgm:cxn modelId="{F1C88A94-36B2-4578-8FAF-969C66B9561E}" type="presParOf" srcId="{08FBE585-5205-4578-9A28-141279BBF8F1}" destId="{3D834CBF-AAEC-429F-AC93-A5A2895F2E2F}" srcOrd="0" destOrd="0" presId="urn:microsoft.com/office/officeart/2008/layout/LinedList"/>
    <dgm:cxn modelId="{2C73A78F-255E-4D40-AD73-0F48958BE324}" type="presParOf" srcId="{08FBE585-5205-4578-9A28-141279BBF8F1}" destId="{1CDEE226-0D3E-4808-A105-5F139E199412}" srcOrd="1" destOrd="0" presId="urn:microsoft.com/office/officeart/2008/layout/LinedList"/>
    <dgm:cxn modelId="{831FB28E-D1EE-4DEC-9810-B1A2FE0EE2B9}" type="presParOf" srcId="{1CDEE226-0D3E-4808-A105-5F139E199412}" destId="{D1551001-5779-4D01-B1BE-E8AB65EF8856}" srcOrd="0" destOrd="0" presId="urn:microsoft.com/office/officeart/2008/layout/LinedList"/>
    <dgm:cxn modelId="{9201E51D-279D-4478-8DCB-8980813EE69F}" type="presParOf" srcId="{1CDEE226-0D3E-4808-A105-5F139E199412}" destId="{945C0F95-F010-4591-87D8-76F8118F0D7A}" srcOrd="1" destOrd="0" presId="urn:microsoft.com/office/officeart/2008/layout/LinedList"/>
    <dgm:cxn modelId="{F9186139-A045-4963-85E6-861D5AACDD07}" type="presParOf" srcId="{945C0F95-F010-4591-87D8-76F8118F0D7A}" destId="{18456135-9E23-4495-A786-17F31A077E63}" srcOrd="0" destOrd="0" presId="urn:microsoft.com/office/officeart/2008/layout/LinedList"/>
    <dgm:cxn modelId="{D3494485-A9E1-4063-A615-BB537A2ADD00}" type="presParOf" srcId="{945C0F95-F010-4591-87D8-76F8118F0D7A}" destId="{B7C0F754-EFA3-479A-AB4C-563C473F4314}" srcOrd="1" destOrd="0" presId="urn:microsoft.com/office/officeart/2008/layout/LinedList"/>
    <dgm:cxn modelId="{3AC1E52A-2F42-4835-91B3-D2C59AED70A2}" type="presParOf" srcId="{B7C0F754-EFA3-479A-AB4C-563C473F4314}" destId="{1E4DCE2B-F4C2-4278-8ED6-FDC3D28DE4B7}" srcOrd="0" destOrd="0" presId="urn:microsoft.com/office/officeart/2008/layout/LinedList"/>
    <dgm:cxn modelId="{6B0B2EB4-8EAB-456A-92AA-03BF4CC4E2D6}" type="presParOf" srcId="{B7C0F754-EFA3-479A-AB4C-563C473F4314}" destId="{610AA69D-3F4D-450E-88F0-D2DB10693EF3}" srcOrd="1" destOrd="0" presId="urn:microsoft.com/office/officeart/2008/layout/LinedList"/>
    <dgm:cxn modelId="{C350C09C-0857-4F18-91ED-BAD58FCAEBDE}" type="presParOf" srcId="{B7C0F754-EFA3-479A-AB4C-563C473F4314}" destId="{99A1336C-D06F-4491-BC93-B9D7273D53F7}" srcOrd="2" destOrd="0" presId="urn:microsoft.com/office/officeart/2008/layout/LinedList"/>
    <dgm:cxn modelId="{07FBFFCD-3C50-4D5B-A5CE-D75D21319676}" type="presParOf" srcId="{945C0F95-F010-4591-87D8-76F8118F0D7A}" destId="{443909FE-0F5C-411D-8E83-A2992C82B138}" srcOrd="2" destOrd="0" presId="urn:microsoft.com/office/officeart/2008/layout/LinedList"/>
    <dgm:cxn modelId="{76880321-5E02-4DBD-BBE8-8232C34ACB11}" type="presParOf" srcId="{945C0F95-F010-4591-87D8-76F8118F0D7A}" destId="{D46268A2-C4AF-4BCA-AA47-3BBE856F11F7}" srcOrd="3" destOrd="0" presId="urn:microsoft.com/office/officeart/2008/layout/LinedList"/>
    <dgm:cxn modelId="{74A1B510-DEE3-43BA-9D65-A89F32CE573B}" type="presParOf" srcId="{945C0F95-F010-4591-87D8-76F8118F0D7A}" destId="{D1E05E2E-C08D-4599-B960-ABA5DD7AF8B5}" srcOrd="4" destOrd="0" presId="urn:microsoft.com/office/officeart/2008/layout/LinedList"/>
    <dgm:cxn modelId="{9B9D8792-61D6-46A9-BCD0-22F5A4AB4E48}" type="presParOf" srcId="{D1E05E2E-C08D-4599-B960-ABA5DD7AF8B5}" destId="{84F40E1F-67FF-454F-BD2C-A3BADA7E82B2}" srcOrd="0" destOrd="0" presId="urn:microsoft.com/office/officeart/2008/layout/LinedList"/>
    <dgm:cxn modelId="{58BDEBD1-F304-4289-B757-CE5B67ACD2BE}" type="presParOf" srcId="{D1E05E2E-C08D-4599-B960-ABA5DD7AF8B5}" destId="{59EA5F3F-ACC3-4076-BAEB-BB5F0D846660}" srcOrd="1" destOrd="0" presId="urn:microsoft.com/office/officeart/2008/layout/LinedList"/>
    <dgm:cxn modelId="{360F3898-1768-453B-AB8E-6F245BA7553E}" type="presParOf" srcId="{D1E05E2E-C08D-4599-B960-ABA5DD7AF8B5}" destId="{336832C6-685D-4914-B3CE-BDBE53EEAB28}" srcOrd="2" destOrd="0" presId="urn:microsoft.com/office/officeart/2008/layout/LinedList"/>
    <dgm:cxn modelId="{C8051564-1224-4764-9ACE-7DD281C74064}" type="presParOf" srcId="{945C0F95-F010-4591-87D8-76F8118F0D7A}" destId="{A9B0DDD1-56B0-485D-A62A-8787D43AB7E2}" srcOrd="5" destOrd="0" presId="urn:microsoft.com/office/officeart/2008/layout/LinedList"/>
    <dgm:cxn modelId="{F2454C2C-799C-4CC9-B71E-6E55452981B9}" type="presParOf" srcId="{945C0F95-F010-4591-87D8-76F8118F0D7A}" destId="{2CF482A6-A1CC-44BB-9608-FB02D652A93C}" srcOrd="6" destOrd="0" presId="urn:microsoft.com/office/officeart/2008/layout/LinedList"/>
    <dgm:cxn modelId="{E4D33D18-85E7-4F37-9CF4-6CECD12E0A6D}" type="presParOf" srcId="{945C0F95-F010-4591-87D8-76F8118F0D7A}" destId="{D33126DB-2B38-4EC0-9053-261D3BE8FBEC}" srcOrd="7" destOrd="0" presId="urn:microsoft.com/office/officeart/2008/layout/LinedList"/>
    <dgm:cxn modelId="{2EAF79D5-9BD3-477D-B252-708F58F9E027}" type="presParOf" srcId="{D33126DB-2B38-4EC0-9053-261D3BE8FBEC}" destId="{ABA348CD-B69F-4B66-B53B-F7829EF752BD}" srcOrd="0" destOrd="0" presId="urn:microsoft.com/office/officeart/2008/layout/LinedList"/>
    <dgm:cxn modelId="{58931996-8A25-40AC-993C-03FFCCBC43C3}" type="presParOf" srcId="{D33126DB-2B38-4EC0-9053-261D3BE8FBEC}" destId="{690D8171-C62C-4173-A340-43387546A3DE}" srcOrd="1" destOrd="0" presId="urn:microsoft.com/office/officeart/2008/layout/LinedList"/>
    <dgm:cxn modelId="{8E96F1F6-5147-400B-85F6-5198EA75E262}" type="presParOf" srcId="{D33126DB-2B38-4EC0-9053-261D3BE8FBEC}" destId="{A68A575C-5F0E-48A6-B6EA-5D6CA9A8F65D}" srcOrd="2" destOrd="0" presId="urn:microsoft.com/office/officeart/2008/layout/LinedList"/>
    <dgm:cxn modelId="{A3FFD979-9C8D-4186-81C5-DA8295FB3F25}" type="presParOf" srcId="{945C0F95-F010-4591-87D8-76F8118F0D7A}" destId="{D7176517-F367-4C10-A20E-64874E7BDC30}" srcOrd="8" destOrd="0" presId="urn:microsoft.com/office/officeart/2008/layout/LinedList"/>
    <dgm:cxn modelId="{C074AF87-6D4C-4B93-9A65-EF4B4DDED417}" type="presParOf" srcId="{945C0F95-F010-4591-87D8-76F8118F0D7A}" destId="{4426A556-876B-4C96-B1F2-3724E6EE41D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1D6D0-42BD-4F53-AEE9-5F160BCE0B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42CA86-0571-4040-87BB-04392C3855D0}">
      <dgm:prSet phldrT="[Text]"/>
      <dgm:spPr/>
      <dgm:t>
        <a:bodyPr/>
        <a:lstStyle/>
        <a:p>
          <a:r>
            <a:rPr lang="en-US"/>
            <a:t>Site Visit	</a:t>
          </a:r>
        </a:p>
      </dgm:t>
    </dgm:pt>
    <dgm:pt modelId="{F590D008-AB58-414B-A15F-50595E852C9E}" type="parTrans" cxnId="{A37BBCC0-8081-4175-BAF8-CB1FCC0BDF5B}">
      <dgm:prSet/>
      <dgm:spPr/>
      <dgm:t>
        <a:bodyPr/>
        <a:lstStyle/>
        <a:p>
          <a:endParaRPr lang="en-US"/>
        </a:p>
      </dgm:t>
    </dgm:pt>
    <dgm:pt modelId="{8C2D946F-F745-425F-9762-9AB2E38EF3C7}" type="sibTrans" cxnId="{A37BBCC0-8081-4175-BAF8-CB1FCC0BDF5B}">
      <dgm:prSet/>
      <dgm:spPr/>
      <dgm:t>
        <a:bodyPr/>
        <a:lstStyle/>
        <a:p>
          <a:endParaRPr lang="en-US"/>
        </a:p>
      </dgm:t>
    </dgm:pt>
    <dgm:pt modelId="{75C6AE06-3D87-49E9-80FF-3186273A73DF}">
      <dgm:prSet phldrT="[Text]"/>
      <dgm:spPr/>
      <dgm:t>
        <a:bodyPr/>
        <a:lstStyle/>
        <a:p>
          <a:r>
            <a:rPr lang="en-US"/>
            <a:t>FAR 52.237-1 Site Visit, has been added to the solicitation in the amendment released November 14, 2022</a:t>
          </a:r>
        </a:p>
      </dgm:t>
    </dgm:pt>
    <dgm:pt modelId="{F69D1BF6-9F98-45C0-996D-9911449AAE4C}" type="parTrans" cxnId="{9335FEC1-BF5C-486B-B20F-B4A55B433547}">
      <dgm:prSet/>
      <dgm:spPr/>
      <dgm:t>
        <a:bodyPr/>
        <a:lstStyle/>
        <a:p>
          <a:endParaRPr lang="en-US"/>
        </a:p>
      </dgm:t>
    </dgm:pt>
    <dgm:pt modelId="{A6256E58-3C08-46F2-B994-66E5D8753143}" type="sibTrans" cxnId="{9335FEC1-BF5C-486B-B20F-B4A55B433547}">
      <dgm:prSet/>
      <dgm:spPr/>
      <dgm:t>
        <a:bodyPr/>
        <a:lstStyle/>
        <a:p>
          <a:endParaRPr lang="en-US"/>
        </a:p>
      </dgm:t>
    </dgm:pt>
    <dgm:pt modelId="{BCB28702-0A19-49FB-BBE8-2175790F7156}">
      <dgm:prSet phldrT="[Text]"/>
      <dgm:spPr/>
      <dgm:t>
        <a:bodyPr/>
        <a:lstStyle/>
        <a:p>
          <a:r>
            <a:rPr lang="en-US"/>
            <a:t>The Government is considering the option of adding a site visit to those offerors included in the competitive range. </a:t>
          </a:r>
        </a:p>
      </dgm:t>
    </dgm:pt>
    <dgm:pt modelId="{B9C07263-3B8E-4BEA-87BD-53A6D6AB145D}" type="parTrans" cxnId="{9D9B9F54-DB0B-402F-B06F-6B003A40AA81}">
      <dgm:prSet/>
      <dgm:spPr/>
      <dgm:t>
        <a:bodyPr/>
        <a:lstStyle/>
        <a:p>
          <a:endParaRPr lang="en-US"/>
        </a:p>
      </dgm:t>
    </dgm:pt>
    <dgm:pt modelId="{ACD28A88-E9C1-4373-AA40-62B722DE643B}" type="sibTrans" cxnId="{9D9B9F54-DB0B-402F-B06F-6B003A40AA81}">
      <dgm:prSet/>
      <dgm:spPr/>
      <dgm:t>
        <a:bodyPr/>
        <a:lstStyle/>
        <a:p>
          <a:endParaRPr lang="en-US"/>
        </a:p>
      </dgm:t>
    </dgm:pt>
    <dgm:pt modelId="{8A31239B-71A6-41B7-8322-893BD30FA2B8}">
      <dgm:prSet phldrT="[Text]"/>
      <dgm:spPr/>
      <dgm:t>
        <a:bodyPr/>
        <a:lstStyle/>
        <a:p>
          <a:r>
            <a:rPr lang="en-US"/>
            <a:t>Details regarding any site visit will be communicated after peer review and establishment of the competitive range.  </a:t>
          </a:r>
        </a:p>
      </dgm:t>
    </dgm:pt>
    <dgm:pt modelId="{178CC1F5-F0C9-472B-90E2-9766C763C452}" type="parTrans" cxnId="{350657A2-4483-4018-B7A1-21DF93C013C9}">
      <dgm:prSet/>
      <dgm:spPr/>
      <dgm:t>
        <a:bodyPr/>
        <a:lstStyle/>
        <a:p>
          <a:endParaRPr lang="en-US"/>
        </a:p>
      </dgm:t>
    </dgm:pt>
    <dgm:pt modelId="{3C87D446-7191-45EF-B8A2-029FC1575C39}" type="sibTrans" cxnId="{350657A2-4483-4018-B7A1-21DF93C013C9}">
      <dgm:prSet/>
      <dgm:spPr/>
      <dgm:t>
        <a:bodyPr/>
        <a:lstStyle/>
        <a:p>
          <a:endParaRPr lang="en-US"/>
        </a:p>
      </dgm:t>
    </dgm:pt>
    <dgm:pt modelId="{A033620C-5062-4E81-8CA3-7698659FEFCC}" type="pres">
      <dgm:prSet presAssocID="{8E01D6D0-42BD-4F53-AEE9-5F160BCE0B4B}" presName="vert0" presStyleCnt="0">
        <dgm:presLayoutVars>
          <dgm:dir/>
          <dgm:animOne val="branch"/>
          <dgm:animLvl val="lvl"/>
        </dgm:presLayoutVars>
      </dgm:prSet>
      <dgm:spPr/>
    </dgm:pt>
    <dgm:pt modelId="{2D94FEF6-611B-405B-88D2-FF8C091BF118}" type="pres">
      <dgm:prSet presAssocID="{1042CA86-0571-4040-87BB-04392C3855D0}" presName="thickLine" presStyleLbl="alignNode1" presStyleIdx="0" presStyleCnt="1"/>
      <dgm:spPr/>
    </dgm:pt>
    <dgm:pt modelId="{B927DBF9-7EC2-4AC3-A9E8-BB92BB6B56B3}" type="pres">
      <dgm:prSet presAssocID="{1042CA86-0571-4040-87BB-04392C3855D0}" presName="horz1" presStyleCnt="0"/>
      <dgm:spPr/>
    </dgm:pt>
    <dgm:pt modelId="{BFA06F6C-FAF0-45A3-A4E0-544D93CB9E94}" type="pres">
      <dgm:prSet presAssocID="{1042CA86-0571-4040-87BB-04392C3855D0}" presName="tx1" presStyleLbl="revTx" presStyleIdx="0" presStyleCnt="4"/>
      <dgm:spPr/>
    </dgm:pt>
    <dgm:pt modelId="{7A78D993-D238-4B69-9EC8-4BB70A866637}" type="pres">
      <dgm:prSet presAssocID="{1042CA86-0571-4040-87BB-04392C3855D0}" presName="vert1" presStyleCnt="0"/>
      <dgm:spPr/>
    </dgm:pt>
    <dgm:pt modelId="{44D9E3ED-BF34-47DC-91D5-232E9BFDB73F}" type="pres">
      <dgm:prSet presAssocID="{75C6AE06-3D87-49E9-80FF-3186273A73DF}" presName="vertSpace2a" presStyleCnt="0"/>
      <dgm:spPr/>
    </dgm:pt>
    <dgm:pt modelId="{59D50FA9-4E29-4884-BCB1-7CDEEB696CDD}" type="pres">
      <dgm:prSet presAssocID="{75C6AE06-3D87-49E9-80FF-3186273A73DF}" presName="horz2" presStyleCnt="0"/>
      <dgm:spPr/>
    </dgm:pt>
    <dgm:pt modelId="{4BA07DBC-290E-4E98-8AC1-F0C22C3CC5B8}" type="pres">
      <dgm:prSet presAssocID="{75C6AE06-3D87-49E9-80FF-3186273A73DF}" presName="horzSpace2" presStyleCnt="0"/>
      <dgm:spPr/>
    </dgm:pt>
    <dgm:pt modelId="{B85F68A8-BD9D-412C-B41A-18EBBED1445E}" type="pres">
      <dgm:prSet presAssocID="{75C6AE06-3D87-49E9-80FF-3186273A73DF}" presName="tx2" presStyleLbl="revTx" presStyleIdx="1" presStyleCnt="4"/>
      <dgm:spPr/>
    </dgm:pt>
    <dgm:pt modelId="{4D8A1183-6474-4AC7-8EE4-53B90BF24A90}" type="pres">
      <dgm:prSet presAssocID="{75C6AE06-3D87-49E9-80FF-3186273A73DF}" presName="vert2" presStyleCnt="0"/>
      <dgm:spPr/>
    </dgm:pt>
    <dgm:pt modelId="{EDEA790D-3556-4FE0-AAD2-6DE0D1FA71CB}" type="pres">
      <dgm:prSet presAssocID="{75C6AE06-3D87-49E9-80FF-3186273A73DF}" presName="thinLine2b" presStyleLbl="callout" presStyleIdx="0" presStyleCnt="3"/>
      <dgm:spPr/>
    </dgm:pt>
    <dgm:pt modelId="{AEF73FC0-5B61-475C-8819-07D1C9246B58}" type="pres">
      <dgm:prSet presAssocID="{75C6AE06-3D87-49E9-80FF-3186273A73DF}" presName="vertSpace2b" presStyleCnt="0"/>
      <dgm:spPr/>
    </dgm:pt>
    <dgm:pt modelId="{3E3C8E1D-3AF4-49C7-8F1D-AE96DD4B9F87}" type="pres">
      <dgm:prSet presAssocID="{BCB28702-0A19-49FB-BBE8-2175790F7156}" presName="horz2" presStyleCnt="0"/>
      <dgm:spPr/>
    </dgm:pt>
    <dgm:pt modelId="{5BB94313-32E6-451E-88E4-2D3B768EA441}" type="pres">
      <dgm:prSet presAssocID="{BCB28702-0A19-49FB-BBE8-2175790F7156}" presName="horzSpace2" presStyleCnt="0"/>
      <dgm:spPr/>
    </dgm:pt>
    <dgm:pt modelId="{6C33B701-619F-4538-836E-39FE3A5BD0BE}" type="pres">
      <dgm:prSet presAssocID="{BCB28702-0A19-49FB-BBE8-2175790F7156}" presName="tx2" presStyleLbl="revTx" presStyleIdx="2" presStyleCnt="4"/>
      <dgm:spPr/>
    </dgm:pt>
    <dgm:pt modelId="{F7C09CC6-92B8-4EB1-829E-9861DFAFA7F7}" type="pres">
      <dgm:prSet presAssocID="{BCB28702-0A19-49FB-BBE8-2175790F7156}" presName="vert2" presStyleCnt="0"/>
      <dgm:spPr/>
    </dgm:pt>
    <dgm:pt modelId="{5AC81705-4A5E-4577-8A4C-34971595B6D6}" type="pres">
      <dgm:prSet presAssocID="{BCB28702-0A19-49FB-BBE8-2175790F7156}" presName="thinLine2b" presStyleLbl="callout" presStyleIdx="1" presStyleCnt="3"/>
      <dgm:spPr/>
    </dgm:pt>
    <dgm:pt modelId="{3BC67A0F-24D9-46B9-B562-C1F0D2642181}" type="pres">
      <dgm:prSet presAssocID="{BCB28702-0A19-49FB-BBE8-2175790F7156}" presName="vertSpace2b" presStyleCnt="0"/>
      <dgm:spPr/>
    </dgm:pt>
    <dgm:pt modelId="{E311141B-E5F2-447A-B7C7-7891BFFA3461}" type="pres">
      <dgm:prSet presAssocID="{8A31239B-71A6-41B7-8322-893BD30FA2B8}" presName="horz2" presStyleCnt="0"/>
      <dgm:spPr/>
    </dgm:pt>
    <dgm:pt modelId="{40683140-4D79-4085-BF5E-CBD4CBCCB2E8}" type="pres">
      <dgm:prSet presAssocID="{8A31239B-71A6-41B7-8322-893BD30FA2B8}" presName="horzSpace2" presStyleCnt="0"/>
      <dgm:spPr/>
    </dgm:pt>
    <dgm:pt modelId="{0B3E56D5-B964-4199-8895-6FEA16D0733C}" type="pres">
      <dgm:prSet presAssocID="{8A31239B-71A6-41B7-8322-893BD30FA2B8}" presName="tx2" presStyleLbl="revTx" presStyleIdx="3" presStyleCnt="4"/>
      <dgm:spPr/>
    </dgm:pt>
    <dgm:pt modelId="{A28C43EC-2954-4ED9-8C56-168E4200DCE1}" type="pres">
      <dgm:prSet presAssocID="{8A31239B-71A6-41B7-8322-893BD30FA2B8}" presName="vert2" presStyleCnt="0"/>
      <dgm:spPr/>
    </dgm:pt>
    <dgm:pt modelId="{5B57C9DE-754E-42F9-B8CA-7FA6057C6B1F}" type="pres">
      <dgm:prSet presAssocID="{8A31239B-71A6-41B7-8322-893BD30FA2B8}" presName="thinLine2b" presStyleLbl="callout" presStyleIdx="2" presStyleCnt="3"/>
      <dgm:spPr/>
    </dgm:pt>
    <dgm:pt modelId="{3459B9D0-AF87-4429-9FC3-995783741072}" type="pres">
      <dgm:prSet presAssocID="{8A31239B-71A6-41B7-8322-893BD30FA2B8}" presName="vertSpace2b" presStyleCnt="0"/>
      <dgm:spPr/>
    </dgm:pt>
  </dgm:ptLst>
  <dgm:cxnLst>
    <dgm:cxn modelId="{CDE1D201-DD55-4FBF-8721-EFBB8AC0289B}" type="presOf" srcId="{BCB28702-0A19-49FB-BBE8-2175790F7156}" destId="{6C33B701-619F-4538-836E-39FE3A5BD0BE}" srcOrd="0" destOrd="0" presId="urn:microsoft.com/office/officeart/2008/layout/LinedList"/>
    <dgm:cxn modelId="{913A930B-84E2-4680-A56F-4EE947D0D863}" type="presOf" srcId="{8A31239B-71A6-41B7-8322-893BD30FA2B8}" destId="{0B3E56D5-B964-4199-8895-6FEA16D0733C}" srcOrd="0" destOrd="0" presId="urn:microsoft.com/office/officeart/2008/layout/LinedList"/>
    <dgm:cxn modelId="{671FC712-4B79-4ADA-8FF1-9D093BA772EC}" type="presOf" srcId="{8E01D6D0-42BD-4F53-AEE9-5F160BCE0B4B}" destId="{A033620C-5062-4E81-8CA3-7698659FEFCC}" srcOrd="0" destOrd="0" presId="urn:microsoft.com/office/officeart/2008/layout/LinedList"/>
    <dgm:cxn modelId="{9D9B9F54-DB0B-402F-B06F-6B003A40AA81}" srcId="{1042CA86-0571-4040-87BB-04392C3855D0}" destId="{BCB28702-0A19-49FB-BBE8-2175790F7156}" srcOrd="1" destOrd="0" parTransId="{B9C07263-3B8E-4BEA-87BD-53A6D6AB145D}" sibTransId="{ACD28A88-E9C1-4373-AA40-62B722DE643B}"/>
    <dgm:cxn modelId="{350657A2-4483-4018-B7A1-21DF93C013C9}" srcId="{1042CA86-0571-4040-87BB-04392C3855D0}" destId="{8A31239B-71A6-41B7-8322-893BD30FA2B8}" srcOrd="2" destOrd="0" parTransId="{178CC1F5-F0C9-472B-90E2-9766C763C452}" sibTransId="{3C87D446-7191-45EF-B8A2-029FC1575C39}"/>
    <dgm:cxn modelId="{A37BBCC0-8081-4175-BAF8-CB1FCC0BDF5B}" srcId="{8E01D6D0-42BD-4F53-AEE9-5F160BCE0B4B}" destId="{1042CA86-0571-4040-87BB-04392C3855D0}" srcOrd="0" destOrd="0" parTransId="{F590D008-AB58-414B-A15F-50595E852C9E}" sibTransId="{8C2D946F-F745-425F-9762-9AB2E38EF3C7}"/>
    <dgm:cxn modelId="{9335FEC1-BF5C-486B-B20F-B4A55B433547}" srcId="{1042CA86-0571-4040-87BB-04392C3855D0}" destId="{75C6AE06-3D87-49E9-80FF-3186273A73DF}" srcOrd="0" destOrd="0" parTransId="{F69D1BF6-9F98-45C0-996D-9911449AAE4C}" sibTransId="{A6256E58-3C08-46F2-B994-66E5D8753143}"/>
    <dgm:cxn modelId="{9D208BEE-4D6D-4651-B11E-7599798D7EAF}" type="presOf" srcId="{75C6AE06-3D87-49E9-80FF-3186273A73DF}" destId="{B85F68A8-BD9D-412C-B41A-18EBBED1445E}" srcOrd="0" destOrd="0" presId="urn:microsoft.com/office/officeart/2008/layout/LinedList"/>
    <dgm:cxn modelId="{5ECEC0F5-EC82-403D-97B8-B524CAC49BB6}" type="presOf" srcId="{1042CA86-0571-4040-87BB-04392C3855D0}" destId="{BFA06F6C-FAF0-45A3-A4E0-544D93CB9E94}" srcOrd="0" destOrd="0" presId="urn:microsoft.com/office/officeart/2008/layout/LinedList"/>
    <dgm:cxn modelId="{D1D04C1F-A1D5-410F-A3D4-AAD21D284E6C}" type="presParOf" srcId="{A033620C-5062-4E81-8CA3-7698659FEFCC}" destId="{2D94FEF6-611B-405B-88D2-FF8C091BF118}" srcOrd="0" destOrd="0" presId="urn:microsoft.com/office/officeart/2008/layout/LinedList"/>
    <dgm:cxn modelId="{134B5066-9388-4990-8B38-313B712EA061}" type="presParOf" srcId="{A033620C-5062-4E81-8CA3-7698659FEFCC}" destId="{B927DBF9-7EC2-4AC3-A9E8-BB92BB6B56B3}" srcOrd="1" destOrd="0" presId="urn:microsoft.com/office/officeart/2008/layout/LinedList"/>
    <dgm:cxn modelId="{E5D4F93D-9208-4D70-89D7-4F5981725F07}" type="presParOf" srcId="{B927DBF9-7EC2-4AC3-A9E8-BB92BB6B56B3}" destId="{BFA06F6C-FAF0-45A3-A4E0-544D93CB9E94}" srcOrd="0" destOrd="0" presId="urn:microsoft.com/office/officeart/2008/layout/LinedList"/>
    <dgm:cxn modelId="{AE63C312-5515-4A40-90B4-26F1DA0E3F5C}" type="presParOf" srcId="{B927DBF9-7EC2-4AC3-A9E8-BB92BB6B56B3}" destId="{7A78D993-D238-4B69-9EC8-4BB70A866637}" srcOrd="1" destOrd="0" presId="urn:microsoft.com/office/officeart/2008/layout/LinedList"/>
    <dgm:cxn modelId="{90B279C3-8D68-4853-962D-D66D51E75C47}" type="presParOf" srcId="{7A78D993-D238-4B69-9EC8-4BB70A866637}" destId="{44D9E3ED-BF34-47DC-91D5-232E9BFDB73F}" srcOrd="0" destOrd="0" presId="urn:microsoft.com/office/officeart/2008/layout/LinedList"/>
    <dgm:cxn modelId="{89FDF5F5-82DA-43C0-A207-B882A50C27F9}" type="presParOf" srcId="{7A78D993-D238-4B69-9EC8-4BB70A866637}" destId="{59D50FA9-4E29-4884-BCB1-7CDEEB696CDD}" srcOrd="1" destOrd="0" presId="urn:microsoft.com/office/officeart/2008/layout/LinedList"/>
    <dgm:cxn modelId="{34E7E2AA-3207-4F09-9B9E-26C9787EC6AC}" type="presParOf" srcId="{59D50FA9-4E29-4884-BCB1-7CDEEB696CDD}" destId="{4BA07DBC-290E-4E98-8AC1-F0C22C3CC5B8}" srcOrd="0" destOrd="0" presId="urn:microsoft.com/office/officeart/2008/layout/LinedList"/>
    <dgm:cxn modelId="{1F437B27-719D-413A-B682-D91BF0D0D91E}" type="presParOf" srcId="{59D50FA9-4E29-4884-BCB1-7CDEEB696CDD}" destId="{B85F68A8-BD9D-412C-B41A-18EBBED1445E}" srcOrd="1" destOrd="0" presId="urn:microsoft.com/office/officeart/2008/layout/LinedList"/>
    <dgm:cxn modelId="{08C18FFD-BFA3-4EBB-B206-3C100827EA72}" type="presParOf" srcId="{59D50FA9-4E29-4884-BCB1-7CDEEB696CDD}" destId="{4D8A1183-6474-4AC7-8EE4-53B90BF24A90}" srcOrd="2" destOrd="0" presId="urn:microsoft.com/office/officeart/2008/layout/LinedList"/>
    <dgm:cxn modelId="{D26E82DC-222B-45BB-AB01-BA4E710D8B57}" type="presParOf" srcId="{7A78D993-D238-4B69-9EC8-4BB70A866637}" destId="{EDEA790D-3556-4FE0-AAD2-6DE0D1FA71CB}" srcOrd="2" destOrd="0" presId="urn:microsoft.com/office/officeart/2008/layout/LinedList"/>
    <dgm:cxn modelId="{30E3AA56-042E-40CC-B5A0-D93FAC0A772F}" type="presParOf" srcId="{7A78D993-D238-4B69-9EC8-4BB70A866637}" destId="{AEF73FC0-5B61-475C-8819-07D1C9246B58}" srcOrd="3" destOrd="0" presId="urn:microsoft.com/office/officeart/2008/layout/LinedList"/>
    <dgm:cxn modelId="{F1318B7F-C2C1-4BB3-9751-328E61138BB4}" type="presParOf" srcId="{7A78D993-D238-4B69-9EC8-4BB70A866637}" destId="{3E3C8E1D-3AF4-49C7-8F1D-AE96DD4B9F87}" srcOrd="4" destOrd="0" presId="urn:microsoft.com/office/officeart/2008/layout/LinedList"/>
    <dgm:cxn modelId="{1424F8A2-31FC-4BC6-BC1F-98D551CFF831}" type="presParOf" srcId="{3E3C8E1D-3AF4-49C7-8F1D-AE96DD4B9F87}" destId="{5BB94313-32E6-451E-88E4-2D3B768EA441}" srcOrd="0" destOrd="0" presId="urn:microsoft.com/office/officeart/2008/layout/LinedList"/>
    <dgm:cxn modelId="{50EFCF9A-BB64-4258-AB44-C1791F655763}" type="presParOf" srcId="{3E3C8E1D-3AF4-49C7-8F1D-AE96DD4B9F87}" destId="{6C33B701-619F-4538-836E-39FE3A5BD0BE}" srcOrd="1" destOrd="0" presId="urn:microsoft.com/office/officeart/2008/layout/LinedList"/>
    <dgm:cxn modelId="{34B81C18-6B4D-40A8-ACD8-68F0B04774B5}" type="presParOf" srcId="{3E3C8E1D-3AF4-49C7-8F1D-AE96DD4B9F87}" destId="{F7C09CC6-92B8-4EB1-829E-9861DFAFA7F7}" srcOrd="2" destOrd="0" presId="urn:microsoft.com/office/officeart/2008/layout/LinedList"/>
    <dgm:cxn modelId="{D3A98B43-E857-44ED-ABE4-61D66BC20C8E}" type="presParOf" srcId="{7A78D993-D238-4B69-9EC8-4BB70A866637}" destId="{5AC81705-4A5E-4577-8A4C-34971595B6D6}" srcOrd="5" destOrd="0" presId="urn:microsoft.com/office/officeart/2008/layout/LinedList"/>
    <dgm:cxn modelId="{8F3288B1-9BE0-4E5A-B437-6B6B5028F5A5}" type="presParOf" srcId="{7A78D993-D238-4B69-9EC8-4BB70A866637}" destId="{3BC67A0F-24D9-46B9-B562-C1F0D2642181}" srcOrd="6" destOrd="0" presId="urn:microsoft.com/office/officeart/2008/layout/LinedList"/>
    <dgm:cxn modelId="{79833FC3-42A4-4F0E-80BE-CBE0F0C65879}" type="presParOf" srcId="{7A78D993-D238-4B69-9EC8-4BB70A866637}" destId="{E311141B-E5F2-447A-B7C7-7891BFFA3461}" srcOrd="7" destOrd="0" presId="urn:microsoft.com/office/officeart/2008/layout/LinedList"/>
    <dgm:cxn modelId="{5135B1FD-6A3D-49C1-A0AD-5ECB37F9DEBD}" type="presParOf" srcId="{E311141B-E5F2-447A-B7C7-7891BFFA3461}" destId="{40683140-4D79-4085-BF5E-CBD4CBCCB2E8}" srcOrd="0" destOrd="0" presId="urn:microsoft.com/office/officeart/2008/layout/LinedList"/>
    <dgm:cxn modelId="{E068253F-8765-4436-8065-CB19312C519C}" type="presParOf" srcId="{E311141B-E5F2-447A-B7C7-7891BFFA3461}" destId="{0B3E56D5-B964-4199-8895-6FEA16D0733C}" srcOrd="1" destOrd="0" presId="urn:microsoft.com/office/officeart/2008/layout/LinedList"/>
    <dgm:cxn modelId="{C8CFFB67-F717-40D9-8B97-AA3ADC64DBC3}" type="presParOf" srcId="{E311141B-E5F2-447A-B7C7-7891BFFA3461}" destId="{A28C43EC-2954-4ED9-8C56-168E4200DCE1}" srcOrd="2" destOrd="0" presId="urn:microsoft.com/office/officeart/2008/layout/LinedList"/>
    <dgm:cxn modelId="{6FA42DF4-A47E-41EC-A50C-C7AEDC7AF2EE}" type="presParOf" srcId="{7A78D993-D238-4B69-9EC8-4BB70A866637}" destId="{5B57C9DE-754E-42F9-B8CA-7FA6057C6B1F}" srcOrd="8" destOrd="0" presId="urn:microsoft.com/office/officeart/2008/layout/LinedList"/>
    <dgm:cxn modelId="{BC48E38E-CCFA-4F9B-9410-48615995D1F6}" type="presParOf" srcId="{7A78D993-D238-4B69-9EC8-4BB70A866637}" destId="{3459B9D0-AF87-4429-9FC3-99578374107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ECF17-DD55-4CC2-A931-DABCB0E41E74}"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7F99DEFB-0DFA-4A93-BCC5-B9C12615FEE6}">
      <dgm:prSet phldrT="[Text]"/>
      <dgm:spPr/>
      <dgm:t>
        <a:bodyPr/>
        <a:lstStyle/>
        <a:p>
          <a:r>
            <a:rPr lang="en-US"/>
            <a:t>FAR 35.017</a:t>
          </a:r>
        </a:p>
      </dgm:t>
    </dgm:pt>
    <dgm:pt modelId="{9C3CD363-B177-4B37-B4AD-032B861AC6D6}" type="parTrans" cxnId="{71830B85-8AA9-454E-AEBB-77AB9B465B16}">
      <dgm:prSet/>
      <dgm:spPr/>
      <dgm:t>
        <a:bodyPr/>
        <a:lstStyle/>
        <a:p>
          <a:endParaRPr lang="en-US"/>
        </a:p>
      </dgm:t>
    </dgm:pt>
    <dgm:pt modelId="{5AD7EDBC-3D12-480C-A964-8C308C840A2E}" type="sibTrans" cxnId="{71830B85-8AA9-454E-AEBB-77AB9B465B16}">
      <dgm:prSet/>
      <dgm:spPr/>
      <dgm:t>
        <a:bodyPr/>
        <a:lstStyle/>
        <a:p>
          <a:endParaRPr lang="en-US"/>
        </a:p>
      </dgm:t>
    </dgm:pt>
    <dgm:pt modelId="{85B256E6-5C3B-41F5-9AF2-C9DB2C659D3E}">
      <dgm:prSet phldrT="[Text]"/>
      <dgm:spPr/>
      <dgm:t>
        <a:bodyPr/>
        <a:lstStyle/>
        <a:p>
          <a:r>
            <a:rPr lang="en-US"/>
            <a:t>Meets special long-term research or development need </a:t>
          </a:r>
        </a:p>
      </dgm:t>
    </dgm:pt>
    <dgm:pt modelId="{44CF3ACD-F008-49F9-9DF3-2086ED3E82C7}" type="parTrans" cxnId="{680764B5-5DCA-47E7-9DF0-8FFFAC381AC4}">
      <dgm:prSet/>
      <dgm:spPr/>
      <dgm:t>
        <a:bodyPr/>
        <a:lstStyle/>
        <a:p>
          <a:endParaRPr lang="en-US"/>
        </a:p>
      </dgm:t>
    </dgm:pt>
    <dgm:pt modelId="{BF372D69-395B-407E-8812-1AD9D26048E7}" type="sibTrans" cxnId="{680764B5-5DCA-47E7-9DF0-8FFFAC381AC4}">
      <dgm:prSet/>
      <dgm:spPr/>
      <dgm:t>
        <a:bodyPr/>
        <a:lstStyle/>
        <a:p>
          <a:endParaRPr lang="en-US"/>
        </a:p>
      </dgm:t>
    </dgm:pt>
    <dgm:pt modelId="{6923E05E-A4F9-4432-9695-A0A77FA3CCB4}">
      <dgm:prSet phldrT="[Text]"/>
      <dgm:spPr/>
      <dgm:t>
        <a:bodyPr/>
        <a:lstStyle/>
        <a:p>
          <a:r>
            <a:rPr lang="en-US"/>
            <a:t>Supports requirements which cannot be met as effectively by existing resources </a:t>
          </a:r>
        </a:p>
      </dgm:t>
    </dgm:pt>
    <dgm:pt modelId="{93BE9502-7C0C-452A-890C-76C11FFA330D}" type="parTrans" cxnId="{6FB647DF-774F-4DB3-8595-BB1AFDA5BAE1}">
      <dgm:prSet/>
      <dgm:spPr/>
      <dgm:t>
        <a:bodyPr/>
        <a:lstStyle/>
        <a:p>
          <a:endParaRPr lang="en-US"/>
        </a:p>
      </dgm:t>
    </dgm:pt>
    <dgm:pt modelId="{5C709789-EE3E-4A1E-AD3D-03BD5EE712EF}" type="sibTrans" cxnId="{6FB647DF-774F-4DB3-8595-BB1AFDA5BAE1}">
      <dgm:prSet/>
      <dgm:spPr/>
      <dgm:t>
        <a:bodyPr/>
        <a:lstStyle/>
        <a:p>
          <a:endParaRPr lang="en-US"/>
        </a:p>
      </dgm:t>
    </dgm:pt>
    <dgm:pt modelId="{010B1508-A646-4AC1-8CB6-59F158068074}">
      <dgm:prSet phldrT="[Text]"/>
      <dgm:spPr/>
      <dgm:t>
        <a:bodyPr/>
        <a:lstStyle/>
        <a:p>
          <a:r>
            <a:rPr lang="en-US"/>
            <a:t>Operated, managed, and/or administered by either a university or consortium of universities, non-profit organizations or industrial firm</a:t>
          </a:r>
        </a:p>
      </dgm:t>
    </dgm:pt>
    <dgm:pt modelId="{62B9F29C-27CF-448D-8435-9B57D4F0DC32}" type="parTrans" cxnId="{EA77BF3A-A7EB-4835-98E7-B076C902C04B}">
      <dgm:prSet/>
      <dgm:spPr/>
      <dgm:t>
        <a:bodyPr/>
        <a:lstStyle/>
        <a:p>
          <a:endParaRPr lang="en-US"/>
        </a:p>
      </dgm:t>
    </dgm:pt>
    <dgm:pt modelId="{2897291C-F3D6-44BC-95F5-D69D7C5E946E}" type="sibTrans" cxnId="{EA77BF3A-A7EB-4835-98E7-B076C902C04B}">
      <dgm:prSet/>
      <dgm:spPr/>
      <dgm:t>
        <a:bodyPr/>
        <a:lstStyle/>
        <a:p>
          <a:endParaRPr lang="en-US"/>
        </a:p>
      </dgm:t>
    </dgm:pt>
    <dgm:pt modelId="{E93E67E1-8648-4C63-983A-D16366115FA3}">
      <dgm:prSet phldrT="[Text]"/>
      <dgm:spPr/>
      <dgm:t>
        <a:bodyPr/>
        <a:lstStyle/>
        <a:p>
          <a:r>
            <a:rPr lang="en-US"/>
            <a:t>Must be an autonomous organization or as an identifiable separate operating unit of a parent organization</a:t>
          </a:r>
        </a:p>
      </dgm:t>
    </dgm:pt>
    <dgm:pt modelId="{C489F930-101F-46C5-B0D3-F34B19C078A1}" type="parTrans" cxnId="{9EE89436-13D1-49B7-9815-DB181FAFAD1C}">
      <dgm:prSet/>
      <dgm:spPr/>
      <dgm:t>
        <a:bodyPr/>
        <a:lstStyle/>
        <a:p>
          <a:endParaRPr lang="en-US"/>
        </a:p>
      </dgm:t>
    </dgm:pt>
    <dgm:pt modelId="{410264A2-76E0-4E49-9084-73F3CB45F978}" type="sibTrans" cxnId="{9EE89436-13D1-49B7-9815-DB181FAFAD1C}">
      <dgm:prSet/>
      <dgm:spPr/>
      <dgm:t>
        <a:bodyPr/>
        <a:lstStyle/>
        <a:p>
          <a:endParaRPr lang="en-US"/>
        </a:p>
      </dgm:t>
    </dgm:pt>
    <dgm:pt modelId="{E5D3EA03-3CC8-4AAB-A43C-C81A85A31677}" type="pres">
      <dgm:prSet presAssocID="{CF8ECF17-DD55-4CC2-A931-DABCB0E41E74}" presName="diagram" presStyleCnt="0">
        <dgm:presLayoutVars>
          <dgm:chMax val="1"/>
          <dgm:dir/>
          <dgm:animLvl val="ctr"/>
          <dgm:resizeHandles val="exact"/>
        </dgm:presLayoutVars>
      </dgm:prSet>
      <dgm:spPr/>
    </dgm:pt>
    <dgm:pt modelId="{E78DD85C-39E6-4650-894A-5321D468EBB1}" type="pres">
      <dgm:prSet presAssocID="{CF8ECF17-DD55-4CC2-A931-DABCB0E41E74}" presName="matrix" presStyleCnt="0"/>
      <dgm:spPr/>
    </dgm:pt>
    <dgm:pt modelId="{7B257017-CA33-4E7C-8283-9582E085762D}" type="pres">
      <dgm:prSet presAssocID="{CF8ECF17-DD55-4CC2-A931-DABCB0E41E74}" presName="tile1" presStyleLbl="node1" presStyleIdx="0" presStyleCnt="4"/>
      <dgm:spPr/>
    </dgm:pt>
    <dgm:pt modelId="{6B190645-F109-49DA-B344-DA4E4A5EA1EF}" type="pres">
      <dgm:prSet presAssocID="{CF8ECF17-DD55-4CC2-A931-DABCB0E41E74}" presName="tile1text" presStyleLbl="node1" presStyleIdx="0" presStyleCnt="4">
        <dgm:presLayoutVars>
          <dgm:chMax val="0"/>
          <dgm:chPref val="0"/>
          <dgm:bulletEnabled val="1"/>
        </dgm:presLayoutVars>
      </dgm:prSet>
      <dgm:spPr/>
    </dgm:pt>
    <dgm:pt modelId="{F831CE5E-C8DD-4921-B59B-10D9D9236D2E}" type="pres">
      <dgm:prSet presAssocID="{CF8ECF17-DD55-4CC2-A931-DABCB0E41E74}" presName="tile2" presStyleLbl="node1" presStyleIdx="1" presStyleCnt="4"/>
      <dgm:spPr/>
    </dgm:pt>
    <dgm:pt modelId="{4C8B9F94-E8BF-45A3-8607-18B4D6253A83}" type="pres">
      <dgm:prSet presAssocID="{CF8ECF17-DD55-4CC2-A931-DABCB0E41E74}" presName="tile2text" presStyleLbl="node1" presStyleIdx="1" presStyleCnt="4">
        <dgm:presLayoutVars>
          <dgm:chMax val="0"/>
          <dgm:chPref val="0"/>
          <dgm:bulletEnabled val="1"/>
        </dgm:presLayoutVars>
      </dgm:prSet>
      <dgm:spPr/>
    </dgm:pt>
    <dgm:pt modelId="{B2832F42-D8E1-4C63-AB7E-9731255AA8F5}" type="pres">
      <dgm:prSet presAssocID="{CF8ECF17-DD55-4CC2-A931-DABCB0E41E74}" presName="tile3" presStyleLbl="node1" presStyleIdx="2" presStyleCnt="4"/>
      <dgm:spPr/>
    </dgm:pt>
    <dgm:pt modelId="{4C9C2161-A1D4-48CE-AD45-2517358E9B69}" type="pres">
      <dgm:prSet presAssocID="{CF8ECF17-DD55-4CC2-A931-DABCB0E41E74}" presName="tile3text" presStyleLbl="node1" presStyleIdx="2" presStyleCnt="4">
        <dgm:presLayoutVars>
          <dgm:chMax val="0"/>
          <dgm:chPref val="0"/>
          <dgm:bulletEnabled val="1"/>
        </dgm:presLayoutVars>
      </dgm:prSet>
      <dgm:spPr/>
    </dgm:pt>
    <dgm:pt modelId="{D1BBA09F-5302-4A5C-8BCF-19C7BAF92B98}" type="pres">
      <dgm:prSet presAssocID="{CF8ECF17-DD55-4CC2-A931-DABCB0E41E74}" presName="tile4" presStyleLbl="node1" presStyleIdx="3" presStyleCnt="4"/>
      <dgm:spPr/>
    </dgm:pt>
    <dgm:pt modelId="{D4EA65A5-9587-4F18-B898-0B59D44C4AF5}" type="pres">
      <dgm:prSet presAssocID="{CF8ECF17-DD55-4CC2-A931-DABCB0E41E74}" presName="tile4text" presStyleLbl="node1" presStyleIdx="3" presStyleCnt="4">
        <dgm:presLayoutVars>
          <dgm:chMax val="0"/>
          <dgm:chPref val="0"/>
          <dgm:bulletEnabled val="1"/>
        </dgm:presLayoutVars>
      </dgm:prSet>
      <dgm:spPr/>
    </dgm:pt>
    <dgm:pt modelId="{DEF51339-0817-402B-A2D1-246CB63ED6ED}" type="pres">
      <dgm:prSet presAssocID="{CF8ECF17-DD55-4CC2-A931-DABCB0E41E74}" presName="centerTile" presStyleLbl="fgShp" presStyleIdx="0" presStyleCnt="1">
        <dgm:presLayoutVars>
          <dgm:chMax val="0"/>
          <dgm:chPref val="0"/>
        </dgm:presLayoutVars>
      </dgm:prSet>
      <dgm:spPr/>
    </dgm:pt>
  </dgm:ptLst>
  <dgm:cxnLst>
    <dgm:cxn modelId="{CE6FF11D-7CF1-404B-AE3D-62D812AFD370}" type="presOf" srcId="{7F99DEFB-0DFA-4A93-BCC5-B9C12615FEE6}" destId="{DEF51339-0817-402B-A2D1-246CB63ED6ED}" srcOrd="0" destOrd="0" presId="urn:microsoft.com/office/officeart/2005/8/layout/matrix1"/>
    <dgm:cxn modelId="{ABBF9323-A4C4-4B2A-965B-39713FE0643F}" type="presOf" srcId="{85B256E6-5C3B-41F5-9AF2-C9DB2C659D3E}" destId="{6B190645-F109-49DA-B344-DA4E4A5EA1EF}" srcOrd="1" destOrd="0" presId="urn:microsoft.com/office/officeart/2005/8/layout/matrix1"/>
    <dgm:cxn modelId="{C3C87E2F-0F4B-4EF1-A2AA-76ADE1DC4290}" type="presOf" srcId="{E93E67E1-8648-4C63-983A-D16366115FA3}" destId="{D1BBA09F-5302-4A5C-8BCF-19C7BAF92B98}" srcOrd="0" destOrd="0" presId="urn:microsoft.com/office/officeart/2005/8/layout/matrix1"/>
    <dgm:cxn modelId="{5ADEE033-F971-4207-A1F1-30CF274467C5}" type="presOf" srcId="{010B1508-A646-4AC1-8CB6-59F158068074}" destId="{B2832F42-D8E1-4C63-AB7E-9731255AA8F5}" srcOrd="0" destOrd="0" presId="urn:microsoft.com/office/officeart/2005/8/layout/matrix1"/>
    <dgm:cxn modelId="{9EE89436-13D1-49B7-9815-DB181FAFAD1C}" srcId="{7F99DEFB-0DFA-4A93-BCC5-B9C12615FEE6}" destId="{E93E67E1-8648-4C63-983A-D16366115FA3}" srcOrd="3" destOrd="0" parTransId="{C489F930-101F-46C5-B0D3-F34B19C078A1}" sibTransId="{410264A2-76E0-4E49-9084-73F3CB45F978}"/>
    <dgm:cxn modelId="{EA77BF3A-A7EB-4835-98E7-B076C902C04B}" srcId="{7F99DEFB-0DFA-4A93-BCC5-B9C12615FEE6}" destId="{010B1508-A646-4AC1-8CB6-59F158068074}" srcOrd="2" destOrd="0" parTransId="{62B9F29C-27CF-448D-8435-9B57D4F0DC32}" sibTransId="{2897291C-F3D6-44BC-95F5-D69D7C5E946E}"/>
    <dgm:cxn modelId="{28235B3B-3DD8-4AA9-8CFE-8EFA7B6B5E39}" type="presOf" srcId="{CF8ECF17-DD55-4CC2-A931-DABCB0E41E74}" destId="{E5D3EA03-3CC8-4AAB-A43C-C81A85A31677}" srcOrd="0" destOrd="0" presId="urn:microsoft.com/office/officeart/2005/8/layout/matrix1"/>
    <dgm:cxn modelId="{BED35C49-E034-48D1-B0CD-4F4993B284C4}" type="presOf" srcId="{6923E05E-A4F9-4432-9695-A0A77FA3CCB4}" destId="{4C8B9F94-E8BF-45A3-8607-18B4D6253A83}" srcOrd="1" destOrd="0" presId="urn:microsoft.com/office/officeart/2005/8/layout/matrix1"/>
    <dgm:cxn modelId="{2C30D053-B3A9-4B7A-A13A-34AC011FC029}" type="presOf" srcId="{010B1508-A646-4AC1-8CB6-59F158068074}" destId="{4C9C2161-A1D4-48CE-AD45-2517358E9B69}" srcOrd="1" destOrd="0" presId="urn:microsoft.com/office/officeart/2005/8/layout/matrix1"/>
    <dgm:cxn modelId="{71830B85-8AA9-454E-AEBB-77AB9B465B16}" srcId="{CF8ECF17-DD55-4CC2-A931-DABCB0E41E74}" destId="{7F99DEFB-0DFA-4A93-BCC5-B9C12615FEE6}" srcOrd="0" destOrd="0" parTransId="{9C3CD363-B177-4B37-B4AD-032B861AC6D6}" sibTransId="{5AD7EDBC-3D12-480C-A964-8C308C840A2E}"/>
    <dgm:cxn modelId="{E429F687-C593-4DAD-80B8-23CA95899DBF}" type="presOf" srcId="{E93E67E1-8648-4C63-983A-D16366115FA3}" destId="{D4EA65A5-9587-4F18-B898-0B59D44C4AF5}" srcOrd="1" destOrd="0" presId="urn:microsoft.com/office/officeart/2005/8/layout/matrix1"/>
    <dgm:cxn modelId="{46DE9B96-58AD-4936-B3E5-456F960D6A78}" type="presOf" srcId="{6923E05E-A4F9-4432-9695-A0A77FA3CCB4}" destId="{F831CE5E-C8DD-4921-B59B-10D9D9236D2E}" srcOrd="0" destOrd="0" presId="urn:microsoft.com/office/officeart/2005/8/layout/matrix1"/>
    <dgm:cxn modelId="{680764B5-5DCA-47E7-9DF0-8FFFAC381AC4}" srcId="{7F99DEFB-0DFA-4A93-BCC5-B9C12615FEE6}" destId="{85B256E6-5C3B-41F5-9AF2-C9DB2C659D3E}" srcOrd="0" destOrd="0" parTransId="{44CF3ACD-F008-49F9-9DF3-2086ED3E82C7}" sibTransId="{BF372D69-395B-407E-8812-1AD9D26048E7}"/>
    <dgm:cxn modelId="{6FB647DF-774F-4DB3-8595-BB1AFDA5BAE1}" srcId="{7F99DEFB-0DFA-4A93-BCC5-B9C12615FEE6}" destId="{6923E05E-A4F9-4432-9695-A0A77FA3CCB4}" srcOrd="1" destOrd="0" parTransId="{93BE9502-7C0C-452A-890C-76C11FFA330D}" sibTransId="{5C709789-EE3E-4A1E-AD3D-03BD5EE712EF}"/>
    <dgm:cxn modelId="{EE120FF7-E316-4F10-9C8C-CCF8D5F25733}" type="presOf" srcId="{85B256E6-5C3B-41F5-9AF2-C9DB2C659D3E}" destId="{7B257017-CA33-4E7C-8283-9582E085762D}" srcOrd="0" destOrd="0" presId="urn:microsoft.com/office/officeart/2005/8/layout/matrix1"/>
    <dgm:cxn modelId="{BEB0EBEA-A7BF-4940-8552-6F537BDC4FE3}" type="presParOf" srcId="{E5D3EA03-3CC8-4AAB-A43C-C81A85A31677}" destId="{E78DD85C-39E6-4650-894A-5321D468EBB1}" srcOrd="0" destOrd="0" presId="urn:microsoft.com/office/officeart/2005/8/layout/matrix1"/>
    <dgm:cxn modelId="{65E44FE5-CB34-48E6-902D-2CAFDC400906}" type="presParOf" srcId="{E78DD85C-39E6-4650-894A-5321D468EBB1}" destId="{7B257017-CA33-4E7C-8283-9582E085762D}" srcOrd="0" destOrd="0" presId="urn:microsoft.com/office/officeart/2005/8/layout/matrix1"/>
    <dgm:cxn modelId="{A0637557-3131-4A2C-BEEA-F30A5239252A}" type="presParOf" srcId="{E78DD85C-39E6-4650-894A-5321D468EBB1}" destId="{6B190645-F109-49DA-B344-DA4E4A5EA1EF}" srcOrd="1" destOrd="0" presId="urn:microsoft.com/office/officeart/2005/8/layout/matrix1"/>
    <dgm:cxn modelId="{DB18060C-16A1-4856-A971-C0644F37F4CE}" type="presParOf" srcId="{E78DD85C-39E6-4650-894A-5321D468EBB1}" destId="{F831CE5E-C8DD-4921-B59B-10D9D9236D2E}" srcOrd="2" destOrd="0" presId="urn:microsoft.com/office/officeart/2005/8/layout/matrix1"/>
    <dgm:cxn modelId="{5B332138-8B26-40AB-B4A3-DFA199C74BCB}" type="presParOf" srcId="{E78DD85C-39E6-4650-894A-5321D468EBB1}" destId="{4C8B9F94-E8BF-45A3-8607-18B4D6253A83}" srcOrd="3" destOrd="0" presId="urn:microsoft.com/office/officeart/2005/8/layout/matrix1"/>
    <dgm:cxn modelId="{116CB7D9-F97F-4DE1-92B7-7CDC7E78D5C4}" type="presParOf" srcId="{E78DD85C-39E6-4650-894A-5321D468EBB1}" destId="{B2832F42-D8E1-4C63-AB7E-9731255AA8F5}" srcOrd="4" destOrd="0" presId="urn:microsoft.com/office/officeart/2005/8/layout/matrix1"/>
    <dgm:cxn modelId="{D2A527DC-BFCB-4039-9CA8-EB3DD32200E5}" type="presParOf" srcId="{E78DD85C-39E6-4650-894A-5321D468EBB1}" destId="{4C9C2161-A1D4-48CE-AD45-2517358E9B69}" srcOrd="5" destOrd="0" presId="urn:microsoft.com/office/officeart/2005/8/layout/matrix1"/>
    <dgm:cxn modelId="{CCA41905-E0A5-464B-A4E8-FC19C1CBCE45}" type="presParOf" srcId="{E78DD85C-39E6-4650-894A-5321D468EBB1}" destId="{D1BBA09F-5302-4A5C-8BCF-19C7BAF92B98}" srcOrd="6" destOrd="0" presId="urn:microsoft.com/office/officeart/2005/8/layout/matrix1"/>
    <dgm:cxn modelId="{2E9391C8-06E8-4CE9-87F0-B9873098A3A6}" type="presParOf" srcId="{E78DD85C-39E6-4650-894A-5321D468EBB1}" destId="{D4EA65A5-9587-4F18-B898-0B59D44C4AF5}" srcOrd="7" destOrd="0" presId="urn:microsoft.com/office/officeart/2005/8/layout/matrix1"/>
    <dgm:cxn modelId="{62A81870-023F-4329-91FF-BC2D415CA08E}" type="presParOf" srcId="{E5D3EA03-3CC8-4AAB-A43C-C81A85A31677}" destId="{DEF51339-0817-402B-A2D1-246CB63ED6E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04EAA7-5B8D-449A-84B9-556E0FDDCB04}"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E28414AD-61EB-4D39-B990-14F8E70C9637}">
      <dgm:prSet phldrT="[Text]"/>
      <dgm:spPr/>
      <dgm:t>
        <a:bodyPr/>
        <a:lstStyle/>
        <a:p>
          <a:r>
            <a:rPr lang="en-US"/>
            <a:t>Types of Appropriations</a:t>
          </a:r>
        </a:p>
      </dgm:t>
    </dgm:pt>
    <dgm:pt modelId="{5A5BB268-6715-4DB4-B714-742F83A1C941}" type="parTrans" cxnId="{4306764A-8845-46FA-AEA0-FC4483438268}">
      <dgm:prSet/>
      <dgm:spPr/>
      <dgm:t>
        <a:bodyPr/>
        <a:lstStyle/>
        <a:p>
          <a:endParaRPr lang="en-US"/>
        </a:p>
      </dgm:t>
    </dgm:pt>
    <dgm:pt modelId="{061A0F28-BC21-4B28-B265-E29D8B0D8A10}" type="sibTrans" cxnId="{4306764A-8845-46FA-AEA0-FC4483438268}">
      <dgm:prSet/>
      <dgm:spPr/>
      <dgm:t>
        <a:bodyPr/>
        <a:lstStyle/>
        <a:p>
          <a:endParaRPr lang="en-US"/>
        </a:p>
      </dgm:t>
    </dgm:pt>
    <dgm:pt modelId="{A2653EA4-0C5F-4210-BF10-B247CD4692B1}">
      <dgm:prSet phldrT="[Text]"/>
      <dgm:spPr/>
      <dgm:t>
        <a:bodyPr/>
        <a:lstStyle/>
        <a:p>
          <a:r>
            <a:rPr lang="en-US"/>
            <a:t>Annual Appropriation</a:t>
          </a:r>
        </a:p>
      </dgm:t>
    </dgm:pt>
    <dgm:pt modelId="{9ACFB375-9FC3-4ED2-A10D-0A96B70C91B3}" type="parTrans" cxnId="{BC7B1479-F0C1-4F27-9F45-A4AB309D1343}">
      <dgm:prSet/>
      <dgm:spPr/>
      <dgm:t>
        <a:bodyPr/>
        <a:lstStyle/>
        <a:p>
          <a:endParaRPr lang="en-US"/>
        </a:p>
      </dgm:t>
    </dgm:pt>
    <dgm:pt modelId="{B2A08006-6B34-4BF2-8394-3C24EF79A6FB}" type="sibTrans" cxnId="{BC7B1479-F0C1-4F27-9F45-A4AB309D1343}">
      <dgm:prSet/>
      <dgm:spPr/>
      <dgm:t>
        <a:bodyPr/>
        <a:lstStyle/>
        <a:p>
          <a:endParaRPr lang="en-US"/>
        </a:p>
      </dgm:t>
    </dgm:pt>
    <dgm:pt modelId="{2442FBAF-2C6F-4F26-A109-3497FE05CF50}">
      <dgm:prSet phldrT="[Text]"/>
      <dgm:spPr/>
      <dgm:t>
        <a:bodyPr/>
        <a:lstStyle/>
        <a:p>
          <a:r>
            <a:rPr lang="en-US"/>
            <a:t>Multi-Year Appropriation </a:t>
          </a:r>
        </a:p>
      </dgm:t>
    </dgm:pt>
    <dgm:pt modelId="{8539BE85-BB00-43F2-A85C-8F6D4C11B9C2}" type="parTrans" cxnId="{4D3E7135-F622-4A2A-B069-C2557A46FC8B}">
      <dgm:prSet/>
      <dgm:spPr/>
      <dgm:t>
        <a:bodyPr/>
        <a:lstStyle/>
        <a:p>
          <a:endParaRPr lang="en-US"/>
        </a:p>
      </dgm:t>
    </dgm:pt>
    <dgm:pt modelId="{BB18924F-D552-4617-A5FB-12AD89E58E49}" type="sibTrans" cxnId="{4D3E7135-F622-4A2A-B069-C2557A46FC8B}">
      <dgm:prSet/>
      <dgm:spPr/>
      <dgm:t>
        <a:bodyPr/>
        <a:lstStyle/>
        <a:p>
          <a:endParaRPr lang="en-US"/>
        </a:p>
      </dgm:t>
    </dgm:pt>
    <dgm:pt modelId="{F5EF3177-D6CF-4D78-9648-2FBB227FF6AF}">
      <dgm:prSet phldrT="[Text]"/>
      <dgm:spPr/>
      <dgm:t>
        <a:bodyPr/>
        <a:lstStyle/>
        <a:p>
          <a:r>
            <a:rPr lang="en-US"/>
            <a:t>Types of Services </a:t>
          </a:r>
        </a:p>
      </dgm:t>
    </dgm:pt>
    <dgm:pt modelId="{F7895278-6387-4405-BB53-4E0518AD217D}" type="parTrans" cxnId="{9B99F15C-E3FD-4FF1-9E4D-DFECB9566603}">
      <dgm:prSet/>
      <dgm:spPr/>
      <dgm:t>
        <a:bodyPr/>
        <a:lstStyle/>
        <a:p>
          <a:endParaRPr lang="en-US"/>
        </a:p>
      </dgm:t>
    </dgm:pt>
    <dgm:pt modelId="{C33A94BD-EB14-4CC9-8BFE-B44677645660}" type="sibTrans" cxnId="{9B99F15C-E3FD-4FF1-9E4D-DFECB9566603}">
      <dgm:prSet/>
      <dgm:spPr/>
      <dgm:t>
        <a:bodyPr/>
        <a:lstStyle/>
        <a:p>
          <a:endParaRPr lang="en-US"/>
        </a:p>
      </dgm:t>
    </dgm:pt>
    <dgm:pt modelId="{D6DFB446-0070-402D-B24F-A19CBFCD27D4}">
      <dgm:prSet phldrT="[Text]"/>
      <dgm:spPr/>
      <dgm:t>
        <a:bodyPr/>
        <a:lstStyle/>
        <a:p>
          <a:r>
            <a:rPr lang="en-US"/>
            <a:t>Severable – continuing and ongoing in nature</a:t>
          </a:r>
        </a:p>
      </dgm:t>
    </dgm:pt>
    <dgm:pt modelId="{741AC862-D687-4436-9482-85E186ACE808}" type="parTrans" cxnId="{318159CB-B756-43A6-8F99-7EAD2D8D9E3A}">
      <dgm:prSet/>
      <dgm:spPr/>
      <dgm:t>
        <a:bodyPr/>
        <a:lstStyle/>
        <a:p>
          <a:endParaRPr lang="en-US"/>
        </a:p>
      </dgm:t>
    </dgm:pt>
    <dgm:pt modelId="{D896B52F-C189-43B2-883F-AECD3994B328}" type="sibTrans" cxnId="{318159CB-B756-43A6-8F99-7EAD2D8D9E3A}">
      <dgm:prSet/>
      <dgm:spPr/>
      <dgm:t>
        <a:bodyPr/>
        <a:lstStyle/>
        <a:p>
          <a:endParaRPr lang="en-US"/>
        </a:p>
      </dgm:t>
    </dgm:pt>
    <dgm:pt modelId="{F416CC32-74CF-4052-AA9F-B903A994E6FE}">
      <dgm:prSet phldrT="[Text]"/>
      <dgm:spPr/>
      <dgm:t>
        <a:bodyPr/>
        <a:lstStyle/>
        <a:p>
          <a:r>
            <a:rPr lang="en-US"/>
            <a:t>Non-severable – final product or end-item </a:t>
          </a:r>
        </a:p>
      </dgm:t>
    </dgm:pt>
    <dgm:pt modelId="{E8D28DC2-E9A3-4E7D-AD5D-B6C74F55B912}" type="parTrans" cxnId="{CFBE0EB1-D3B3-4DFB-B3EF-1702555BBD5B}">
      <dgm:prSet/>
      <dgm:spPr/>
      <dgm:t>
        <a:bodyPr/>
        <a:lstStyle/>
        <a:p>
          <a:endParaRPr lang="en-US"/>
        </a:p>
      </dgm:t>
    </dgm:pt>
    <dgm:pt modelId="{A949E0A6-0675-4D4C-AC57-6038078B9C10}" type="sibTrans" cxnId="{CFBE0EB1-D3B3-4DFB-B3EF-1702555BBD5B}">
      <dgm:prSet/>
      <dgm:spPr/>
      <dgm:t>
        <a:bodyPr/>
        <a:lstStyle/>
        <a:p>
          <a:endParaRPr lang="en-US"/>
        </a:p>
      </dgm:t>
    </dgm:pt>
    <dgm:pt modelId="{68C33BE4-FAFC-4722-9FD6-A169E6ECEDDF}">
      <dgm:prSet phldrT="[Text]"/>
      <dgm:spPr/>
      <dgm:t>
        <a:bodyPr/>
        <a:lstStyle/>
        <a:p>
          <a:r>
            <a:rPr lang="en-US"/>
            <a:t>IDIQ Contract</a:t>
          </a:r>
        </a:p>
      </dgm:t>
    </dgm:pt>
    <dgm:pt modelId="{B07ECE87-799D-4B2F-B06E-9A9879A737B0}" type="parTrans" cxnId="{47DBA808-10D1-487B-9155-B4AE89FC643B}">
      <dgm:prSet/>
      <dgm:spPr/>
      <dgm:t>
        <a:bodyPr/>
        <a:lstStyle/>
        <a:p>
          <a:endParaRPr lang="en-US"/>
        </a:p>
      </dgm:t>
    </dgm:pt>
    <dgm:pt modelId="{E8CAAEB9-FB1B-401F-A464-5A15E41704CF}" type="sibTrans" cxnId="{47DBA808-10D1-487B-9155-B4AE89FC643B}">
      <dgm:prSet/>
      <dgm:spPr/>
      <dgm:t>
        <a:bodyPr/>
        <a:lstStyle/>
        <a:p>
          <a:endParaRPr lang="en-US"/>
        </a:p>
      </dgm:t>
    </dgm:pt>
    <dgm:pt modelId="{04F068A2-60A2-4390-9FBE-1711A9AB6C90}">
      <dgm:prSet phldrT="[Text]"/>
      <dgm:spPr/>
      <dgm:t>
        <a:bodyPr/>
        <a:lstStyle/>
        <a:p>
          <a:r>
            <a:rPr lang="en-US"/>
            <a:t>Task Order Awarded under parent contract</a:t>
          </a:r>
        </a:p>
      </dgm:t>
    </dgm:pt>
    <dgm:pt modelId="{74B96BA9-4134-4F42-92F8-23A5714389DA}" type="parTrans" cxnId="{01371FD5-6066-4A46-9CBF-24939085E460}">
      <dgm:prSet/>
      <dgm:spPr/>
      <dgm:t>
        <a:bodyPr/>
        <a:lstStyle/>
        <a:p>
          <a:endParaRPr lang="en-US"/>
        </a:p>
      </dgm:t>
    </dgm:pt>
    <dgm:pt modelId="{84E66085-7497-45A7-A03A-9A501BE006F5}" type="sibTrans" cxnId="{01371FD5-6066-4A46-9CBF-24939085E460}">
      <dgm:prSet/>
      <dgm:spPr/>
      <dgm:t>
        <a:bodyPr/>
        <a:lstStyle/>
        <a:p>
          <a:endParaRPr lang="en-US"/>
        </a:p>
      </dgm:t>
    </dgm:pt>
    <dgm:pt modelId="{7BC7B84E-742E-4D5A-9658-09B4A8192B31}">
      <dgm:prSet phldrT="[Text]"/>
      <dgm:spPr/>
      <dgm:t>
        <a:bodyPr/>
        <a:lstStyle/>
        <a:p>
          <a:r>
            <a:rPr lang="en-US"/>
            <a:t>Operational Task Order support severable requirements</a:t>
          </a:r>
        </a:p>
      </dgm:t>
    </dgm:pt>
    <dgm:pt modelId="{E0C5F823-9490-4831-9772-605C3AFC4D61}" type="parTrans" cxnId="{4A60C714-A7A6-4E31-9D66-460CED3249B0}">
      <dgm:prSet/>
      <dgm:spPr/>
      <dgm:t>
        <a:bodyPr/>
        <a:lstStyle/>
        <a:p>
          <a:endParaRPr lang="en-US"/>
        </a:p>
      </dgm:t>
    </dgm:pt>
    <dgm:pt modelId="{20DC6975-35D0-4BF4-9503-A297C4465600}" type="sibTrans" cxnId="{4A60C714-A7A6-4E31-9D66-460CED3249B0}">
      <dgm:prSet/>
      <dgm:spPr/>
      <dgm:t>
        <a:bodyPr/>
        <a:lstStyle/>
        <a:p>
          <a:endParaRPr lang="en-US"/>
        </a:p>
      </dgm:t>
    </dgm:pt>
    <dgm:pt modelId="{AC74F6FD-3CFD-4FE8-87F6-F9DC07689D0A}">
      <dgm:prSet phldrT="[Text]"/>
      <dgm:spPr/>
      <dgm:t>
        <a:bodyPr/>
        <a:lstStyle/>
        <a:p>
          <a:r>
            <a:rPr lang="en-US"/>
            <a:t>No-Year Appropriations</a:t>
          </a:r>
        </a:p>
      </dgm:t>
    </dgm:pt>
    <dgm:pt modelId="{67E3DE02-787D-496C-B636-185301BDDF23}" type="parTrans" cxnId="{30AF779F-E992-4886-85EE-60ACD15EBD13}">
      <dgm:prSet/>
      <dgm:spPr/>
      <dgm:t>
        <a:bodyPr/>
        <a:lstStyle/>
        <a:p>
          <a:endParaRPr lang="en-US"/>
        </a:p>
      </dgm:t>
    </dgm:pt>
    <dgm:pt modelId="{B9259065-8205-4068-8827-03E7B10C9E18}" type="sibTrans" cxnId="{30AF779F-E992-4886-85EE-60ACD15EBD13}">
      <dgm:prSet/>
      <dgm:spPr/>
      <dgm:t>
        <a:bodyPr/>
        <a:lstStyle/>
        <a:p>
          <a:endParaRPr lang="en-US"/>
        </a:p>
      </dgm:t>
    </dgm:pt>
    <dgm:pt modelId="{29653F2C-775A-4B18-A55A-EB22DB15EE43}">
      <dgm:prSet phldrT="[Text]"/>
      <dgm:spPr/>
      <dgm:t>
        <a:bodyPr/>
        <a:lstStyle/>
        <a:p>
          <a:r>
            <a:rPr lang="en-US"/>
            <a:t>Non-severable requirements each awarded on a stand-alone task order</a:t>
          </a:r>
        </a:p>
      </dgm:t>
    </dgm:pt>
    <dgm:pt modelId="{19160940-0F3E-43C7-9274-9866185C955E}" type="parTrans" cxnId="{DA50D6A3-E400-4710-8E4F-66AE7F246BE6}">
      <dgm:prSet/>
      <dgm:spPr/>
      <dgm:t>
        <a:bodyPr/>
        <a:lstStyle/>
        <a:p>
          <a:endParaRPr lang="en-US"/>
        </a:p>
      </dgm:t>
    </dgm:pt>
    <dgm:pt modelId="{C6D9F923-70C5-4B53-8CE8-B491C3119C8A}" type="sibTrans" cxnId="{DA50D6A3-E400-4710-8E4F-66AE7F246BE6}">
      <dgm:prSet/>
      <dgm:spPr/>
      <dgm:t>
        <a:bodyPr/>
        <a:lstStyle/>
        <a:p>
          <a:endParaRPr lang="en-US"/>
        </a:p>
      </dgm:t>
    </dgm:pt>
    <dgm:pt modelId="{3D471797-EEDE-46E9-862C-B8F0F76395FD}" type="pres">
      <dgm:prSet presAssocID="{FD04EAA7-5B8D-449A-84B9-556E0FDDCB04}" presName="Name0" presStyleCnt="0">
        <dgm:presLayoutVars>
          <dgm:dir/>
          <dgm:animLvl val="lvl"/>
          <dgm:resizeHandles val="exact"/>
        </dgm:presLayoutVars>
      </dgm:prSet>
      <dgm:spPr/>
    </dgm:pt>
    <dgm:pt modelId="{D59B857C-33E7-4E07-B96F-B89986341CE9}" type="pres">
      <dgm:prSet presAssocID="{FD04EAA7-5B8D-449A-84B9-556E0FDDCB04}" presName="tSp" presStyleCnt="0"/>
      <dgm:spPr/>
    </dgm:pt>
    <dgm:pt modelId="{564938BA-DACA-40B8-8B63-DABECD9F5C24}" type="pres">
      <dgm:prSet presAssocID="{FD04EAA7-5B8D-449A-84B9-556E0FDDCB04}" presName="bSp" presStyleCnt="0"/>
      <dgm:spPr/>
    </dgm:pt>
    <dgm:pt modelId="{63D46210-58E2-4F4B-9B81-A6667C9DBF85}" type="pres">
      <dgm:prSet presAssocID="{FD04EAA7-5B8D-449A-84B9-556E0FDDCB04}" presName="process" presStyleCnt="0"/>
      <dgm:spPr/>
    </dgm:pt>
    <dgm:pt modelId="{2C7350A6-EF07-4883-80EC-19C77A665EDF}" type="pres">
      <dgm:prSet presAssocID="{E28414AD-61EB-4D39-B990-14F8E70C9637}" presName="composite1" presStyleCnt="0"/>
      <dgm:spPr/>
    </dgm:pt>
    <dgm:pt modelId="{129A1B9F-8300-4BF5-B0A9-C5B9F6AE6FFF}" type="pres">
      <dgm:prSet presAssocID="{E28414AD-61EB-4D39-B990-14F8E70C9637}" presName="dummyNode1" presStyleLbl="node1" presStyleIdx="0" presStyleCnt="3"/>
      <dgm:spPr/>
    </dgm:pt>
    <dgm:pt modelId="{FC371544-F3F3-44B9-8BCE-6F7FD570FC25}" type="pres">
      <dgm:prSet presAssocID="{E28414AD-61EB-4D39-B990-14F8E70C9637}" presName="childNode1" presStyleLbl="bgAcc1" presStyleIdx="0" presStyleCnt="3" custScaleY="176594" custLinFactNeighborX="-122" custLinFactNeighborY="12055">
        <dgm:presLayoutVars>
          <dgm:bulletEnabled val="1"/>
        </dgm:presLayoutVars>
      </dgm:prSet>
      <dgm:spPr/>
    </dgm:pt>
    <dgm:pt modelId="{21090451-1A6C-457B-BB18-BC17C4AD06D0}" type="pres">
      <dgm:prSet presAssocID="{E28414AD-61EB-4D39-B990-14F8E70C9637}" presName="childNode1tx" presStyleLbl="bgAcc1" presStyleIdx="0" presStyleCnt="3">
        <dgm:presLayoutVars>
          <dgm:bulletEnabled val="1"/>
        </dgm:presLayoutVars>
      </dgm:prSet>
      <dgm:spPr/>
    </dgm:pt>
    <dgm:pt modelId="{4EA011CF-A7F0-4862-97D4-EF583E4727CF}" type="pres">
      <dgm:prSet presAssocID="{E28414AD-61EB-4D39-B990-14F8E70C9637}" presName="parentNode1" presStyleLbl="node1" presStyleIdx="0" presStyleCnt="3" custScaleX="112259" custScaleY="129422">
        <dgm:presLayoutVars>
          <dgm:chMax val="1"/>
          <dgm:bulletEnabled val="1"/>
        </dgm:presLayoutVars>
      </dgm:prSet>
      <dgm:spPr/>
    </dgm:pt>
    <dgm:pt modelId="{E402588E-2573-4C3B-BCFB-336FA460ED5F}" type="pres">
      <dgm:prSet presAssocID="{E28414AD-61EB-4D39-B990-14F8E70C9637}" presName="connSite1" presStyleCnt="0"/>
      <dgm:spPr/>
    </dgm:pt>
    <dgm:pt modelId="{066E0F8C-9473-4578-BC54-BF8F5EE1C3C2}" type="pres">
      <dgm:prSet presAssocID="{061A0F28-BC21-4B28-B265-E29D8B0D8A10}" presName="Name9" presStyleLbl="sibTrans2D1" presStyleIdx="0" presStyleCnt="2"/>
      <dgm:spPr/>
    </dgm:pt>
    <dgm:pt modelId="{B3980D13-8F88-4039-9295-23665F82153F}" type="pres">
      <dgm:prSet presAssocID="{F5EF3177-D6CF-4D78-9648-2FBB227FF6AF}" presName="composite2" presStyleCnt="0"/>
      <dgm:spPr/>
    </dgm:pt>
    <dgm:pt modelId="{D64557BB-901F-4611-B3CF-3FF6A513D5DD}" type="pres">
      <dgm:prSet presAssocID="{F5EF3177-D6CF-4D78-9648-2FBB227FF6AF}" presName="dummyNode2" presStyleLbl="node1" presStyleIdx="0" presStyleCnt="3"/>
      <dgm:spPr/>
    </dgm:pt>
    <dgm:pt modelId="{DCDB8024-4BF1-42EE-8F9B-707303266300}" type="pres">
      <dgm:prSet presAssocID="{F5EF3177-D6CF-4D78-9648-2FBB227FF6AF}" presName="childNode2" presStyleLbl="bgAcc1" presStyleIdx="1" presStyleCnt="3" custScaleY="133820" custLinFactNeighborX="5623" custLinFactNeighborY="14486">
        <dgm:presLayoutVars>
          <dgm:bulletEnabled val="1"/>
        </dgm:presLayoutVars>
      </dgm:prSet>
      <dgm:spPr/>
    </dgm:pt>
    <dgm:pt modelId="{CEB4A824-231C-4610-A65F-2AE70BFEE56F}" type="pres">
      <dgm:prSet presAssocID="{F5EF3177-D6CF-4D78-9648-2FBB227FF6AF}" presName="childNode2tx" presStyleLbl="bgAcc1" presStyleIdx="1" presStyleCnt="3">
        <dgm:presLayoutVars>
          <dgm:bulletEnabled val="1"/>
        </dgm:presLayoutVars>
      </dgm:prSet>
      <dgm:spPr/>
    </dgm:pt>
    <dgm:pt modelId="{74563546-DE30-4173-B862-A6D8A941EC10}" type="pres">
      <dgm:prSet presAssocID="{F5EF3177-D6CF-4D78-9648-2FBB227FF6AF}" presName="parentNode2" presStyleLbl="node1" presStyleIdx="1" presStyleCnt="3" custLinFactNeighborX="10963" custLinFactNeighborY="12855">
        <dgm:presLayoutVars>
          <dgm:chMax val="0"/>
          <dgm:bulletEnabled val="1"/>
        </dgm:presLayoutVars>
      </dgm:prSet>
      <dgm:spPr/>
    </dgm:pt>
    <dgm:pt modelId="{3597ED04-ED87-4368-9986-525E51DEA488}" type="pres">
      <dgm:prSet presAssocID="{F5EF3177-D6CF-4D78-9648-2FBB227FF6AF}" presName="connSite2" presStyleCnt="0"/>
      <dgm:spPr/>
    </dgm:pt>
    <dgm:pt modelId="{7C0B4F8E-C8D9-48DE-BCBA-C08DAD2BB235}" type="pres">
      <dgm:prSet presAssocID="{C33A94BD-EB14-4CC9-8BFE-B44677645660}" presName="Name18" presStyleLbl="sibTrans2D1" presStyleIdx="1" presStyleCnt="2" custLinFactNeighborX="25263" custLinFactNeighborY="-614"/>
      <dgm:spPr/>
    </dgm:pt>
    <dgm:pt modelId="{65B132CF-9EA5-4550-A644-0158180CA692}" type="pres">
      <dgm:prSet presAssocID="{68C33BE4-FAFC-4722-9FD6-A169E6ECEDDF}" presName="composite1" presStyleCnt="0"/>
      <dgm:spPr/>
    </dgm:pt>
    <dgm:pt modelId="{334092C1-8BD3-4665-A822-479D1FE197B4}" type="pres">
      <dgm:prSet presAssocID="{68C33BE4-FAFC-4722-9FD6-A169E6ECEDDF}" presName="dummyNode1" presStyleLbl="node1" presStyleIdx="1" presStyleCnt="3"/>
      <dgm:spPr/>
    </dgm:pt>
    <dgm:pt modelId="{94ABAB86-9583-467D-8ABB-8962313EF35D}" type="pres">
      <dgm:prSet presAssocID="{68C33BE4-FAFC-4722-9FD6-A169E6ECEDDF}" presName="childNode1" presStyleLbl="bgAcc1" presStyleIdx="2" presStyleCnt="3" custScaleY="144574">
        <dgm:presLayoutVars>
          <dgm:bulletEnabled val="1"/>
        </dgm:presLayoutVars>
      </dgm:prSet>
      <dgm:spPr/>
    </dgm:pt>
    <dgm:pt modelId="{A22E65F2-9CBE-4FAC-A9A0-9167C83F8261}" type="pres">
      <dgm:prSet presAssocID="{68C33BE4-FAFC-4722-9FD6-A169E6ECEDDF}" presName="childNode1tx" presStyleLbl="bgAcc1" presStyleIdx="2" presStyleCnt="3">
        <dgm:presLayoutVars>
          <dgm:bulletEnabled val="1"/>
        </dgm:presLayoutVars>
      </dgm:prSet>
      <dgm:spPr/>
    </dgm:pt>
    <dgm:pt modelId="{F8D71D2A-E68C-4448-B368-C058B039DB2A}" type="pres">
      <dgm:prSet presAssocID="{68C33BE4-FAFC-4722-9FD6-A169E6ECEDDF}" presName="parentNode1" presStyleLbl="node1" presStyleIdx="2" presStyleCnt="3" custLinFactNeighborX="7275" custLinFactNeighborY="53863">
        <dgm:presLayoutVars>
          <dgm:chMax val="1"/>
          <dgm:bulletEnabled val="1"/>
        </dgm:presLayoutVars>
      </dgm:prSet>
      <dgm:spPr/>
    </dgm:pt>
    <dgm:pt modelId="{B843FD7A-1C07-4A6E-A07B-174C62E4DF50}" type="pres">
      <dgm:prSet presAssocID="{68C33BE4-FAFC-4722-9FD6-A169E6ECEDDF}" presName="connSite1" presStyleCnt="0"/>
      <dgm:spPr/>
    </dgm:pt>
  </dgm:ptLst>
  <dgm:cxnLst>
    <dgm:cxn modelId="{D5C50D05-B39C-4091-8CA1-5D31596B1102}" type="presOf" srcId="{061A0F28-BC21-4B28-B265-E29D8B0D8A10}" destId="{066E0F8C-9473-4578-BC54-BF8F5EE1C3C2}" srcOrd="0" destOrd="0" presId="urn:microsoft.com/office/officeart/2005/8/layout/hProcess4"/>
    <dgm:cxn modelId="{CB766F06-880E-4381-B6B5-7ECA09C46A2A}" type="presOf" srcId="{68C33BE4-FAFC-4722-9FD6-A169E6ECEDDF}" destId="{F8D71D2A-E68C-4448-B368-C058B039DB2A}" srcOrd="0" destOrd="0" presId="urn:microsoft.com/office/officeart/2005/8/layout/hProcess4"/>
    <dgm:cxn modelId="{47DBA808-10D1-487B-9155-B4AE89FC643B}" srcId="{FD04EAA7-5B8D-449A-84B9-556E0FDDCB04}" destId="{68C33BE4-FAFC-4722-9FD6-A169E6ECEDDF}" srcOrd="2" destOrd="0" parTransId="{B07ECE87-799D-4B2F-B06E-9A9879A737B0}" sibTransId="{E8CAAEB9-FB1B-401F-A464-5A15E41704CF}"/>
    <dgm:cxn modelId="{68AFC609-0B2F-471A-B681-DE8D328B5750}" type="presOf" srcId="{D6DFB446-0070-402D-B24F-A19CBFCD27D4}" destId="{DCDB8024-4BF1-42EE-8F9B-707303266300}" srcOrd="0" destOrd="0" presId="urn:microsoft.com/office/officeart/2005/8/layout/hProcess4"/>
    <dgm:cxn modelId="{21FB280E-7AFD-4E13-8C10-AF9FB2B2FE02}" type="presOf" srcId="{F416CC32-74CF-4052-AA9F-B903A994E6FE}" destId="{CEB4A824-231C-4610-A65F-2AE70BFEE56F}" srcOrd="1" destOrd="1" presId="urn:microsoft.com/office/officeart/2005/8/layout/hProcess4"/>
    <dgm:cxn modelId="{4A60C714-A7A6-4E31-9D66-460CED3249B0}" srcId="{68C33BE4-FAFC-4722-9FD6-A169E6ECEDDF}" destId="{7BC7B84E-742E-4D5A-9658-09B4A8192B31}" srcOrd="1" destOrd="0" parTransId="{E0C5F823-9490-4831-9772-605C3AFC4D61}" sibTransId="{20DC6975-35D0-4BF4-9503-A297C4465600}"/>
    <dgm:cxn modelId="{06D65315-2434-48AF-941D-734D613348B0}" type="presOf" srcId="{04F068A2-60A2-4390-9FBE-1711A9AB6C90}" destId="{94ABAB86-9583-467D-8ABB-8962313EF35D}" srcOrd="0" destOrd="0" presId="urn:microsoft.com/office/officeart/2005/8/layout/hProcess4"/>
    <dgm:cxn modelId="{F76E7218-C8F1-47A5-800F-D5DFC3E10567}" type="presOf" srcId="{2442FBAF-2C6F-4F26-A109-3497FE05CF50}" destId="{21090451-1A6C-457B-BB18-BC17C4AD06D0}" srcOrd="1" destOrd="1" presId="urn:microsoft.com/office/officeart/2005/8/layout/hProcess4"/>
    <dgm:cxn modelId="{6DCA1733-7801-4FD5-82E7-2A06F056251C}" type="presOf" srcId="{F5EF3177-D6CF-4D78-9648-2FBB227FF6AF}" destId="{74563546-DE30-4173-B862-A6D8A941EC10}" srcOrd="0" destOrd="0" presId="urn:microsoft.com/office/officeart/2005/8/layout/hProcess4"/>
    <dgm:cxn modelId="{4D3E7135-F622-4A2A-B069-C2557A46FC8B}" srcId="{E28414AD-61EB-4D39-B990-14F8E70C9637}" destId="{2442FBAF-2C6F-4F26-A109-3497FE05CF50}" srcOrd="1" destOrd="0" parTransId="{8539BE85-BB00-43F2-A85C-8F6D4C11B9C2}" sibTransId="{BB18924F-D552-4617-A5FB-12AD89E58E49}"/>
    <dgm:cxn modelId="{5B395D3A-CA4A-4C9A-8D8A-82263061570A}" type="presOf" srcId="{29653F2C-775A-4B18-A55A-EB22DB15EE43}" destId="{94ABAB86-9583-467D-8ABB-8962313EF35D}" srcOrd="0" destOrd="2" presId="urn:microsoft.com/office/officeart/2005/8/layout/hProcess4"/>
    <dgm:cxn modelId="{79F1F25B-8D69-4E30-A972-39B5DCDC8BA9}" type="presOf" srcId="{D6DFB446-0070-402D-B24F-A19CBFCD27D4}" destId="{CEB4A824-231C-4610-A65F-2AE70BFEE56F}" srcOrd="1" destOrd="0" presId="urn:microsoft.com/office/officeart/2005/8/layout/hProcess4"/>
    <dgm:cxn modelId="{9B99F15C-E3FD-4FF1-9E4D-DFECB9566603}" srcId="{FD04EAA7-5B8D-449A-84B9-556E0FDDCB04}" destId="{F5EF3177-D6CF-4D78-9648-2FBB227FF6AF}" srcOrd="1" destOrd="0" parTransId="{F7895278-6387-4405-BB53-4E0518AD217D}" sibTransId="{C33A94BD-EB14-4CC9-8BFE-B44677645660}"/>
    <dgm:cxn modelId="{4306764A-8845-46FA-AEA0-FC4483438268}" srcId="{FD04EAA7-5B8D-449A-84B9-556E0FDDCB04}" destId="{E28414AD-61EB-4D39-B990-14F8E70C9637}" srcOrd="0" destOrd="0" parTransId="{5A5BB268-6715-4DB4-B714-742F83A1C941}" sibTransId="{061A0F28-BC21-4B28-B265-E29D8B0D8A10}"/>
    <dgm:cxn modelId="{BC7B1479-F0C1-4F27-9F45-A4AB309D1343}" srcId="{E28414AD-61EB-4D39-B990-14F8E70C9637}" destId="{A2653EA4-0C5F-4210-BF10-B247CD4692B1}" srcOrd="0" destOrd="0" parTransId="{9ACFB375-9FC3-4ED2-A10D-0A96B70C91B3}" sibTransId="{B2A08006-6B34-4BF2-8394-3C24EF79A6FB}"/>
    <dgm:cxn modelId="{A5C13983-108A-4C59-8699-DD471EFC8C4C}" type="presOf" srcId="{E28414AD-61EB-4D39-B990-14F8E70C9637}" destId="{4EA011CF-A7F0-4862-97D4-EF583E4727CF}" srcOrd="0" destOrd="0" presId="urn:microsoft.com/office/officeart/2005/8/layout/hProcess4"/>
    <dgm:cxn modelId="{30AF779F-E992-4886-85EE-60ACD15EBD13}" srcId="{E28414AD-61EB-4D39-B990-14F8E70C9637}" destId="{AC74F6FD-3CFD-4FE8-87F6-F9DC07689D0A}" srcOrd="2" destOrd="0" parTransId="{67E3DE02-787D-496C-B636-185301BDDF23}" sibTransId="{B9259065-8205-4068-8827-03E7B10C9E18}"/>
    <dgm:cxn modelId="{DA50D6A3-E400-4710-8E4F-66AE7F246BE6}" srcId="{68C33BE4-FAFC-4722-9FD6-A169E6ECEDDF}" destId="{29653F2C-775A-4B18-A55A-EB22DB15EE43}" srcOrd="2" destOrd="0" parTransId="{19160940-0F3E-43C7-9274-9866185C955E}" sibTransId="{C6D9F923-70C5-4B53-8CE8-B491C3119C8A}"/>
    <dgm:cxn modelId="{38DA18A7-E803-454D-ACA3-2274C38B576F}" type="presOf" srcId="{7BC7B84E-742E-4D5A-9658-09B4A8192B31}" destId="{94ABAB86-9583-467D-8ABB-8962313EF35D}" srcOrd="0" destOrd="1" presId="urn:microsoft.com/office/officeart/2005/8/layout/hProcess4"/>
    <dgm:cxn modelId="{2FA965A7-C6D5-4B8E-9132-7ACC8704B5C6}" type="presOf" srcId="{FD04EAA7-5B8D-449A-84B9-556E0FDDCB04}" destId="{3D471797-EEDE-46E9-862C-B8F0F76395FD}" srcOrd="0" destOrd="0" presId="urn:microsoft.com/office/officeart/2005/8/layout/hProcess4"/>
    <dgm:cxn modelId="{CFBE0EB1-D3B3-4DFB-B3EF-1702555BBD5B}" srcId="{F5EF3177-D6CF-4D78-9648-2FBB227FF6AF}" destId="{F416CC32-74CF-4052-AA9F-B903A994E6FE}" srcOrd="1" destOrd="0" parTransId="{E8D28DC2-E9A3-4E7D-AD5D-B6C74F55B912}" sibTransId="{A949E0A6-0675-4D4C-AC57-6038078B9C10}"/>
    <dgm:cxn modelId="{45620AB5-CBB2-4875-940D-0942EDA6D2FB}" type="presOf" srcId="{04F068A2-60A2-4390-9FBE-1711A9AB6C90}" destId="{A22E65F2-9CBE-4FAC-A9A0-9167C83F8261}" srcOrd="1" destOrd="0" presId="urn:microsoft.com/office/officeart/2005/8/layout/hProcess4"/>
    <dgm:cxn modelId="{318159CB-B756-43A6-8F99-7EAD2D8D9E3A}" srcId="{F5EF3177-D6CF-4D78-9648-2FBB227FF6AF}" destId="{D6DFB446-0070-402D-B24F-A19CBFCD27D4}" srcOrd="0" destOrd="0" parTransId="{741AC862-D687-4436-9482-85E186ACE808}" sibTransId="{D896B52F-C189-43B2-883F-AECD3994B328}"/>
    <dgm:cxn modelId="{6C2911D4-9878-443E-9C68-1B2769C90482}" type="presOf" srcId="{C33A94BD-EB14-4CC9-8BFE-B44677645660}" destId="{7C0B4F8E-C8D9-48DE-BCBA-C08DAD2BB235}" srcOrd="0" destOrd="0" presId="urn:microsoft.com/office/officeart/2005/8/layout/hProcess4"/>
    <dgm:cxn modelId="{01371FD5-6066-4A46-9CBF-24939085E460}" srcId="{68C33BE4-FAFC-4722-9FD6-A169E6ECEDDF}" destId="{04F068A2-60A2-4390-9FBE-1711A9AB6C90}" srcOrd="0" destOrd="0" parTransId="{74B96BA9-4134-4F42-92F8-23A5714389DA}" sibTransId="{84E66085-7497-45A7-A03A-9A501BE006F5}"/>
    <dgm:cxn modelId="{8E53E8DD-7CB1-4B4E-8EDA-58172F7F6E34}" type="presOf" srcId="{A2653EA4-0C5F-4210-BF10-B247CD4692B1}" destId="{21090451-1A6C-457B-BB18-BC17C4AD06D0}" srcOrd="1" destOrd="0" presId="urn:microsoft.com/office/officeart/2005/8/layout/hProcess4"/>
    <dgm:cxn modelId="{FECD86E4-D394-42C2-AD46-CD1A95051003}" type="presOf" srcId="{A2653EA4-0C5F-4210-BF10-B247CD4692B1}" destId="{FC371544-F3F3-44B9-8BCE-6F7FD570FC25}" srcOrd="0" destOrd="0" presId="urn:microsoft.com/office/officeart/2005/8/layout/hProcess4"/>
    <dgm:cxn modelId="{83C6B2E8-122E-4085-9B2B-E2AC7E5B4C10}" type="presOf" srcId="{AC74F6FD-3CFD-4FE8-87F6-F9DC07689D0A}" destId="{21090451-1A6C-457B-BB18-BC17C4AD06D0}" srcOrd="1" destOrd="2" presId="urn:microsoft.com/office/officeart/2005/8/layout/hProcess4"/>
    <dgm:cxn modelId="{6A6D7BF4-9F6C-49B6-A005-978202089AAC}" type="presOf" srcId="{2442FBAF-2C6F-4F26-A109-3497FE05CF50}" destId="{FC371544-F3F3-44B9-8BCE-6F7FD570FC25}" srcOrd="0" destOrd="1" presId="urn:microsoft.com/office/officeart/2005/8/layout/hProcess4"/>
    <dgm:cxn modelId="{585201F9-BEB0-4B3E-BB5E-6BD1EC6BF5FC}" type="presOf" srcId="{7BC7B84E-742E-4D5A-9658-09B4A8192B31}" destId="{A22E65F2-9CBE-4FAC-A9A0-9167C83F8261}" srcOrd="1" destOrd="1" presId="urn:microsoft.com/office/officeart/2005/8/layout/hProcess4"/>
    <dgm:cxn modelId="{61EEE9F9-FAEC-4062-B554-283C0BCB5748}" type="presOf" srcId="{29653F2C-775A-4B18-A55A-EB22DB15EE43}" destId="{A22E65F2-9CBE-4FAC-A9A0-9167C83F8261}" srcOrd="1" destOrd="2" presId="urn:microsoft.com/office/officeart/2005/8/layout/hProcess4"/>
    <dgm:cxn modelId="{2FBEADFC-67B8-4A58-A282-D5D8A76CABE5}" type="presOf" srcId="{AC74F6FD-3CFD-4FE8-87F6-F9DC07689D0A}" destId="{FC371544-F3F3-44B9-8BCE-6F7FD570FC25}" srcOrd="0" destOrd="2" presId="urn:microsoft.com/office/officeart/2005/8/layout/hProcess4"/>
    <dgm:cxn modelId="{07E55AFE-9A52-478E-AD43-46E0A836947C}" type="presOf" srcId="{F416CC32-74CF-4052-AA9F-B903A994E6FE}" destId="{DCDB8024-4BF1-42EE-8F9B-707303266300}" srcOrd="0" destOrd="1" presId="urn:microsoft.com/office/officeart/2005/8/layout/hProcess4"/>
    <dgm:cxn modelId="{8450A1CE-4F9B-4545-8CB1-8A01C524795B}" type="presParOf" srcId="{3D471797-EEDE-46E9-862C-B8F0F76395FD}" destId="{D59B857C-33E7-4E07-B96F-B89986341CE9}" srcOrd="0" destOrd="0" presId="urn:microsoft.com/office/officeart/2005/8/layout/hProcess4"/>
    <dgm:cxn modelId="{96C0A76B-DE98-4432-8C58-88B8F3419C48}" type="presParOf" srcId="{3D471797-EEDE-46E9-862C-B8F0F76395FD}" destId="{564938BA-DACA-40B8-8B63-DABECD9F5C24}" srcOrd="1" destOrd="0" presId="urn:microsoft.com/office/officeart/2005/8/layout/hProcess4"/>
    <dgm:cxn modelId="{228B8E2C-F071-46C0-A12B-CB8DF941A880}" type="presParOf" srcId="{3D471797-EEDE-46E9-862C-B8F0F76395FD}" destId="{63D46210-58E2-4F4B-9B81-A6667C9DBF85}" srcOrd="2" destOrd="0" presId="urn:microsoft.com/office/officeart/2005/8/layout/hProcess4"/>
    <dgm:cxn modelId="{C7B2E674-3576-4E23-A60B-17CC2EAC56BA}" type="presParOf" srcId="{63D46210-58E2-4F4B-9B81-A6667C9DBF85}" destId="{2C7350A6-EF07-4883-80EC-19C77A665EDF}" srcOrd="0" destOrd="0" presId="urn:microsoft.com/office/officeart/2005/8/layout/hProcess4"/>
    <dgm:cxn modelId="{EDDFA5B3-72D1-490D-8441-8FEDE7E708F2}" type="presParOf" srcId="{2C7350A6-EF07-4883-80EC-19C77A665EDF}" destId="{129A1B9F-8300-4BF5-B0A9-C5B9F6AE6FFF}" srcOrd="0" destOrd="0" presId="urn:microsoft.com/office/officeart/2005/8/layout/hProcess4"/>
    <dgm:cxn modelId="{B68A8D28-B899-4A34-ACEC-6310606010AE}" type="presParOf" srcId="{2C7350A6-EF07-4883-80EC-19C77A665EDF}" destId="{FC371544-F3F3-44B9-8BCE-6F7FD570FC25}" srcOrd="1" destOrd="0" presId="urn:microsoft.com/office/officeart/2005/8/layout/hProcess4"/>
    <dgm:cxn modelId="{3F277C0D-1D81-40EA-A67F-AAAFD6A9217D}" type="presParOf" srcId="{2C7350A6-EF07-4883-80EC-19C77A665EDF}" destId="{21090451-1A6C-457B-BB18-BC17C4AD06D0}" srcOrd="2" destOrd="0" presId="urn:microsoft.com/office/officeart/2005/8/layout/hProcess4"/>
    <dgm:cxn modelId="{07DB6B7C-7672-427E-9C3F-027ADBF4129B}" type="presParOf" srcId="{2C7350A6-EF07-4883-80EC-19C77A665EDF}" destId="{4EA011CF-A7F0-4862-97D4-EF583E4727CF}" srcOrd="3" destOrd="0" presId="urn:microsoft.com/office/officeart/2005/8/layout/hProcess4"/>
    <dgm:cxn modelId="{13DA727B-BC19-49AF-9072-11C8128EB429}" type="presParOf" srcId="{2C7350A6-EF07-4883-80EC-19C77A665EDF}" destId="{E402588E-2573-4C3B-BCFB-336FA460ED5F}" srcOrd="4" destOrd="0" presId="urn:microsoft.com/office/officeart/2005/8/layout/hProcess4"/>
    <dgm:cxn modelId="{6AEF50EB-6C76-4528-AC87-F6F3793FDF2E}" type="presParOf" srcId="{63D46210-58E2-4F4B-9B81-A6667C9DBF85}" destId="{066E0F8C-9473-4578-BC54-BF8F5EE1C3C2}" srcOrd="1" destOrd="0" presId="urn:microsoft.com/office/officeart/2005/8/layout/hProcess4"/>
    <dgm:cxn modelId="{59362F4A-1FF4-4245-AEF6-98A3E11F19B6}" type="presParOf" srcId="{63D46210-58E2-4F4B-9B81-A6667C9DBF85}" destId="{B3980D13-8F88-4039-9295-23665F82153F}" srcOrd="2" destOrd="0" presId="urn:microsoft.com/office/officeart/2005/8/layout/hProcess4"/>
    <dgm:cxn modelId="{C4EB783A-C11C-473C-9974-17E0E298AFDD}" type="presParOf" srcId="{B3980D13-8F88-4039-9295-23665F82153F}" destId="{D64557BB-901F-4611-B3CF-3FF6A513D5DD}" srcOrd="0" destOrd="0" presId="urn:microsoft.com/office/officeart/2005/8/layout/hProcess4"/>
    <dgm:cxn modelId="{E4F861EB-E063-4692-81F1-827F0D1823EC}" type="presParOf" srcId="{B3980D13-8F88-4039-9295-23665F82153F}" destId="{DCDB8024-4BF1-42EE-8F9B-707303266300}" srcOrd="1" destOrd="0" presId="urn:microsoft.com/office/officeart/2005/8/layout/hProcess4"/>
    <dgm:cxn modelId="{1AC413F7-244E-45B1-8134-834CC387F925}" type="presParOf" srcId="{B3980D13-8F88-4039-9295-23665F82153F}" destId="{CEB4A824-231C-4610-A65F-2AE70BFEE56F}" srcOrd="2" destOrd="0" presId="urn:microsoft.com/office/officeart/2005/8/layout/hProcess4"/>
    <dgm:cxn modelId="{A8A3E69A-23F7-4BB3-83D8-BD1B760EFE45}" type="presParOf" srcId="{B3980D13-8F88-4039-9295-23665F82153F}" destId="{74563546-DE30-4173-B862-A6D8A941EC10}" srcOrd="3" destOrd="0" presId="urn:microsoft.com/office/officeart/2005/8/layout/hProcess4"/>
    <dgm:cxn modelId="{B2DAC46A-DDF7-490C-802D-DA13C3C27C6F}" type="presParOf" srcId="{B3980D13-8F88-4039-9295-23665F82153F}" destId="{3597ED04-ED87-4368-9986-525E51DEA488}" srcOrd="4" destOrd="0" presId="urn:microsoft.com/office/officeart/2005/8/layout/hProcess4"/>
    <dgm:cxn modelId="{7DF0743E-C41E-4420-8C14-C758F0604153}" type="presParOf" srcId="{63D46210-58E2-4F4B-9B81-A6667C9DBF85}" destId="{7C0B4F8E-C8D9-48DE-BCBA-C08DAD2BB235}" srcOrd="3" destOrd="0" presId="urn:microsoft.com/office/officeart/2005/8/layout/hProcess4"/>
    <dgm:cxn modelId="{D7BB2460-B3C0-42FF-83A6-CEC94689D810}" type="presParOf" srcId="{63D46210-58E2-4F4B-9B81-A6667C9DBF85}" destId="{65B132CF-9EA5-4550-A644-0158180CA692}" srcOrd="4" destOrd="0" presId="urn:microsoft.com/office/officeart/2005/8/layout/hProcess4"/>
    <dgm:cxn modelId="{5BD791E8-3E9F-45BD-A43A-C07E22D341D5}" type="presParOf" srcId="{65B132CF-9EA5-4550-A644-0158180CA692}" destId="{334092C1-8BD3-4665-A822-479D1FE197B4}" srcOrd="0" destOrd="0" presId="urn:microsoft.com/office/officeart/2005/8/layout/hProcess4"/>
    <dgm:cxn modelId="{4B0505C8-F560-48D9-9BE6-0BA4EDBC31C2}" type="presParOf" srcId="{65B132CF-9EA5-4550-A644-0158180CA692}" destId="{94ABAB86-9583-467D-8ABB-8962313EF35D}" srcOrd="1" destOrd="0" presId="urn:microsoft.com/office/officeart/2005/8/layout/hProcess4"/>
    <dgm:cxn modelId="{CE108F99-F627-4FE0-ABC4-3F7F67A303CF}" type="presParOf" srcId="{65B132CF-9EA5-4550-A644-0158180CA692}" destId="{A22E65F2-9CBE-4FAC-A9A0-9167C83F8261}" srcOrd="2" destOrd="0" presId="urn:microsoft.com/office/officeart/2005/8/layout/hProcess4"/>
    <dgm:cxn modelId="{74CEA713-45D9-4148-863E-5E8213F77033}" type="presParOf" srcId="{65B132CF-9EA5-4550-A644-0158180CA692}" destId="{F8D71D2A-E68C-4448-B368-C058B039DB2A}" srcOrd="3" destOrd="0" presId="urn:microsoft.com/office/officeart/2005/8/layout/hProcess4"/>
    <dgm:cxn modelId="{60C7F519-51DC-4BE7-99A2-0365F9F1A849}" type="presParOf" srcId="{65B132CF-9EA5-4550-A644-0158180CA692}" destId="{B843FD7A-1C07-4A6E-A07B-174C62E4DF5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A48CCB-FAED-4A9C-AB98-3AFF206F81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08F7280-0283-4550-BEAD-5CE5DADC2EBA}">
      <dgm:prSet phldrT="[Text]"/>
      <dgm:spPr/>
      <dgm:t>
        <a:bodyPr/>
        <a:lstStyle/>
        <a:p>
          <a:r>
            <a:rPr lang="en-US"/>
            <a:t>TYPES OF TASK ORDER AWARDS </a:t>
          </a:r>
        </a:p>
      </dgm:t>
    </dgm:pt>
    <dgm:pt modelId="{CC11B5F8-AD48-4F71-BE52-77B1BA1E856D}" type="parTrans" cxnId="{BC4A99D0-4538-4F54-8099-E32B18D1F84E}">
      <dgm:prSet/>
      <dgm:spPr/>
      <dgm:t>
        <a:bodyPr/>
        <a:lstStyle/>
        <a:p>
          <a:endParaRPr lang="en-US"/>
        </a:p>
      </dgm:t>
    </dgm:pt>
    <dgm:pt modelId="{67C368A3-C9C1-4302-B3CD-7599ADF39437}" type="sibTrans" cxnId="{BC4A99D0-4538-4F54-8099-E32B18D1F84E}">
      <dgm:prSet/>
      <dgm:spPr/>
      <dgm:t>
        <a:bodyPr/>
        <a:lstStyle/>
        <a:p>
          <a:endParaRPr lang="en-US"/>
        </a:p>
      </dgm:t>
    </dgm:pt>
    <dgm:pt modelId="{6528203F-EECD-42F4-A2E2-CA96A4ECCCE6}">
      <dgm:prSet phldrT="[Text]"/>
      <dgm:spPr/>
      <dgm:t>
        <a:bodyPr/>
        <a:lstStyle/>
        <a:p>
          <a:r>
            <a:rPr lang="en-US" b="1" u="sng"/>
            <a:t>Operational Task Order</a:t>
          </a:r>
          <a:r>
            <a:rPr lang="en-US"/>
            <a:t>:  Covers all severable requirements for the FFRDC; average of 4 Operational Task Orders per year, utilizes base and options; value ranges from $50M per year to $450M per year. </a:t>
          </a:r>
        </a:p>
      </dgm:t>
    </dgm:pt>
    <dgm:pt modelId="{CA4D2596-E7CC-4F98-90B2-D3B4C1F255DB}" type="parTrans" cxnId="{197AE8EB-AE83-498D-8F62-D8ECBE85D0D8}">
      <dgm:prSet/>
      <dgm:spPr/>
      <dgm:t>
        <a:bodyPr/>
        <a:lstStyle/>
        <a:p>
          <a:endParaRPr lang="en-US"/>
        </a:p>
      </dgm:t>
    </dgm:pt>
    <dgm:pt modelId="{CE81D427-F6EE-46D1-9816-BADBAC1D3FE6}" type="sibTrans" cxnId="{197AE8EB-AE83-498D-8F62-D8ECBE85D0D8}">
      <dgm:prSet/>
      <dgm:spPr/>
      <dgm:t>
        <a:bodyPr/>
        <a:lstStyle/>
        <a:p>
          <a:endParaRPr lang="en-US"/>
        </a:p>
      </dgm:t>
    </dgm:pt>
    <dgm:pt modelId="{113089AD-ED40-48A1-8A73-AD9AE359C9CE}">
      <dgm:prSet phldrT="[Text]"/>
      <dgm:spPr/>
      <dgm:t>
        <a:bodyPr/>
        <a:lstStyle/>
        <a:p>
          <a:r>
            <a:rPr lang="en-US" b="1" u="sng"/>
            <a:t>Facilities Projects:</a:t>
          </a:r>
          <a:r>
            <a:rPr lang="en-US" b="0" u="none"/>
            <a:t>  Non-severable facilities projects are awarded on stand alone task orders.  Average number of facilities projects awarded per year is approximately 20 projects in addition to facilities requirements supported under the operational task order</a:t>
          </a:r>
          <a:endParaRPr lang="en-US" b="1" u="sng"/>
        </a:p>
      </dgm:t>
    </dgm:pt>
    <dgm:pt modelId="{80ED18ED-835A-42A4-AC28-7BD3F100806E}" type="parTrans" cxnId="{F9856709-3261-4937-9708-94666C03721C}">
      <dgm:prSet/>
      <dgm:spPr/>
      <dgm:t>
        <a:bodyPr/>
        <a:lstStyle/>
        <a:p>
          <a:endParaRPr lang="en-US"/>
        </a:p>
      </dgm:t>
    </dgm:pt>
    <dgm:pt modelId="{146481E2-677C-4DF3-8BD4-6179826C75D4}" type="sibTrans" cxnId="{F9856709-3261-4937-9708-94666C03721C}">
      <dgm:prSet/>
      <dgm:spPr/>
      <dgm:t>
        <a:bodyPr/>
        <a:lstStyle/>
        <a:p>
          <a:endParaRPr lang="en-US"/>
        </a:p>
      </dgm:t>
    </dgm:pt>
    <dgm:pt modelId="{E48EB66B-9469-4A88-838D-23E49256177D}">
      <dgm:prSet phldrT="[Text]"/>
      <dgm:spPr/>
      <dgm:t>
        <a:bodyPr/>
        <a:lstStyle/>
        <a:p>
          <a:r>
            <a:rPr lang="en-US" b="1" u="sng"/>
            <a:t>R&amp;D Projects</a:t>
          </a:r>
          <a:r>
            <a:rPr lang="en-US" b="0" i="1" u="sng"/>
            <a:t>:</a:t>
          </a:r>
          <a:r>
            <a:rPr lang="en-US" b="1" i="0" u="none"/>
            <a:t> </a:t>
          </a:r>
          <a:r>
            <a:rPr lang="en-US" b="0" i="0" u="none"/>
            <a:t>R&amp;D projects identified as non-severable are awarded as stand-alone task order; average number of R&amp;D Task order awards per year is approximately 25.  </a:t>
          </a:r>
          <a:endParaRPr lang="en-US" b="0" u="sng"/>
        </a:p>
      </dgm:t>
    </dgm:pt>
    <dgm:pt modelId="{7319C780-B742-41CA-8E4A-F37C32FFDDE1}" type="parTrans" cxnId="{FC9E9C40-B74C-4644-B13E-69F6BBBE1670}">
      <dgm:prSet/>
      <dgm:spPr/>
      <dgm:t>
        <a:bodyPr/>
        <a:lstStyle/>
        <a:p>
          <a:endParaRPr lang="en-US"/>
        </a:p>
      </dgm:t>
    </dgm:pt>
    <dgm:pt modelId="{6E54DDDF-C3FC-45CB-85F2-7213183D1C89}" type="sibTrans" cxnId="{FC9E9C40-B74C-4644-B13E-69F6BBBE1670}">
      <dgm:prSet/>
      <dgm:spPr/>
      <dgm:t>
        <a:bodyPr/>
        <a:lstStyle/>
        <a:p>
          <a:endParaRPr lang="en-US"/>
        </a:p>
      </dgm:t>
    </dgm:pt>
    <dgm:pt modelId="{33A01EEC-562A-4B9A-AB51-70697EC4DE61}" type="pres">
      <dgm:prSet presAssocID="{F8A48CCB-FAED-4A9C-AB98-3AFF206F813D}" presName="vert0" presStyleCnt="0">
        <dgm:presLayoutVars>
          <dgm:dir/>
          <dgm:animOne val="branch"/>
          <dgm:animLvl val="lvl"/>
        </dgm:presLayoutVars>
      </dgm:prSet>
      <dgm:spPr/>
    </dgm:pt>
    <dgm:pt modelId="{F5D908CA-32F7-4E8C-B83D-A6EDB39FFF3E}" type="pres">
      <dgm:prSet presAssocID="{908F7280-0283-4550-BEAD-5CE5DADC2EBA}" presName="thickLine" presStyleLbl="alignNode1" presStyleIdx="0" presStyleCnt="1"/>
      <dgm:spPr/>
    </dgm:pt>
    <dgm:pt modelId="{8C0F4C36-A862-4E0E-93B6-E2C79ACF8E3F}" type="pres">
      <dgm:prSet presAssocID="{908F7280-0283-4550-BEAD-5CE5DADC2EBA}" presName="horz1" presStyleCnt="0"/>
      <dgm:spPr/>
    </dgm:pt>
    <dgm:pt modelId="{E56A2D1E-90D3-4E99-8243-698DEEAF2F90}" type="pres">
      <dgm:prSet presAssocID="{908F7280-0283-4550-BEAD-5CE5DADC2EBA}" presName="tx1" presStyleLbl="revTx" presStyleIdx="0" presStyleCnt="4"/>
      <dgm:spPr/>
    </dgm:pt>
    <dgm:pt modelId="{58869F34-4BAB-45F0-91D0-B9F398E4884F}" type="pres">
      <dgm:prSet presAssocID="{908F7280-0283-4550-BEAD-5CE5DADC2EBA}" presName="vert1" presStyleCnt="0"/>
      <dgm:spPr/>
    </dgm:pt>
    <dgm:pt modelId="{0B933182-19FD-4C58-B2D9-5BC3140E7283}" type="pres">
      <dgm:prSet presAssocID="{6528203F-EECD-42F4-A2E2-CA96A4ECCCE6}" presName="vertSpace2a" presStyleCnt="0"/>
      <dgm:spPr/>
    </dgm:pt>
    <dgm:pt modelId="{71531FD2-53E1-4234-954A-4C952DA7DE3B}" type="pres">
      <dgm:prSet presAssocID="{6528203F-EECD-42F4-A2E2-CA96A4ECCCE6}" presName="horz2" presStyleCnt="0"/>
      <dgm:spPr/>
    </dgm:pt>
    <dgm:pt modelId="{E8086C26-5C77-4551-B72C-671CAF08AEA4}" type="pres">
      <dgm:prSet presAssocID="{6528203F-EECD-42F4-A2E2-CA96A4ECCCE6}" presName="horzSpace2" presStyleCnt="0"/>
      <dgm:spPr/>
    </dgm:pt>
    <dgm:pt modelId="{49E1FA8B-4524-44C4-8200-3C4EDA5933B5}" type="pres">
      <dgm:prSet presAssocID="{6528203F-EECD-42F4-A2E2-CA96A4ECCCE6}" presName="tx2" presStyleLbl="revTx" presStyleIdx="1" presStyleCnt="4"/>
      <dgm:spPr/>
    </dgm:pt>
    <dgm:pt modelId="{A3DD5918-3A2E-4CFA-8AEE-E953A677CF78}" type="pres">
      <dgm:prSet presAssocID="{6528203F-EECD-42F4-A2E2-CA96A4ECCCE6}" presName="vert2" presStyleCnt="0"/>
      <dgm:spPr/>
    </dgm:pt>
    <dgm:pt modelId="{636A9DB8-9802-4566-A1CA-A180E8179D2D}" type="pres">
      <dgm:prSet presAssocID="{6528203F-EECD-42F4-A2E2-CA96A4ECCCE6}" presName="thinLine2b" presStyleLbl="callout" presStyleIdx="0" presStyleCnt="3"/>
      <dgm:spPr/>
    </dgm:pt>
    <dgm:pt modelId="{CE6BAAFE-803B-4D0F-B719-B498DB284ABD}" type="pres">
      <dgm:prSet presAssocID="{6528203F-EECD-42F4-A2E2-CA96A4ECCCE6}" presName="vertSpace2b" presStyleCnt="0"/>
      <dgm:spPr/>
    </dgm:pt>
    <dgm:pt modelId="{0F283B73-9DCF-4C3E-AFC7-722AABD23702}" type="pres">
      <dgm:prSet presAssocID="{113089AD-ED40-48A1-8A73-AD9AE359C9CE}" presName="horz2" presStyleCnt="0"/>
      <dgm:spPr/>
    </dgm:pt>
    <dgm:pt modelId="{F74684B5-A7D3-44B0-BC74-FC0100F2710B}" type="pres">
      <dgm:prSet presAssocID="{113089AD-ED40-48A1-8A73-AD9AE359C9CE}" presName="horzSpace2" presStyleCnt="0"/>
      <dgm:spPr/>
    </dgm:pt>
    <dgm:pt modelId="{FF25F8AF-6969-4FC3-94F3-D3AADC5FCEAE}" type="pres">
      <dgm:prSet presAssocID="{113089AD-ED40-48A1-8A73-AD9AE359C9CE}" presName="tx2" presStyleLbl="revTx" presStyleIdx="2" presStyleCnt="4"/>
      <dgm:spPr/>
    </dgm:pt>
    <dgm:pt modelId="{46879A56-4947-46B1-A194-1D2662841742}" type="pres">
      <dgm:prSet presAssocID="{113089AD-ED40-48A1-8A73-AD9AE359C9CE}" presName="vert2" presStyleCnt="0"/>
      <dgm:spPr/>
    </dgm:pt>
    <dgm:pt modelId="{E4C8B48A-A604-41B1-847E-0CE1D68161B8}" type="pres">
      <dgm:prSet presAssocID="{113089AD-ED40-48A1-8A73-AD9AE359C9CE}" presName="thinLine2b" presStyleLbl="callout" presStyleIdx="1" presStyleCnt="3"/>
      <dgm:spPr/>
    </dgm:pt>
    <dgm:pt modelId="{B493C19C-27F9-4E13-A4EC-C5846ECEAFA3}" type="pres">
      <dgm:prSet presAssocID="{113089AD-ED40-48A1-8A73-AD9AE359C9CE}" presName="vertSpace2b" presStyleCnt="0"/>
      <dgm:spPr/>
    </dgm:pt>
    <dgm:pt modelId="{71D0D143-07E9-449F-BFE7-D74FBF237B92}" type="pres">
      <dgm:prSet presAssocID="{E48EB66B-9469-4A88-838D-23E49256177D}" presName="horz2" presStyleCnt="0"/>
      <dgm:spPr/>
    </dgm:pt>
    <dgm:pt modelId="{DCE66742-2123-4D04-8A3F-790A39A4C818}" type="pres">
      <dgm:prSet presAssocID="{E48EB66B-9469-4A88-838D-23E49256177D}" presName="horzSpace2" presStyleCnt="0"/>
      <dgm:spPr/>
    </dgm:pt>
    <dgm:pt modelId="{021BAA60-E1C7-41AD-B51A-62CA14C7656F}" type="pres">
      <dgm:prSet presAssocID="{E48EB66B-9469-4A88-838D-23E49256177D}" presName="tx2" presStyleLbl="revTx" presStyleIdx="3" presStyleCnt="4"/>
      <dgm:spPr/>
    </dgm:pt>
    <dgm:pt modelId="{F353FB85-B373-415E-8D3F-00DB157AC46B}" type="pres">
      <dgm:prSet presAssocID="{E48EB66B-9469-4A88-838D-23E49256177D}" presName="vert2" presStyleCnt="0"/>
      <dgm:spPr/>
    </dgm:pt>
    <dgm:pt modelId="{45CD2D7F-AE2E-47DF-AB0E-143E1ACF31C5}" type="pres">
      <dgm:prSet presAssocID="{E48EB66B-9469-4A88-838D-23E49256177D}" presName="thinLine2b" presStyleLbl="callout" presStyleIdx="2" presStyleCnt="3"/>
      <dgm:spPr/>
    </dgm:pt>
    <dgm:pt modelId="{E91BB907-29F0-46D0-92FE-DDED7941B9B0}" type="pres">
      <dgm:prSet presAssocID="{E48EB66B-9469-4A88-838D-23E49256177D}" presName="vertSpace2b" presStyleCnt="0"/>
      <dgm:spPr/>
    </dgm:pt>
  </dgm:ptLst>
  <dgm:cxnLst>
    <dgm:cxn modelId="{BDF6DA03-619E-45F2-80D0-E95DC6571ACC}" type="presOf" srcId="{113089AD-ED40-48A1-8A73-AD9AE359C9CE}" destId="{FF25F8AF-6969-4FC3-94F3-D3AADC5FCEAE}" srcOrd="0" destOrd="0" presId="urn:microsoft.com/office/officeart/2008/layout/LinedList"/>
    <dgm:cxn modelId="{F9856709-3261-4937-9708-94666C03721C}" srcId="{908F7280-0283-4550-BEAD-5CE5DADC2EBA}" destId="{113089AD-ED40-48A1-8A73-AD9AE359C9CE}" srcOrd="1" destOrd="0" parTransId="{80ED18ED-835A-42A4-AC28-7BD3F100806E}" sibTransId="{146481E2-677C-4DF3-8BD4-6179826C75D4}"/>
    <dgm:cxn modelId="{234D390F-05E4-4F21-8829-B5D4AAB1CBCE}" type="presOf" srcId="{F8A48CCB-FAED-4A9C-AB98-3AFF206F813D}" destId="{33A01EEC-562A-4B9A-AB51-70697EC4DE61}" srcOrd="0" destOrd="0" presId="urn:microsoft.com/office/officeart/2008/layout/LinedList"/>
    <dgm:cxn modelId="{5D32EF2F-DDAD-46A5-8DC1-6CF32701C085}" type="presOf" srcId="{6528203F-EECD-42F4-A2E2-CA96A4ECCCE6}" destId="{49E1FA8B-4524-44C4-8200-3C4EDA5933B5}" srcOrd="0" destOrd="0" presId="urn:microsoft.com/office/officeart/2008/layout/LinedList"/>
    <dgm:cxn modelId="{FC9E9C40-B74C-4644-B13E-69F6BBBE1670}" srcId="{908F7280-0283-4550-BEAD-5CE5DADC2EBA}" destId="{E48EB66B-9469-4A88-838D-23E49256177D}" srcOrd="2" destOrd="0" parTransId="{7319C780-B742-41CA-8E4A-F37C32FFDDE1}" sibTransId="{6E54DDDF-C3FC-45CB-85F2-7213183D1C89}"/>
    <dgm:cxn modelId="{0E1AE446-F5C7-43AB-A129-85365AC99291}" type="presOf" srcId="{908F7280-0283-4550-BEAD-5CE5DADC2EBA}" destId="{E56A2D1E-90D3-4E99-8243-698DEEAF2F90}" srcOrd="0" destOrd="0" presId="urn:microsoft.com/office/officeart/2008/layout/LinedList"/>
    <dgm:cxn modelId="{8FDB729C-6E33-4A23-9FEE-A33F72A6EB09}" type="presOf" srcId="{E48EB66B-9469-4A88-838D-23E49256177D}" destId="{021BAA60-E1C7-41AD-B51A-62CA14C7656F}" srcOrd="0" destOrd="0" presId="urn:microsoft.com/office/officeart/2008/layout/LinedList"/>
    <dgm:cxn modelId="{BC4A99D0-4538-4F54-8099-E32B18D1F84E}" srcId="{F8A48CCB-FAED-4A9C-AB98-3AFF206F813D}" destId="{908F7280-0283-4550-BEAD-5CE5DADC2EBA}" srcOrd="0" destOrd="0" parTransId="{CC11B5F8-AD48-4F71-BE52-77B1BA1E856D}" sibTransId="{67C368A3-C9C1-4302-B3CD-7599ADF39437}"/>
    <dgm:cxn modelId="{197AE8EB-AE83-498D-8F62-D8ECBE85D0D8}" srcId="{908F7280-0283-4550-BEAD-5CE5DADC2EBA}" destId="{6528203F-EECD-42F4-A2E2-CA96A4ECCCE6}" srcOrd="0" destOrd="0" parTransId="{CA4D2596-E7CC-4F98-90B2-D3B4C1F255DB}" sibTransId="{CE81D427-F6EE-46D1-9816-BADBAC1D3FE6}"/>
    <dgm:cxn modelId="{B5905EE9-E14D-40BD-B2E2-454AB0B7F0E6}" type="presParOf" srcId="{33A01EEC-562A-4B9A-AB51-70697EC4DE61}" destId="{F5D908CA-32F7-4E8C-B83D-A6EDB39FFF3E}" srcOrd="0" destOrd="0" presId="urn:microsoft.com/office/officeart/2008/layout/LinedList"/>
    <dgm:cxn modelId="{247E8F67-1FD1-4987-9FF0-F8ED4696D0E6}" type="presParOf" srcId="{33A01EEC-562A-4B9A-AB51-70697EC4DE61}" destId="{8C0F4C36-A862-4E0E-93B6-E2C79ACF8E3F}" srcOrd="1" destOrd="0" presId="urn:microsoft.com/office/officeart/2008/layout/LinedList"/>
    <dgm:cxn modelId="{4F20E93F-A40E-4E9F-8335-5984384C7BC4}" type="presParOf" srcId="{8C0F4C36-A862-4E0E-93B6-E2C79ACF8E3F}" destId="{E56A2D1E-90D3-4E99-8243-698DEEAF2F90}" srcOrd="0" destOrd="0" presId="urn:microsoft.com/office/officeart/2008/layout/LinedList"/>
    <dgm:cxn modelId="{6085F144-E3D6-465C-A87D-6D5A80714DAD}" type="presParOf" srcId="{8C0F4C36-A862-4E0E-93B6-E2C79ACF8E3F}" destId="{58869F34-4BAB-45F0-91D0-B9F398E4884F}" srcOrd="1" destOrd="0" presId="urn:microsoft.com/office/officeart/2008/layout/LinedList"/>
    <dgm:cxn modelId="{8FA930F6-6B64-4109-8D19-76136852D93E}" type="presParOf" srcId="{58869F34-4BAB-45F0-91D0-B9F398E4884F}" destId="{0B933182-19FD-4C58-B2D9-5BC3140E7283}" srcOrd="0" destOrd="0" presId="urn:microsoft.com/office/officeart/2008/layout/LinedList"/>
    <dgm:cxn modelId="{BB1608C5-405F-4F2F-B58D-5F25332A6A01}" type="presParOf" srcId="{58869F34-4BAB-45F0-91D0-B9F398E4884F}" destId="{71531FD2-53E1-4234-954A-4C952DA7DE3B}" srcOrd="1" destOrd="0" presId="urn:microsoft.com/office/officeart/2008/layout/LinedList"/>
    <dgm:cxn modelId="{40C39FF5-E62C-4FB3-9F34-FF3A4211606A}" type="presParOf" srcId="{71531FD2-53E1-4234-954A-4C952DA7DE3B}" destId="{E8086C26-5C77-4551-B72C-671CAF08AEA4}" srcOrd="0" destOrd="0" presId="urn:microsoft.com/office/officeart/2008/layout/LinedList"/>
    <dgm:cxn modelId="{72568215-43F7-4BB4-9C2C-DECCEA3172B2}" type="presParOf" srcId="{71531FD2-53E1-4234-954A-4C952DA7DE3B}" destId="{49E1FA8B-4524-44C4-8200-3C4EDA5933B5}" srcOrd="1" destOrd="0" presId="urn:microsoft.com/office/officeart/2008/layout/LinedList"/>
    <dgm:cxn modelId="{6D9B076F-01DD-4073-AB2B-88B6A7A33EC5}" type="presParOf" srcId="{71531FD2-53E1-4234-954A-4C952DA7DE3B}" destId="{A3DD5918-3A2E-4CFA-8AEE-E953A677CF78}" srcOrd="2" destOrd="0" presId="urn:microsoft.com/office/officeart/2008/layout/LinedList"/>
    <dgm:cxn modelId="{B59C1C64-0B1D-4CCE-90B0-9200B3328246}" type="presParOf" srcId="{58869F34-4BAB-45F0-91D0-B9F398E4884F}" destId="{636A9DB8-9802-4566-A1CA-A180E8179D2D}" srcOrd="2" destOrd="0" presId="urn:microsoft.com/office/officeart/2008/layout/LinedList"/>
    <dgm:cxn modelId="{92275D77-63CA-4AB3-8A8F-2955388D0CFB}" type="presParOf" srcId="{58869F34-4BAB-45F0-91D0-B9F398E4884F}" destId="{CE6BAAFE-803B-4D0F-B719-B498DB284ABD}" srcOrd="3" destOrd="0" presId="urn:microsoft.com/office/officeart/2008/layout/LinedList"/>
    <dgm:cxn modelId="{2182A955-80BE-452B-8676-DBBC661F1C08}" type="presParOf" srcId="{58869F34-4BAB-45F0-91D0-B9F398E4884F}" destId="{0F283B73-9DCF-4C3E-AFC7-722AABD23702}" srcOrd="4" destOrd="0" presId="urn:microsoft.com/office/officeart/2008/layout/LinedList"/>
    <dgm:cxn modelId="{5DB629FF-6E99-4BCC-9313-6F494B15D351}" type="presParOf" srcId="{0F283B73-9DCF-4C3E-AFC7-722AABD23702}" destId="{F74684B5-A7D3-44B0-BC74-FC0100F2710B}" srcOrd="0" destOrd="0" presId="urn:microsoft.com/office/officeart/2008/layout/LinedList"/>
    <dgm:cxn modelId="{36F54A0A-618C-43F0-9A37-A83F0A8648D5}" type="presParOf" srcId="{0F283B73-9DCF-4C3E-AFC7-722AABD23702}" destId="{FF25F8AF-6969-4FC3-94F3-D3AADC5FCEAE}" srcOrd="1" destOrd="0" presId="urn:microsoft.com/office/officeart/2008/layout/LinedList"/>
    <dgm:cxn modelId="{162917F4-08FC-46F2-A5B0-6DE4BD550915}" type="presParOf" srcId="{0F283B73-9DCF-4C3E-AFC7-722AABD23702}" destId="{46879A56-4947-46B1-A194-1D2662841742}" srcOrd="2" destOrd="0" presId="urn:microsoft.com/office/officeart/2008/layout/LinedList"/>
    <dgm:cxn modelId="{FD9AF9DD-B147-4820-BBBF-D4B785C30D2E}" type="presParOf" srcId="{58869F34-4BAB-45F0-91D0-B9F398E4884F}" destId="{E4C8B48A-A604-41B1-847E-0CE1D68161B8}" srcOrd="5" destOrd="0" presId="urn:microsoft.com/office/officeart/2008/layout/LinedList"/>
    <dgm:cxn modelId="{93FEAE13-ED00-4037-8274-AD4E280AF699}" type="presParOf" srcId="{58869F34-4BAB-45F0-91D0-B9F398E4884F}" destId="{B493C19C-27F9-4E13-A4EC-C5846ECEAFA3}" srcOrd="6" destOrd="0" presId="urn:microsoft.com/office/officeart/2008/layout/LinedList"/>
    <dgm:cxn modelId="{58D4FAB1-7687-49E3-9853-DEF0617CB6F9}" type="presParOf" srcId="{58869F34-4BAB-45F0-91D0-B9F398E4884F}" destId="{71D0D143-07E9-449F-BFE7-D74FBF237B92}" srcOrd="7" destOrd="0" presId="urn:microsoft.com/office/officeart/2008/layout/LinedList"/>
    <dgm:cxn modelId="{BED6BE54-7675-4EC6-AC2B-A3D7902C48B9}" type="presParOf" srcId="{71D0D143-07E9-449F-BFE7-D74FBF237B92}" destId="{DCE66742-2123-4D04-8A3F-790A39A4C818}" srcOrd="0" destOrd="0" presId="urn:microsoft.com/office/officeart/2008/layout/LinedList"/>
    <dgm:cxn modelId="{93212BBC-A0C9-46E1-A0A7-08526A27EE40}" type="presParOf" srcId="{71D0D143-07E9-449F-BFE7-D74FBF237B92}" destId="{021BAA60-E1C7-41AD-B51A-62CA14C7656F}" srcOrd="1" destOrd="0" presId="urn:microsoft.com/office/officeart/2008/layout/LinedList"/>
    <dgm:cxn modelId="{C1A86FB2-52B5-434F-B55E-F06014085044}" type="presParOf" srcId="{71D0D143-07E9-449F-BFE7-D74FBF237B92}" destId="{F353FB85-B373-415E-8D3F-00DB157AC46B}" srcOrd="2" destOrd="0" presId="urn:microsoft.com/office/officeart/2008/layout/LinedList"/>
    <dgm:cxn modelId="{1F504BD8-7CF3-4FE4-A878-D13A2EFDEDCD}" type="presParOf" srcId="{58869F34-4BAB-45F0-91D0-B9F398E4884F}" destId="{45CD2D7F-AE2E-47DF-AB0E-143E1ACF31C5}" srcOrd="8" destOrd="0" presId="urn:microsoft.com/office/officeart/2008/layout/LinedList"/>
    <dgm:cxn modelId="{C5BBDBBE-C2CE-4F45-B88B-10ECC6E7BE48}" type="presParOf" srcId="{58869F34-4BAB-45F0-91D0-B9F398E4884F}" destId="{E91BB907-29F0-46D0-92FE-DDED7941B9B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A48CCB-FAED-4A9C-AB98-3AFF206F813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08F7280-0283-4550-BEAD-5CE5DADC2EBA}">
      <dgm:prSet phldrT="[Text]"/>
      <dgm:spPr/>
      <dgm:t>
        <a:bodyPr/>
        <a:lstStyle/>
        <a:p>
          <a:r>
            <a:rPr lang="en-US"/>
            <a:t>FAR 35.017-1</a:t>
          </a:r>
        </a:p>
      </dgm:t>
    </dgm:pt>
    <dgm:pt modelId="{CC11B5F8-AD48-4F71-BE52-77B1BA1E856D}" type="parTrans" cxnId="{BC4A99D0-4538-4F54-8099-E32B18D1F84E}">
      <dgm:prSet/>
      <dgm:spPr/>
      <dgm:t>
        <a:bodyPr/>
        <a:lstStyle/>
        <a:p>
          <a:endParaRPr lang="en-US"/>
        </a:p>
      </dgm:t>
    </dgm:pt>
    <dgm:pt modelId="{67C368A3-C9C1-4302-B3CD-7599ADF39437}" type="sibTrans" cxnId="{BC4A99D0-4538-4F54-8099-E32B18D1F84E}">
      <dgm:prSet/>
      <dgm:spPr/>
      <dgm:t>
        <a:bodyPr/>
        <a:lstStyle/>
        <a:p>
          <a:endParaRPr lang="en-US"/>
        </a:p>
      </dgm:t>
    </dgm:pt>
    <dgm:pt modelId="{6528203F-EECD-42F4-A2E2-CA96A4ECCCE6}">
      <dgm:prSet phldrT="[Text]"/>
      <dgm:spPr/>
      <dgm:t>
        <a:bodyPr/>
        <a:lstStyle/>
        <a:p>
          <a:r>
            <a:rPr lang="en-US"/>
            <a:t>Written agreement between the Government and the FFRDC Operator</a:t>
          </a:r>
        </a:p>
      </dgm:t>
    </dgm:pt>
    <dgm:pt modelId="{CA4D2596-E7CC-4F98-90B2-D3B4C1F255DB}" type="parTrans" cxnId="{197AE8EB-AE83-498D-8F62-D8ECBE85D0D8}">
      <dgm:prSet/>
      <dgm:spPr/>
      <dgm:t>
        <a:bodyPr/>
        <a:lstStyle/>
        <a:p>
          <a:endParaRPr lang="en-US"/>
        </a:p>
      </dgm:t>
    </dgm:pt>
    <dgm:pt modelId="{CE81D427-F6EE-46D1-9816-BADBAC1D3FE6}" type="sibTrans" cxnId="{197AE8EB-AE83-498D-8F62-D8ECBE85D0D8}">
      <dgm:prSet/>
      <dgm:spPr/>
      <dgm:t>
        <a:bodyPr/>
        <a:lstStyle/>
        <a:p>
          <a:endParaRPr lang="en-US"/>
        </a:p>
      </dgm:t>
    </dgm:pt>
    <dgm:pt modelId="{113089AD-ED40-48A1-8A73-AD9AE359C9CE}">
      <dgm:prSet phldrT="[Text]"/>
      <dgm:spPr/>
      <dgm:t>
        <a:bodyPr/>
        <a:lstStyle/>
        <a:p>
          <a:r>
            <a:rPr lang="en-US" b="0" u="none"/>
            <a:t>May be in the contract or separate written agreement </a:t>
          </a:r>
        </a:p>
      </dgm:t>
    </dgm:pt>
    <dgm:pt modelId="{80ED18ED-835A-42A4-AC28-7BD3F100806E}" type="parTrans" cxnId="{F9856709-3261-4937-9708-94666C03721C}">
      <dgm:prSet/>
      <dgm:spPr/>
      <dgm:t>
        <a:bodyPr/>
        <a:lstStyle/>
        <a:p>
          <a:endParaRPr lang="en-US"/>
        </a:p>
      </dgm:t>
    </dgm:pt>
    <dgm:pt modelId="{146481E2-677C-4DF3-8BD4-6179826C75D4}" type="sibTrans" cxnId="{F9856709-3261-4937-9708-94666C03721C}">
      <dgm:prSet/>
      <dgm:spPr/>
      <dgm:t>
        <a:bodyPr/>
        <a:lstStyle/>
        <a:p>
          <a:endParaRPr lang="en-US"/>
        </a:p>
      </dgm:t>
    </dgm:pt>
    <dgm:pt modelId="{E48EB66B-9469-4A88-838D-23E49256177D}">
      <dgm:prSet phldrT="[Text]"/>
      <dgm:spPr/>
      <dgm:t>
        <a:bodyPr/>
        <a:lstStyle/>
        <a:p>
          <a:r>
            <a:rPr lang="en-US" b="0" u="none"/>
            <a:t>Term of the agreement cannot exceed 5 years </a:t>
          </a:r>
        </a:p>
      </dgm:t>
    </dgm:pt>
    <dgm:pt modelId="{7319C780-B742-41CA-8E4A-F37C32FFDDE1}" type="parTrans" cxnId="{FC9E9C40-B74C-4644-B13E-69F6BBBE1670}">
      <dgm:prSet/>
      <dgm:spPr/>
      <dgm:t>
        <a:bodyPr/>
        <a:lstStyle/>
        <a:p>
          <a:endParaRPr lang="en-US"/>
        </a:p>
      </dgm:t>
    </dgm:pt>
    <dgm:pt modelId="{6E54DDDF-C3FC-45CB-85F2-7213183D1C89}" type="sibTrans" cxnId="{FC9E9C40-B74C-4644-B13E-69F6BBBE1670}">
      <dgm:prSet/>
      <dgm:spPr/>
      <dgm:t>
        <a:bodyPr/>
        <a:lstStyle/>
        <a:p>
          <a:endParaRPr lang="en-US"/>
        </a:p>
      </dgm:t>
    </dgm:pt>
    <dgm:pt modelId="{9E23EFD3-8EAE-4CB4-856E-9ADC3E7F2C7B}" type="pres">
      <dgm:prSet presAssocID="{F8A48CCB-FAED-4A9C-AB98-3AFF206F813D}" presName="composite" presStyleCnt="0">
        <dgm:presLayoutVars>
          <dgm:chMax val="1"/>
          <dgm:dir/>
          <dgm:resizeHandles val="exact"/>
        </dgm:presLayoutVars>
      </dgm:prSet>
      <dgm:spPr/>
    </dgm:pt>
    <dgm:pt modelId="{E3A8C28E-F071-43FA-A64E-5D807BCF7FD9}" type="pres">
      <dgm:prSet presAssocID="{908F7280-0283-4550-BEAD-5CE5DADC2EBA}" presName="roof" presStyleLbl="dkBgShp" presStyleIdx="0" presStyleCnt="2"/>
      <dgm:spPr/>
    </dgm:pt>
    <dgm:pt modelId="{292417B7-2DFC-4E3B-90B6-407843320DC3}" type="pres">
      <dgm:prSet presAssocID="{908F7280-0283-4550-BEAD-5CE5DADC2EBA}" presName="pillars" presStyleCnt="0"/>
      <dgm:spPr/>
    </dgm:pt>
    <dgm:pt modelId="{868F8756-24DF-425F-B919-422E8673162B}" type="pres">
      <dgm:prSet presAssocID="{908F7280-0283-4550-BEAD-5CE5DADC2EBA}" presName="pillar1" presStyleLbl="node1" presStyleIdx="0" presStyleCnt="3" custLinFactNeighborX="-144" custLinFactNeighborY="-339">
        <dgm:presLayoutVars>
          <dgm:bulletEnabled val="1"/>
        </dgm:presLayoutVars>
      </dgm:prSet>
      <dgm:spPr/>
    </dgm:pt>
    <dgm:pt modelId="{D3E34089-09B9-4707-8ED3-4533F9C9D11E}" type="pres">
      <dgm:prSet presAssocID="{113089AD-ED40-48A1-8A73-AD9AE359C9CE}" presName="pillarX" presStyleLbl="node1" presStyleIdx="1" presStyleCnt="3">
        <dgm:presLayoutVars>
          <dgm:bulletEnabled val="1"/>
        </dgm:presLayoutVars>
      </dgm:prSet>
      <dgm:spPr/>
    </dgm:pt>
    <dgm:pt modelId="{99731749-28B2-4F65-AF40-2AA6039A435F}" type="pres">
      <dgm:prSet presAssocID="{E48EB66B-9469-4A88-838D-23E49256177D}" presName="pillarX" presStyleLbl="node1" presStyleIdx="2" presStyleCnt="3">
        <dgm:presLayoutVars>
          <dgm:bulletEnabled val="1"/>
        </dgm:presLayoutVars>
      </dgm:prSet>
      <dgm:spPr/>
    </dgm:pt>
    <dgm:pt modelId="{3ACF3E74-3BB3-44FA-8CF6-E423292AB8D3}" type="pres">
      <dgm:prSet presAssocID="{908F7280-0283-4550-BEAD-5CE5DADC2EBA}" presName="base" presStyleLbl="dkBgShp" presStyleIdx="1" presStyleCnt="2"/>
      <dgm:spPr/>
    </dgm:pt>
  </dgm:ptLst>
  <dgm:cxnLst>
    <dgm:cxn modelId="{F9856709-3261-4937-9708-94666C03721C}" srcId="{908F7280-0283-4550-BEAD-5CE5DADC2EBA}" destId="{113089AD-ED40-48A1-8A73-AD9AE359C9CE}" srcOrd="1" destOrd="0" parTransId="{80ED18ED-835A-42A4-AC28-7BD3F100806E}" sibTransId="{146481E2-677C-4DF3-8BD4-6179826C75D4}"/>
    <dgm:cxn modelId="{D5D8FF25-D6AC-46E1-91EE-0305C6BC8A58}" type="presOf" srcId="{113089AD-ED40-48A1-8A73-AD9AE359C9CE}" destId="{D3E34089-09B9-4707-8ED3-4533F9C9D11E}" srcOrd="0" destOrd="0" presId="urn:microsoft.com/office/officeart/2005/8/layout/hList3"/>
    <dgm:cxn modelId="{51E25638-7853-45AF-9A64-6A636AC1E182}" type="presOf" srcId="{E48EB66B-9469-4A88-838D-23E49256177D}" destId="{99731749-28B2-4F65-AF40-2AA6039A435F}" srcOrd="0" destOrd="0" presId="urn:microsoft.com/office/officeart/2005/8/layout/hList3"/>
    <dgm:cxn modelId="{FC9E9C40-B74C-4644-B13E-69F6BBBE1670}" srcId="{908F7280-0283-4550-BEAD-5CE5DADC2EBA}" destId="{E48EB66B-9469-4A88-838D-23E49256177D}" srcOrd="2" destOrd="0" parTransId="{7319C780-B742-41CA-8E4A-F37C32FFDDE1}" sibTransId="{6E54DDDF-C3FC-45CB-85F2-7213183D1C89}"/>
    <dgm:cxn modelId="{36C02F60-398C-49F0-BB59-A0F9DFCCF1E1}" type="presOf" srcId="{6528203F-EECD-42F4-A2E2-CA96A4ECCCE6}" destId="{868F8756-24DF-425F-B919-422E8673162B}" srcOrd="0" destOrd="0" presId="urn:microsoft.com/office/officeart/2005/8/layout/hList3"/>
    <dgm:cxn modelId="{FC88B172-BB5F-4CA4-B745-BB081C25800E}" type="presOf" srcId="{908F7280-0283-4550-BEAD-5CE5DADC2EBA}" destId="{E3A8C28E-F071-43FA-A64E-5D807BCF7FD9}" srcOrd="0" destOrd="0" presId="urn:microsoft.com/office/officeart/2005/8/layout/hList3"/>
    <dgm:cxn modelId="{904838C7-2B13-4F8D-9B00-C148BF7D51A0}" type="presOf" srcId="{F8A48CCB-FAED-4A9C-AB98-3AFF206F813D}" destId="{9E23EFD3-8EAE-4CB4-856E-9ADC3E7F2C7B}" srcOrd="0" destOrd="0" presId="urn:microsoft.com/office/officeart/2005/8/layout/hList3"/>
    <dgm:cxn modelId="{BC4A99D0-4538-4F54-8099-E32B18D1F84E}" srcId="{F8A48CCB-FAED-4A9C-AB98-3AFF206F813D}" destId="{908F7280-0283-4550-BEAD-5CE5DADC2EBA}" srcOrd="0" destOrd="0" parTransId="{CC11B5F8-AD48-4F71-BE52-77B1BA1E856D}" sibTransId="{67C368A3-C9C1-4302-B3CD-7599ADF39437}"/>
    <dgm:cxn modelId="{197AE8EB-AE83-498D-8F62-D8ECBE85D0D8}" srcId="{908F7280-0283-4550-BEAD-5CE5DADC2EBA}" destId="{6528203F-EECD-42F4-A2E2-CA96A4ECCCE6}" srcOrd="0" destOrd="0" parTransId="{CA4D2596-E7CC-4F98-90B2-D3B4C1F255DB}" sibTransId="{CE81D427-F6EE-46D1-9816-BADBAC1D3FE6}"/>
    <dgm:cxn modelId="{2AE0973F-73CD-4BCF-B586-9B3CCBCBEC7D}" type="presParOf" srcId="{9E23EFD3-8EAE-4CB4-856E-9ADC3E7F2C7B}" destId="{E3A8C28E-F071-43FA-A64E-5D807BCF7FD9}" srcOrd="0" destOrd="0" presId="urn:microsoft.com/office/officeart/2005/8/layout/hList3"/>
    <dgm:cxn modelId="{4D8A8172-BF02-4EB6-A43B-8B13DF12E5C1}" type="presParOf" srcId="{9E23EFD3-8EAE-4CB4-856E-9ADC3E7F2C7B}" destId="{292417B7-2DFC-4E3B-90B6-407843320DC3}" srcOrd="1" destOrd="0" presId="urn:microsoft.com/office/officeart/2005/8/layout/hList3"/>
    <dgm:cxn modelId="{F38C4FE3-5FE4-4A94-90AC-143C23BAB5DB}" type="presParOf" srcId="{292417B7-2DFC-4E3B-90B6-407843320DC3}" destId="{868F8756-24DF-425F-B919-422E8673162B}" srcOrd="0" destOrd="0" presId="urn:microsoft.com/office/officeart/2005/8/layout/hList3"/>
    <dgm:cxn modelId="{E87A6004-D3A3-4941-91D3-4068729F4B3A}" type="presParOf" srcId="{292417B7-2DFC-4E3B-90B6-407843320DC3}" destId="{D3E34089-09B9-4707-8ED3-4533F9C9D11E}" srcOrd="1" destOrd="0" presId="urn:microsoft.com/office/officeart/2005/8/layout/hList3"/>
    <dgm:cxn modelId="{91D770E3-5698-4363-A69D-26B2A1BD3186}" type="presParOf" srcId="{292417B7-2DFC-4E3B-90B6-407843320DC3}" destId="{99731749-28B2-4F65-AF40-2AA6039A435F}" srcOrd="2" destOrd="0" presId="urn:microsoft.com/office/officeart/2005/8/layout/hList3"/>
    <dgm:cxn modelId="{F5E0856D-8098-487E-9B0A-426245CEB30E}" type="presParOf" srcId="{9E23EFD3-8EAE-4CB4-856E-9ADC3E7F2C7B}" destId="{3ACF3E74-3BB3-44FA-8CF6-E423292AB8D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F034C8-8BC5-4C6F-884C-16B166E54E5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43272F3B-36A7-4153-86C8-850336C6654F}">
      <dgm:prSet phldrT="[Text]" phldr="0"/>
      <dgm:spPr>
        <a:solidFill>
          <a:schemeClr val="accent1">
            <a:lumMod val="50000"/>
          </a:schemeClr>
        </a:solidFill>
      </dgm:spPr>
      <dgm:t>
        <a:bodyPr/>
        <a:lstStyle/>
        <a:p>
          <a:pPr rtl="0"/>
          <a:r>
            <a:rPr lang="en-US">
              <a:latin typeface="Arial"/>
            </a:rPr>
            <a:t>Conference/Meetings </a:t>
          </a:r>
          <a:endParaRPr lang="en-US"/>
        </a:p>
      </dgm:t>
    </dgm:pt>
    <dgm:pt modelId="{42893B5A-4D80-4942-BA43-7B5EE411A551}" type="parTrans" cxnId="{F4CD710E-6E2D-4465-B661-0937F7FF10A3}">
      <dgm:prSet/>
      <dgm:spPr/>
      <dgm:t>
        <a:bodyPr/>
        <a:lstStyle/>
        <a:p>
          <a:endParaRPr lang="en-US"/>
        </a:p>
      </dgm:t>
    </dgm:pt>
    <dgm:pt modelId="{0936FEBA-B84D-435A-AC75-E408252BB8AC}" type="sibTrans" cxnId="{F4CD710E-6E2D-4465-B661-0937F7FF10A3}">
      <dgm:prSet/>
      <dgm:spPr/>
      <dgm:t>
        <a:bodyPr/>
        <a:lstStyle/>
        <a:p>
          <a:endParaRPr lang="en-US"/>
        </a:p>
      </dgm:t>
    </dgm:pt>
    <dgm:pt modelId="{80AD0E3A-736A-46E9-BD40-A95B319C5839}">
      <dgm:prSet phldrT="[Text]" phldr="0"/>
      <dgm:spPr>
        <a:solidFill>
          <a:schemeClr val="accent1">
            <a:lumMod val="50000"/>
          </a:schemeClr>
        </a:solidFill>
      </dgm:spPr>
      <dgm:t>
        <a:bodyPr/>
        <a:lstStyle/>
        <a:p>
          <a:pPr rtl="0"/>
          <a:r>
            <a:rPr lang="en-US">
              <a:latin typeface="Arial"/>
            </a:rPr>
            <a:t>Promotional Items </a:t>
          </a:r>
          <a:endParaRPr lang="en-US"/>
        </a:p>
      </dgm:t>
    </dgm:pt>
    <dgm:pt modelId="{19714898-A684-47B8-80B9-C551731CF96B}" type="parTrans" cxnId="{059BA15E-7F38-49A8-8AB9-6C1B49CB8FE2}">
      <dgm:prSet/>
      <dgm:spPr/>
      <dgm:t>
        <a:bodyPr/>
        <a:lstStyle/>
        <a:p>
          <a:endParaRPr lang="en-US"/>
        </a:p>
      </dgm:t>
    </dgm:pt>
    <dgm:pt modelId="{98EE6525-0FB8-4760-9192-2A17B2EFBF87}" type="sibTrans" cxnId="{059BA15E-7F38-49A8-8AB9-6C1B49CB8FE2}">
      <dgm:prSet/>
      <dgm:spPr/>
      <dgm:t>
        <a:bodyPr/>
        <a:lstStyle/>
        <a:p>
          <a:endParaRPr lang="en-US"/>
        </a:p>
      </dgm:t>
    </dgm:pt>
    <dgm:pt modelId="{560C4504-89C0-41D0-8571-43B0FD5DA590}">
      <dgm:prSet phldrT="[Text]" phldr="0"/>
      <dgm:spPr>
        <a:solidFill>
          <a:schemeClr val="accent1">
            <a:lumMod val="50000"/>
          </a:schemeClr>
        </a:solidFill>
      </dgm:spPr>
      <dgm:t>
        <a:bodyPr/>
        <a:lstStyle/>
        <a:p>
          <a:pPr rtl="0"/>
          <a:r>
            <a:rPr lang="en-US">
              <a:latin typeface="Arial"/>
            </a:rPr>
            <a:t>Travel </a:t>
          </a:r>
        </a:p>
      </dgm:t>
    </dgm:pt>
    <dgm:pt modelId="{73EEF5D0-A2AD-4170-85B6-CB8E2414DA19}" type="parTrans" cxnId="{430CD7E2-E77B-42E7-B28E-1A39BE2968F7}">
      <dgm:prSet/>
      <dgm:spPr/>
      <dgm:t>
        <a:bodyPr/>
        <a:lstStyle/>
        <a:p>
          <a:endParaRPr lang="en-US"/>
        </a:p>
      </dgm:t>
    </dgm:pt>
    <dgm:pt modelId="{685BF4AC-F5F6-403B-9A73-A424DB471145}" type="sibTrans" cxnId="{430CD7E2-E77B-42E7-B28E-1A39BE2968F7}">
      <dgm:prSet/>
      <dgm:spPr/>
      <dgm:t>
        <a:bodyPr/>
        <a:lstStyle/>
        <a:p>
          <a:endParaRPr lang="en-US"/>
        </a:p>
      </dgm:t>
    </dgm:pt>
    <dgm:pt modelId="{EDFBFC7E-D9BC-43CB-840D-360E131CFB86}">
      <dgm:prSet phldrT="[Text]" phldr="0"/>
      <dgm:spPr>
        <a:solidFill>
          <a:schemeClr val="accent1">
            <a:lumMod val="75000"/>
          </a:schemeClr>
        </a:solidFill>
      </dgm:spPr>
      <dgm:t>
        <a:bodyPr/>
        <a:lstStyle/>
        <a:p>
          <a:pPr rtl="0"/>
          <a:r>
            <a:rPr lang="en-US">
              <a:latin typeface="Arial"/>
            </a:rPr>
            <a:t>Proposed Legal instrument between the Contractor and Parent organization </a:t>
          </a:r>
          <a:endParaRPr lang="en-US"/>
        </a:p>
      </dgm:t>
    </dgm:pt>
    <dgm:pt modelId="{D25C371A-2026-4CB6-A7D4-B480304183A8}" type="parTrans" cxnId="{AF0DD7AB-7C8A-49FF-9339-4798248686BA}">
      <dgm:prSet/>
      <dgm:spPr/>
      <dgm:t>
        <a:bodyPr/>
        <a:lstStyle/>
        <a:p>
          <a:endParaRPr lang="en-US"/>
        </a:p>
      </dgm:t>
    </dgm:pt>
    <dgm:pt modelId="{3A90E6E0-3AF0-4FA5-B6FF-CC73426F5F42}" type="sibTrans" cxnId="{AF0DD7AB-7C8A-49FF-9339-4798248686BA}">
      <dgm:prSet/>
      <dgm:spPr/>
      <dgm:t>
        <a:bodyPr/>
        <a:lstStyle/>
        <a:p>
          <a:endParaRPr lang="en-US"/>
        </a:p>
      </dgm:t>
    </dgm:pt>
    <dgm:pt modelId="{87DBF342-A311-497F-B289-CA822363C231}">
      <dgm:prSet phldrT="[Text]" phldr="0"/>
      <dgm:spPr>
        <a:solidFill>
          <a:schemeClr val="accent1">
            <a:lumMod val="75000"/>
          </a:schemeClr>
        </a:solidFill>
      </dgm:spPr>
      <dgm:t>
        <a:bodyPr/>
        <a:lstStyle/>
        <a:p>
          <a:pPr rtl="0"/>
          <a:r>
            <a:rPr lang="en-US">
              <a:latin typeface="Arial"/>
            </a:rPr>
            <a:t>Changes/renewal to insurance </a:t>
          </a:r>
          <a:endParaRPr lang="en-US"/>
        </a:p>
      </dgm:t>
    </dgm:pt>
    <dgm:pt modelId="{1C2311BF-3B04-4057-B2EF-2F912DD57A87}" type="parTrans" cxnId="{21A315B4-53CB-4D23-9DC5-092E4A950219}">
      <dgm:prSet/>
      <dgm:spPr/>
      <dgm:t>
        <a:bodyPr/>
        <a:lstStyle/>
        <a:p>
          <a:endParaRPr lang="en-US"/>
        </a:p>
      </dgm:t>
    </dgm:pt>
    <dgm:pt modelId="{C2741AA0-CB8A-4406-ADF9-71AE5E54B5A7}" type="sibTrans" cxnId="{21A315B4-53CB-4D23-9DC5-092E4A950219}">
      <dgm:prSet/>
      <dgm:spPr/>
      <dgm:t>
        <a:bodyPr/>
        <a:lstStyle/>
        <a:p>
          <a:endParaRPr lang="en-US"/>
        </a:p>
      </dgm:t>
    </dgm:pt>
    <dgm:pt modelId="{EF8F6676-1C3D-48C9-A2E5-999C23EA44CA}">
      <dgm:prSet phldr="0"/>
      <dgm:spPr>
        <a:solidFill>
          <a:schemeClr val="accent1">
            <a:lumMod val="60000"/>
            <a:lumOff val="40000"/>
          </a:schemeClr>
        </a:solidFill>
      </dgm:spPr>
      <dgm:t>
        <a:bodyPr/>
        <a:lstStyle/>
        <a:p>
          <a:pPr rtl="0"/>
          <a:r>
            <a:rPr lang="en-US">
              <a:latin typeface="Arial"/>
            </a:rPr>
            <a:t>Consultant Costs </a:t>
          </a:r>
        </a:p>
      </dgm:t>
    </dgm:pt>
    <dgm:pt modelId="{63DBACE4-7E22-424E-BACE-AC98453C824E}" type="parTrans" cxnId="{3CE584EC-DE11-496C-B7D4-E98382D7C8BC}">
      <dgm:prSet/>
      <dgm:spPr/>
      <dgm:t>
        <a:bodyPr/>
        <a:lstStyle/>
        <a:p>
          <a:endParaRPr lang="en-US"/>
        </a:p>
      </dgm:t>
    </dgm:pt>
    <dgm:pt modelId="{B524943B-1924-4F8A-995B-8BBEF89E9FD7}" type="sibTrans" cxnId="{3CE584EC-DE11-496C-B7D4-E98382D7C8BC}">
      <dgm:prSet/>
      <dgm:spPr/>
      <dgm:t>
        <a:bodyPr/>
        <a:lstStyle/>
        <a:p>
          <a:endParaRPr lang="en-US"/>
        </a:p>
      </dgm:t>
    </dgm:pt>
    <dgm:pt modelId="{A56F62B4-6815-41A2-81CB-2A43E4765D58}">
      <dgm:prSet phldr="0"/>
      <dgm:spPr>
        <a:solidFill>
          <a:schemeClr val="accent1">
            <a:lumMod val="60000"/>
            <a:lumOff val="40000"/>
          </a:schemeClr>
        </a:solidFill>
      </dgm:spPr>
      <dgm:t>
        <a:bodyPr/>
        <a:lstStyle/>
        <a:p>
          <a:pPr rtl="0"/>
          <a:r>
            <a:rPr lang="en-US">
              <a:latin typeface="Arial"/>
            </a:rPr>
            <a:t>Subcontractor Costs </a:t>
          </a:r>
        </a:p>
      </dgm:t>
    </dgm:pt>
    <dgm:pt modelId="{4727794B-AC4B-4CC3-ABF7-41E8B0D655EB}" type="parTrans" cxnId="{77B35AA8-42AB-47D0-93D0-4FD0BFAB8F33}">
      <dgm:prSet/>
      <dgm:spPr/>
      <dgm:t>
        <a:bodyPr/>
        <a:lstStyle/>
        <a:p>
          <a:endParaRPr lang="en-US"/>
        </a:p>
      </dgm:t>
    </dgm:pt>
    <dgm:pt modelId="{B5E46518-3C31-4E49-A434-81F8AC5E9748}" type="sibTrans" cxnId="{77B35AA8-42AB-47D0-93D0-4FD0BFAB8F33}">
      <dgm:prSet/>
      <dgm:spPr/>
      <dgm:t>
        <a:bodyPr/>
        <a:lstStyle/>
        <a:p>
          <a:endParaRPr lang="en-US"/>
        </a:p>
      </dgm:t>
    </dgm:pt>
    <dgm:pt modelId="{35DF5585-2C00-4070-B386-EAD7741564A3}">
      <dgm:prSet phldr="0"/>
      <dgm:spPr>
        <a:solidFill>
          <a:schemeClr val="accent1">
            <a:lumMod val="75000"/>
          </a:schemeClr>
        </a:solidFill>
      </dgm:spPr>
      <dgm:t>
        <a:bodyPr/>
        <a:lstStyle/>
        <a:p>
          <a:pPr rtl="0"/>
          <a:r>
            <a:rPr lang="en-US">
              <a:latin typeface="Arial"/>
            </a:rPr>
            <a:t>Severance Pay </a:t>
          </a:r>
          <a:endParaRPr lang="en-US"/>
        </a:p>
      </dgm:t>
    </dgm:pt>
    <dgm:pt modelId="{E456A6BE-3339-4708-9DFF-42EB8DBB85FB}" type="parTrans" cxnId="{FD8F69DB-2D01-479A-BBAE-7914BFFAFD81}">
      <dgm:prSet/>
      <dgm:spPr/>
      <dgm:t>
        <a:bodyPr/>
        <a:lstStyle/>
        <a:p>
          <a:endParaRPr lang="en-US"/>
        </a:p>
      </dgm:t>
    </dgm:pt>
    <dgm:pt modelId="{EE190646-6698-4CAB-B738-AFCEDA4CA149}" type="sibTrans" cxnId="{FD8F69DB-2D01-479A-BBAE-7914BFFAFD81}">
      <dgm:prSet/>
      <dgm:spPr/>
      <dgm:t>
        <a:bodyPr/>
        <a:lstStyle/>
        <a:p>
          <a:endParaRPr lang="en-US"/>
        </a:p>
      </dgm:t>
    </dgm:pt>
    <dgm:pt modelId="{04751EDA-AA75-44C3-840C-8D8F7678D1B5}" type="pres">
      <dgm:prSet presAssocID="{A0F034C8-8BC5-4C6F-884C-16B166E54E54}" presName="diagram" presStyleCnt="0">
        <dgm:presLayoutVars>
          <dgm:dir/>
          <dgm:resizeHandles val="exact"/>
        </dgm:presLayoutVars>
      </dgm:prSet>
      <dgm:spPr/>
    </dgm:pt>
    <dgm:pt modelId="{2B4DEE68-8FD6-45CD-B793-8615E0289315}" type="pres">
      <dgm:prSet presAssocID="{43272F3B-36A7-4153-86C8-850336C6654F}" presName="node" presStyleLbl="node1" presStyleIdx="0" presStyleCnt="8">
        <dgm:presLayoutVars>
          <dgm:bulletEnabled val="1"/>
        </dgm:presLayoutVars>
      </dgm:prSet>
      <dgm:spPr/>
    </dgm:pt>
    <dgm:pt modelId="{F7E682F7-FFB3-4A46-BD17-536B5F77E05F}" type="pres">
      <dgm:prSet presAssocID="{0936FEBA-B84D-435A-AC75-E408252BB8AC}" presName="sibTrans" presStyleCnt="0"/>
      <dgm:spPr/>
    </dgm:pt>
    <dgm:pt modelId="{E2EB7A28-BE8B-45B0-8D16-5401B947C66F}" type="pres">
      <dgm:prSet presAssocID="{80AD0E3A-736A-46E9-BD40-A95B319C5839}" presName="node" presStyleLbl="node1" presStyleIdx="1" presStyleCnt="8">
        <dgm:presLayoutVars>
          <dgm:bulletEnabled val="1"/>
        </dgm:presLayoutVars>
      </dgm:prSet>
      <dgm:spPr/>
    </dgm:pt>
    <dgm:pt modelId="{57FD64F4-DB72-456A-9CAE-A6D54366C5A1}" type="pres">
      <dgm:prSet presAssocID="{98EE6525-0FB8-4760-9192-2A17B2EFBF87}" presName="sibTrans" presStyleCnt="0"/>
      <dgm:spPr/>
    </dgm:pt>
    <dgm:pt modelId="{02A0DA9A-1C37-4186-9ADA-BB63C3046596}" type="pres">
      <dgm:prSet presAssocID="{560C4504-89C0-41D0-8571-43B0FD5DA590}" presName="node" presStyleLbl="node1" presStyleIdx="2" presStyleCnt="8">
        <dgm:presLayoutVars>
          <dgm:bulletEnabled val="1"/>
        </dgm:presLayoutVars>
      </dgm:prSet>
      <dgm:spPr/>
    </dgm:pt>
    <dgm:pt modelId="{F4EDEEFF-2872-4E61-A206-895EC486422B}" type="pres">
      <dgm:prSet presAssocID="{685BF4AC-F5F6-403B-9A73-A424DB471145}" presName="sibTrans" presStyleCnt="0"/>
      <dgm:spPr/>
    </dgm:pt>
    <dgm:pt modelId="{36D391D5-AADA-4DF6-9454-B7520A8D9FC5}" type="pres">
      <dgm:prSet presAssocID="{35DF5585-2C00-4070-B386-EAD7741564A3}" presName="node" presStyleLbl="node1" presStyleIdx="3" presStyleCnt="8">
        <dgm:presLayoutVars>
          <dgm:bulletEnabled val="1"/>
        </dgm:presLayoutVars>
      </dgm:prSet>
      <dgm:spPr/>
    </dgm:pt>
    <dgm:pt modelId="{9F9F1631-3910-4D06-8621-F1BAA31C2517}" type="pres">
      <dgm:prSet presAssocID="{EE190646-6698-4CAB-B738-AFCEDA4CA149}" presName="sibTrans" presStyleCnt="0"/>
      <dgm:spPr/>
    </dgm:pt>
    <dgm:pt modelId="{6E2FEB99-8C15-4897-A0E5-CD8572673AA2}" type="pres">
      <dgm:prSet presAssocID="{EDFBFC7E-D9BC-43CB-840D-360E131CFB86}" presName="node" presStyleLbl="node1" presStyleIdx="4" presStyleCnt="8">
        <dgm:presLayoutVars>
          <dgm:bulletEnabled val="1"/>
        </dgm:presLayoutVars>
      </dgm:prSet>
      <dgm:spPr/>
    </dgm:pt>
    <dgm:pt modelId="{456DCA45-CD07-45CD-8D26-74F058FFDC12}" type="pres">
      <dgm:prSet presAssocID="{3A90E6E0-3AF0-4FA5-B6FF-CC73426F5F42}" presName="sibTrans" presStyleCnt="0"/>
      <dgm:spPr/>
    </dgm:pt>
    <dgm:pt modelId="{2EF084C6-802B-4260-9D80-2789CC18F7AF}" type="pres">
      <dgm:prSet presAssocID="{87DBF342-A311-497F-B289-CA822363C231}" presName="node" presStyleLbl="node1" presStyleIdx="5" presStyleCnt="8">
        <dgm:presLayoutVars>
          <dgm:bulletEnabled val="1"/>
        </dgm:presLayoutVars>
      </dgm:prSet>
      <dgm:spPr/>
    </dgm:pt>
    <dgm:pt modelId="{F81679C5-A70C-44D6-AB9E-BAD909C3E157}" type="pres">
      <dgm:prSet presAssocID="{C2741AA0-CB8A-4406-ADF9-71AE5E54B5A7}" presName="sibTrans" presStyleCnt="0"/>
      <dgm:spPr/>
    </dgm:pt>
    <dgm:pt modelId="{C5C74AAB-663B-4C67-82A2-E15E7CE74FEA}" type="pres">
      <dgm:prSet presAssocID="{EF8F6676-1C3D-48C9-A2E5-999C23EA44CA}" presName="node" presStyleLbl="node1" presStyleIdx="6" presStyleCnt="8">
        <dgm:presLayoutVars>
          <dgm:bulletEnabled val="1"/>
        </dgm:presLayoutVars>
      </dgm:prSet>
      <dgm:spPr/>
    </dgm:pt>
    <dgm:pt modelId="{F2DEEA65-5EEE-42ED-A656-CD0D0EAA85B9}" type="pres">
      <dgm:prSet presAssocID="{B524943B-1924-4F8A-995B-8BBEF89E9FD7}" presName="sibTrans" presStyleCnt="0"/>
      <dgm:spPr/>
    </dgm:pt>
    <dgm:pt modelId="{73EA5A8D-D3AC-4D95-AD6B-66FC53585EEA}" type="pres">
      <dgm:prSet presAssocID="{A56F62B4-6815-41A2-81CB-2A43E4765D58}" presName="node" presStyleLbl="node1" presStyleIdx="7" presStyleCnt="8">
        <dgm:presLayoutVars>
          <dgm:bulletEnabled val="1"/>
        </dgm:presLayoutVars>
      </dgm:prSet>
      <dgm:spPr/>
    </dgm:pt>
  </dgm:ptLst>
  <dgm:cxnLst>
    <dgm:cxn modelId="{EC2B8707-102D-4C1F-A625-9F53DF5CE6D0}" type="presOf" srcId="{87DBF342-A311-497F-B289-CA822363C231}" destId="{2EF084C6-802B-4260-9D80-2789CC18F7AF}" srcOrd="0" destOrd="0" presId="urn:microsoft.com/office/officeart/2005/8/layout/default"/>
    <dgm:cxn modelId="{F4CD710E-6E2D-4465-B661-0937F7FF10A3}" srcId="{A0F034C8-8BC5-4C6F-884C-16B166E54E54}" destId="{43272F3B-36A7-4153-86C8-850336C6654F}" srcOrd="0" destOrd="0" parTransId="{42893B5A-4D80-4942-BA43-7B5EE411A551}" sibTransId="{0936FEBA-B84D-435A-AC75-E408252BB8AC}"/>
    <dgm:cxn modelId="{0DD71813-310A-4AF2-8486-16A3337B3681}" type="presOf" srcId="{EF8F6676-1C3D-48C9-A2E5-999C23EA44CA}" destId="{C5C74AAB-663B-4C67-82A2-E15E7CE74FEA}" srcOrd="0" destOrd="0" presId="urn:microsoft.com/office/officeart/2005/8/layout/default"/>
    <dgm:cxn modelId="{3F537A1C-3437-42B5-8707-B453FE0B5097}" type="presOf" srcId="{80AD0E3A-736A-46E9-BD40-A95B319C5839}" destId="{E2EB7A28-BE8B-45B0-8D16-5401B947C66F}" srcOrd="0" destOrd="0" presId="urn:microsoft.com/office/officeart/2005/8/layout/default"/>
    <dgm:cxn modelId="{059BA15E-7F38-49A8-8AB9-6C1B49CB8FE2}" srcId="{A0F034C8-8BC5-4C6F-884C-16B166E54E54}" destId="{80AD0E3A-736A-46E9-BD40-A95B319C5839}" srcOrd="1" destOrd="0" parTransId="{19714898-A684-47B8-80B9-C551731CF96B}" sibTransId="{98EE6525-0FB8-4760-9192-2A17B2EFBF87}"/>
    <dgm:cxn modelId="{316F5E5F-ED2E-422B-A511-DFC4B7889426}" type="presOf" srcId="{35DF5585-2C00-4070-B386-EAD7741564A3}" destId="{36D391D5-AADA-4DF6-9454-B7520A8D9FC5}" srcOrd="0" destOrd="0" presId="urn:microsoft.com/office/officeart/2005/8/layout/default"/>
    <dgm:cxn modelId="{3DD4BB81-6A26-45CA-9EA3-ECD9D2A88EEB}" type="presOf" srcId="{A0F034C8-8BC5-4C6F-884C-16B166E54E54}" destId="{04751EDA-AA75-44C3-840C-8D8F7678D1B5}" srcOrd="0" destOrd="0" presId="urn:microsoft.com/office/officeart/2005/8/layout/default"/>
    <dgm:cxn modelId="{4C4BAFA7-4CE3-482F-9640-33CEA9AB60EC}" type="presOf" srcId="{A56F62B4-6815-41A2-81CB-2A43E4765D58}" destId="{73EA5A8D-D3AC-4D95-AD6B-66FC53585EEA}" srcOrd="0" destOrd="0" presId="urn:microsoft.com/office/officeart/2005/8/layout/default"/>
    <dgm:cxn modelId="{77B35AA8-42AB-47D0-93D0-4FD0BFAB8F33}" srcId="{A0F034C8-8BC5-4C6F-884C-16B166E54E54}" destId="{A56F62B4-6815-41A2-81CB-2A43E4765D58}" srcOrd="7" destOrd="0" parTransId="{4727794B-AC4B-4CC3-ABF7-41E8B0D655EB}" sibTransId="{B5E46518-3C31-4E49-A434-81F8AC5E9748}"/>
    <dgm:cxn modelId="{AF0DD7AB-7C8A-49FF-9339-4798248686BA}" srcId="{A0F034C8-8BC5-4C6F-884C-16B166E54E54}" destId="{EDFBFC7E-D9BC-43CB-840D-360E131CFB86}" srcOrd="4" destOrd="0" parTransId="{D25C371A-2026-4CB6-A7D4-B480304183A8}" sibTransId="{3A90E6E0-3AF0-4FA5-B6FF-CC73426F5F42}"/>
    <dgm:cxn modelId="{21A315B4-53CB-4D23-9DC5-092E4A950219}" srcId="{A0F034C8-8BC5-4C6F-884C-16B166E54E54}" destId="{87DBF342-A311-497F-B289-CA822363C231}" srcOrd="5" destOrd="0" parTransId="{1C2311BF-3B04-4057-B2EF-2F912DD57A87}" sibTransId="{C2741AA0-CB8A-4406-ADF9-71AE5E54B5A7}"/>
    <dgm:cxn modelId="{10A6E7CB-7F83-4F2F-96A8-769BA623D69F}" type="presOf" srcId="{43272F3B-36A7-4153-86C8-850336C6654F}" destId="{2B4DEE68-8FD6-45CD-B793-8615E0289315}" srcOrd="0" destOrd="0" presId="urn:microsoft.com/office/officeart/2005/8/layout/default"/>
    <dgm:cxn modelId="{FD8F69DB-2D01-479A-BBAE-7914BFFAFD81}" srcId="{A0F034C8-8BC5-4C6F-884C-16B166E54E54}" destId="{35DF5585-2C00-4070-B386-EAD7741564A3}" srcOrd="3" destOrd="0" parTransId="{E456A6BE-3339-4708-9DFF-42EB8DBB85FB}" sibTransId="{EE190646-6698-4CAB-B738-AFCEDA4CA149}"/>
    <dgm:cxn modelId="{430CD7E2-E77B-42E7-B28E-1A39BE2968F7}" srcId="{A0F034C8-8BC5-4C6F-884C-16B166E54E54}" destId="{560C4504-89C0-41D0-8571-43B0FD5DA590}" srcOrd="2" destOrd="0" parTransId="{73EEF5D0-A2AD-4170-85B6-CB8E2414DA19}" sibTransId="{685BF4AC-F5F6-403B-9A73-A424DB471145}"/>
    <dgm:cxn modelId="{8EFFB3E3-AD9B-4C56-87AB-FC08038CDB6B}" type="presOf" srcId="{EDFBFC7E-D9BC-43CB-840D-360E131CFB86}" destId="{6E2FEB99-8C15-4897-A0E5-CD8572673AA2}" srcOrd="0" destOrd="0" presId="urn:microsoft.com/office/officeart/2005/8/layout/default"/>
    <dgm:cxn modelId="{F51961E9-708F-4FD2-B49E-B31973082E32}" type="presOf" srcId="{560C4504-89C0-41D0-8571-43B0FD5DA590}" destId="{02A0DA9A-1C37-4186-9ADA-BB63C3046596}" srcOrd="0" destOrd="0" presId="urn:microsoft.com/office/officeart/2005/8/layout/default"/>
    <dgm:cxn modelId="{3CE584EC-DE11-496C-B7D4-E98382D7C8BC}" srcId="{A0F034C8-8BC5-4C6F-884C-16B166E54E54}" destId="{EF8F6676-1C3D-48C9-A2E5-999C23EA44CA}" srcOrd="6" destOrd="0" parTransId="{63DBACE4-7E22-424E-BACE-AC98453C824E}" sibTransId="{B524943B-1924-4F8A-995B-8BBEF89E9FD7}"/>
    <dgm:cxn modelId="{970FDD57-AFAD-414B-905A-5E9E9616273D}" type="presParOf" srcId="{04751EDA-AA75-44C3-840C-8D8F7678D1B5}" destId="{2B4DEE68-8FD6-45CD-B793-8615E0289315}" srcOrd="0" destOrd="0" presId="urn:microsoft.com/office/officeart/2005/8/layout/default"/>
    <dgm:cxn modelId="{2B34DF2C-5E5D-451F-83EB-34532D4BAA97}" type="presParOf" srcId="{04751EDA-AA75-44C3-840C-8D8F7678D1B5}" destId="{F7E682F7-FFB3-4A46-BD17-536B5F77E05F}" srcOrd="1" destOrd="0" presId="urn:microsoft.com/office/officeart/2005/8/layout/default"/>
    <dgm:cxn modelId="{0056D371-2468-46B3-B9C5-0C6A03CD3328}" type="presParOf" srcId="{04751EDA-AA75-44C3-840C-8D8F7678D1B5}" destId="{E2EB7A28-BE8B-45B0-8D16-5401B947C66F}" srcOrd="2" destOrd="0" presId="urn:microsoft.com/office/officeart/2005/8/layout/default"/>
    <dgm:cxn modelId="{3E6380BA-6F78-442A-BF34-B969BD08EAA3}" type="presParOf" srcId="{04751EDA-AA75-44C3-840C-8D8F7678D1B5}" destId="{57FD64F4-DB72-456A-9CAE-A6D54366C5A1}" srcOrd="3" destOrd="0" presId="urn:microsoft.com/office/officeart/2005/8/layout/default"/>
    <dgm:cxn modelId="{5F28C237-CD62-4B75-9F9C-E23E29B3A669}" type="presParOf" srcId="{04751EDA-AA75-44C3-840C-8D8F7678D1B5}" destId="{02A0DA9A-1C37-4186-9ADA-BB63C3046596}" srcOrd="4" destOrd="0" presId="urn:microsoft.com/office/officeart/2005/8/layout/default"/>
    <dgm:cxn modelId="{9C618681-A393-40C1-94F5-153C9E8077A9}" type="presParOf" srcId="{04751EDA-AA75-44C3-840C-8D8F7678D1B5}" destId="{F4EDEEFF-2872-4E61-A206-895EC486422B}" srcOrd="5" destOrd="0" presId="urn:microsoft.com/office/officeart/2005/8/layout/default"/>
    <dgm:cxn modelId="{50F2E041-9375-4D0B-B3BD-1D86278A4837}" type="presParOf" srcId="{04751EDA-AA75-44C3-840C-8D8F7678D1B5}" destId="{36D391D5-AADA-4DF6-9454-B7520A8D9FC5}" srcOrd="6" destOrd="0" presId="urn:microsoft.com/office/officeart/2005/8/layout/default"/>
    <dgm:cxn modelId="{CCA7C4F8-E64F-495B-805A-F247C6705892}" type="presParOf" srcId="{04751EDA-AA75-44C3-840C-8D8F7678D1B5}" destId="{9F9F1631-3910-4D06-8621-F1BAA31C2517}" srcOrd="7" destOrd="0" presId="urn:microsoft.com/office/officeart/2005/8/layout/default"/>
    <dgm:cxn modelId="{1380A4E4-D142-4BCB-9057-4F677F8943AF}" type="presParOf" srcId="{04751EDA-AA75-44C3-840C-8D8F7678D1B5}" destId="{6E2FEB99-8C15-4897-A0E5-CD8572673AA2}" srcOrd="8" destOrd="0" presId="urn:microsoft.com/office/officeart/2005/8/layout/default"/>
    <dgm:cxn modelId="{AC06C676-4372-46D6-AD19-3A4674B650F1}" type="presParOf" srcId="{04751EDA-AA75-44C3-840C-8D8F7678D1B5}" destId="{456DCA45-CD07-45CD-8D26-74F058FFDC12}" srcOrd="9" destOrd="0" presId="urn:microsoft.com/office/officeart/2005/8/layout/default"/>
    <dgm:cxn modelId="{A39AD194-BFD1-43C8-9C1A-F4E9CE0A93CC}" type="presParOf" srcId="{04751EDA-AA75-44C3-840C-8D8F7678D1B5}" destId="{2EF084C6-802B-4260-9D80-2789CC18F7AF}" srcOrd="10" destOrd="0" presId="urn:microsoft.com/office/officeart/2005/8/layout/default"/>
    <dgm:cxn modelId="{11C80B9B-BD5A-4C94-9BB9-7868D34E84A4}" type="presParOf" srcId="{04751EDA-AA75-44C3-840C-8D8F7678D1B5}" destId="{F81679C5-A70C-44D6-AB9E-BAD909C3E157}" srcOrd="11" destOrd="0" presId="urn:microsoft.com/office/officeart/2005/8/layout/default"/>
    <dgm:cxn modelId="{A6388F23-E2DE-4120-8891-F1FBD9A9B441}" type="presParOf" srcId="{04751EDA-AA75-44C3-840C-8D8F7678D1B5}" destId="{C5C74AAB-663B-4C67-82A2-E15E7CE74FEA}" srcOrd="12" destOrd="0" presId="urn:microsoft.com/office/officeart/2005/8/layout/default"/>
    <dgm:cxn modelId="{5CC6179A-7925-45D5-9807-569A13EDD1F9}" type="presParOf" srcId="{04751EDA-AA75-44C3-840C-8D8F7678D1B5}" destId="{F2DEEA65-5EEE-42ED-A656-CD0D0EAA85B9}" srcOrd="13" destOrd="0" presId="urn:microsoft.com/office/officeart/2005/8/layout/default"/>
    <dgm:cxn modelId="{8190D30C-651A-42E8-80A8-D67960B5DD0D}" type="presParOf" srcId="{04751EDA-AA75-44C3-840C-8D8F7678D1B5}" destId="{73EA5A8D-D3AC-4D95-AD6B-66FC53585EE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F034C8-8BC5-4C6F-884C-16B166E54E5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43272F3B-36A7-4153-86C8-850336C6654F}">
      <dgm:prSet phldrT="[Text]" phldr="0"/>
      <dgm:spPr>
        <a:solidFill>
          <a:schemeClr val="accent1">
            <a:lumMod val="50000"/>
          </a:schemeClr>
        </a:solidFill>
      </dgm:spPr>
      <dgm:t>
        <a:bodyPr/>
        <a:lstStyle/>
        <a:p>
          <a:pPr rtl="0"/>
          <a:r>
            <a:rPr lang="en-US">
              <a:solidFill>
                <a:schemeClr val="bg1"/>
              </a:solidFill>
              <a:effectLst/>
              <a:ea typeface="Calibri" panose="020F0502020204030204" pitchFamily="34" charset="0"/>
            </a:rPr>
            <a:t>Maintain its expertise</a:t>
          </a:r>
          <a:endParaRPr lang="en-US">
            <a:solidFill>
              <a:schemeClr val="bg1"/>
            </a:solidFill>
          </a:endParaRPr>
        </a:p>
      </dgm:t>
    </dgm:pt>
    <dgm:pt modelId="{42893B5A-4D80-4942-BA43-7B5EE411A551}" type="parTrans" cxnId="{F4CD710E-6E2D-4465-B661-0937F7FF10A3}">
      <dgm:prSet/>
      <dgm:spPr/>
      <dgm:t>
        <a:bodyPr/>
        <a:lstStyle/>
        <a:p>
          <a:endParaRPr lang="en-US"/>
        </a:p>
      </dgm:t>
    </dgm:pt>
    <dgm:pt modelId="{0936FEBA-B84D-435A-AC75-E408252BB8AC}" type="sibTrans" cxnId="{F4CD710E-6E2D-4465-B661-0937F7FF10A3}">
      <dgm:prSet/>
      <dgm:spPr/>
      <dgm:t>
        <a:bodyPr/>
        <a:lstStyle/>
        <a:p>
          <a:endParaRPr lang="en-US"/>
        </a:p>
      </dgm:t>
    </dgm:pt>
    <dgm:pt modelId="{560C4504-89C0-41D0-8571-43B0FD5DA590}">
      <dgm:prSet phldrT="[Text]" phldr="0"/>
      <dgm:spPr>
        <a:solidFill>
          <a:schemeClr val="accent1">
            <a:lumMod val="75000"/>
          </a:schemeClr>
        </a:solidFill>
      </dgm:spPr>
      <dgm:t>
        <a:bodyPr/>
        <a:lstStyle/>
        <a:p>
          <a:pPr rtl="0"/>
          <a:r>
            <a:rPr lang="en-US">
              <a:solidFill>
                <a:schemeClr val="bg1"/>
              </a:solidFill>
              <a:effectLst/>
              <a:ea typeface="Calibri" panose="020F0502020204030204" pitchFamily="34" charset="0"/>
            </a:rPr>
            <a:t>The needs of other stakeholders</a:t>
          </a:r>
          <a:endParaRPr lang="en-US">
            <a:solidFill>
              <a:schemeClr val="bg1"/>
            </a:solidFill>
            <a:latin typeface="Arial"/>
          </a:endParaRPr>
        </a:p>
      </dgm:t>
    </dgm:pt>
    <dgm:pt modelId="{73EEF5D0-A2AD-4170-85B6-CB8E2414DA19}" type="parTrans" cxnId="{430CD7E2-E77B-42E7-B28E-1A39BE2968F7}">
      <dgm:prSet/>
      <dgm:spPr/>
      <dgm:t>
        <a:bodyPr/>
        <a:lstStyle/>
        <a:p>
          <a:endParaRPr lang="en-US"/>
        </a:p>
      </dgm:t>
    </dgm:pt>
    <dgm:pt modelId="{685BF4AC-F5F6-403B-9A73-A424DB471145}" type="sibTrans" cxnId="{430CD7E2-E77B-42E7-B28E-1A39BE2968F7}">
      <dgm:prSet/>
      <dgm:spPr/>
      <dgm:t>
        <a:bodyPr/>
        <a:lstStyle/>
        <a:p>
          <a:endParaRPr lang="en-US"/>
        </a:p>
      </dgm:t>
    </dgm:pt>
    <dgm:pt modelId="{35DF5585-2C00-4070-B386-EAD7741564A3}">
      <dgm:prSet phldr="0"/>
      <dgm:spPr>
        <a:solidFill>
          <a:schemeClr val="accent1">
            <a:lumMod val="75000"/>
          </a:schemeClr>
        </a:solidFill>
      </dgm:spPr>
      <dgm:t>
        <a:bodyPr/>
        <a:lstStyle/>
        <a:p>
          <a:pPr rtl="0"/>
          <a:r>
            <a:rPr lang="en-US">
              <a:solidFill>
                <a:schemeClr val="bg1"/>
              </a:solidFill>
              <a:effectLst/>
              <a:ea typeface="Calibri" panose="020F0502020204030204" pitchFamily="34" charset="0"/>
            </a:rPr>
            <a:t>And provide rapid response to those needs</a:t>
          </a:r>
          <a:endParaRPr lang="en-US">
            <a:solidFill>
              <a:schemeClr val="bg1"/>
            </a:solidFill>
          </a:endParaRPr>
        </a:p>
      </dgm:t>
    </dgm:pt>
    <dgm:pt modelId="{E456A6BE-3339-4708-9DFF-42EB8DBB85FB}" type="parTrans" cxnId="{FD8F69DB-2D01-479A-BBAE-7914BFFAFD81}">
      <dgm:prSet/>
      <dgm:spPr/>
      <dgm:t>
        <a:bodyPr/>
        <a:lstStyle/>
        <a:p>
          <a:endParaRPr lang="en-US"/>
        </a:p>
      </dgm:t>
    </dgm:pt>
    <dgm:pt modelId="{EE190646-6698-4CAB-B738-AFCEDA4CA149}" type="sibTrans" cxnId="{FD8F69DB-2D01-479A-BBAE-7914BFFAFD81}">
      <dgm:prSet/>
      <dgm:spPr/>
      <dgm:t>
        <a:bodyPr/>
        <a:lstStyle/>
        <a:p>
          <a:endParaRPr lang="en-US"/>
        </a:p>
      </dgm:t>
    </dgm:pt>
    <dgm:pt modelId="{1E09C247-4284-468A-B28A-EF9934B9B0B6}">
      <dgm:prSet phldrT="[Text]" phldr="0"/>
      <dgm:spPr>
        <a:solidFill>
          <a:schemeClr val="accent1">
            <a:lumMod val="50000"/>
          </a:schemeClr>
        </a:solidFill>
      </dgm:spPr>
      <dgm:t>
        <a:bodyPr/>
        <a:lstStyle/>
        <a:p>
          <a:pPr rtl="0"/>
          <a:r>
            <a:rPr lang="en-US">
              <a:solidFill>
                <a:schemeClr val="bg1"/>
              </a:solidFill>
              <a:effectLst/>
              <a:ea typeface="Calibri" panose="020F0502020204030204" pitchFamily="34" charset="0"/>
            </a:rPr>
            <a:t>Preserve familiarity with the needs of its sponsoring agency</a:t>
          </a:r>
          <a:endParaRPr lang="en-US"/>
        </a:p>
      </dgm:t>
    </dgm:pt>
    <dgm:pt modelId="{F182E384-C015-40C4-8BB8-46355B4150DA}" type="parTrans" cxnId="{7F8C706F-53A0-4C62-ABDD-2019C01D8C7E}">
      <dgm:prSet/>
      <dgm:spPr/>
      <dgm:t>
        <a:bodyPr/>
        <a:lstStyle/>
        <a:p>
          <a:endParaRPr lang="en-US"/>
        </a:p>
      </dgm:t>
    </dgm:pt>
    <dgm:pt modelId="{66E4BA0B-DA10-4367-A590-9175DCA8901E}" type="sibTrans" cxnId="{7F8C706F-53A0-4C62-ABDD-2019C01D8C7E}">
      <dgm:prSet/>
      <dgm:spPr/>
      <dgm:t>
        <a:bodyPr/>
        <a:lstStyle/>
        <a:p>
          <a:endParaRPr lang="en-US"/>
        </a:p>
      </dgm:t>
    </dgm:pt>
    <dgm:pt modelId="{04751EDA-AA75-44C3-840C-8D8F7678D1B5}" type="pres">
      <dgm:prSet presAssocID="{A0F034C8-8BC5-4C6F-884C-16B166E54E54}" presName="diagram" presStyleCnt="0">
        <dgm:presLayoutVars>
          <dgm:dir/>
          <dgm:resizeHandles val="exact"/>
        </dgm:presLayoutVars>
      </dgm:prSet>
      <dgm:spPr/>
    </dgm:pt>
    <dgm:pt modelId="{2B4DEE68-8FD6-45CD-B793-8615E0289315}" type="pres">
      <dgm:prSet presAssocID="{43272F3B-36A7-4153-86C8-850336C6654F}" presName="node" presStyleLbl="node1" presStyleIdx="0" presStyleCnt="4">
        <dgm:presLayoutVars>
          <dgm:bulletEnabled val="1"/>
        </dgm:presLayoutVars>
      </dgm:prSet>
      <dgm:spPr/>
    </dgm:pt>
    <dgm:pt modelId="{F7E682F7-FFB3-4A46-BD17-536B5F77E05F}" type="pres">
      <dgm:prSet presAssocID="{0936FEBA-B84D-435A-AC75-E408252BB8AC}" presName="sibTrans" presStyleCnt="0"/>
      <dgm:spPr/>
    </dgm:pt>
    <dgm:pt modelId="{63C54E52-2C49-4B48-9B23-6A7A78CA3E11}" type="pres">
      <dgm:prSet presAssocID="{1E09C247-4284-468A-B28A-EF9934B9B0B6}" presName="node" presStyleLbl="node1" presStyleIdx="1" presStyleCnt="4">
        <dgm:presLayoutVars>
          <dgm:bulletEnabled val="1"/>
        </dgm:presLayoutVars>
      </dgm:prSet>
      <dgm:spPr/>
    </dgm:pt>
    <dgm:pt modelId="{D19904E0-36E0-4DD8-9AE1-F6556406F67E}" type="pres">
      <dgm:prSet presAssocID="{66E4BA0B-DA10-4367-A590-9175DCA8901E}" presName="sibTrans" presStyleCnt="0"/>
      <dgm:spPr/>
    </dgm:pt>
    <dgm:pt modelId="{02A0DA9A-1C37-4186-9ADA-BB63C3046596}" type="pres">
      <dgm:prSet presAssocID="{560C4504-89C0-41D0-8571-43B0FD5DA590}" presName="node" presStyleLbl="node1" presStyleIdx="2" presStyleCnt="4">
        <dgm:presLayoutVars>
          <dgm:bulletEnabled val="1"/>
        </dgm:presLayoutVars>
      </dgm:prSet>
      <dgm:spPr/>
    </dgm:pt>
    <dgm:pt modelId="{F4EDEEFF-2872-4E61-A206-895EC486422B}" type="pres">
      <dgm:prSet presAssocID="{685BF4AC-F5F6-403B-9A73-A424DB471145}" presName="sibTrans" presStyleCnt="0"/>
      <dgm:spPr/>
    </dgm:pt>
    <dgm:pt modelId="{36D391D5-AADA-4DF6-9454-B7520A8D9FC5}" type="pres">
      <dgm:prSet presAssocID="{35DF5585-2C00-4070-B386-EAD7741564A3}" presName="node" presStyleLbl="node1" presStyleIdx="3" presStyleCnt="4">
        <dgm:presLayoutVars>
          <dgm:bulletEnabled val="1"/>
        </dgm:presLayoutVars>
      </dgm:prSet>
      <dgm:spPr/>
    </dgm:pt>
  </dgm:ptLst>
  <dgm:cxnLst>
    <dgm:cxn modelId="{D28ABF02-EF96-43B6-8A44-9C05FDE1F75E}" type="presOf" srcId="{1E09C247-4284-468A-B28A-EF9934B9B0B6}" destId="{63C54E52-2C49-4B48-9B23-6A7A78CA3E11}" srcOrd="0" destOrd="0" presId="urn:microsoft.com/office/officeart/2005/8/layout/default"/>
    <dgm:cxn modelId="{F4CD710E-6E2D-4465-B661-0937F7FF10A3}" srcId="{A0F034C8-8BC5-4C6F-884C-16B166E54E54}" destId="{43272F3B-36A7-4153-86C8-850336C6654F}" srcOrd="0" destOrd="0" parTransId="{42893B5A-4D80-4942-BA43-7B5EE411A551}" sibTransId="{0936FEBA-B84D-435A-AC75-E408252BB8AC}"/>
    <dgm:cxn modelId="{316F5E5F-ED2E-422B-A511-DFC4B7889426}" type="presOf" srcId="{35DF5585-2C00-4070-B386-EAD7741564A3}" destId="{36D391D5-AADA-4DF6-9454-B7520A8D9FC5}" srcOrd="0" destOrd="0" presId="urn:microsoft.com/office/officeart/2005/8/layout/default"/>
    <dgm:cxn modelId="{7F8C706F-53A0-4C62-ABDD-2019C01D8C7E}" srcId="{A0F034C8-8BC5-4C6F-884C-16B166E54E54}" destId="{1E09C247-4284-468A-B28A-EF9934B9B0B6}" srcOrd="1" destOrd="0" parTransId="{F182E384-C015-40C4-8BB8-46355B4150DA}" sibTransId="{66E4BA0B-DA10-4367-A590-9175DCA8901E}"/>
    <dgm:cxn modelId="{3DD4BB81-6A26-45CA-9EA3-ECD9D2A88EEB}" type="presOf" srcId="{A0F034C8-8BC5-4C6F-884C-16B166E54E54}" destId="{04751EDA-AA75-44C3-840C-8D8F7678D1B5}" srcOrd="0" destOrd="0" presId="urn:microsoft.com/office/officeart/2005/8/layout/default"/>
    <dgm:cxn modelId="{10A6E7CB-7F83-4F2F-96A8-769BA623D69F}" type="presOf" srcId="{43272F3B-36A7-4153-86C8-850336C6654F}" destId="{2B4DEE68-8FD6-45CD-B793-8615E0289315}" srcOrd="0" destOrd="0" presId="urn:microsoft.com/office/officeart/2005/8/layout/default"/>
    <dgm:cxn modelId="{FD8F69DB-2D01-479A-BBAE-7914BFFAFD81}" srcId="{A0F034C8-8BC5-4C6F-884C-16B166E54E54}" destId="{35DF5585-2C00-4070-B386-EAD7741564A3}" srcOrd="3" destOrd="0" parTransId="{E456A6BE-3339-4708-9DFF-42EB8DBB85FB}" sibTransId="{EE190646-6698-4CAB-B738-AFCEDA4CA149}"/>
    <dgm:cxn modelId="{430CD7E2-E77B-42E7-B28E-1A39BE2968F7}" srcId="{A0F034C8-8BC5-4C6F-884C-16B166E54E54}" destId="{560C4504-89C0-41D0-8571-43B0FD5DA590}" srcOrd="2" destOrd="0" parTransId="{73EEF5D0-A2AD-4170-85B6-CB8E2414DA19}" sibTransId="{685BF4AC-F5F6-403B-9A73-A424DB471145}"/>
    <dgm:cxn modelId="{F51961E9-708F-4FD2-B49E-B31973082E32}" type="presOf" srcId="{560C4504-89C0-41D0-8571-43B0FD5DA590}" destId="{02A0DA9A-1C37-4186-9ADA-BB63C3046596}" srcOrd="0" destOrd="0" presId="urn:microsoft.com/office/officeart/2005/8/layout/default"/>
    <dgm:cxn modelId="{970FDD57-AFAD-414B-905A-5E9E9616273D}" type="presParOf" srcId="{04751EDA-AA75-44C3-840C-8D8F7678D1B5}" destId="{2B4DEE68-8FD6-45CD-B793-8615E0289315}" srcOrd="0" destOrd="0" presId="urn:microsoft.com/office/officeart/2005/8/layout/default"/>
    <dgm:cxn modelId="{2B34DF2C-5E5D-451F-83EB-34532D4BAA97}" type="presParOf" srcId="{04751EDA-AA75-44C3-840C-8D8F7678D1B5}" destId="{F7E682F7-FFB3-4A46-BD17-536B5F77E05F}" srcOrd="1" destOrd="0" presId="urn:microsoft.com/office/officeart/2005/8/layout/default"/>
    <dgm:cxn modelId="{08525F67-935C-4CAD-9BCF-97245822133C}" type="presParOf" srcId="{04751EDA-AA75-44C3-840C-8D8F7678D1B5}" destId="{63C54E52-2C49-4B48-9B23-6A7A78CA3E11}" srcOrd="2" destOrd="0" presId="urn:microsoft.com/office/officeart/2005/8/layout/default"/>
    <dgm:cxn modelId="{EEB85126-D268-46CD-ADFE-68B6EC8B9AD2}" type="presParOf" srcId="{04751EDA-AA75-44C3-840C-8D8F7678D1B5}" destId="{D19904E0-36E0-4DD8-9AE1-F6556406F67E}" srcOrd="3" destOrd="0" presId="urn:microsoft.com/office/officeart/2005/8/layout/default"/>
    <dgm:cxn modelId="{5F28C237-CD62-4B75-9F9C-E23E29B3A669}" type="presParOf" srcId="{04751EDA-AA75-44C3-840C-8D8F7678D1B5}" destId="{02A0DA9A-1C37-4186-9ADA-BB63C3046596}" srcOrd="4" destOrd="0" presId="urn:microsoft.com/office/officeart/2005/8/layout/default"/>
    <dgm:cxn modelId="{9C618681-A393-40C1-94F5-153C9E8077A9}" type="presParOf" srcId="{04751EDA-AA75-44C3-840C-8D8F7678D1B5}" destId="{F4EDEEFF-2872-4E61-A206-895EC486422B}" srcOrd="5" destOrd="0" presId="urn:microsoft.com/office/officeart/2005/8/layout/default"/>
    <dgm:cxn modelId="{50F2E041-9375-4D0B-B3BD-1D86278A4837}" type="presParOf" srcId="{04751EDA-AA75-44C3-840C-8D8F7678D1B5}" destId="{36D391D5-AADA-4DF6-9454-B7520A8D9FC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34CBF-AAEC-429F-AC93-A5A2895F2E2F}">
      <dsp:nvSpPr>
        <dsp:cNvPr id="0" name=""/>
        <dsp:cNvSpPr/>
      </dsp:nvSpPr>
      <dsp:spPr>
        <a:xfrm>
          <a:off x="0" y="0"/>
          <a:ext cx="81661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51001-5779-4D01-B1BE-E8AB65EF8856}">
      <dsp:nvSpPr>
        <dsp:cNvPr id="0" name=""/>
        <dsp:cNvSpPr/>
      </dsp:nvSpPr>
      <dsp:spPr>
        <a:xfrm>
          <a:off x="0" y="0"/>
          <a:ext cx="1633220" cy="36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During the meeting:	</a:t>
          </a:r>
        </a:p>
      </dsp:txBody>
      <dsp:txXfrm>
        <a:off x="0" y="0"/>
        <a:ext cx="1633220" cy="3600450"/>
      </dsp:txXfrm>
    </dsp:sp>
    <dsp:sp modelId="{610AA69D-3F4D-450E-88F0-D2DB10693EF3}">
      <dsp:nvSpPr>
        <dsp:cNvPr id="0" name=""/>
        <dsp:cNvSpPr/>
      </dsp:nvSpPr>
      <dsp:spPr>
        <a:xfrm>
          <a:off x="1755711" y="56257"/>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Presentations by the Government designed to clarify the requirements outlined in the Request for Proposal (RFP)</a:t>
          </a:r>
        </a:p>
      </dsp:txBody>
      <dsp:txXfrm>
        <a:off x="1755711" y="56257"/>
        <a:ext cx="6410388" cy="1125140"/>
      </dsp:txXfrm>
    </dsp:sp>
    <dsp:sp modelId="{443909FE-0F5C-411D-8E83-A2992C82B138}">
      <dsp:nvSpPr>
        <dsp:cNvPr id="0" name=""/>
        <dsp:cNvSpPr/>
      </dsp:nvSpPr>
      <dsp:spPr>
        <a:xfrm>
          <a:off x="1633220" y="1181397"/>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A5F3F-ACC3-4076-BAEB-BB5F0D846660}">
      <dsp:nvSpPr>
        <dsp:cNvPr id="0" name=""/>
        <dsp:cNvSpPr/>
      </dsp:nvSpPr>
      <dsp:spPr>
        <a:xfrm>
          <a:off x="1755711" y="1237654"/>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Questions must be submitted to the </a:t>
          </a:r>
          <a:r>
            <a:rPr lang="en-US" sz="2200" kern="1200">
              <a:hlinkClick xmlns:r="http://schemas.openxmlformats.org/officeDocument/2006/relationships" r:id="rId1"/>
            </a:rPr>
            <a:t>FNLCR_AcqInfo@nih.gov</a:t>
          </a:r>
          <a:r>
            <a:rPr lang="en-US" sz="2200" kern="1200"/>
            <a:t> email address; questions </a:t>
          </a:r>
          <a:r>
            <a:rPr lang="en-US" sz="2200" u="sng" kern="1200"/>
            <a:t>will not </a:t>
          </a:r>
          <a:r>
            <a:rPr lang="en-US" sz="2200" kern="1200"/>
            <a:t>be answered during the presentations	</a:t>
          </a:r>
        </a:p>
      </dsp:txBody>
      <dsp:txXfrm>
        <a:off x="1755711" y="1237654"/>
        <a:ext cx="6410388" cy="1125140"/>
      </dsp:txXfrm>
    </dsp:sp>
    <dsp:sp modelId="{A9B0DDD1-56B0-485D-A62A-8787D43AB7E2}">
      <dsp:nvSpPr>
        <dsp:cNvPr id="0" name=""/>
        <dsp:cNvSpPr/>
      </dsp:nvSpPr>
      <dsp:spPr>
        <a:xfrm>
          <a:off x="1633220" y="2362795"/>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D8171-C62C-4173-A340-43387546A3DE}">
      <dsp:nvSpPr>
        <dsp:cNvPr id="0" name=""/>
        <dsp:cNvSpPr/>
      </dsp:nvSpPr>
      <dsp:spPr>
        <a:xfrm>
          <a:off x="1755711" y="2419052"/>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Transcripts of the meeting will be released in SAM.Gov after the event.</a:t>
          </a:r>
        </a:p>
      </dsp:txBody>
      <dsp:txXfrm>
        <a:off x="1755711" y="2419052"/>
        <a:ext cx="6410388" cy="1125140"/>
      </dsp:txXfrm>
    </dsp:sp>
    <dsp:sp modelId="{D7176517-F367-4C10-A20E-64874E7BDC30}">
      <dsp:nvSpPr>
        <dsp:cNvPr id="0" name=""/>
        <dsp:cNvSpPr/>
      </dsp:nvSpPr>
      <dsp:spPr>
        <a:xfrm>
          <a:off x="1633220" y="3544192"/>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4FEF6-611B-405B-88D2-FF8C091BF118}">
      <dsp:nvSpPr>
        <dsp:cNvPr id="0" name=""/>
        <dsp:cNvSpPr/>
      </dsp:nvSpPr>
      <dsp:spPr>
        <a:xfrm>
          <a:off x="0" y="0"/>
          <a:ext cx="81661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06F6C-FAF0-45A3-A4E0-544D93CB9E94}">
      <dsp:nvSpPr>
        <dsp:cNvPr id="0" name=""/>
        <dsp:cNvSpPr/>
      </dsp:nvSpPr>
      <dsp:spPr>
        <a:xfrm>
          <a:off x="0" y="0"/>
          <a:ext cx="1633220" cy="36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Site Visit	</a:t>
          </a:r>
        </a:p>
      </dsp:txBody>
      <dsp:txXfrm>
        <a:off x="0" y="0"/>
        <a:ext cx="1633220" cy="3600450"/>
      </dsp:txXfrm>
    </dsp:sp>
    <dsp:sp modelId="{B85F68A8-BD9D-412C-B41A-18EBBED1445E}">
      <dsp:nvSpPr>
        <dsp:cNvPr id="0" name=""/>
        <dsp:cNvSpPr/>
      </dsp:nvSpPr>
      <dsp:spPr>
        <a:xfrm>
          <a:off x="1755711" y="56257"/>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FAR 52.237-1 Site Visit, has been added to the solicitation in the amendment released November 14, 2022</a:t>
          </a:r>
        </a:p>
      </dsp:txBody>
      <dsp:txXfrm>
        <a:off x="1755711" y="56257"/>
        <a:ext cx="6410388" cy="1125140"/>
      </dsp:txXfrm>
    </dsp:sp>
    <dsp:sp modelId="{EDEA790D-3556-4FE0-AAD2-6DE0D1FA71CB}">
      <dsp:nvSpPr>
        <dsp:cNvPr id="0" name=""/>
        <dsp:cNvSpPr/>
      </dsp:nvSpPr>
      <dsp:spPr>
        <a:xfrm>
          <a:off x="1633220" y="1181397"/>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33B701-619F-4538-836E-39FE3A5BD0BE}">
      <dsp:nvSpPr>
        <dsp:cNvPr id="0" name=""/>
        <dsp:cNvSpPr/>
      </dsp:nvSpPr>
      <dsp:spPr>
        <a:xfrm>
          <a:off x="1755711" y="1237654"/>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Government is considering the option of adding a site visit to those offerors included in the competitive range. </a:t>
          </a:r>
        </a:p>
      </dsp:txBody>
      <dsp:txXfrm>
        <a:off x="1755711" y="1237654"/>
        <a:ext cx="6410388" cy="1125140"/>
      </dsp:txXfrm>
    </dsp:sp>
    <dsp:sp modelId="{5AC81705-4A5E-4577-8A4C-34971595B6D6}">
      <dsp:nvSpPr>
        <dsp:cNvPr id="0" name=""/>
        <dsp:cNvSpPr/>
      </dsp:nvSpPr>
      <dsp:spPr>
        <a:xfrm>
          <a:off x="1633220" y="2362795"/>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3E56D5-B964-4199-8895-6FEA16D0733C}">
      <dsp:nvSpPr>
        <dsp:cNvPr id="0" name=""/>
        <dsp:cNvSpPr/>
      </dsp:nvSpPr>
      <dsp:spPr>
        <a:xfrm>
          <a:off x="1755711" y="2419052"/>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Details regarding any site visit will be communicated after peer review and establishment of the competitive range.  </a:t>
          </a:r>
        </a:p>
      </dsp:txBody>
      <dsp:txXfrm>
        <a:off x="1755711" y="2419052"/>
        <a:ext cx="6410388" cy="1125140"/>
      </dsp:txXfrm>
    </dsp:sp>
    <dsp:sp modelId="{5B57C9DE-754E-42F9-B8CA-7FA6057C6B1F}">
      <dsp:nvSpPr>
        <dsp:cNvPr id="0" name=""/>
        <dsp:cNvSpPr/>
      </dsp:nvSpPr>
      <dsp:spPr>
        <a:xfrm>
          <a:off x="1633220" y="3544192"/>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7017-CA33-4E7C-8283-9582E085762D}">
      <dsp:nvSpPr>
        <dsp:cNvPr id="0" name=""/>
        <dsp:cNvSpPr/>
      </dsp:nvSpPr>
      <dsp:spPr>
        <a:xfrm rot="16200000">
          <a:off x="1141412" y="-1141412"/>
          <a:ext cx="1800225" cy="408305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Meets special long-term research or development need </a:t>
          </a:r>
        </a:p>
      </dsp:txBody>
      <dsp:txXfrm rot="5400000">
        <a:off x="-1" y="1"/>
        <a:ext cx="4083050" cy="1350168"/>
      </dsp:txXfrm>
    </dsp:sp>
    <dsp:sp modelId="{F831CE5E-C8DD-4921-B59B-10D9D9236D2E}">
      <dsp:nvSpPr>
        <dsp:cNvPr id="0" name=""/>
        <dsp:cNvSpPr/>
      </dsp:nvSpPr>
      <dsp:spPr>
        <a:xfrm>
          <a:off x="4083050" y="0"/>
          <a:ext cx="4083050" cy="1800225"/>
        </a:xfrm>
        <a:prstGeom prst="round1Rect">
          <a:avLst/>
        </a:prstGeom>
        <a:solidFill>
          <a:schemeClr val="accent3">
            <a:hueOff val="142856"/>
            <a:satOff val="-1603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Supports requirements which cannot be met as effectively by existing resources </a:t>
          </a:r>
        </a:p>
      </dsp:txBody>
      <dsp:txXfrm>
        <a:off x="4083050" y="0"/>
        <a:ext cx="4083050" cy="1350168"/>
      </dsp:txXfrm>
    </dsp:sp>
    <dsp:sp modelId="{B2832F42-D8E1-4C63-AB7E-9731255AA8F5}">
      <dsp:nvSpPr>
        <dsp:cNvPr id="0" name=""/>
        <dsp:cNvSpPr/>
      </dsp:nvSpPr>
      <dsp:spPr>
        <a:xfrm rot="10800000">
          <a:off x="0" y="1800225"/>
          <a:ext cx="4083050" cy="1800225"/>
        </a:xfrm>
        <a:prstGeom prst="round1Rect">
          <a:avLst/>
        </a:prstGeom>
        <a:solidFill>
          <a:schemeClr val="accent3">
            <a:hueOff val="285712"/>
            <a:satOff val="-32061"/>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Operated, managed, and/or administered by either a university or consortium of universities, non-profit organizations or industrial firm</a:t>
          </a:r>
        </a:p>
      </dsp:txBody>
      <dsp:txXfrm rot="10800000">
        <a:off x="0" y="2250281"/>
        <a:ext cx="4083050" cy="1350168"/>
      </dsp:txXfrm>
    </dsp:sp>
    <dsp:sp modelId="{D1BBA09F-5302-4A5C-8BCF-19C7BAF92B98}">
      <dsp:nvSpPr>
        <dsp:cNvPr id="0" name=""/>
        <dsp:cNvSpPr/>
      </dsp:nvSpPr>
      <dsp:spPr>
        <a:xfrm rot="5400000">
          <a:off x="5224462" y="658812"/>
          <a:ext cx="1800225" cy="4083050"/>
        </a:xfrm>
        <a:prstGeom prst="round1Rect">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Must be an autonomous organization or as an identifiable separate operating unit of a parent organization</a:t>
          </a:r>
        </a:p>
      </dsp:txBody>
      <dsp:txXfrm rot="-5400000">
        <a:off x="4083049" y="2250281"/>
        <a:ext cx="4083050" cy="1350168"/>
      </dsp:txXfrm>
    </dsp:sp>
    <dsp:sp modelId="{DEF51339-0817-402B-A2D1-246CB63ED6ED}">
      <dsp:nvSpPr>
        <dsp:cNvPr id="0" name=""/>
        <dsp:cNvSpPr/>
      </dsp:nvSpPr>
      <dsp:spPr>
        <a:xfrm>
          <a:off x="2858134" y="1350168"/>
          <a:ext cx="2449830" cy="900112"/>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FAR 35.017</a:t>
          </a:r>
        </a:p>
      </dsp:txBody>
      <dsp:txXfrm>
        <a:off x="2902074" y="1394108"/>
        <a:ext cx="2361950" cy="812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71544-F3F3-44B9-8BCE-6F7FD570FC25}">
      <dsp:nvSpPr>
        <dsp:cNvPr id="0" name=""/>
        <dsp:cNvSpPr/>
      </dsp:nvSpPr>
      <dsp:spPr>
        <a:xfrm>
          <a:off x="5" y="621247"/>
          <a:ext cx="2186640" cy="318491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Annual Appropriation</a:t>
          </a:r>
        </a:p>
        <a:p>
          <a:pPr marL="114300" lvl="1" indent="-114300" algn="l" defTabSz="622300">
            <a:lnSpc>
              <a:spcPct val="90000"/>
            </a:lnSpc>
            <a:spcBef>
              <a:spcPct val="0"/>
            </a:spcBef>
            <a:spcAft>
              <a:spcPct val="15000"/>
            </a:spcAft>
            <a:buChar char="•"/>
          </a:pPr>
          <a:r>
            <a:rPr lang="en-US" sz="1400" kern="1200"/>
            <a:t>Multi-Year Appropriation </a:t>
          </a:r>
        </a:p>
        <a:p>
          <a:pPr marL="114300" lvl="1" indent="-114300" algn="l" defTabSz="622300">
            <a:lnSpc>
              <a:spcPct val="90000"/>
            </a:lnSpc>
            <a:spcBef>
              <a:spcPct val="0"/>
            </a:spcBef>
            <a:spcAft>
              <a:spcPct val="15000"/>
            </a:spcAft>
            <a:buChar char="•"/>
          </a:pPr>
          <a:r>
            <a:rPr lang="en-US" sz="1400" kern="1200"/>
            <a:t>No-Year Appropriations</a:t>
          </a:r>
        </a:p>
      </dsp:txBody>
      <dsp:txXfrm>
        <a:off x="64049" y="685291"/>
        <a:ext cx="2058552" cy="2374341"/>
      </dsp:txXfrm>
    </dsp:sp>
    <dsp:sp modelId="{066E0F8C-9473-4578-BC54-BF8F5EE1C3C2}">
      <dsp:nvSpPr>
        <dsp:cNvPr id="0" name=""/>
        <dsp:cNvSpPr/>
      </dsp:nvSpPr>
      <dsp:spPr>
        <a:xfrm>
          <a:off x="1248661" y="1486370"/>
          <a:ext cx="2718462" cy="2718462"/>
        </a:xfrm>
        <a:prstGeom prst="leftCircularArrow">
          <a:avLst>
            <a:gd name="adj1" fmla="val 2908"/>
            <a:gd name="adj2" fmla="val 355762"/>
            <a:gd name="adj3" fmla="val 2363840"/>
            <a:gd name="adj4" fmla="val 9257056"/>
            <a:gd name="adj5" fmla="val 339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011CF-A7F0-4862-97D4-EF583E4727CF}">
      <dsp:nvSpPr>
        <dsp:cNvPr id="0" name=""/>
        <dsp:cNvSpPr/>
      </dsp:nvSpPr>
      <dsp:spPr>
        <a:xfrm>
          <a:off x="369455" y="2397872"/>
          <a:ext cx="2181956" cy="1000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Types of Appropriations</a:t>
          </a:r>
        </a:p>
      </dsp:txBody>
      <dsp:txXfrm>
        <a:off x="398754" y="2427171"/>
        <a:ext cx="2123358" cy="941753"/>
      </dsp:txXfrm>
    </dsp:sp>
    <dsp:sp modelId="{DCDB8024-4BF1-42EE-8F9B-707303266300}">
      <dsp:nvSpPr>
        <dsp:cNvPr id="0" name=""/>
        <dsp:cNvSpPr/>
      </dsp:nvSpPr>
      <dsp:spPr>
        <a:xfrm>
          <a:off x="3050773" y="1048631"/>
          <a:ext cx="2186640" cy="241347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14284"/>
              <a:satOff val="-24046"/>
              <a:lumOff val="4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Severable – continuing and ongoing in nature</a:t>
          </a:r>
        </a:p>
        <a:p>
          <a:pPr marL="114300" lvl="1" indent="-114300" algn="l" defTabSz="622300">
            <a:lnSpc>
              <a:spcPct val="90000"/>
            </a:lnSpc>
            <a:spcBef>
              <a:spcPct val="0"/>
            </a:spcBef>
            <a:spcAft>
              <a:spcPct val="15000"/>
            </a:spcAft>
            <a:buChar char="•"/>
          </a:pPr>
          <a:r>
            <a:rPr lang="en-US" sz="1400" kern="1200"/>
            <a:t>Non-severable – final product or end-item </a:t>
          </a:r>
        </a:p>
      </dsp:txBody>
      <dsp:txXfrm>
        <a:off x="3106314" y="1621345"/>
        <a:ext cx="2075558" cy="1785217"/>
      </dsp:txXfrm>
    </dsp:sp>
    <dsp:sp modelId="{7C0B4F8E-C8D9-48DE-BCBA-C08DAD2BB235}">
      <dsp:nvSpPr>
        <dsp:cNvPr id="0" name=""/>
        <dsp:cNvSpPr/>
      </dsp:nvSpPr>
      <dsp:spPr>
        <a:xfrm>
          <a:off x="5015316" y="70016"/>
          <a:ext cx="2471631" cy="2471631"/>
        </a:xfrm>
        <a:prstGeom prst="circularArrow">
          <a:avLst>
            <a:gd name="adj1" fmla="val 3198"/>
            <a:gd name="adj2" fmla="val 393976"/>
            <a:gd name="adj3" fmla="val 19253549"/>
            <a:gd name="adj4" fmla="val 12398546"/>
            <a:gd name="adj5" fmla="val 3731"/>
          </a:avLst>
        </a:prstGeom>
        <a:solidFill>
          <a:schemeClr val="accent3">
            <a:hueOff val="428568"/>
            <a:satOff val="-48092"/>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63546-DE30-4173-B862-A6D8A941EC10}">
      <dsp:nvSpPr>
        <dsp:cNvPr id="0" name=""/>
        <dsp:cNvSpPr/>
      </dsp:nvSpPr>
      <dsp:spPr>
        <a:xfrm>
          <a:off x="3626824" y="805241"/>
          <a:ext cx="1943680" cy="772937"/>
        </a:xfrm>
        <a:prstGeom prst="roundRect">
          <a:avLst>
            <a:gd name="adj" fmla="val 10000"/>
          </a:avLst>
        </a:prstGeom>
        <a:solidFill>
          <a:schemeClr val="accent3">
            <a:hueOff val="214284"/>
            <a:satOff val="-2404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Types of Services </a:t>
          </a:r>
        </a:p>
      </dsp:txBody>
      <dsp:txXfrm>
        <a:off x="3649463" y="827880"/>
        <a:ext cx="1898402" cy="727659"/>
      </dsp:txXfrm>
    </dsp:sp>
    <dsp:sp modelId="{94ABAB86-9583-467D-8ABB-8962313EF35D}">
      <dsp:nvSpPr>
        <dsp:cNvPr id="0" name=""/>
        <dsp:cNvSpPr/>
      </dsp:nvSpPr>
      <dsp:spPr>
        <a:xfrm>
          <a:off x="5733825" y="692576"/>
          <a:ext cx="2186640" cy="260742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28568"/>
              <a:satOff val="-48092"/>
              <a:lumOff val="82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Task Order Awarded under parent contract</a:t>
          </a:r>
        </a:p>
        <a:p>
          <a:pPr marL="114300" lvl="1" indent="-114300" algn="l" defTabSz="622300">
            <a:lnSpc>
              <a:spcPct val="90000"/>
            </a:lnSpc>
            <a:spcBef>
              <a:spcPct val="0"/>
            </a:spcBef>
            <a:spcAft>
              <a:spcPct val="15000"/>
            </a:spcAft>
            <a:buChar char="•"/>
          </a:pPr>
          <a:r>
            <a:rPr lang="en-US" sz="1400" kern="1200"/>
            <a:t>Operational Task Order support severable requirements</a:t>
          </a:r>
        </a:p>
        <a:p>
          <a:pPr marL="114300" lvl="1" indent="-114300" algn="l" defTabSz="622300">
            <a:lnSpc>
              <a:spcPct val="90000"/>
            </a:lnSpc>
            <a:spcBef>
              <a:spcPct val="0"/>
            </a:spcBef>
            <a:spcAft>
              <a:spcPct val="15000"/>
            </a:spcAft>
            <a:buChar char="•"/>
          </a:pPr>
          <a:r>
            <a:rPr lang="en-US" sz="1400" kern="1200"/>
            <a:t>Non-severable requirements each awarded on a stand-alone task order</a:t>
          </a:r>
        </a:p>
      </dsp:txBody>
      <dsp:txXfrm>
        <a:off x="5793829" y="752580"/>
        <a:ext cx="2066632" cy="1928681"/>
      </dsp:txXfrm>
    </dsp:sp>
    <dsp:sp modelId="{F8D71D2A-E68C-4448-B368-C058B039DB2A}">
      <dsp:nvSpPr>
        <dsp:cNvPr id="0" name=""/>
        <dsp:cNvSpPr/>
      </dsp:nvSpPr>
      <dsp:spPr>
        <a:xfrm>
          <a:off x="6222419" y="2927907"/>
          <a:ext cx="1943680" cy="772937"/>
        </a:xfrm>
        <a:prstGeom prst="roundRect">
          <a:avLst>
            <a:gd name="adj" fmla="val 10000"/>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IDIQ Contract</a:t>
          </a:r>
        </a:p>
      </dsp:txBody>
      <dsp:txXfrm>
        <a:off x="6245058" y="2950546"/>
        <a:ext cx="1898402" cy="727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908CA-32F7-4E8C-B83D-A6EDB39FFF3E}">
      <dsp:nvSpPr>
        <dsp:cNvPr id="0" name=""/>
        <dsp:cNvSpPr/>
      </dsp:nvSpPr>
      <dsp:spPr>
        <a:xfrm>
          <a:off x="0" y="0"/>
          <a:ext cx="81661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A2D1E-90D3-4E99-8243-698DEEAF2F90}">
      <dsp:nvSpPr>
        <dsp:cNvPr id="0" name=""/>
        <dsp:cNvSpPr/>
      </dsp:nvSpPr>
      <dsp:spPr>
        <a:xfrm>
          <a:off x="0" y="0"/>
          <a:ext cx="1633220" cy="36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TYPES OF TASK ORDER AWARDS </a:t>
          </a:r>
        </a:p>
      </dsp:txBody>
      <dsp:txXfrm>
        <a:off x="0" y="0"/>
        <a:ext cx="1633220" cy="3600450"/>
      </dsp:txXfrm>
    </dsp:sp>
    <dsp:sp modelId="{49E1FA8B-4524-44C4-8200-3C4EDA5933B5}">
      <dsp:nvSpPr>
        <dsp:cNvPr id="0" name=""/>
        <dsp:cNvSpPr/>
      </dsp:nvSpPr>
      <dsp:spPr>
        <a:xfrm>
          <a:off x="1755711" y="56257"/>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u="sng" kern="1200"/>
            <a:t>Operational Task Order</a:t>
          </a:r>
          <a:r>
            <a:rPr lang="en-US" sz="1700" kern="1200"/>
            <a:t>:  Covers all severable requirements for the FFRDC; average of 4 Operational Task Orders per year, utilizes base and options; value ranges from $50M per year to $450M per year. </a:t>
          </a:r>
        </a:p>
      </dsp:txBody>
      <dsp:txXfrm>
        <a:off x="1755711" y="56257"/>
        <a:ext cx="6410388" cy="1125140"/>
      </dsp:txXfrm>
    </dsp:sp>
    <dsp:sp modelId="{636A9DB8-9802-4566-A1CA-A180E8179D2D}">
      <dsp:nvSpPr>
        <dsp:cNvPr id="0" name=""/>
        <dsp:cNvSpPr/>
      </dsp:nvSpPr>
      <dsp:spPr>
        <a:xfrm>
          <a:off x="1633220" y="1181397"/>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5F8AF-6969-4FC3-94F3-D3AADC5FCEAE}">
      <dsp:nvSpPr>
        <dsp:cNvPr id="0" name=""/>
        <dsp:cNvSpPr/>
      </dsp:nvSpPr>
      <dsp:spPr>
        <a:xfrm>
          <a:off x="1755711" y="1237654"/>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u="sng" kern="1200"/>
            <a:t>Facilities Projects:</a:t>
          </a:r>
          <a:r>
            <a:rPr lang="en-US" sz="1700" b="0" u="none" kern="1200"/>
            <a:t>  Non-severable facilities projects are awarded on stand alone task orders.  Average number of facilities projects awarded per year is approximately 20 projects in addition to facilities requirements supported under the operational task order</a:t>
          </a:r>
          <a:endParaRPr lang="en-US" sz="1700" b="1" u="sng" kern="1200"/>
        </a:p>
      </dsp:txBody>
      <dsp:txXfrm>
        <a:off x="1755711" y="1237654"/>
        <a:ext cx="6410388" cy="1125140"/>
      </dsp:txXfrm>
    </dsp:sp>
    <dsp:sp modelId="{E4C8B48A-A604-41B1-847E-0CE1D68161B8}">
      <dsp:nvSpPr>
        <dsp:cNvPr id="0" name=""/>
        <dsp:cNvSpPr/>
      </dsp:nvSpPr>
      <dsp:spPr>
        <a:xfrm>
          <a:off x="1633220" y="2362795"/>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1BAA60-E1C7-41AD-B51A-62CA14C7656F}">
      <dsp:nvSpPr>
        <dsp:cNvPr id="0" name=""/>
        <dsp:cNvSpPr/>
      </dsp:nvSpPr>
      <dsp:spPr>
        <a:xfrm>
          <a:off x="1755711" y="2419052"/>
          <a:ext cx="6410388"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u="sng" kern="1200"/>
            <a:t>R&amp;D Projects</a:t>
          </a:r>
          <a:r>
            <a:rPr lang="en-US" sz="1700" b="0" i="1" u="sng" kern="1200"/>
            <a:t>:</a:t>
          </a:r>
          <a:r>
            <a:rPr lang="en-US" sz="1700" b="1" i="0" u="none" kern="1200"/>
            <a:t> </a:t>
          </a:r>
          <a:r>
            <a:rPr lang="en-US" sz="1700" b="0" i="0" u="none" kern="1200"/>
            <a:t>R&amp;D projects identified as non-severable are awarded as stand-alone task order; average number of R&amp;D Task order awards per year is approximately 25.  </a:t>
          </a:r>
          <a:endParaRPr lang="en-US" sz="1700" b="0" u="sng" kern="1200"/>
        </a:p>
      </dsp:txBody>
      <dsp:txXfrm>
        <a:off x="1755711" y="2419052"/>
        <a:ext cx="6410388" cy="1125140"/>
      </dsp:txXfrm>
    </dsp:sp>
    <dsp:sp modelId="{45CD2D7F-AE2E-47DF-AB0E-143E1ACF31C5}">
      <dsp:nvSpPr>
        <dsp:cNvPr id="0" name=""/>
        <dsp:cNvSpPr/>
      </dsp:nvSpPr>
      <dsp:spPr>
        <a:xfrm>
          <a:off x="1633220" y="3544192"/>
          <a:ext cx="6532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8C28E-F071-43FA-A64E-5D807BCF7FD9}">
      <dsp:nvSpPr>
        <dsp:cNvPr id="0" name=""/>
        <dsp:cNvSpPr/>
      </dsp:nvSpPr>
      <dsp:spPr>
        <a:xfrm>
          <a:off x="0" y="0"/>
          <a:ext cx="8166100" cy="108013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FAR 35.017-1</a:t>
          </a:r>
        </a:p>
      </dsp:txBody>
      <dsp:txXfrm>
        <a:off x="0" y="0"/>
        <a:ext cx="8166100" cy="1080135"/>
      </dsp:txXfrm>
    </dsp:sp>
    <dsp:sp modelId="{868F8756-24DF-425F-B919-422E8673162B}">
      <dsp:nvSpPr>
        <dsp:cNvPr id="0" name=""/>
        <dsp:cNvSpPr/>
      </dsp:nvSpPr>
      <dsp:spPr>
        <a:xfrm>
          <a:off x="71" y="1072445"/>
          <a:ext cx="2719375" cy="22682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Written agreement between the Government and the FFRDC Operator</a:t>
          </a:r>
        </a:p>
      </dsp:txBody>
      <dsp:txXfrm>
        <a:off x="71" y="1072445"/>
        <a:ext cx="2719375" cy="2268283"/>
      </dsp:txXfrm>
    </dsp:sp>
    <dsp:sp modelId="{D3E34089-09B9-4707-8ED3-4533F9C9D11E}">
      <dsp:nvSpPr>
        <dsp:cNvPr id="0" name=""/>
        <dsp:cNvSpPr/>
      </dsp:nvSpPr>
      <dsp:spPr>
        <a:xfrm>
          <a:off x="2723362" y="1080135"/>
          <a:ext cx="2719375" cy="22682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a:t>May be in the contract or separate written agreement </a:t>
          </a:r>
        </a:p>
      </dsp:txBody>
      <dsp:txXfrm>
        <a:off x="2723362" y="1080135"/>
        <a:ext cx="2719375" cy="2268283"/>
      </dsp:txXfrm>
    </dsp:sp>
    <dsp:sp modelId="{99731749-28B2-4F65-AF40-2AA6039A435F}">
      <dsp:nvSpPr>
        <dsp:cNvPr id="0" name=""/>
        <dsp:cNvSpPr/>
      </dsp:nvSpPr>
      <dsp:spPr>
        <a:xfrm>
          <a:off x="5442737" y="1080135"/>
          <a:ext cx="2719375" cy="22682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u="none" kern="1200"/>
            <a:t>Term of the agreement cannot exceed 5 years </a:t>
          </a:r>
        </a:p>
      </dsp:txBody>
      <dsp:txXfrm>
        <a:off x="5442737" y="1080135"/>
        <a:ext cx="2719375" cy="2268283"/>
      </dsp:txXfrm>
    </dsp:sp>
    <dsp:sp modelId="{3ACF3E74-3BB3-44FA-8CF6-E423292AB8D3}">
      <dsp:nvSpPr>
        <dsp:cNvPr id="0" name=""/>
        <dsp:cNvSpPr/>
      </dsp:nvSpPr>
      <dsp:spPr>
        <a:xfrm>
          <a:off x="0" y="3348418"/>
          <a:ext cx="8166100" cy="2520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DEE68-8FD6-45CD-B793-8615E0289315}">
      <dsp:nvSpPr>
        <dsp:cNvPr id="0" name=""/>
        <dsp:cNvSpPr/>
      </dsp:nvSpPr>
      <dsp:spPr>
        <a:xfrm>
          <a:off x="0" y="400049"/>
          <a:ext cx="1428749" cy="85725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Conference/Meetings </a:t>
          </a:r>
          <a:endParaRPr lang="en-US" sz="1000" kern="1200"/>
        </a:p>
      </dsp:txBody>
      <dsp:txXfrm>
        <a:off x="0" y="400049"/>
        <a:ext cx="1428749" cy="857250"/>
      </dsp:txXfrm>
    </dsp:sp>
    <dsp:sp modelId="{E2EB7A28-BE8B-45B0-8D16-5401B947C66F}">
      <dsp:nvSpPr>
        <dsp:cNvPr id="0" name=""/>
        <dsp:cNvSpPr/>
      </dsp:nvSpPr>
      <dsp:spPr>
        <a:xfrm>
          <a:off x="1571625" y="400049"/>
          <a:ext cx="1428749" cy="85725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Promotional Items </a:t>
          </a:r>
          <a:endParaRPr lang="en-US" sz="1000" kern="1200"/>
        </a:p>
      </dsp:txBody>
      <dsp:txXfrm>
        <a:off x="1571625" y="400049"/>
        <a:ext cx="1428749" cy="857250"/>
      </dsp:txXfrm>
    </dsp:sp>
    <dsp:sp modelId="{02A0DA9A-1C37-4186-9ADA-BB63C3046596}">
      <dsp:nvSpPr>
        <dsp:cNvPr id="0" name=""/>
        <dsp:cNvSpPr/>
      </dsp:nvSpPr>
      <dsp:spPr>
        <a:xfrm>
          <a:off x="3143250" y="400049"/>
          <a:ext cx="1428749" cy="85725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Travel </a:t>
          </a:r>
        </a:p>
      </dsp:txBody>
      <dsp:txXfrm>
        <a:off x="3143250" y="400049"/>
        <a:ext cx="1428749" cy="857250"/>
      </dsp:txXfrm>
    </dsp:sp>
    <dsp:sp modelId="{36D391D5-AADA-4DF6-9454-B7520A8D9FC5}">
      <dsp:nvSpPr>
        <dsp:cNvPr id="0" name=""/>
        <dsp:cNvSpPr/>
      </dsp:nvSpPr>
      <dsp:spPr>
        <a:xfrm>
          <a:off x="0" y="1400175"/>
          <a:ext cx="1428749" cy="85725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Severance Pay </a:t>
          </a:r>
          <a:endParaRPr lang="en-US" sz="1000" kern="1200"/>
        </a:p>
      </dsp:txBody>
      <dsp:txXfrm>
        <a:off x="0" y="1400175"/>
        <a:ext cx="1428749" cy="857250"/>
      </dsp:txXfrm>
    </dsp:sp>
    <dsp:sp modelId="{6E2FEB99-8C15-4897-A0E5-CD8572673AA2}">
      <dsp:nvSpPr>
        <dsp:cNvPr id="0" name=""/>
        <dsp:cNvSpPr/>
      </dsp:nvSpPr>
      <dsp:spPr>
        <a:xfrm>
          <a:off x="1571625" y="1400174"/>
          <a:ext cx="1428749" cy="85725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Proposed Legal instrument between the Contractor and Parent organization </a:t>
          </a:r>
          <a:endParaRPr lang="en-US" sz="1000" kern="1200"/>
        </a:p>
      </dsp:txBody>
      <dsp:txXfrm>
        <a:off x="1571625" y="1400174"/>
        <a:ext cx="1428749" cy="857250"/>
      </dsp:txXfrm>
    </dsp:sp>
    <dsp:sp modelId="{2EF084C6-802B-4260-9D80-2789CC18F7AF}">
      <dsp:nvSpPr>
        <dsp:cNvPr id="0" name=""/>
        <dsp:cNvSpPr/>
      </dsp:nvSpPr>
      <dsp:spPr>
        <a:xfrm>
          <a:off x="3143250" y="1400174"/>
          <a:ext cx="1428749" cy="85725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Changes/renewal to insurance </a:t>
          </a:r>
          <a:endParaRPr lang="en-US" sz="1000" kern="1200"/>
        </a:p>
      </dsp:txBody>
      <dsp:txXfrm>
        <a:off x="3143250" y="1400174"/>
        <a:ext cx="1428749" cy="857250"/>
      </dsp:txXfrm>
    </dsp:sp>
    <dsp:sp modelId="{C5C74AAB-663B-4C67-82A2-E15E7CE74FEA}">
      <dsp:nvSpPr>
        <dsp:cNvPr id="0" name=""/>
        <dsp:cNvSpPr/>
      </dsp:nvSpPr>
      <dsp:spPr>
        <a:xfrm>
          <a:off x="785812" y="2400300"/>
          <a:ext cx="1428749" cy="85725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Consultant Costs </a:t>
          </a:r>
        </a:p>
      </dsp:txBody>
      <dsp:txXfrm>
        <a:off x="785812" y="2400300"/>
        <a:ext cx="1428749" cy="857250"/>
      </dsp:txXfrm>
    </dsp:sp>
    <dsp:sp modelId="{73EA5A8D-D3AC-4D95-AD6B-66FC53585EEA}">
      <dsp:nvSpPr>
        <dsp:cNvPr id="0" name=""/>
        <dsp:cNvSpPr/>
      </dsp:nvSpPr>
      <dsp:spPr>
        <a:xfrm>
          <a:off x="2357437" y="2400300"/>
          <a:ext cx="1428749" cy="85725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Arial"/>
            </a:rPr>
            <a:t>Subcontractor Costs </a:t>
          </a:r>
        </a:p>
      </dsp:txBody>
      <dsp:txXfrm>
        <a:off x="2357437" y="2400300"/>
        <a:ext cx="1428749" cy="857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DEE68-8FD6-45CD-B793-8615E0289315}">
      <dsp:nvSpPr>
        <dsp:cNvPr id="0" name=""/>
        <dsp:cNvSpPr/>
      </dsp:nvSpPr>
      <dsp:spPr>
        <a:xfrm>
          <a:off x="459" y="416978"/>
          <a:ext cx="1792503" cy="107550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bg1"/>
              </a:solidFill>
              <a:effectLst/>
              <a:ea typeface="Calibri" panose="020F0502020204030204" pitchFamily="34" charset="0"/>
            </a:rPr>
            <a:t>Maintain its expertise</a:t>
          </a:r>
          <a:endParaRPr lang="en-US" sz="1600" kern="1200">
            <a:solidFill>
              <a:schemeClr val="bg1"/>
            </a:solidFill>
          </a:endParaRPr>
        </a:p>
      </dsp:txBody>
      <dsp:txXfrm>
        <a:off x="459" y="416978"/>
        <a:ext cx="1792503" cy="1075501"/>
      </dsp:txXfrm>
    </dsp:sp>
    <dsp:sp modelId="{63C54E52-2C49-4B48-9B23-6A7A78CA3E11}">
      <dsp:nvSpPr>
        <dsp:cNvPr id="0" name=""/>
        <dsp:cNvSpPr/>
      </dsp:nvSpPr>
      <dsp:spPr>
        <a:xfrm>
          <a:off x="1972213" y="416978"/>
          <a:ext cx="1792503" cy="107550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bg1"/>
              </a:solidFill>
              <a:effectLst/>
              <a:ea typeface="Calibri" panose="020F0502020204030204" pitchFamily="34" charset="0"/>
            </a:rPr>
            <a:t>Preserve familiarity with the needs of its sponsoring agency</a:t>
          </a:r>
          <a:endParaRPr lang="en-US" sz="1600" kern="1200"/>
        </a:p>
      </dsp:txBody>
      <dsp:txXfrm>
        <a:off x="1972213" y="416978"/>
        <a:ext cx="1792503" cy="1075501"/>
      </dsp:txXfrm>
    </dsp:sp>
    <dsp:sp modelId="{02A0DA9A-1C37-4186-9ADA-BB63C3046596}">
      <dsp:nvSpPr>
        <dsp:cNvPr id="0" name=""/>
        <dsp:cNvSpPr/>
      </dsp:nvSpPr>
      <dsp:spPr>
        <a:xfrm>
          <a:off x="459" y="1671731"/>
          <a:ext cx="1792503" cy="107550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bg1"/>
              </a:solidFill>
              <a:effectLst/>
              <a:ea typeface="Calibri" panose="020F0502020204030204" pitchFamily="34" charset="0"/>
            </a:rPr>
            <a:t>The needs of other stakeholders</a:t>
          </a:r>
          <a:endParaRPr lang="en-US" sz="1600" kern="1200">
            <a:solidFill>
              <a:schemeClr val="bg1"/>
            </a:solidFill>
            <a:latin typeface="Arial"/>
          </a:endParaRPr>
        </a:p>
      </dsp:txBody>
      <dsp:txXfrm>
        <a:off x="459" y="1671731"/>
        <a:ext cx="1792503" cy="1075501"/>
      </dsp:txXfrm>
    </dsp:sp>
    <dsp:sp modelId="{36D391D5-AADA-4DF6-9454-B7520A8D9FC5}">
      <dsp:nvSpPr>
        <dsp:cNvPr id="0" name=""/>
        <dsp:cNvSpPr/>
      </dsp:nvSpPr>
      <dsp:spPr>
        <a:xfrm>
          <a:off x="1972213" y="1671731"/>
          <a:ext cx="1792503" cy="107550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bg1"/>
              </a:solidFill>
              <a:effectLst/>
              <a:ea typeface="Calibri" panose="020F0502020204030204" pitchFamily="34" charset="0"/>
            </a:rPr>
            <a:t>And provide rapid response to those needs</a:t>
          </a:r>
          <a:endParaRPr lang="en-US" sz="1600" kern="1200">
            <a:solidFill>
              <a:schemeClr val="bg1"/>
            </a:solidFill>
          </a:endParaRPr>
        </a:p>
      </dsp:txBody>
      <dsp:txXfrm>
        <a:off x="1972213" y="1671731"/>
        <a:ext cx="1792503" cy="10755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9F3A4-7CE6-7D4B-82F4-AAB0A89D24A0}" type="datetimeFigureOut">
              <a:rPr lang="en-US" smtClean="0"/>
              <a:t>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3C395-96D9-3549-B668-03A5D401BEEB}" type="datetimeFigureOut">
              <a:rPr lang="en-US" smtClean="0"/>
              <a:t>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58217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ea typeface="Calibri" panose="020F0502020204030204"/>
                <a:cs typeface="Calibri"/>
              </a:rPr>
              <a:t>-</a:t>
            </a: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F1459DD9-C07A-0F4A-BE38-5AFB42BB2A68}" type="slidenum">
              <a:rPr lang="en-US" smtClean="0"/>
              <a:t>20</a:t>
            </a:fld>
            <a:endParaRPr lang="en-US"/>
          </a:p>
        </p:txBody>
      </p:sp>
    </p:spTree>
    <p:extLst>
      <p:ext uri="{BB962C8B-B14F-4D97-AF65-F5344CB8AC3E}">
        <p14:creationId xmlns:p14="http://schemas.microsoft.com/office/powerpoint/2010/main" val="427759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E8A45DE-997F-4228-ABDB-D0F4513D80EB}" type="slidenum">
              <a:t>22</a:t>
            </a:fld>
            <a:endParaRPr lang="en-US"/>
          </a:p>
        </p:txBody>
      </p:sp>
    </p:spTree>
    <p:extLst>
      <p:ext uri="{BB962C8B-B14F-4D97-AF65-F5344CB8AC3E}">
        <p14:creationId xmlns:p14="http://schemas.microsoft.com/office/powerpoint/2010/main" val="128881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cs typeface="Calibri"/>
              </a:rPr>
              <a: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8A45DE-997F-4228-ABDB-D0F4513D80EB}" type="slidenum">
              <a:t>23</a:t>
            </a:fld>
            <a:endParaRPr lang="en-US"/>
          </a:p>
        </p:txBody>
      </p:sp>
    </p:spTree>
    <p:extLst>
      <p:ext uri="{BB962C8B-B14F-4D97-AF65-F5344CB8AC3E}">
        <p14:creationId xmlns:p14="http://schemas.microsoft.com/office/powerpoint/2010/main" val="287431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0E8A45DE-997F-4228-ABDB-D0F4513D80EB}" type="slidenum">
              <a:rPr lang="en-US" smtClean="0"/>
              <a:t>24</a:t>
            </a:fld>
            <a:endParaRPr lang="en-US"/>
          </a:p>
        </p:txBody>
      </p:sp>
    </p:spTree>
    <p:extLst>
      <p:ext uri="{BB962C8B-B14F-4D97-AF65-F5344CB8AC3E}">
        <p14:creationId xmlns:p14="http://schemas.microsoft.com/office/powerpoint/2010/main" val="6309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8A45DE-997F-4228-ABDB-D0F4513D80EB}" type="slidenum">
              <a:rPr lang="en-US" smtClean="0"/>
              <a:t>25</a:t>
            </a:fld>
            <a:endParaRPr lang="en-US"/>
          </a:p>
        </p:txBody>
      </p:sp>
    </p:spTree>
    <p:extLst>
      <p:ext uri="{BB962C8B-B14F-4D97-AF65-F5344CB8AC3E}">
        <p14:creationId xmlns:p14="http://schemas.microsoft.com/office/powerpoint/2010/main" val="163669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Can be one or more partners</a:t>
            </a:r>
          </a:p>
          <a:p>
            <a:r>
              <a:rPr lang="en-US"/>
              <a:t>	</a:t>
            </a:r>
          </a:p>
        </p:txBody>
      </p:sp>
      <p:sp>
        <p:nvSpPr>
          <p:cNvPr id="4" name="Slide Number Placeholder 3"/>
          <p:cNvSpPr>
            <a:spLocks noGrp="1"/>
          </p:cNvSpPr>
          <p:nvPr>
            <p:ph type="sldNum" sz="quarter" idx="5"/>
          </p:nvPr>
        </p:nvSpPr>
        <p:spPr/>
        <p:txBody>
          <a:bodyPr/>
          <a:lstStyle/>
          <a:p>
            <a:fld id="{F1459DD9-C07A-0F4A-BE38-5AFB42BB2A68}" type="slidenum">
              <a:rPr lang="en-US" smtClean="0"/>
              <a:t>28</a:t>
            </a:fld>
            <a:endParaRPr lang="en-US"/>
          </a:p>
        </p:txBody>
      </p:sp>
    </p:spTree>
    <p:extLst>
      <p:ext uri="{BB962C8B-B14F-4D97-AF65-F5344CB8AC3E}">
        <p14:creationId xmlns:p14="http://schemas.microsoft.com/office/powerpoint/2010/main" val="340754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29</a:t>
            </a:fld>
            <a:endParaRPr lang="en-US"/>
          </a:p>
        </p:txBody>
      </p:sp>
    </p:spTree>
    <p:extLst>
      <p:ext uri="{BB962C8B-B14F-4D97-AF65-F5344CB8AC3E}">
        <p14:creationId xmlns:p14="http://schemas.microsoft.com/office/powerpoint/2010/main" val="284528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30</a:t>
            </a:fld>
            <a:endParaRPr lang="en-US"/>
          </a:p>
        </p:txBody>
      </p:sp>
    </p:spTree>
    <p:extLst>
      <p:ext uri="{BB962C8B-B14F-4D97-AF65-F5344CB8AC3E}">
        <p14:creationId xmlns:p14="http://schemas.microsoft.com/office/powerpoint/2010/main" val="856376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endParaRPr lang="en-US">
              <a:latin typeface="+mn-lt"/>
            </a:endParaRPr>
          </a:p>
        </p:txBody>
      </p:sp>
      <p:sp>
        <p:nvSpPr>
          <p:cNvPr id="4" name="Slide Number Placeholder 3"/>
          <p:cNvSpPr>
            <a:spLocks noGrp="1"/>
          </p:cNvSpPr>
          <p:nvPr>
            <p:ph type="sldNum" sz="quarter" idx="10"/>
          </p:nvPr>
        </p:nvSpPr>
        <p:spPr/>
        <p:txBody>
          <a:bodyPr/>
          <a:lstStyle/>
          <a:p>
            <a:fld id="{F1459DD9-C07A-0F4A-BE38-5AFB42BB2A68}" type="slidenum">
              <a:rPr lang="en-US" smtClean="0"/>
              <a:t>31</a:t>
            </a:fld>
            <a:endParaRPr lang="en-US"/>
          </a:p>
        </p:txBody>
      </p:sp>
    </p:spTree>
    <p:extLst>
      <p:ext uri="{BB962C8B-B14F-4D97-AF65-F5344CB8AC3E}">
        <p14:creationId xmlns:p14="http://schemas.microsoft.com/office/powerpoint/2010/main" val="179381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32</a:t>
            </a:fld>
            <a:endParaRPr lang="en-US"/>
          </a:p>
        </p:txBody>
      </p:sp>
    </p:spTree>
    <p:extLst>
      <p:ext uri="{BB962C8B-B14F-4D97-AF65-F5344CB8AC3E}">
        <p14:creationId xmlns:p14="http://schemas.microsoft.com/office/powerpoint/2010/main" val="66349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3</a:t>
            </a:fld>
            <a:endParaRPr lang="en-US"/>
          </a:p>
        </p:txBody>
      </p:sp>
    </p:spTree>
    <p:extLst>
      <p:ext uri="{BB962C8B-B14F-4D97-AF65-F5344CB8AC3E}">
        <p14:creationId xmlns:p14="http://schemas.microsoft.com/office/powerpoint/2010/main" val="2879707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endParaRPr lang="en-US">
              <a:latin typeface="+mn-lt"/>
            </a:endParaRPr>
          </a:p>
        </p:txBody>
      </p:sp>
      <p:sp>
        <p:nvSpPr>
          <p:cNvPr id="4" name="Slide Number Placeholder 3"/>
          <p:cNvSpPr>
            <a:spLocks noGrp="1"/>
          </p:cNvSpPr>
          <p:nvPr>
            <p:ph type="sldNum" sz="quarter" idx="10"/>
          </p:nvPr>
        </p:nvSpPr>
        <p:spPr/>
        <p:txBody>
          <a:bodyPr/>
          <a:lstStyle/>
          <a:p>
            <a:fld id="{F1459DD9-C07A-0F4A-BE38-5AFB42BB2A68}" type="slidenum">
              <a:rPr lang="en-US" smtClean="0"/>
              <a:t>33</a:t>
            </a:fld>
            <a:endParaRPr lang="en-US"/>
          </a:p>
        </p:txBody>
      </p:sp>
    </p:spTree>
    <p:extLst>
      <p:ext uri="{BB962C8B-B14F-4D97-AF65-F5344CB8AC3E}">
        <p14:creationId xmlns:p14="http://schemas.microsoft.com/office/powerpoint/2010/main" val="42191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34</a:t>
            </a:fld>
            <a:endParaRPr lang="en-US"/>
          </a:p>
        </p:txBody>
      </p:sp>
    </p:spTree>
    <p:extLst>
      <p:ext uri="{BB962C8B-B14F-4D97-AF65-F5344CB8AC3E}">
        <p14:creationId xmlns:p14="http://schemas.microsoft.com/office/powerpoint/2010/main" val="397572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endParaRPr lang="en-US">
              <a:latin typeface="+mn-lt"/>
            </a:endParaRPr>
          </a:p>
        </p:txBody>
      </p:sp>
      <p:sp>
        <p:nvSpPr>
          <p:cNvPr id="4" name="Slide Number Placeholder 3"/>
          <p:cNvSpPr>
            <a:spLocks noGrp="1"/>
          </p:cNvSpPr>
          <p:nvPr>
            <p:ph type="sldNum" sz="quarter" idx="10"/>
          </p:nvPr>
        </p:nvSpPr>
        <p:spPr/>
        <p:txBody>
          <a:bodyPr/>
          <a:lstStyle/>
          <a:p>
            <a:fld id="{F1459DD9-C07A-0F4A-BE38-5AFB42BB2A68}" type="slidenum">
              <a:rPr lang="en-US" smtClean="0"/>
              <a:t>35</a:t>
            </a:fld>
            <a:endParaRPr lang="en-US"/>
          </a:p>
        </p:txBody>
      </p:sp>
    </p:spTree>
    <p:extLst>
      <p:ext uri="{BB962C8B-B14F-4D97-AF65-F5344CB8AC3E}">
        <p14:creationId xmlns:p14="http://schemas.microsoft.com/office/powerpoint/2010/main" val="3020978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00109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835590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1459DD9-C07A-0F4A-BE38-5AFB42BB2A68}"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60606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44</a:t>
            </a:fld>
            <a:endParaRPr lang="en-US"/>
          </a:p>
        </p:txBody>
      </p:sp>
    </p:spTree>
    <p:extLst>
      <p:ext uri="{BB962C8B-B14F-4D97-AF65-F5344CB8AC3E}">
        <p14:creationId xmlns:p14="http://schemas.microsoft.com/office/powerpoint/2010/main" val="213031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48</a:t>
            </a:fld>
            <a:endParaRPr lang="en-US"/>
          </a:p>
        </p:txBody>
      </p:sp>
    </p:spTree>
    <p:extLst>
      <p:ext uri="{BB962C8B-B14F-4D97-AF65-F5344CB8AC3E}">
        <p14:creationId xmlns:p14="http://schemas.microsoft.com/office/powerpoint/2010/main" val="4182257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49</a:t>
            </a:fld>
            <a:endParaRPr lang="en-US"/>
          </a:p>
        </p:txBody>
      </p:sp>
    </p:spTree>
    <p:extLst>
      <p:ext uri="{BB962C8B-B14F-4D97-AF65-F5344CB8AC3E}">
        <p14:creationId xmlns:p14="http://schemas.microsoft.com/office/powerpoint/2010/main" val="186965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55</a:t>
            </a:fld>
            <a:endParaRPr lang="en-US"/>
          </a:p>
        </p:txBody>
      </p:sp>
    </p:spTree>
    <p:extLst>
      <p:ext uri="{BB962C8B-B14F-4D97-AF65-F5344CB8AC3E}">
        <p14:creationId xmlns:p14="http://schemas.microsoft.com/office/powerpoint/2010/main" val="404111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4</a:t>
            </a:fld>
            <a:endParaRPr lang="en-US"/>
          </a:p>
        </p:txBody>
      </p:sp>
    </p:spTree>
    <p:extLst>
      <p:ext uri="{BB962C8B-B14F-4D97-AF65-F5344CB8AC3E}">
        <p14:creationId xmlns:p14="http://schemas.microsoft.com/office/powerpoint/2010/main" val="641713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56</a:t>
            </a:fld>
            <a:endParaRPr lang="en-US"/>
          </a:p>
        </p:txBody>
      </p:sp>
    </p:spTree>
    <p:extLst>
      <p:ext uri="{BB962C8B-B14F-4D97-AF65-F5344CB8AC3E}">
        <p14:creationId xmlns:p14="http://schemas.microsoft.com/office/powerpoint/2010/main" val="541507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62</a:t>
            </a:fld>
            <a:endParaRPr lang="en-US"/>
          </a:p>
        </p:txBody>
      </p:sp>
    </p:spTree>
    <p:extLst>
      <p:ext uri="{BB962C8B-B14F-4D97-AF65-F5344CB8AC3E}">
        <p14:creationId xmlns:p14="http://schemas.microsoft.com/office/powerpoint/2010/main" val="4207707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64</a:t>
            </a:fld>
            <a:endParaRPr lang="en-US"/>
          </a:p>
        </p:txBody>
      </p:sp>
    </p:spTree>
    <p:extLst>
      <p:ext uri="{BB962C8B-B14F-4D97-AF65-F5344CB8AC3E}">
        <p14:creationId xmlns:p14="http://schemas.microsoft.com/office/powerpoint/2010/main" val="92294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1200"/>
              </a:spcAft>
              <a:buClrTx/>
              <a:buSzTx/>
              <a:buFont typeface="Calibri" panose="020F0502020204030204" pitchFamily="34" charset="0"/>
              <a:buNone/>
              <a:tabLst/>
              <a:defRPr/>
            </a:pP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1200"/>
              </a:spcAft>
              <a:buFont typeface="Calibri" panose="020F0502020204030204" pitchFamily="34" charset="0"/>
              <a:buChar char="-"/>
            </a:pPr>
            <a:endParaRPr lang="en-US" sz="1800">
              <a:effectLst/>
              <a:latin typeface="Times New Roman" panose="02020603050405020304" pitchFamily="18"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66</a:t>
            </a:fld>
            <a:endParaRPr lang="en-US"/>
          </a:p>
        </p:txBody>
      </p:sp>
    </p:spTree>
    <p:extLst>
      <p:ext uri="{BB962C8B-B14F-4D97-AF65-F5344CB8AC3E}">
        <p14:creationId xmlns:p14="http://schemas.microsoft.com/office/powerpoint/2010/main" val="3650729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67</a:t>
            </a:fld>
            <a:endParaRPr lang="en-US"/>
          </a:p>
        </p:txBody>
      </p:sp>
    </p:spTree>
    <p:extLst>
      <p:ext uri="{BB962C8B-B14F-4D97-AF65-F5344CB8AC3E}">
        <p14:creationId xmlns:p14="http://schemas.microsoft.com/office/powerpoint/2010/main" val="3083223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68</a:t>
            </a:fld>
            <a:endParaRPr lang="en-US"/>
          </a:p>
        </p:txBody>
      </p:sp>
    </p:spTree>
    <p:extLst>
      <p:ext uri="{BB962C8B-B14F-4D97-AF65-F5344CB8AC3E}">
        <p14:creationId xmlns:p14="http://schemas.microsoft.com/office/powerpoint/2010/main" val="2205532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1459DD9-C07A-0F4A-BE38-5AFB42BB2A68}" type="slidenum">
              <a:rPr lang="en-US" smtClean="0"/>
              <a:t>69</a:t>
            </a:fld>
            <a:endParaRPr lang="en-US"/>
          </a:p>
        </p:txBody>
      </p:sp>
    </p:spTree>
    <p:extLst>
      <p:ext uri="{BB962C8B-B14F-4D97-AF65-F5344CB8AC3E}">
        <p14:creationId xmlns:p14="http://schemas.microsoft.com/office/powerpoint/2010/main" val="2392952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70</a:t>
            </a:fld>
            <a:endParaRPr lang="en-US"/>
          </a:p>
        </p:txBody>
      </p:sp>
    </p:spTree>
    <p:extLst>
      <p:ext uri="{BB962C8B-B14F-4D97-AF65-F5344CB8AC3E}">
        <p14:creationId xmlns:p14="http://schemas.microsoft.com/office/powerpoint/2010/main" val="3980848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71</a:t>
            </a:fld>
            <a:endParaRPr lang="en-US"/>
          </a:p>
        </p:txBody>
      </p:sp>
    </p:spTree>
    <p:extLst>
      <p:ext uri="{BB962C8B-B14F-4D97-AF65-F5344CB8AC3E}">
        <p14:creationId xmlns:p14="http://schemas.microsoft.com/office/powerpoint/2010/main" val="1313428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73</a:t>
            </a:fld>
            <a:endParaRPr lang="en-US"/>
          </a:p>
        </p:txBody>
      </p:sp>
    </p:spTree>
    <p:extLst>
      <p:ext uri="{BB962C8B-B14F-4D97-AF65-F5344CB8AC3E}">
        <p14:creationId xmlns:p14="http://schemas.microsoft.com/office/powerpoint/2010/main" val="315456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10</a:t>
            </a:fld>
            <a:endParaRPr lang="en-US"/>
          </a:p>
        </p:txBody>
      </p:sp>
    </p:spTree>
    <p:extLst>
      <p:ext uri="{BB962C8B-B14F-4D97-AF65-F5344CB8AC3E}">
        <p14:creationId xmlns:p14="http://schemas.microsoft.com/office/powerpoint/2010/main" val="3799234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75</a:t>
            </a:fld>
            <a:endParaRPr lang="en-US"/>
          </a:p>
        </p:txBody>
      </p:sp>
    </p:spTree>
    <p:extLst>
      <p:ext uri="{BB962C8B-B14F-4D97-AF65-F5344CB8AC3E}">
        <p14:creationId xmlns:p14="http://schemas.microsoft.com/office/powerpoint/2010/main" val="588170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77</a:t>
            </a:fld>
            <a:endParaRPr lang="en-US"/>
          </a:p>
        </p:txBody>
      </p:sp>
    </p:spTree>
    <p:extLst>
      <p:ext uri="{BB962C8B-B14F-4D97-AF65-F5344CB8AC3E}">
        <p14:creationId xmlns:p14="http://schemas.microsoft.com/office/powerpoint/2010/main" val="3490915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79</a:t>
            </a:fld>
            <a:endParaRPr lang="en-US"/>
          </a:p>
        </p:txBody>
      </p:sp>
    </p:spTree>
    <p:extLst>
      <p:ext uri="{BB962C8B-B14F-4D97-AF65-F5344CB8AC3E}">
        <p14:creationId xmlns:p14="http://schemas.microsoft.com/office/powerpoint/2010/main" val="865200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80</a:t>
            </a:fld>
            <a:endParaRPr lang="en-US"/>
          </a:p>
        </p:txBody>
      </p:sp>
    </p:spTree>
    <p:extLst>
      <p:ext uri="{BB962C8B-B14F-4D97-AF65-F5344CB8AC3E}">
        <p14:creationId xmlns:p14="http://schemas.microsoft.com/office/powerpoint/2010/main" val="1088156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81</a:t>
            </a:fld>
            <a:endParaRPr lang="en-US"/>
          </a:p>
        </p:txBody>
      </p:sp>
    </p:spTree>
    <p:extLst>
      <p:ext uri="{BB962C8B-B14F-4D97-AF65-F5344CB8AC3E}">
        <p14:creationId xmlns:p14="http://schemas.microsoft.com/office/powerpoint/2010/main" val="3158406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83</a:t>
            </a:fld>
            <a:endParaRPr lang="en-US"/>
          </a:p>
        </p:txBody>
      </p:sp>
    </p:spTree>
    <p:extLst>
      <p:ext uri="{BB962C8B-B14F-4D97-AF65-F5344CB8AC3E}">
        <p14:creationId xmlns:p14="http://schemas.microsoft.com/office/powerpoint/2010/main" val="3584613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84</a:t>
            </a:fld>
            <a:endParaRPr lang="en-US"/>
          </a:p>
        </p:txBody>
      </p:sp>
    </p:spTree>
    <p:extLst>
      <p:ext uri="{BB962C8B-B14F-4D97-AF65-F5344CB8AC3E}">
        <p14:creationId xmlns:p14="http://schemas.microsoft.com/office/powerpoint/2010/main" val="524528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85</a:t>
            </a:fld>
            <a:endParaRPr lang="en-US"/>
          </a:p>
        </p:txBody>
      </p:sp>
    </p:spTree>
    <p:extLst>
      <p:ext uri="{BB962C8B-B14F-4D97-AF65-F5344CB8AC3E}">
        <p14:creationId xmlns:p14="http://schemas.microsoft.com/office/powerpoint/2010/main" val="3931720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86</a:t>
            </a:fld>
            <a:endParaRPr lang="en-US"/>
          </a:p>
        </p:txBody>
      </p:sp>
    </p:spTree>
    <p:extLst>
      <p:ext uri="{BB962C8B-B14F-4D97-AF65-F5344CB8AC3E}">
        <p14:creationId xmlns:p14="http://schemas.microsoft.com/office/powerpoint/2010/main" val="1530837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87</a:t>
            </a:fld>
            <a:endParaRPr lang="en-US"/>
          </a:p>
        </p:txBody>
      </p:sp>
    </p:spTree>
    <p:extLst>
      <p:ext uri="{BB962C8B-B14F-4D97-AF65-F5344CB8AC3E}">
        <p14:creationId xmlns:p14="http://schemas.microsoft.com/office/powerpoint/2010/main" val="26022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14</a:t>
            </a:fld>
            <a:endParaRPr lang="en-US"/>
          </a:p>
        </p:txBody>
      </p:sp>
    </p:spTree>
    <p:extLst>
      <p:ext uri="{BB962C8B-B14F-4D97-AF65-F5344CB8AC3E}">
        <p14:creationId xmlns:p14="http://schemas.microsoft.com/office/powerpoint/2010/main" val="2542486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88</a:t>
            </a:fld>
            <a:endParaRPr lang="en-US"/>
          </a:p>
        </p:txBody>
      </p:sp>
    </p:spTree>
    <p:extLst>
      <p:ext uri="{BB962C8B-B14F-4D97-AF65-F5344CB8AC3E}">
        <p14:creationId xmlns:p14="http://schemas.microsoft.com/office/powerpoint/2010/main" val="4209669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90</a:t>
            </a:fld>
            <a:endParaRPr lang="en-US"/>
          </a:p>
        </p:txBody>
      </p:sp>
    </p:spTree>
    <p:extLst>
      <p:ext uri="{BB962C8B-B14F-4D97-AF65-F5344CB8AC3E}">
        <p14:creationId xmlns:p14="http://schemas.microsoft.com/office/powerpoint/2010/main" val="1620396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91</a:t>
            </a:fld>
            <a:endParaRPr lang="en-US"/>
          </a:p>
        </p:txBody>
      </p:sp>
    </p:spTree>
    <p:extLst>
      <p:ext uri="{BB962C8B-B14F-4D97-AF65-F5344CB8AC3E}">
        <p14:creationId xmlns:p14="http://schemas.microsoft.com/office/powerpoint/2010/main" val="3472539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93</a:t>
            </a:fld>
            <a:endParaRPr lang="en-US"/>
          </a:p>
        </p:txBody>
      </p:sp>
    </p:spTree>
    <p:extLst>
      <p:ext uri="{BB962C8B-B14F-4D97-AF65-F5344CB8AC3E}">
        <p14:creationId xmlns:p14="http://schemas.microsoft.com/office/powerpoint/2010/main" val="15904852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a:br>
            <a:endParaRPr lang="en-US" b="0"/>
          </a:p>
        </p:txBody>
      </p:sp>
      <p:sp>
        <p:nvSpPr>
          <p:cNvPr id="4" name="Slide Number Placeholder 3"/>
          <p:cNvSpPr>
            <a:spLocks noGrp="1"/>
          </p:cNvSpPr>
          <p:nvPr>
            <p:ph type="sldNum" sz="quarter" idx="5"/>
          </p:nvPr>
        </p:nvSpPr>
        <p:spPr/>
        <p:txBody>
          <a:bodyPr/>
          <a:lstStyle/>
          <a:p>
            <a:fld id="{F1459DD9-C07A-0F4A-BE38-5AFB42BB2A68}" type="slidenum">
              <a:rPr lang="en-US" smtClean="0"/>
              <a:t>95</a:t>
            </a:fld>
            <a:endParaRPr lang="en-US"/>
          </a:p>
        </p:txBody>
      </p:sp>
    </p:spTree>
    <p:extLst>
      <p:ext uri="{BB962C8B-B14F-4D97-AF65-F5344CB8AC3E}">
        <p14:creationId xmlns:p14="http://schemas.microsoft.com/office/powerpoint/2010/main" val="2089492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F1459DD9-C07A-0F4A-BE38-5AFB42BB2A68}" type="slidenum">
              <a:rPr lang="en-US" smtClean="0"/>
              <a:t>97</a:t>
            </a:fld>
            <a:endParaRPr lang="en-US"/>
          </a:p>
        </p:txBody>
      </p:sp>
    </p:spTree>
    <p:extLst>
      <p:ext uri="{BB962C8B-B14F-4D97-AF65-F5344CB8AC3E}">
        <p14:creationId xmlns:p14="http://schemas.microsoft.com/office/powerpoint/2010/main" val="4040842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103</a:t>
            </a:fld>
            <a:endParaRPr lang="en-US"/>
          </a:p>
        </p:txBody>
      </p:sp>
    </p:spTree>
    <p:extLst>
      <p:ext uri="{BB962C8B-B14F-4D97-AF65-F5344CB8AC3E}">
        <p14:creationId xmlns:p14="http://schemas.microsoft.com/office/powerpoint/2010/main" val="18155138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104</a:t>
            </a:fld>
            <a:endParaRPr lang="en-US"/>
          </a:p>
        </p:txBody>
      </p:sp>
    </p:spTree>
    <p:extLst>
      <p:ext uri="{BB962C8B-B14F-4D97-AF65-F5344CB8AC3E}">
        <p14:creationId xmlns:p14="http://schemas.microsoft.com/office/powerpoint/2010/main" val="11197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105</a:t>
            </a:fld>
            <a:endParaRPr lang="en-US"/>
          </a:p>
        </p:txBody>
      </p:sp>
    </p:spTree>
    <p:extLst>
      <p:ext uri="{BB962C8B-B14F-4D97-AF65-F5344CB8AC3E}">
        <p14:creationId xmlns:p14="http://schemas.microsoft.com/office/powerpoint/2010/main" val="3972600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116</a:t>
            </a:fld>
            <a:endParaRPr lang="en-US"/>
          </a:p>
        </p:txBody>
      </p:sp>
    </p:spTree>
    <p:extLst>
      <p:ext uri="{BB962C8B-B14F-4D97-AF65-F5344CB8AC3E}">
        <p14:creationId xmlns:p14="http://schemas.microsoft.com/office/powerpoint/2010/main" val="213031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15</a:t>
            </a:fld>
            <a:endParaRPr lang="en-US"/>
          </a:p>
        </p:txBody>
      </p:sp>
    </p:spTree>
    <p:extLst>
      <p:ext uri="{BB962C8B-B14F-4D97-AF65-F5344CB8AC3E}">
        <p14:creationId xmlns:p14="http://schemas.microsoft.com/office/powerpoint/2010/main" val="1891636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117</a:t>
            </a:fld>
            <a:endParaRPr lang="en-US"/>
          </a:p>
        </p:txBody>
      </p:sp>
    </p:spTree>
    <p:extLst>
      <p:ext uri="{BB962C8B-B14F-4D97-AF65-F5344CB8AC3E}">
        <p14:creationId xmlns:p14="http://schemas.microsoft.com/office/powerpoint/2010/main" val="31759989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118</a:t>
            </a:fld>
            <a:endParaRPr lang="en-US"/>
          </a:p>
        </p:txBody>
      </p:sp>
    </p:spTree>
    <p:extLst>
      <p:ext uri="{BB962C8B-B14F-4D97-AF65-F5344CB8AC3E}">
        <p14:creationId xmlns:p14="http://schemas.microsoft.com/office/powerpoint/2010/main" val="5840785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119</a:t>
            </a:fld>
            <a:endParaRPr lang="en-US"/>
          </a:p>
        </p:txBody>
      </p:sp>
    </p:spTree>
    <p:extLst>
      <p:ext uri="{BB962C8B-B14F-4D97-AF65-F5344CB8AC3E}">
        <p14:creationId xmlns:p14="http://schemas.microsoft.com/office/powerpoint/2010/main" val="694167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120</a:t>
            </a:fld>
            <a:endParaRPr lang="en-US"/>
          </a:p>
        </p:txBody>
      </p:sp>
    </p:spTree>
    <p:extLst>
      <p:ext uri="{BB962C8B-B14F-4D97-AF65-F5344CB8AC3E}">
        <p14:creationId xmlns:p14="http://schemas.microsoft.com/office/powerpoint/2010/main" val="3511502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459DD9-C07A-0F4A-BE38-5AFB42BB2A68}" type="slidenum">
              <a:rPr lang="en-US" smtClean="0"/>
              <a:t>122</a:t>
            </a:fld>
            <a:endParaRPr lang="en-US"/>
          </a:p>
        </p:txBody>
      </p:sp>
    </p:spTree>
    <p:extLst>
      <p:ext uri="{BB962C8B-B14F-4D97-AF65-F5344CB8AC3E}">
        <p14:creationId xmlns:p14="http://schemas.microsoft.com/office/powerpoint/2010/main" val="42849355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123</a:t>
            </a:fld>
            <a:endParaRPr lang="en-US"/>
          </a:p>
        </p:txBody>
      </p:sp>
    </p:spTree>
    <p:extLst>
      <p:ext uri="{BB962C8B-B14F-4D97-AF65-F5344CB8AC3E}">
        <p14:creationId xmlns:p14="http://schemas.microsoft.com/office/powerpoint/2010/main" val="33318185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125</a:t>
            </a:fld>
            <a:endParaRPr lang="en-US"/>
          </a:p>
        </p:txBody>
      </p:sp>
    </p:spTree>
    <p:extLst>
      <p:ext uri="{BB962C8B-B14F-4D97-AF65-F5344CB8AC3E}">
        <p14:creationId xmlns:p14="http://schemas.microsoft.com/office/powerpoint/2010/main" val="2747346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126</a:t>
            </a:fld>
            <a:endParaRPr lang="en-US"/>
          </a:p>
        </p:txBody>
      </p:sp>
    </p:spTree>
    <p:extLst>
      <p:ext uri="{BB962C8B-B14F-4D97-AF65-F5344CB8AC3E}">
        <p14:creationId xmlns:p14="http://schemas.microsoft.com/office/powerpoint/2010/main" val="19668565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127</a:t>
            </a:fld>
            <a:endParaRPr lang="en-US"/>
          </a:p>
        </p:txBody>
      </p:sp>
    </p:spTree>
    <p:extLst>
      <p:ext uri="{BB962C8B-B14F-4D97-AF65-F5344CB8AC3E}">
        <p14:creationId xmlns:p14="http://schemas.microsoft.com/office/powerpoint/2010/main" val="41390999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128</a:t>
            </a:fld>
            <a:endParaRPr lang="en-US"/>
          </a:p>
        </p:txBody>
      </p:sp>
    </p:spTree>
    <p:extLst>
      <p:ext uri="{BB962C8B-B14F-4D97-AF65-F5344CB8AC3E}">
        <p14:creationId xmlns:p14="http://schemas.microsoft.com/office/powerpoint/2010/main" val="213547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16</a:t>
            </a:fld>
            <a:endParaRPr lang="en-US"/>
          </a:p>
        </p:txBody>
      </p:sp>
    </p:spTree>
    <p:extLst>
      <p:ext uri="{BB962C8B-B14F-4D97-AF65-F5344CB8AC3E}">
        <p14:creationId xmlns:p14="http://schemas.microsoft.com/office/powerpoint/2010/main" val="523147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129</a:t>
            </a:fld>
            <a:endParaRPr lang="en-US"/>
          </a:p>
        </p:txBody>
      </p:sp>
    </p:spTree>
    <p:extLst>
      <p:ext uri="{BB962C8B-B14F-4D97-AF65-F5344CB8AC3E}">
        <p14:creationId xmlns:p14="http://schemas.microsoft.com/office/powerpoint/2010/main" val="40778198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130</a:t>
            </a:fld>
            <a:endParaRPr lang="en-US"/>
          </a:p>
        </p:txBody>
      </p:sp>
    </p:spTree>
    <p:extLst>
      <p:ext uri="{BB962C8B-B14F-4D97-AF65-F5344CB8AC3E}">
        <p14:creationId xmlns:p14="http://schemas.microsoft.com/office/powerpoint/2010/main" val="899923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4800"/>
          </a:p>
        </p:txBody>
      </p:sp>
      <p:sp>
        <p:nvSpPr>
          <p:cNvPr id="4" name="Slide Number Placeholder 3"/>
          <p:cNvSpPr>
            <a:spLocks noGrp="1"/>
          </p:cNvSpPr>
          <p:nvPr>
            <p:ph type="sldNum" sz="quarter" idx="5"/>
          </p:nvPr>
        </p:nvSpPr>
        <p:spPr/>
        <p:txBody>
          <a:bodyPr/>
          <a:lstStyle/>
          <a:p>
            <a:fld id="{F1459DD9-C07A-0F4A-BE38-5AFB42BB2A68}" type="slidenum">
              <a:rPr lang="en-US" smtClean="0"/>
              <a:t>131</a:t>
            </a:fld>
            <a:endParaRPr lang="en-US"/>
          </a:p>
        </p:txBody>
      </p:sp>
    </p:spTree>
    <p:extLst>
      <p:ext uri="{BB962C8B-B14F-4D97-AF65-F5344CB8AC3E}">
        <p14:creationId xmlns:p14="http://schemas.microsoft.com/office/powerpoint/2010/main" val="8550728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132</a:t>
            </a:fld>
            <a:endParaRPr lang="en-US"/>
          </a:p>
        </p:txBody>
      </p:sp>
    </p:spTree>
    <p:extLst>
      <p:ext uri="{BB962C8B-B14F-4D97-AF65-F5344CB8AC3E}">
        <p14:creationId xmlns:p14="http://schemas.microsoft.com/office/powerpoint/2010/main" val="25205597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133</a:t>
            </a:fld>
            <a:endParaRPr lang="en-US"/>
          </a:p>
        </p:txBody>
      </p:sp>
    </p:spTree>
    <p:extLst>
      <p:ext uri="{BB962C8B-B14F-4D97-AF65-F5344CB8AC3E}">
        <p14:creationId xmlns:p14="http://schemas.microsoft.com/office/powerpoint/2010/main" val="27466463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134</a:t>
            </a:fld>
            <a:endParaRPr lang="en-US"/>
          </a:p>
        </p:txBody>
      </p:sp>
    </p:spTree>
    <p:extLst>
      <p:ext uri="{BB962C8B-B14F-4D97-AF65-F5344CB8AC3E}">
        <p14:creationId xmlns:p14="http://schemas.microsoft.com/office/powerpoint/2010/main" val="402722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latin typeface="open_sansregular"/>
            </a:endParaRPr>
          </a:p>
          <a:p>
            <a:endParaRPr lang="en-US">
              <a:cs typeface="Calibri"/>
            </a:endParaRPr>
          </a:p>
        </p:txBody>
      </p:sp>
      <p:sp>
        <p:nvSpPr>
          <p:cNvPr id="4" name="Slide Number Placeholder 3"/>
          <p:cNvSpPr>
            <a:spLocks noGrp="1"/>
          </p:cNvSpPr>
          <p:nvPr>
            <p:ph type="sldNum" sz="quarter" idx="5"/>
          </p:nvPr>
        </p:nvSpPr>
        <p:spPr/>
        <p:txBody>
          <a:bodyPr/>
          <a:lstStyle/>
          <a:p>
            <a:fld id="{F1459DD9-C07A-0F4A-BE38-5AFB42BB2A68}" type="slidenum">
              <a:rPr lang="en-US" smtClean="0"/>
              <a:t>136</a:t>
            </a:fld>
            <a:endParaRPr lang="en-US"/>
          </a:p>
        </p:txBody>
      </p:sp>
    </p:spTree>
    <p:extLst>
      <p:ext uri="{BB962C8B-B14F-4D97-AF65-F5344CB8AC3E}">
        <p14:creationId xmlns:p14="http://schemas.microsoft.com/office/powerpoint/2010/main" val="23176583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137</a:t>
            </a:fld>
            <a:endParaRPr lang="en-US"/>
          </a:p>
        </p:txBody>
      </p:sp>
    </p:spTree>
    <p:extLst>
      <p:ext uri="{BB962C8B-B14F-4D97-AF65-F5344CB8AC3E}">
        <p14:creationId xmlns:p14="http://schemas.microsoft.com/office/powerpoint/2010/main" val="14586585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138</a:t>
            </a:fld>
            <a:endParaRPr lang="en-US"/>
          </a:p>
        </p:txBody>
      </p:sp>
    </p:spTree>
    <p:extLst>
      <p:ext uri="{BB962C8B-B14F-4D97-AF65-F5344CB8AC3E}">
        <p14:creationId xmlns:p14="http://schemas.microsoft.com/office/powerpoint/2010/main" val="3887408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139</a:t>
            </a:fld>
            <a:endParaRPr lang="en-US"/>
          </a:p>
        </p:txBody>
      </p:sp>
    </p:spTree>
    <p:extLst>
      <p:ext uri="{BB962C8B-B14F-4D97-AF65-F5344CB8AC3E}">
        <p14:creationId xmlns:p14="http://schemas.microsoft.com/office/powerpoint/2010/main" val="374733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7E3D3B0-AA6F-477E-A419-190A237A1FFE}" type="slidenum">
              <a:rPr lang="en-US" smtClean="0"/>
              <a:t>18</a:t>
            </a:fld>
            <a:endParaRPr lang="en-US"/>
          </a:p>
        </p:txBody>
      </p:sp>
    </p:spTree>
    <p:extLst>
      <p:ext uri="{BB962C8B-B14F-4D97-AF65-F5344CB8AC3E}">
        <p14:creationId xmlns:p14="http://schemas.microsoft.com/office/powerpoint/2010/main" val="5671004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140</a:t>
            </a:fld>
            <a:endParaRPr lang="en-US"/>
          </a:p>
        </p:txBody>
      </p:sp>
    </p:spTree>
    <p:extLst>
      <p:ext uri="{BB962C8B-B14F-4D97-AF65-F5344CB8AC3E}">
        <p14:creationId xmlns:p14="http://schemas.microsoft.com/office/powerpoint/2010/main" val="35320105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F1459DD9-C07A-0F4A-BE38-5AFB42BB2A68}" type="slidenum">
              <a:rPr lang="en-US" smtClean="0"/>
              <a:t>142</a:t>
            </a:fld>
            <a:endParaRPr lang="en-US"/>
          </a:p>
        </p:txBody>
      </p:sp>
    </p:spTree>
    <p:extLst>
      <p:ext uri="{BB962C8B-B14F-4D97-AF65-F5344CB8AC3E}">
        <p14:creationId xmlns:p14="http://schemas.microsoft.com/office/powerpoint/2010/main" val="324029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459DD9-C07A-0F4A-BE38-5AFB42BB2A68}" type="slidenum">
              <a:rPr lang="en-US" smtClean="0"/>
              <a:t>143</a:t>
            </a:fld>
            <a:endParaRPr lang="en-US"/>
          </a:p>
        </p:txBody>
      </p:sp>
    </p:spTree>
    <p:extLst>
      <p:ext uri="{BB962C8B-B14F-4D97-AF65-F5344CB8AC3E}">
        <p14:creationId xmlns:p14="http://schemas.microsoft.com/office/powerpoint/2010/main" val="134964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7E3D3B0-AA6F-477E-A419-190A237A1FFE}" type="slidenum">
              <a:rPr lang="en-US" smtClean="0"/>
              <a:t>19</a:t>
            </a:fld>
            <a:endParaRPr lang="en-US"/>
          </a:p>
        </p:txBody>
      </p:sp>
    </p:spTree>
    <p:extLst>
      <p:ext uri="{BB962C8B-B14F-4D97-AF65-F5344CB8AC3E}">
        <p14:creationId xmlns:p14="http://schemas.microsoft.com/office/powerpoint/2010/main" val="3283733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166486"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entagon 14"/>
          <p:cNvSpPr>
            <a:spLocks noChangeAspect="1"/>
          </p:cNvSpPr>
          <p:nvPr userDrawn="1"/>
        </p:nvSpPr>
        <p:spPr>
          <a:xfrm>
            <a:off x="0" y="0"/>
            <a:ext cx="2872114" cy="5148072"/>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685800" y="1228725"/>
            <a:ext cx="7772400" cy="1370882"/>
          </a:xfrm>
        </p:spPr>
        <p:txBody>
          <a:bodyPr lIns="0" tIns="0" rIns="0" bIns="0" anchor="b">
            <a:noAutofit/>
          </a:bodyPr>
          <a:lstStyle>
            <a:lvl1pPr algn="r">
              <a:defRPr sz="2800" b="0" i="0">
                <a:solidFill>
                  <a:srgbClr val="FFFFFF"/>
                </a:solidFill>
                <a:latin typeface="Arial"/>
                <a:cs typeface="Arial"/>
              </a:defRPr>
            </a:lvl1pPr>
          </a:lstStyle>
          <a:p>
            <a:r>
              <a:rPr lang="en-US"/>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5"/>
            <a:ext cx="2286000" cy="355932"/>
          </a:xfrm>
          <a:prstGeom prst="rect">
            <a:avLst/>
          </a:prstGeom>
        </p:spPr>
        <p:txBody>
          <a:bodyPr vert="horz" lIns="0" tIns="0" rIns="0" bIns="0" rtlCol="0" anchor="ctr"/>
          <a:lstStyle>
            <a:lvl1pPr algn="r" fontAlgn="auto">
              <a:spcBef>
                <a:spcPts val="0"/>
              </a:spcBef>
              <a:spcAft>
                <a:spcPts val="0"/>
              </a:spcAft>
              <a:defRPr lang="en-US" sz="1400" smtClean="0"/>
            </a:lvl1pPr>
          </a:lstStyle>
          <a:p>
            <a:pPr>
              <a:defRPr/>
            </a:pPr>
            <a:r>
              <a:rPr lang="en-US"/>
              <a:t>INSERT DATE</a:t>
            </a:r>
          </a:p>
        </p:txBody>
      </p:sp>
    </p:spTree>
    <p:extLst>
      <p:ext uri="{BB962C8B-B14F-4D97-AF65-F5344CB8AC3E}">
        <p14:creationId xmlns:p14="http://schemas.microsoft.com/office/powerpoint/2010/main" val="31258928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2994026" y="2148840"/>
            <a:ext cx="3163776" cy="813435"/>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a:solidFill>
                  <a:schemeClr val="bg1"/>
                </a:solidFill>
                <a:latin typeface="Arial" charset="0"/>
              </a:rPr>
              <a:t>www.cancer.gov                 www.cancer.gov/espanol</a:t>
            </a:r>
          </a:p>
        </p:txBody>
      </p:sp>
    </p:spTree>
    <p:extLst>
      <p:ext uri="{BB962C8B-B14F-4D97-AF65-F5344CB8AC3E}">
        <p14:creationId xmlns:p14="http://schemas.microsoft.com/office/powerpoint/2010/main" val="401261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a:t>Title of the presentation</a:t>
            </a:r>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December 1, 2022</a:t>
            </a:fld>
            <a:endParaRPr lang="en-US"/>
          </a:p>
        </p:txBody>
      </p:sp>
    </p:spTree>
    <p:extLst>
      <p:ext uri="{BB962C8B-B14F-4D97-AF65-F5344CB8AC3E}">
        <p14:creationId xmlns:p14="http://schemas.microsoft.com/office/powerpoint/2010/main" val="370870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1"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userDrawn="1"/>
        </p:nvSpPr>
        <p:spPr>
          <a:xfrm>
            <a:off x="1"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4156950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F6D16B7-4862-4CB0-8D90-7558E215F74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EF55F-6CFC-40AF-AB3F-48FE55DD60CD}" type="slidenum">
              <a:rPr lang="en-US" smtClean="0"/>
              <a:t>‹#›</a:t>
            </a:fld>
            <a:endParaRPr lang="en-US"/>
          </a:p>
        </p:txBody>
      </p:sp>
    </p:spTree>
    <p:extLst>
      <p:ext uri="{BB962C8B-B14F-4D97-AF65-F5344CB8AC3E}">
        <p14:creationId xmlns:p14="http://schemas.microsoft.com/office/powerpoint/2010/main" val="148851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a:t>Agenda</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a:t>Agenda Item 1</a:t>
            </a:r>
          </a:p>
          <a:p>
            <a:pPr lvl="1"/>
            <a:r>
              <a:rPr lang="en-US"/>
              <a:t>Agenda Item 1a</a:t>
            </a:r>
          </a:p>
          <a:p>
            <a:pPr lvl="1"/>
            <a:r>
              <a:rPr lang="en-US"/>
              <a:t>Agenda Item 1b</a:t>
            </a:r>
          </a:p>
          <a:p>
            <a:r>
              <a:rPr lang="en-US"/>
              <a:t>Agenda Item 2</a:t>
            </a:r>
          </a:p>
          <a:p>
            <a:pPr lvl="1"/>
            <a:r>
              <a:rPr lang="en-US"/>
              <a:t>Agenda Item 2a</a:t>
            </a:r>
          </a:p>
          <a:p>
            <a:pPr lvl="1"/>
            <a:r>
              <a:rPr lang="en-US"/>
              <a:t>Agenda Item 2b</a:t>
            </a:r>
          </a:p>
          <a:p>
            <a:r>
              <a:rPr lang="en-US"/>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76461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a:t>Title of the presentation</a:t>
            </a:r>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December 1, 2022</a:t>
            </a:fld>
            <a:endParaRPr lang="en-US"/>
          </a:p>
        </p:txBody>
      </p:sp>
    </p:spTree>
    <p:extLst>
      <p:ext uri="{BB962C8B-B14F-4D97-AF65-F5344CB8AC3E}">
        <p14:creationId xmlns:p14="http://schemas.microsoft.com/office/powerpoint/2010/main" val="189966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a:t>Agenda</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a:t>Agenda Item 1</a:t>
            </a:r>
          </a:p>
          <a:p>
            <a:pPr lvl="1"/>
            <a:r>
              <a:rPr lang="en-US"/>
              <a:t>Agenda Item 1a</a:t>
            </a:r>
          </a:p>
          <a:p>
            <a:pPr lvl="1"/>
            <a:r>
              <a:rPr lang="en-US"/>
              <a:t>Agenda Item 1b</a:t>
            </a:r>
          </a:p>
          <a:p>
            <a:r>
              <a:rPr lang="en-US"/>
              <a:t>Agenda Item 2</a:t>
            </a:r>
          </a:p>
          <a:p>
            <a:pPr lvl="1"/>
            <a:r>
              <a:rPr lang="en-US"/>
              <a:t>Agenda Item 2a</a:t>
            </a:r>
          </a:p>
          <a:p>
            <a:pPr lvl="1"/>
            <a:r>
              <a:rPr lang="en-US"/>
              <a:t>Agenda Item 2b</a:t>
            </a:r>
          </a:p>
          <a:p>
            <a:r>
              <a:rPr lang="en-US"/>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a:t>Agenda Item 3b</a:t>
            </a:r>
          </a:p>
        </p:txBody>
      </p:sp>
    </p:spTree>
    <p:extLst>
      <p:ext uri="{BB962C8B-B14F-4D97-AF65-F5344CB8AC3E}">
        <p14:creationId xmlns:p14="http://schemas.microsoft.com/office/powerpoint/2010/main" val="1385503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1"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userDrawn="1"/>
        </p:nvSpPr>
        <p:spPr>
          <a:xfrm>
            <a:off x="1"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616375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Tree>
    <p:extLst>
      <p:ext uri="{BB962C8B-B14F-4D97-AF65-F5344CB8AC3E}">
        <p14:creationId xmlns:p14="http://schemas.microsoft.com/office/powerpoint/2010/main" val="259851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999439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468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43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791966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2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entagon 11"/>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a:t>Section title</a:t>
            </a:r>
          </a:p>
        </p:txBody>
      </p:sp>
      <p:sp>
        <p:nvSpPr>
          <p:cNvPr id="10"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p>
        </p:txBody>
      </p:sp>
      <p:sp>
        <p:nvSpPr>
          <p:cNvPr id="8"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56225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022471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56456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26945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Tree>
    <p:extLst>
      <p:ext uri="{BB962C8B-B14F-4D97-AF65-F5344CB8AC3E}">
        <p14:creationId xmlns:p14="http://schemas.microsoft.com/office/powerpoint/2010/main" val="3125564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624787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Tree>
    <p:extLst>
      <p:ext uri="{BB962C8B-B14F-4D97-AF65-F5344CB8AC3E}">
        <p14:creationId xmlns:p14="http://schemas.microsoft.com/office/powerpoint/2010/main" val="394479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a:solidFill>
                  <a:schemeClr val="bg1"/>
                </a:solidFill>
                <a:latin typeface="Arial" charset="0"/>
              </a:rPr>
              <a:t>www.cancer.gov                 www.cancer.gov/espanol</a:t>
            </a:r>
          </a:p>
        </p:txBody>
      </p:sp>
      <p:grpSp>
        <p:nvGrpSpPr>
          <p:cNvPr id="7" name="Group 6"/>
          <p:cNvGrpSpPr>
            <a:grpSpLocks noChangeAspect="1"/>
          </p:cNvGrpSpPr>
          <p:nvPr userDrawn="1"/>
        </p:nvGrpSpPr>
        <p:grpSpPr>
          <a:xfrm>
            <a:off x="2994026" y="2148840"/>
            <a:ext cx="3163776" cy="813435"/>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537674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F6D16B7-4862-4CB0-8D90-7558E215F74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EF55F-6CFC-40AF-AB3F-48FE55DD60CD}" type="slidenum">
              <a:rPr lang="en-US" smtClean="0"/>
              <a:t>‹#›</a:t>
            </a:fld>
            <a:endParaRPr lang="en-US"/>
          </a:p>
        </p:txBody>
      </p:sp>
    </p:spTree>
    <p:extLst>
      <p:ext uri="{BB962C8B-B14F-4D97-AF65-F5344CB8AC3E}">
        <p14:creationId xmlns:p14="http://schemas.microsoft.com/office/powerpoint/2010/main" val="42982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C61E-F9B5-4F59-B5D5-45AB2D5992B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0F1640C-2409-4D32-8EC4-6A51344AA9D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2BD0684-26D8-4760-A102-185F4AAF8C96}"/>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5" name="Footer Placeholder 4">
            <a:extLst>
              <a:ext uri="{FF2B5EF4-FFF2-40B4-BE49-F238E27FC236}">
                <a16:creationId xmlns:a16="http://schemas.microsoft.com/office/drawing/2014/main" id="{94264167-2BC1-4132-9E7C-15314E1D3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2BCF0-F871-40C7-B874-30BF5A9EE0C2}"/>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3586676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B3FF-F435-4288-979B-4623A14D2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3C44C-24AC-47CA-B0D4-DF6F09979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2F18B-A0FE-4171-858D-CAC87C9C85F0}"/>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5" name="Footer Placeholder 4">
            <a:extLst>
              <a:ext uri="{FF2B5EF4-FFF2-40B4-BE49-F238E27FC236}">
                <a16:creationId xmlns:a16="http://schemas.microsoft.com/office/drawing/2014/main" id="{13DFCC1C-EA7E-495A-A3C8-3CBC60150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14F87-7D2D-4D6A-B2A2-D8EB91BCBB45}"/>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97799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Tree>
    <p:extLst>
      <p:ext uri="{BB962C8B-B14F-4D97-AF65-F5344CB8AC3E}">
        <p14:creationId xmlns:p14="http://schemas.microsoft.com/office/powerpoint/2010/main" val="2839743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4504-769E-4E68-908D-9A6D9320F15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A389AF-3C2B-460C-AB3E-36660C0F0F9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05C55B-29A4-44D2-B584-E78E5CF26743}"/>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5" name="Footer Placeholder 4">
            <a:extLst>
              <a:ext uri="{FF2B5EF4-FFF2-40B4-BE49-F238E27FC236}">
                <a16:creationId xmlns:a16="http://schemas.microsoft.com/office/drawing/2014/main" id="{BA16127B-0057-45A1-9189-5E4C05A8D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DD26A-D951-4D44-AD24-6A08A394E761}"/>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356918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07BC-C1D3-4F27-8899-866467D88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0537D-ACDE-4D44-8F25-392E189D938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59E044-CCFB-4CF3-AACB-964A90FA383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A1B3FE-E2D8-4E6A-90A6-58C91F82AC55}"/>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6" name="Footer Placeholder 5">
            <a:extLst>
              <a:ext uri="{FF2B5EF4-FFF2-40B4-BE49-F238E27FC236}">
                <a16:creationId xmlns:a16="http://schemas.microsoft.com/office/drawing/2014/main" id="{D438016D-3C32-4D37-9F01-47B15026F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26026-C169-49FE-98AC-BA3B5EF2B772}"/>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3986508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9C56-97DF-494A-9A6A-7875E218920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EBFC8-8EAF-483D-A430-FC017B37EFE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C8A3F1-90E9-4B78-9AF3-286FD90D919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631DA-0EF9-4931-B82F-922166E7B33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830AD-F156-4870-95E4-7D66EBAFE0E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3BD0F3-0740-4251-96CD-B78BE6F1C32A}"/>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8" name="Footer Placeholder 7">
            <a:extLst>
              <a:ext uri="{FF2B5EF4-FFF2-40B4-BE49-F238E27FC236}">
                <a16:creationId xmlns:a16="http://schemas.microsoft.com/office/drawing/2014/main" id="{78B92B88-F1BC-4D82-B435-BEF4FA453C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EEC76-982D-4CDF-A478-4B238202BC4B}"/>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881388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A129-3D52-4E51-86B7-93FFF0D61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AA4F3F-8DC8-43D4-8301-5602AD309C72}"/>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4" name="Footer Placeholder 3">
            <a:extLst>
              <a:ext uri="{FF2B5EF4-FFF2-40B4-BE49-F238E27FC236}">
                <a16:creationId xmlns:a16="http://schemas.microsoft.com/office/drawing/2014/main" id="{EEEAF325-57D0-40B1-BBF7-91B5E3970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EF9D4F-E5BA-4009-A8AA-F4CB439E24D9}"/>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1051614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25287-A9FE-449B-8C0A-22682C15BFB0}"/>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3" name="Footer Placeholder 2">
            <a:extLst>
              <a:ext uri="{FF2B5EF4-FFF2-40B4-BE49-F238E27FC236}">
                <a16:creationId xmlns:a16="http://schemas.microsoft.com/office/drawing/2014/main" id="{16F9D83C-A510-4C47-893B-C46CB83A6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482977-FEC6-4D15-AD95-7C9BF0EDB901}"/>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973282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8DC8-0CA9-4282-A26E-308D936DEE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443B72F-A182-4779-ACFD-179F26D0CE1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FBA1E5-C7B6-49C1-AEEB-C02580C0B3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662D7F4-DF08-4C2C-A90A-064D7CCF6281}"/>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6" name="Footer Placeholder 5">
            <a:extLst>
              <a:ext uri="{FF2B5EF4-FFF2-40B4-BE49-F238E27FC236}">
                <a16:creationId xmlns:a16="http://schemas.microsoft.com/office/drawing/2014/main" id="{C14A87A4-A97B-4936-9952-3AC83EDE1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8E76D-F6E8-455C-B108-989A5998F388}"/>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4289771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4F4D-BC70-43BC-AF69-EC367D6157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F157278-790C-43B7-AD25-621D5CD00F3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244FFB0-902F-4E42-8BF4-D9A45B480E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E6C17E-D094-49E0-8EFA-52188772E6E9}"/>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6" name="Footer Placeholder 5">
            <a:extLst>
              <a:ext uri="{FF2B5EF4-FFF2-40B4-BE49-F238E27FC236}">
                <a16:creationId xmlns:a16="http://schemas.microsoft.com/office/drawing/2014/main" id="{9F44D640-EA7B-4DA9-B6AF-E180D33BB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49890-7887-4590-A256-1F62E233A641}"/>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2657675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3D41-5509-4B0C-BCF5-FE2E931A0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61908-1FF4-4D98-9615-CC84977DA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890A3-2084-41B1-9E38-6BD7F22ADF38}"/>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5" name="Footer Placeholder 4">
            <a:extLst>
              <a:ext uri="{FF2B5EF4-FFF2-40B4-BE49-F238E27FC236}">
                <a16:creationId xmlns:a16="http://schemas.microsoft.com/office/drawing/2014/main" id="{C11208F6-4762-4333-BC1C-E02A2919F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A4753-4D61-4C72-A050-A696533E9248}"/>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826558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17D38-16A0-44A0-8A0A-76F9EE44D0A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F6D25-A433-4A22-B189-FEE20D57902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67519-4232-44CA-B3FF-C5979112BABE}"/>
              </a:ext>
            </a:extLst>
          </p:cNvPr>
          <p:cNvSpPr>
            <a:spLocks noGrp="1"/>
          </p:cNvSpPr>
          <p:nvPr>
            <p:ph type="dt" sz="half" idx="10"/>
          </p:nvPr>
        </p:nvSpPr>
        <p:spPr/>
        <p:txBody>
          <a:bodyPr/>
          <a:lstStyle/>
          <a:p>
            <a:fld id="{4D19F70A-9A63-4924-91FA-6E64EA541AD8}" type="datetimeFigureOut">
              <a:rPr lang="en-US" smtClean="0"/>
              <a:t>12/1/2022</a:t>
            </a:fld>
            <a:endParaRPr lang="en-US"/>
          </a:p>
        </p:txBody>
      </p:sp>
      <p:sp>
        <p:nvSpPr>
          <p:cNvPr id="5" name="Footer Placeholder 4">
            <a:extLst>
              <a:ext uri="{FF2B5EF4-FFF2-40B4-BE49-F238E27FC236}">
                <a16:creationId xmlns:a16="http://schemas.microsoft.com/office/drawing/2014/main" id="{C808C770-2D09-4F16-8C57-502753330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70E53-8320-4091-83C9-B54898F7D198}"/>
              </a:ext>
            </a:extLst>
          </p:cNvPr>
          <p:cNvSpPr>
            <a:spLocks noGrp="1"/>
          </p:cNvSpPr>
          <p:nvPr>
            <p:ph type="sldNum" sz="quarter" idx="12"/>
          </p:nvPr>
        </p:nvSpPr>
        <p:spPr/>
        <p:txBody>
          <a:bodyPr/>
          <a:lstStyle/>
          <a:p>
            <a:fld id="{D2D49F00-3396-4AC1-9060-628089734C96}" type="slidenum">
              <a:rPr lang="en-US" smtClean="0"/>
              <a:t>‹#›</a:t>
            </a:fld>
            <a:endParaRPr lang="en-US"/>
          </a:p>
        </p:txBody>
      </p:sp>
    </p:spTree>
    <p:extLst>
      <p:ext uri="{BB962C8B-B14F-4D97-AF65-F5344CB8AC3E}">
        <p14:creationId xmlns:p14="http://schemas.microsoft.com/office/powerpoint/2010/main" val="4204176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ue Section Break">
    <p:spTree>
      <p:nvGrpSpPr>
        <p:cNvPr id="1" name=""/>
        <p:cNvGrpSpPr/>
        <p:nvPr/>
      </p:nvGrpSpPr>
      <p:grpSpPr>
        <a:xfrm>
          <a:off x="0" y="0"/>
          <a:ext cx="0" cy="0"/>
          <a:chOff x="0" y="0"/>
          <a:chExt cx="0" cy="0"/>
        </a:xfrm>
      </p:grpSpPr>
      <p:sp>
        <p:nvSpPr>
          <p:cNvPr id="11" name="Pentagon 10"/>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3429001"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a:t>Section title</a:t>
            </a:r>
          </a:p>
        </p:txBody>
      </p:sp>
      <p:sp>
        <p:nvSpPr>
          <p:cNvPr id="10" name="Subtitle 2"/>
          <p:cNvSpPr>
            <a:spLocks noGrp="1"/>
          </p:cNvSpPr>
          <p:nvPr>
            <p:ph type="subTitle" idx="1" hasCustomPrompt="1"/>
          </p:nvPr>
        </p:nvSpPr>
        <p:spPr>
          <a:xfrm>
            <a:off x="3429000"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Subtitle goes here</a:t>
            </a:r>
          </a:p>
        </p:txBody>
      </p:sp>
      <p:sp>
        <p:nvSpPr>
          <p:cNvPr id="8"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2" y="4864608"/>
            <a:ext cx="1916887" cy="182880"/>
          </a:xfrm>
          <a:prstGeom prst="rect">
            <a:avLst/>
          </a:prstGeom>
        </p:spPr>
      </p:pic>
    </p:spTree>
    <p:extLst>
      <p:ext uri="{BB962C8B-B14F-4D97-AF65-F5344CB8AC3E}">
        <p14:creationId xmlns:p14="http://schemas.microsoft.com/office/powerpoint/2010/main" val="131762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887194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331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166486"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entagon 14"/>
          <p:cNvSpPr>
            <a:spLocks noChangeAspect="1"/>
          </p:cNvSpPr>
          <p:nvPr userDrawn="1"/>
        </p:nvSpPr>
        <p:spPr>
          <a:xfrm>
            <a:off x="0" y="0"/>
            <a:ext cx="2872114" cy="5148072"/>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685800" y="1228725"/>
            <a:ext cx="7772400" cy="1370882"/>
          </a:xfrm>
        </p:spPr>
        <p:txBody>
          <a:bodyPr lIns="0" tIns="0" rIns="0" bIns="0" anchor="b">
            <a:noAutofit/>
          </a:bodyPr>
          <a:lstStyle>
            <a:lvl1pPr algn="r">
              <a:defRPr sz="2800" b="0" i="0">
                <a:solidFill>
                  <a:srgbClr val="FFFFFF"/>
                </a:solidFill>
                <a:latin typeface="Arial"/>
                <a:cs typeface="Arial"/>
              </a:defRPr>
            </a:lvl1pPr>
          </a:lstStyle>
          <a:p>
            <a:r>
              <a:rPr lang="en-US"/>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5"/>
            <a:ext cx="2286000" cy="355932"/>
          </a:xfrm>
          <a:prstGeom prst="rect">
            <a:avLst/>
          </a:prstGeom>
        </p:spPr>
        <p:txBody>
          <a:bodyPr vert="horz" lIns="0" tIns="0" rIns="0" bIns="0" rtlCol="0" anchor="ctr"/>
          <a:lstStyle>
            <a:lvl1pPr algn="r" fontAlgn="auto">
              <a:spcBef>
                <a:spcPts val="0"/>
              </a:spcBef>
              <a:spcAft>
                <a:spcPts val="0"/>
              </a:spcAft>
              <a:defRPr lang="en-US" sz="1400" smtClean="0"/>
            </a:lvl1pPr>
          </a:lstStyle>
          <a:p>
            <a:pPr>
              <a:defRPr/>
            </a:pPr>
            <a:r>
              <a:rPr lang="en-US"/>
              <a:t>INSERT DATE</a:t>
            </a:r>
          </a:p>
        </p:txBody>
      </p:sp>
    </p:spTree>
    <p:extLst>
      <p:ext uri="{BB962C8B-B14F-4D97-AF65-F5344CB8AC3E}">
        <p14:creationId xmlns:p14="http://schemas.microsoft.com/office/powerpoint/2010/main" val="94564222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a:t>Title of the presentation</a:t>
            </a:r>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 </a:t>
            </a:r>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December 1, 2022</a:t>
            </a:fld>
            <a:endParaRPr lang="en-US"/>
          </a:p>
        </p:txBody>
      </p:sp>
    </p:spTree>
    <p:extLst>
      <p:ext uri="{BB962C8B-B14F-4D97-AF65-F5344CB8AC3E}">
        <p14:creationId xmlns:p14="http://schemas.microsoft.com/office/powerpoint/2010/main" val="1630496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553662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712110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2994026" y="2148840"/>
            <a:ext cx="3163776" cy="813435"/>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a:solidFill>
                  <a:schemeClr val="bg1"/>
                </a:solidFill>
                <a:latin typeface="Arial" charset="0"/>
              </a:rPr>
              <a:t>www.cancer.gov                 www.cancer.gov/espanol</a:t>
            </a:r>
          </a:p>
        </p:txBody>
      </p:sp>
    </p:spTree>
    <p:extLst>
      <p:ext uri="{BB962C8B-B14F-4D97-AF65-F5344CB8AC3E}">
        <p14:creationId xmlns:p14="http://schemas.microsoft.com/office/powerpoint/2010/main" val="99704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lang="en-US" sz="900" smtClean="0"/>
            </a:lvl1pPr>
          </a:lstStyle>
          <a:p>
            <a:pPr>
              <a:defRPr/>
            </a:pPr>
            <a:r>
              <a:rPr lang="en-US"/>
              <a:t>INSERT DATE</a:t>
            </a:r>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55" r:id="rId2"/>
    <p:sldLayoutId id="2147483790" r:id="rId3"/>
    <p:sldLayoutId id="2147483805" r:id="rId4"/>
    <p:sldLayoutId id="2147483796"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794" r:id="rId16"/>
    <p:sldLayoutId id="2147483815" r:id="rId17"/>
    <p:sldLayoutId id="2147483816" r:id="rId18"/>
    <p:sldLayoutId id="2147483817" r:id="rId19"/>
    <p:sldLayoutId id="2147483818" r:id="rId20"/>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December 1, 2022</a:t>
            </a:fld>
            <a:endParaRPr lang="en-US"/>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a:p>
        </p:txBody>
      </p:sp>
    </p:spTree>
    <p:extLst>
      <p:ext uri="{BB962C8B-B14F-4D97-AF65-F5344CB8AC3E}">
        <p14:creationId xmlns:p14="http://schemas.microsoft.com/office/powerpoint/2010/main" val="33437529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164CC-8E8F-45A0-B7D4-85A84483A85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FB2CE-9E20-491B-B3C1-F2EFF64C61C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5649E-DD78-4488-8743-BCF95428F99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19F70A-9A63-4924-91FA-6E64EA541AD8}" type="datetimeFigureOut">
              <a:rPr lang="en-US" smtClean="0"/>
              <a:t>12/1/2022</a:t>
            </a:fld>
            <a:endParaRPr lang="en-US"/>
          </a:p>
        </p:txBody>
      </p:sp>
      <p:sp>
        <p:nvSpPr>
          <p:cNvPr id="5" name="Footer Placeholder 4">
            <a:extLst>
              <a:ext uri="{FF2B5EF4-FFF2-40B4-BE49-F238E27FC236}">
                <a16:creationId xmlns:a16="http://schemas.microsoft.com/office/drawing/2014/main" id="{18A44E76-0E33-4000-AC34-3A3EDF265EF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5BEDDC-1C69-464C-9ACE-8978334B353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D49F00-3396-4AC1-9060-628089734C96}" type="slidenum">
              <a:rPr lang="en-US" smtClean="0"/>
              <a:t>‹#›</a:t>
            </a:fld>
            <a:endParaRPr lang="en-US"/>
          </a:p>
        </p:txBody>
      </p:sp>
    </p:spTree>
    <p:extLst>
      <p:ext uri="{BB962C8B-B14F-4D97-AF65-F5344CB8AC3E}">
        <p14:creationId xmlns:p14="http://schemas.microsoft.com/office/powerpoint/2010/main" val="296986910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4" r:id="rId16"/>
    <p:sldLayoutId id="2147483855" r:id="rId17"/>
    <p:sldLayoutId id="2147483856"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2.xml.rels><?xml version="1.0" encoding="UTF-8" standalone="yes"?>
<Relationships xmlns="http://schemas.openxmlformats.org/package/2006/relationships"><Relationship Id="rId2" Type="http://schemas.openxmlformats.org/officeDocument/2006/relationships/hyperlink" Target="https://oamp.od.nih.gov/nih-document-generation-system/reference-material-prospective-offerors-and-contractors/general-clause-listing" TargetMode="External"/><Relationship Id="rId1" Type="http://schemas.openxmlformats.org/officeDocument/2006/relationships/slideLayout" Target="../slideLayouts/slideLayout5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0.xml.rels><?xml version="1.0" encoding="UTF-8" standalone="yes"?>
<Relationships xmlns="http://schemas.openxmlformats.org/package/2006/relationships"><Relationship Id="rId3" Type="http://schemas.openxmlformats.org/officeDocument/2006/relationships/hyperlink" Target="https://sam.gov/opp/3a62b8ff62b54ed892bc3fa3bb16e419/view" TargetMode="External"/><Relationship Id="rId2" Type="http://schemas.openxmlformats.org/officeDocument/2006/relationships/notesSlide" Target="../notesSlides/notesSlide63.xml"/><Relationship Id="rId1" Type="http://schemas.openxmlformats.org/officeDocument/2006/relationships/slideLayout" Target="../slideLayouts/slideLayout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0.xml"/></Relationships>
</file>

<file path=ppt/slides/_rels/slide126.xml.rels><?xml version="1.0" encoding="UTF-8" standalone="yes"?>
<Relationships xmlns="http://schemas.openxmlformats.org/package/2006/relationships"><Relationship Id="rId3" Type="http://schemas.openxmlformats.org/officeDocument/2006/relationships/hyperlink" Target="mailto:FNLCR_ACQinfo@mail.nih.gov" TargetMode="External"/><Relationship Id="rId2" Type="http://schemas.openxmlformats.org/officeDocument/2006/relationships/notesSlide" Target="../notesSlides/notesSlide67.xml"/><Relationship Id="rId1" Type="http://schemas.openxmlformats.org/officeDocument/2006/relationships/slideLayout" Target="../slideLayouts/slideLayout50.xml"/><Relationship Id="rId4" Type="http://schemas.openxmlformats.org/officeDocument/2006/relationships/hyperlink" Target="https://www.cancer.gov/about-nci/contracts/fnlcr-acquisitions/resources"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hyperlink" Target="mailto:FNLAC_AcqInfo@nih.gov"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8.xml"/><Relationship Id="rId5" Type="http://schemas.openxmlformats.org/officeDocument/2006/relationships/image" Target="../media/image7.png"/><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hyperlink" Target="https://home.army.mil/detrick/index.php/my-fort/visitors" TargetMode="Externa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hyperlink" Target="https://www.acquisition.gov/far/35.017" TargetMode="External"/><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3" Type="http://schemas.openxmlformats.org/officeDocument/2006/relationships/hyperlink" Target="https://fcas.nci.nih.gov/" TargetMode="External"/><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3" Type="http://schemas.openxmlformats.org/officeDocument/2006/relationships/hyperlink" Target="https://www.acquisition.gov/far/part-46#FAR_Part_46" TargetMode="External"/><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3" Type="http://schemas.openxmlformats.org/officeDocument/2006/relationships/hyperlink" Target="https://www.acquisition.gov/?q=browsefar" TargetMode="External"/><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ea typeface="ＭＳ Ｐゴシック"/>
              </a:rPr>
              <a:t>OPENING REMARKS </a:t>
            </a:r>
            <a:endParaRPr lang="en-US" b="1"/>
          </a:p>
        </p:txBody>
      </p:sp>
      <p:sp>
        <p:nvSpPr>
          <p:cNvPr id="3" name="Subtitle 2"/>
          <p:cNvSpPr>
            <a:spLocks noGrp="1"/>
          </p:cNvSpPr>
          <p:nvPr>
            <p:ph type="subTitle" idx="1"/>
          </p:nvPr>
        </p:nvSpPr>
        <p:spPr>
          <a:xfrm>
            <a:off x="-4100512" y="2342216"/>
            <a:ext cx="7772400" cy="514782"/>
          </a:xfrm>
        </p:spPr>
        <p:txBody>
          <a:bodyPr/>
          <a:lstStyle/>
          <a:p>
            <a:r>
              <a:rPr lang="en-US">
                <a:ea typeface="ＭＳ Ｐゴシック"/>
              </a:rPr>
              <a:t>Lisa K. Coleman </a:t>
            </a:r>
          </a:p>
          <a:p>
            <a:r>
              <a:rPr lang="en-US">
                <a:ea typeface="ＭＳ Ｐゴシック"/>
              </a:rPr>
              <a:t>Contracting Officer </a:t>
            </a:r>
            <a:endParaRPr lang="en-US"/>
          </a:p>
        </p:txBody>
      </p:sp>
      <p:sp>
        <p:nvSpPr>
          <p:cNvPr id="4" name="Date Placeholder 3"/>
          <p:cNvSpPr>
            <a:spLocks noGrp="1"/>
          </p:cNvSpPr>
          <p:nvPr>
            <p:ph type="dt" sz="half" idx="2"/>
          </p:nvPr>
        </p:nvSpPr>
        <p:spPr/>
        <p:txBody>
          <a:bodyPr/>
          <a:lstStyle/>
          <a:p>
            <a:pPr>
              <a:defRPr/>
            </a:pPr>
            <a:r>
              <a:rPr lang="en-US"/>
              <a:t>November 15, 2022</a:t>
            </a:r>
          </a:p>
        </p:txBody>
      </p:sp>
    </p:spTree>
    <p:extLst>
      <p:ext uri="{BB962C8B-B14F-4D97-AF65-F5344CB8AC3E}">
        <p14:creationId xmlns:p14="http://schemas.microsoft.com/office/powerpoint/2010/main" val="320502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94D8-1138-4621-9518-C083800989E6}"/>
              </a:ext>
            </a:extLst>
          </p:cNvPr>
          <p:cNvSpPr>
            <a:spLocks noGrp="1"/>
          </p:cNvSpPr>
          <p:nvPr>
            <p:ph type="title"/>
          </p:nvPr>
        </p:nvSpPr>
        <p:spPr/>
        <p:txBody>
          <a:bodyPr/>
          <a:lstStyle/>
          <a:p>
            <a:pPr algn="ctr"/>
            <a:r>
              <a:rPr lang="en-US"/>
              <a:t>NCI’S FFRDC CONTRACT ENVIRONMENT</a:t>
            </a:r>
          </a:p>
        </p:txBody>
      </p:sp>
      <p:graphicFrame>
        <p:nvGraphicFramePr>
          <p:cNvPr id="4" name="Content Placeholder 3">
            <a:extLst>
              <a:ext uri="{FF2B5EF4-FFF2-40B4-BE49-F238E27FC236}">
                <a16:creationId xmlns:a16="http://schemas.microsoft.com/office/drawing/2014/main" id="{968324D5-5446-4B0B-AC0F-0D282C5109FC}"/>
              </a:ext>
            </a:extLst>
          </p:cNvPr>
          <p:cNvGraphicFramePr>
            <a:graphicFrameLocks noGrp="1"/>
          </p:cNvGraphicFramePr>
          <p:nvPr>
            <p:ph sz="quarter" idx="11"/>
          </p:nvPr>
        </p:nvGraphicFramePr>
        <p:xfrm>
          <a:off x="493776" y="771525"/>
          <a:ext cx="8166100" cy="3992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541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Acknowledgements</a:t>
            </a:r>
          </a:p>
          <a:p>
            <a:pPr lvl="1"/>
            <a:r>
              <a:rPr lang="en-US"/>
              <a:t>Ensures public acknowledgement of the enormous contribution made by the late Henrietta Lacks</a:t>
            </a:r>
          </a:p>
          <a:p>
            <a:pPr lvl="1"/>
            <a:r>
              <a:rPr lang="en-US"/>
              <a:t>Communicating the role of NIH’s support in biomedical research improves public understanding of how we are working to improve human health</a:t>
            </a:r>
          </a:p>
        </p:txBody>
      </p:sp>
      <p:graphicFrame>
        <p:nvGraphicFramePr>
          <p:cNvPr id="4" name="Table 3">
            <a:extLst>
              <a:ext uri="{FF2B5EF4-FFF2-40B4-BE49-F238E27FC236}">
                <a16:creationId xmlns:a16="http://schemas.microsoft.com/office/drawing/2014/main" id="{960A3967-EE0B-4B80-A07F-29317AB61108}"/>
              </a:ext>
            </a:extLst>
          </p:cNvPr>
          <p:cNvGraphicFramePr>
            <a:graphicFrameLocks noGrp="1"/>
          </p:cNvGraphicFramePr>
          <p:nvPr/>
        </p:nvGraphicFramePr>
        <p:xfrm>
          <a:off x="4762054" y="1069848"/>
          <a:ext cx="3897313" cy="73152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2516120608"/>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H.24. SHARING HeLa CELL WHOLE GENOME SEQUENCE DATA AND FAMILY ACKNOWLEDGEMENT</a:t>
                      </a:r>
                    </a:p>
                  </a:txBody>
                  <a:tcPr marL="7803" marR="7803" marT="7803" marB="0" anchor="b"/>
                </a:tc>
                <a:extLst>
                  <a:ext uri="{0D108BD9-81ED-4DB2-BD59-A6C34878D82A}">
                    <a16:rowId xmlns:a16="http://schemas.microsoft.com/office/drawing/2014/main" val="1310226088"/>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H.28. ACKNOWLEDGEMENT OF FEDERAL FUNDING</a:t>
                      </a:r>
                    </a:p>
                  </a:txBody>
                  <a:tcPr marL="7803" marR="7803" marT="7803" marB="0" anchor="b"/>
                </a:tc>
                <a:extLst>
                  <a:ext uri="{0D108BD9-81ED-4DB2-BD59-A6C34878D82A}">
                    <a16:rowId xmlns:a16="http://schemas.microsoft.com/office/drawing/2014/main" val="3773222771"/>
                  </a:ext>
                </a:extLst>
              </a:tr>
            </a:tbl>
          </a:graphicData>
        </a:graphic>
      </p:graphicFrame>
    </p:spTree>
    <p:extLst>
      <p:ext uri="{BB962C8B-B14F-4D97-AF65-F5344CB8AC3E}">
        <p14:creationId xmlns:p14="http://schemas.microsoft.com/office/powerpoint/2010/main" val="255533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Advanced Permissions</a:t>
            </a:r>
          </a:p>
          <a:p>
            <a:pPr lvl="1"/>
            <a:r>
              <a:rPr lang="en-US"/>
              <a:t>Details specific actions that may occur after Contracting Officer approval</a:t>
            </a:r>
          </a:p>
          <a:p>
            <a:pPr lvl="1"/>
            <a:r>
              <a:rPr lang="en-US"/>
              <a:t>After receiving approval, the actions can be performed</a:t>
            </a:r>
          </a:p>
          <a:p>
            <a:pPr lvl="1"/>
            <a:endParaRPr lang="en-US"/>
          </a:p>
        </p:txBody>
      </p:sp>
      <p:graphicFrame>
        <p:nvGraphicFramePr>
          <p:cNvPr id="4" name="Table 3">
            <a:extLst>
              <a:ext uri="{FF2B5EF4-FFF2-40B4-BE49-F238E27FC236}">
                <a16:creationId xmlns:a16="http://schemas.microsoft.com/office/drawing/2014/main" id="{DE61CCB3-CC24-4AE6-98EB-973C787989CF}"/>
              </a:ext>
            </a:extLst>
          </p:cNvPr>
          <p:cNvGraphicFramePr>
            <a:graphicFrameLocks noGrp="1"/>
          </p:cNvGraphicFramePr>
          <p:nvPr/>
        </p:nvGraphicFramePr>
        <p:xfrm>
          <a:off x="4762500" y="1069848"/>
          <a:ext cx="3897313" cy="73152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2896575032"/>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H.37. OMB CLEARANCE</a:t>
                      </a:r>
                    </a:p>
                  </a:txBody>
                  <a:tcPr marL="7803" marR="7803" marT="7803" marB="0" anchor="b"/>
                </a:tc>
                <a:extLst>
                  <a:ext uri="{0D108BD9-81ED-4DB2-BD59-A6C34878D82A}">
                    <a16:rowId xmlns:a16="http://schemas.microsoft.com/office/drawing/2014/main" val="3574722136"/>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H.50. PUBLICATION AND PUBLICITY</a:t>
                      </a:r>
                    </a:p>
                  </a:txBody>
                  <a:tcPr marL="7803" marR="7803" marT="7803" marB="0" anchor="b"/>
                </a:tc>
                <a:extLst>
                  <a:ext uri="{0D108BD9-81ED-4DB2-BD59-A6C34878D82A}">
                    <a16:rowId xmlns:a16="http://schemas.microsoft.com/office/drawing/2014/main" val="577092150"/>
                  </a:ext>
                </a:extLst>
              </a:tr>
            </a:tbl>
          </a:graphicData>
        </a:graphic>
      </p:graphicFrame>
    </p:spTree>
    <p:extLst>
      <p:ext uri="{BB962C8B-B14F-4D97-AF65-F5344CB8AC3E}">
        <p14:creationId xmlns:p14="http://schemas.microsoft.com/office/powerpoint/2010/main" val="9564531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Prohibitions</a:t>
            </a:r>
          </a:p>
          <a:p>
            <a:pPr lvl="1"/>
            <a:r>
              <a:rPr lang="en-US"/>
              <a:t>Many articles describe behaviors prohibited by policy or regulation</a:t>
            </a:r>
          </a:p>
          <a:p>
            <a:pPr lvl="1"/>
            <a:r>
              <a:rPr lang="en-US"/>
              <a:t>This may or may not include the usage of funding</a:t>
            </a:r>
          </a:p>
          <a:p>
            <a:pPr lvl="1"/>
            <a:r>
              <a:rPr lang="en-US"/>
              <a:t>These restrictions can </a:t>
            </a:r>
            <a:r>
              <a:rPr lang="en-US" u="sng"/>
              <a:t>not</a:t>
            </a:r>
            <a:r>
              <a:rPr lang="en-US"/>
              <a:t> be waived by the Contracting Officer</a:t>
            </a:r>
          </a:p>
          <a:p>
            <a:pPr lvl="1"/>
            <a:endParaRPr lang="en-US"/>
          </a:p>
        </p:txBody>
      </p:sp>
      <p:graphicFrame>
        <p:nvGraphicFramePr>
          <p:cNvPr id="6" name="Table 6">
            <a:extLst>
              <a:ext uri="{FF2B5EF4-FFF2-40B4-BE49-F238E27FC236}">
                <a16:creationId xmlns:a16="http://schemas.microsoft.com/office/drawing/2014/main" id="{15F0C1FD-1F76-4F79-A106-84938902DA92}"/>
              </a:ext>
            </a:extLst>
          </p:cNvPr>
          <p:cNvGraphicFramePr>
            <a:graphicFrameLocks noGrp="1"/>
          </p:cNvGraphicFramePr>
          <p:nvPr>
            <p:ph sz="quarter" idx="12"/>
            <p:extLst>
              <p:ext uri="{D42A27DB-BD31-4B8C-83A1-F6EECF244321}">
                <p14:modId xmlns:p14="http://schemas.microsoft.com/office/powerpoint/2010/main" val="2814457965"/>
              </p:ext>
            </p:extLst>
          </p:nvPr>
        </p:nvGraphicFramePr>
        <p:xfrm>
          <a:off x="4572000" y="665771"/>
          <a:ext cx="3897313" cy="3200141"/>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3571270725"/>
                    </a:ext>
                  </a:extLst>
                </a:gridCol>
              </a:tblGrid>
              <a:tr h="319507">
                <a:tc>
                  <a:txBody>
                    <a:bodyPr/>
                    <a:lstStyle/>
                    <a:p>
                      <a:pPr algn="l" fontAlgn="b"/>
                      <a:r>
                        <a:rPr lang="en-US" sz="800" b="0" i="0" u="none" strike="noStrike">
                          <a:solidFill>
                            <a:srgbClr val="000000"/>
                          </a:solidFill>
                          <a:effectLst/>
                          <a:latin typeface="Calibri" panose="020F0502020204030204" pitchFamily="34" charset="0"/>
                        </a:rPr>
                        <a:t>H.27. NEEDLE EXCHANGE, HHSAR 352.270-12 (December 2015)</a:t>
                      </a:r>
                    </a:p>
                  </a:txBody>
                  <a:tcPr marL="9525" marR="9525" marT="9525" marB="0" anchor="b"/>
                </a:tc>
                <a:extLst>
                  <a:ext uri="{0D108BD9-81ED-4DB2-BD59-A6C34878D82A}">
                    <a16:rowId xmlns:a16="http://schemas.microsoft.com/office/drawing/2014/main" val="3527383483"/>
                  </a:ext>
                </a:extLst>
              </a:tr>
              <a:tr h="319507">
                <a:tc>
                  <a:txBody>
                    <a:bodyPr/>
                    <a:lstStyle/>
                    <a:p>
                      <a:pPr algn="l" fontAlgn="b"/>
                      <a:r>
                        <a:rPr lang="en-US" sz="800" b="0" i="0" u="none" strike="noStrike">
                          <a:solidFill>
                            <a:srgbClr val="000000"/>
                          </a:solidFill>
                          <a:effectLst/>
                          <a:latin typeface="Calibri" panose="020F0502020204030204" pitchFamily="34" charset="0"/>
                        </a:rPr>
                        <a:t>H.29. CONTINUED BAN ON FUNDING ABORTION AND CONTINUED BAN ON FUNDING OF HUMAN EMBRYO RESEARCH, HHSAR 352.270-13 (December 2015)</a:t>
                      </a:r>
                    </a:p>
                  </a:txBody>
                  <a:tcPr marL="9525" marR="9525" marT="9525" marB="0" anchor="b"/>
                </a:tc>
                <a:extLst>
                  <a:ext uri="{0D108BD9-81ED-4DB2-BD59-A6C34878D82A}">
                    <a16:rowId xmlns:a16="http://schemas.microsoft.com/office/drawing/2014/main" val="2457537887"/>
                  </a:ext>
                </a:extLst>
              </a:tr>
              <a:tr h="319507">
                <a:tc>
                  <a:txBody>
                    <a:bodyPr/>
                    <a:lstStyle/>
                    <a:p>
                      <a:pPr algn="l" fontAlgn="b"/>
                      <a:r>
                        <a:rPr lang="en-US" sz="800" b="0" i="0" u="none" strike="noStrike">
                          <a:solidFill>
                            <a:srgbClr val="000000"/>
                          </a:solidFill>
                          <a:effectLst/>
                          <a:latin typeface="Calibri" panose="020F0502020204030204" pitchFamily="34" charset="0"/>
                        </a:rPr>
                        <a:t>H.30. LIMITATION ON USE OF FUNDS FOR PROMOTION OF LEGALIZATION OF CONTROLLED SUBSTANCES</a:t>
                      </a:r>
                    </a:p>
                  </a:txBody>
                  <a:tcPr marL="9525" marR="9525" marT="9525" marB="0" anchor="b"/>
                </a:tc>
                <a:extLst>
                  <a:ext uri="{0D108BD9-81ED-4DB2-BD59-A6C34878D82A}">
                    <a16:rowId xmlns:a16="http://schemas.microsoft.com/office/drawing/2014/main" val="3374981806"/>
                  </a:ext>
                </a:extLst>
              </a:tr>
              <a:tr h="324578">
                <a:tc>
                  <a:txBody>
                    <a:bodyPr/>
                    <a:lstStyle/>
                    <a:p>
                      <a:pPr algn="l" fontAlgn="b"/>
                      <a:r>
                        <a:rPr lang="en-US" sz="800" b="0" i="0" u="none" strike="noStrike">
                          <a:solidFill>
                            <a:srgbClr val="000000"/>
                          </a:solidFill>
                          <a:effectLst/>
                          <a:latin typeface="Calibri" panose="020F0502020204030204" pitchFamily="34" charset="0"/>
                        </a:rPr>
                        <a:t>H.31. DISSEMINATION OF FALSE OR DELIBERATELY MISLEADING INFORMATION</a:t>
                      </a:r>
                    </a:p>
                  </a:txBody>
                  <a:tcPr marL="9525" marR="9525" marT="9525" marB="0" anchor="b"/>
                </a:tc>
                <a:extLst>
                  <a:ext uri="{0D108BD9-81ED-4DB2-BD59-A6C34878D82A}">
                    <a16:rowId xmlns:a16="http://schemas.microsoft.com/office/drawing/2014/main" val="1068572461"/>
                  </a:ext>
                </a:extLst>
              </a:tr>
              <a:tr h="319507">
                <a:tc>
                  <a:txBody>
                    <a:bodyPr/>
                    <a:lstStyle/>
                    <a:p>
                      <a:pPr algn="l" fontAlgn="b"/>
                      <a:r>
                        <a:rPr lang="en-US" sz="800" b="0" i="0" u="none" strike="noStrike">
                          <a:solidFill>
                            <a:srgbClr val="000000"/>
                          </a:solidFill>
                          <a:effectLst/>
                          <a:latin typeface="Calibri" panose="020F0502020204030204" pitchFamily="34" charset="0"/>
                        </a:rPr>
                        <a:t>H.38. RESTRICTION ON PORNOGRAPHY ON COMPUTER NETWORKS</a:t>
                      </a:r>
                    </a:p>
                  </a:txBody>
                  <a:tcPr marL="9525" marR="9525" marT="9525" marB="0" anchor="b"/>
                </a:tc>
                <a:extLst>
                  <a:ext uri="{0D108BD9-81ED-4DB2-BD59-A6C34878D82A}">
                    <a16:rowId xmlns:a16="http://schemas.microsoft.com/office/drawing/2014/main" val="3977064390"/>
                  </a:ext>
                </a:extLst>
              </a:tr>
              <a:tr h="319507">
                <a:tc>
                  <a:txBody>
                    <a:bodyPr/>
                    <a:lstStyle/>
                    <a:p>
                      <a:pPr algn="l" fontAlgn="b"/>
                      <a:r>
                        <a:rPr lang="fr-FR" sz="800" b="0" i="0" u="none" strike="noStrike">
                          <a:solidFill>
                            <a:srgbClr val="000000"/>
                          </a:solidFill>
                          <a:effectLst/>
                          <a:latin typeface="Calibri" panose="020F0502020204030204" pitchFamily="34" charset="0"/>
                        </a:rPr>
                        <a:t>H.39. GUN CONTROL</a:t>
                      </a:r>
                    </a:p>
                  </a:txBody>
                  <a:tcPr marL="9525" marR="9525" marT="9525" marB="0" anchor="b"/>
                </a:tc>
                <a:extLst>
                  <a:ext uri="{0D108BD9-81ED-4DB2-BD59-A6C34878D82A}">
                    <a16:rowId xmlns:a16="http://schemas.microsoft.com/office/drawing/2014/main" val="2349756851"/>
                  </a:ext>
                </a:extLst>
              </a:tr>
              <a:tr h="319507">
                <a:tc>
                  <a:txBody>
                    <a:bodyPr/>
                    <a:lstStyle/>
                    <a:p>
                      <a:pPr algn="l" fontAlgn="b"/>
                      <a:r>
                        <a:rPr lang="en-US" sz="800" b="0" i="0" u="none" strike="noStrike">
                          <a:solidFill>
                            <a:srgbClr val="000000"/>
                          </a:solidFill>
                          <a:effectLst/>
                          <a:latin typeface="Calibri" panose="020F0502020204030204" pitchFamily="34" charset="0"/>
                        </a:rPr>
                        <a:t>H.59. HOTEL AND MOTEL FIRE SAFETY ACT OF 1990 (P.L. 101-391)</a:t>
                      </a:r>
                    </a:p>
                  </a:txBody>
                  <a:tcPr marL="9525" marR="9525" marT="9525" marB="0" anchor="b"/>
                </a:tc>
                <a:extLst>
                  <a:ext uri="{0D108BD9-81ED-4DB2-BD59-A6C34878D82A}">
                    <a16:rowId xmlns:a16="http://schemas.microsoft.com/office/drawing/2014/main" val="2843523899"/>
                  </a:ext>
                </a:extLst>
              </a:tr>
              <a:tr h="319507">
                <a:tc>
                  <a:txBody>
                    <a:bodyPr/>
                    <a:lstStyle/>
                    <a:p>
                      <a:pPr algn="l" fontAlgn="b"/>
                      <a:r>
                        <a:rPr lang="en-US" sz="800" b="0" i="0" u="none" strike="noStrike">
                          <a:solidFill>
                            <a:srgbClr val="000000"/>
                          </a:solidFill>
                          <a:effectLst/>
                          <a:latin typeface="Calibri" panose="020F0502020204030204" pitchFamily="34" charset="0"/>
                        </a:rPr>
                        <a:t>H.60. PROHIBITION ON CONTRACTOR INVOLVEMENT WITH TERRORIST ACTIVITIES</a:t>
                      </a:r>
                    </a:p>
                  </a:txBody>
                  <a:tcPr marL="9525" marR="9525" marT="9525" marB="0" anchor="b"/>
                </a:tc>
                <a:extLst>
                  <a:ext uri="{0D108BD9-81ED-4DB2-BD59-A6C34878D82A}">
                    <a16:rowId xmlns:a16="http://schemas.microsoft.com/office/drawing/2014/main" val="1797018101"/>
                  </a:ext>
                </a:extLst>
              </a:tr>
              <a:tr h="319507">
                <a:tc>
                  <a:txBody>
                    <a:bodyPr/>
                    <a:lstStyle/>
                    <a:p>
                      <a:pPr algn="l" fontAlgn="b"/>
                      <a:r>
                        <a:rPr lang="en-US" sz="800" b="0" i="0" u="none" strike="noStrike">
                          <a:solidFill>
                            <a:srgbClr val="000000"/>
                          </a:solidFill>
                          <a:effectLst/>
                          <a:latin typeface="Calibri" panose="020F0502020204030204" pitchFamily="34" charset="0"/>
                        </a:rPr>
                        <a:t>H.62. USE OF FUNDS FOR CONFERENCES, MEETINGS AND FOOD (APPLICABLE AT TASK ORDER LEVEL)</a:t>
                      </a:r>
                    </a:p>
                  </a:txBody>
                  <a:tcPr marL="9525" marR="9525" marT="9525" marB="0" anchor="b"/>
                </a:tc>
                <a:extLst>
                  <a:ext uri="{0D108BD9-81ED-4DB2-BD59-A6C34878D82A}">
                    <a16:rowId xmlns:a16="http://schemas.microsoft.com/office/drawing/2014/main" val="1758791977"/>
                  </a:ext>
                </a:extLst>
              </a:tr>
              <a:tr h="319507">
                <a:tc>
                  <a:txBody>
                    <a:bodyPr/>
                    <a:lstStyle/>
                    <a:p>
                      <a:pPr algn="l" fontAlgn="b"/>
                      <a:r>
                        <a:rPr lang="en-US" sz="800" b="0" i="0" u="none" strike="noStrike">
                          <a:solidFill>
                            <a:srgbClr val="000000"/>
                          </a:solidFill>
                          <a:effectLst/>
                          <a:latin typeface="Calibri" panose="020F0502020204030204" pitchFamily="34" charset="0"/>
                        </a:rPr>
                        <a:t>H.66. USE OF FUNDS FOR PROMOTIONAL ITEMS</a:t>
                      </a:r>
                    </a:p>
                  </a:txBody>
                  <a:tcPr marL="9525" marR="9525" marT="9525" marB="0" anchor="b"/>
                </a:tc>
                <a:extLst>
                  <a:ext uri="{0D108BD9-81ED-4DB2-BD59-A6C34878D82A}">
                    <a16:rowId xmlns:a16="http://schemas.microsoft.com/office/drawing/2014/main" val="2355026019"/>
                  </a:ext>
                </a:extLst>
              </a:tr>
            </a:tbl>
          </a:graphicData>
        </a:graphic>
      </p:graphicFrame>
    </p:spTree>
    <p:extLst>
      <p:ext uri="{BB962C8B-B14F-4D97-AF65-F5344CB8AC3E}">
        <p14:creationId xmlns:p14="http://schemas.microsoft.com/office/powerpoint/2010/main" val="1041623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a:xfrm>
            <a:off x="493776" y="1069975"/>
            <a:ext cx="4372422" cy="3600450"/>
          </a:xfrm>
        </p:spPr>
        <p:txBody>
          <a:bodyPr/>
          <a:lstStyle/>
          <a:p>
            <a:r>
              <a:rPr lang="en-US"/>
              <a:t>Option Provisions</a:t>
            </a:r>
          </a:p>
          <a:p>
            <a:pPr lvl="1"/>
            <a:r>
              <a:rPr lang="en-US" sz="1800"/>
              <a:t>Options on the </a:t>
            </a:r>
            <a:r>
              <a:rPr lang="en-US"/>
              <a:t>Parent</a:t>
            </a:r>
            <a:r>
              <a:rPr lang="en-US" sz="1800"/>
              <a:t> IDIQ Contract extend the ordering period </a:t>
            </a:r>
          </a:p>
          <a:p>
            <a:pPr lvl="1"/>
            <a:r>
              <a:rPr lang="en-US" sz="1800"/>
              <a:t>Options on the Task Orders increase the quantity or extends the period of performance for Task Orders</a:t>
            </a:r>
          </a:p>
          <a:p>
            <a:pPr lvl="1"/>
            <a:r>
              <a:rPr lang="en-US" sz="1800"/>
              <a:t>Both the </a:t>
            </a:r>
            <a:r>
              <a:rPr lang="en-US"/>
              <a:t>Parent</a:t>
            </a:r>
            <a:r>
              <a:rPr lang="en-US" sz="1800"/>
              <a:t> Contract and Task Orders can be extended by FAR Clause 52.217-9, Option to Extend the Term of the Contract - see Article I.4.9</a:t>
            </a:r>
          </a:p>
          <a:p>
            <a:pPr lvl="1"/>
            <a:endParaRPr lang="en-US"/>
          </a:p>
          <a:p>
            <a:pPr marL="228600" lvl="1" indent="0">
              <a:buNone/>
            </a:pPr>
            <a:endParaRPr lang="en-US"/>
          </a:p>
          <a:p>
            <a:pPr lvl="1"/>
            <a:endParaRPr lang="en-US"/>
          </a:p>
        </p:txBody>
      </p:sp>
      <p:graphicFrame>
        <p:nvGraphicFramePr>
          <p:cNvPr id="4" name="Table 3">
            <a:extLst>
              <a:ext uri="{FF2B5EF4-FFF2-40B4-BE49-F238E27FC236}">
                <a16:creationId xmlns:a16="http://schemas.microsoft.com/office/drawing/2014/main" id="{0D49DC9E-58D0-46AC-A163-0589AB30D31E}"/>
              </a:ext>
            </a:extLst>
          </p:cNvPr>
          <p:cNvGraphicFramePr>
            <a:graphicFrameLocks noGrp="1"/>
          </p:cNvGraphicFramePr>
          <p:nvPr/>
        </p:nvGraphicFramePr>
        <p:xfrm>
          <a:off x="4762500" y="1069848"/>
          <a:ext cx="3887724" cy="731520"/>
        </p:xfrm>
        <a:graphic>
          <a:graphicData uri="http://schemas.openxmlformats.org/drawingml/2006/table">
            <a:tbl>
              <a:tblPr bandRow="1">
                <a:tableStyleId>{5C22544A-7EE6-4342-B048-85BDC9FD1C3A}</a:tableStyleId>
              </a:tblPr>
              <a:tblGrid>
                <a:gridCol w="3887724">
                  <a:extLst>
                    <a:ext uri="{9D8B030D-6E8A-4147-A177-3AD203B41FA5}">
                      <a16:colId xmlns:a16="http://schemas.microsoft.com/office/drawing/2014/main" val="3089821879"/>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H.40.1 OPTION PROVISION – PARENT CONTRACT ORDERING PERIOD</a:t>
                      </a:r>
                    </a:p>
                  </a:txBody>
                  <a:tcPr marL="7803" marR="7803" marT="7803" marB="0" anchor="b"/>
                </a:tc>
                <a:extLst>
                  <a:ext uri="{0D108BD9-81ED-4DB2-BD59-A6C34878D82A}">
                    <a16:rowId xmlns:a16="http://schemas.microsoft.com/office/drawing/2014/main" val="188299422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H.40.2 OPTION PROVISION – TASK ORDER PERIOD</a:t>
                      </a:r>
                    </a:p>
                  </a:txBody>
                  <a:tcPr marL="7803" marR="7803" marT="7803" marB="0" anchor="b"/>
                </a:tc>
                <a:extLst>
                  <a:ext uri="{0D108BD9-81ED-4DB2-BD59-A6C34878D82A}">
                    <a16:rowId xmlns:a16="http://schemas.microsoft.com/office/drawing/2014/main" val="4097562516"/>
                  </a:ext>
                </a:extLst>
              </a:tr>
            </a:tbl>
          </a:graphicData>
        </a:graphic>
      </p:graphicFrame>
    </p:spTree>
    <p:extLst>
      <p:ext uri="{BB962C8B-B14F-4D97-AF65-F5344CB8AC3E}">
        <p14:creationId xmlns:p14="http://schemas.microsoft.com/office/powerpoint/2010/main" val="15066991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sz="1600"/>
              <a:t>Business Performance</a:t>
            </a:r>
          </a:p>
          <a:p>
            <a:pPr lvl="1"/>
            <a:r>
              <a:rPr lang="en-US" sz="1600"/>
              <a:t>Incorporates the Subcontracting Plan is into the contract</a:t>
            </a:r>
          </a:p>
          <a:p>
            <a:pPr lvl="1"/>
            <a:r>
              <a:rPr lang="en-US" sz="1600"/>
              <a:t>Contractor is required to submit subcontracting reports to esrs.gov</a:t>
            </a:r>
          </a:p>
          <a:p>
            <a:pPr lvl="1"/>
            <a:r>
              <a:rPr lang="en-US" sz="1600"/>
              <a:t>Describes the types and kinds of insurance required during performance</a:t>
            </a:r>
          </a:p>
          <a:p>
            <a:pPr lvl="1"/>
            <a:r>
              <a:rPr lang="en-US" sz="1600"/>
              <a:t>Subcontracting plan provisions are separate from the Small Business Plan requirements. See B.5.L for more information.</a:t>
            </a:r>
          </a:p>
          <a:p>
            <a:pPr lvl="1"/>
            <a:endParaRPr lang="en-US" sz="1600"/>
          </a:p>
        </p:txBody>
      </p:sp>
      <p:graphicFrame>
        <p:nvGraphicFramePr>
          <p:cNvPr id="4" name="Table 3">
            <a:extLst>
              <a:ext uri="{FF2B5EF4-FFF2-40B4-BE49-F238E27FC236}">
                <a16:creationId xmlns:a16="http://schemas.microsoft.com/office/drawing/2014/main" id="{0D49DC9E-58D0-46AC-A163-0589AB30D31E}"/>
              </a:ext>
            </a:extLst>
          </p:cNvPr>
          <p:cNvGraphicFramePr>
            <a:graphicFrameLocks noGrp="1"/>
          </p:cNvGraphicFramePr>
          <p:nvPr/>
        </p:nvGraphicFramePr>
        <p:xfrm>
          <a:off x="4762500" y="1069848"/>
          <a:ext cx="3887724" cy="731520"/>
        </p:xfrm>
        <a:graphic>
          <a:graphicData uri="http://schemas.openxmlformats.org/drawingml/2006/table">
            <a:tbl>
              <a:tblPr bandRow="1">
                <a:tableStyleId>{5C22544A-7EE6-4342-B048-85BDC9FD1C3A}</a:tableStyleId>
              </a:tblPr>
              <a:tblGrid>
                <a:gridCol w="3887724">
                  <a:extLst>
                    <a:ext uri="{9D8B030D-6E8A-4147-A177-3AD203B41FA5}">
                      <a16:colId xmlns:a16="http://schemas.microsoft.com/office/drawing/2014/main" val="3089821879"/>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H.41. SUBCONTRACTING PROVISIONS</a:t>
                      </a:r>
                    </a:p>
                  </a:txBody>
                  <a:tcPr marL="7803" marR="7803" marT="7803" marB="0" anchor="b"/>
                </a:tc>
                <a:extLst>
                  <a:ext uri="{0D108BD9-81ED-4DB2-BD59-A6C34878D82A}">
                    <a16:rowId xmlns:a16="http://schemas.microsoft.com/office/drawing/2014/main" val="123045467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H.52. INSURANCE</a:t>
                      </a:r>
                    </a:p>
                  </a:txBody>
                  <a:tcPr marL="7803" marR="7803" marT="7803" marB="0" anchor="b"/>
                </a:tc>
                <a:extLst>
                  <a:ext uri="{0D108BD9-81ED-4DB2-BD59-A6C34878D82A}">
                    <a16:rowId xmlns:a16="http://schemas.microsoft.com/office/drawing/2014/main" val="568945198"/>
                  </a:ext>
                </a:extLst>
              </a:tr>
            </a:tbl>
          </a:graphicData>
        </a:graphic>
      </p:graphicFrame>
    </p:spTree>
    <p:extLst>
      <p:ext uri="{BB962C8B-B14F-4D97-AF65-F5344CB8AC3E}">
        <p14:creationId xmlns:p14="http://schemas.microsoft.com/office/powerpoint/2010/main" val="884919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a:xfrm>
            <a:off x="493777" y="1069975"/>
            <a:ext cx="4268724" cy="3600450"/>
          </a:xfrm>
        </p:spPr>
        <p:txBody>
          <a:bodyPr/>
          <a:lstStyle/>
          <a:p>
            <a:r>
              <a:rPr lang="en-US" sz="1600"/>
              <a:t>Information Technology - Security</a:t>
            </a:r>
          </a:p>
          <a:p>
            <a:pPr lvl="1"/>
            <a:r>
              <a:rPr lang="en-US" sz="1600"/>
              <a:t>Includes requirements for protecting Government Information</a:t>
            </a:r>
          </a:p>
          <a:p>
            <a:pPr lvl="1"/>
            <a:r>
              <a:rPr lang="en-US" sz="1600"/>
              <a:t>This includes physical and data assets </a:t>
            </a:r>
          </a:p>
          <a:p>
            <a:pPr lvl="1"/>
            <a:r>
              <a:rPr lang="en-US" sz="1600"/>
              <a:t>Ensures compliance with various HHS policies including:</a:t>
            </a:r>
          </a:p>
          <a:p>
            <a:pPr lvl="2"/>
            <a:r>
              <a:rPr lang="en-US" sz="1400"/>
              <a:t>Section 508 of the Rehabilitation Act</a:t>
            </a:r>
          </a:p>
          <a:p>
            <a:pPr lvl="2"/>
            <a:r>
              <a:rPr lang="en-US" sz="1400"/>
              <a:t>IT Security and Privacy Incident Reporting and Response</a:t>
            </a:r>
          </a:p>
          <a:p>
            <a:pPr lvl="1"/>
            <a:r>
              <a:rPr lang="en-US" sz="1500"/>
              <a:t>Contractor may be required to provide specific information to the COR on request</a:t>
            </a:r>
          </a:p>
        </p:txBody>
      </p:sp>
      <p:graphicFrame>
        <p:nvGraphicFramePr>
          <p:cNvPr id="4" name="Table 3">
            <a:extLst>
              <a:ext uri="{FF2B5EF4-FFF2-40B4-BE49-F238E27FC236}">
                <a16:creationId xmlns:a16="http://schemas.microsoft.com/office/drawing/2014/main" id="{89BBDCE7-A419-4EB5-9CFB-33705A26B3B5}"/>
              </a:ext>
            </a:extLst>
          </p:cNvPr>
          <p:cNvGraphicFramePr>
            <a:graphicFrameLocks noGrp="1"/>
          </p:cNvGraphicFramePr>
          <p:nvPr/>
        </p:nvGraphicFramePr>
        <p:xfrm>
          <a:off x="4762500" y="1069848"/>
          <a:ext cx="3887724" cy="2194560"/>
        </p:xfrm>
        <a:graphic>
          <a:graphicData uri="http://schemas.openxmlformats.org/drawingml/2006/table">
            <a:tbl>
              <a:tblPr bandRow="1">
                <a:tableStyleId>{5C22544A-7EE6-4342-B048-85BDC9FD1C3A}</a:tableStyleId>
              </a:tblPr>
              <a:tblGrid>
                <a:gridCol w="3887724">
                  <a:extLst>
                    <a:ext uri="{9D8B030D-6E8A-4147-A177-3AD203B41FA5}">
                      <a16:colId xmlns:a16="http://schemas.microsoft.com/office/drawing/2014/main" val="3476560131"/>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H.42. HHS SECURITY AND PRIVACY LANGUAGE FOR INFORMATION AND IT PROCUREMENTS </a:t>
                      </a:r>
                    </a:p>
                  </a:txBody>
                  <a:tcPr marL="7803" marR="7803" marT="7803" marB="0" anchor="b"/>
                </a:tc>
                <a:extLst>
                  <a:ext uri="{0D108BD9-81ED-4DB2-BD59-A6C34878D82A}">
                    <a16:rowId xmlns:a16="http://schemas.microsoft.com/office/drawing/2014/main" val="2337298770"/>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H.42.1. INFORMATION SECURITY AND/OR PHYSICAL ACCESS SECURITY</a:t>
                      </a:r>
                    </a:p>
                  </a:txBody>
                  <a:tcPr marL="7803" marR="7803" marT="7803" marB="0" anchor="b"/>
                </a:tc>
                <a:extLst>
                  <a:ext uri="{0D108BD9-81ED-4DB2-BD59-A6C34878D82A}">
                    <a16:rowId xmlns:a16="http://schemas.microsoft.com/office/drawing/2014/main" val="3956342952"/>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H.42.2. PRIVACY ACT</a:t>
                      </a:r>
                    </a:p>
                  </a:txBody>
                  <a:tcPr marL="7803" marR="7803" marT="7803" marB="0" anchor="b"/>
                </a:tc>
                <a:extLst>
                  <a:ext uri="{0D108BD9-81ED-4DB2-BD59-A6C34878D82A}">
                    <a16:rowId xmlns:a16="http://schemas.microsoft.com/office/drawing/2014/main" val="3587024291"/>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H.42.3. GOVERNMENT INFORMATION PROCESSED ON GOCO OR COCO SYSTEMS</a:t>
                      </a:r>
                    </a:p>
                  </a:txBody>
                  <a:tcPr marL="7803" marR="7803" marT="7803" marB="0" anchor="b"/>
                </a:tc>
                <a:extLst>
                  <a:ext uri="{0D108BD9-81ED-4DB2-BD59-A6C34878D82A}">
                    <a16:rowId xmlns:a16="http://schemas.microsoft.com/office/drawing/2014/main" val="2429077065"/>
                  </a:ext>
                </a:extLst>
              </a:tr>
              <a:tr h="365760">
                <a:tc>
                  <a:txBody>
                    <a:bodyPr/>
                    <a:lstStyle/>
                    <a:p>
                      <a:pPr marL="0" algn="l" defTabSz="457200" rtl="0" eaLnBrk="1" fontAlgn="b" latinLnBrk="0" hangingPunct="1"/>
                      <a:r>
                        <a:rPr lang="fr-FR" sz="800" b="0" i="0" u="none" strike="noStrike" kern="1200">
                          <a:solidFill>
                            <a:srgbClr val="000000"/>
                          </a:solidFill>
                          <a:effectLst/>
                          <a:latin typeface="Calibri" panose="020F0502020204030204" pitchFamily="34" charset="0"/>
                          <a:ea typeface="+mn-ea"/>
                          <a:cs typeface="+mn-cs"/>
                        </a:rPr>
                        <a:t>ARTICLE H.42.4. CLOUD SERVICES</a:t>
                      </a:r>
                    </a:p>
                  </a:txBody>
                  <a:tcPr marL="7803" marR="7803" marT="7803" marB="0" anchor="b"/>
                </a:tc>
                <a:extLst>
                  <a:ext uri="{0D108BD9-81ED-4DB2-BD59-A6C34878D82A}">
                    <a16:rowId xmlns:a16="http://schemas.microsoft.com/office/drawing/2014/main" val="2533205179"/>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H.42.5. OTHER IT PROCUREMENTS</a:t>
                      </a:r>
                    </a:p>
                  </a:txBody>
                  <a:tcPr marL="7803" marR="7803" marT="7803" marB="0" anchor="b"/>
                </a:tc>
                <a:extLst>
                  <a:ext uri="{0D108BD9-81ED-4DB2-BD59-A6C34878D82A}">
                    <a16:rowId xmlns:a16="http://schemas.microsoft.com/office/drawing/2014/main" val="2691410497"/>
                  </a:ext>
                </a:extLst>
              </a:tr>
            </a:tbl>
          </a:graphicData>
        </a:graphic>
      </p:graphicFrame>
    </p:spTree>
    <p:extLst>
      <p:ext uri="{BB962C8B-B14F-4D97-AF65-F5344CB8AC3E}">
        <p14:creationId xmlns:p14="http://schemas.microsoft.com/office/powerpoint/2010/main" val="16478778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Information Technology - Communications</a:t>
            </a:r>
          </a:p>
          <a:p>
            <a:pPr lvl="1"/>
            <a:r>
              <a:rPr lang="en-US"/>
              <a:t>Ensure adherence to accessibility standards</a:t>
            </a:r>
          </a:p>
          <a:p>
            <a:pPr lvl="1"/>
            <a:r>
              <a:rPr lang="en-US"/>
              <a:t>Describes the policy requirements for publications</a:t>
            </a:r>
          </a:p>
          <a:p>
            <a:pPr lvl="1"/>
            <a:r>
              <a:rPr lang="en-US"/>
              <a:t>Provide Contractor access to NIH e-mail</a:t>
            </a:r>
          </a:p>
        </p:txBody>
      </p:sp>
      <p:graphicFrame>
        <p:nvGraphicFramePr>
          <p:cNvPr id="5" name="Table 4">
            <a:extLst>
              <a:ext uri="{FF2B5EF4-FFF2-40B4-BE49-F238E27FC236}">
                <a16:creationId xmlns:a16="http://schemas.microsoft.com/office/drawing/2014/main" id="{A5063DB8-6BCF-4878-8F09-30D0A076CC31}"/>
              </a:ext>
            </a:extLst>
          </p:cNvPr>
          <p:cNvGraphicFramePr>
            <a:graphicFrameLocks noGrp="1"/>
          </p:cNvGraphicFramePr>
          <p:nvPr/>
        </p:nvGraphicFramePr>
        <p:xfrm>
          <a:off x="4762499" y="1069848"/>
          <a:ext cx="3897313" cy="109728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3591562269"/>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H.43. ELECTRONIC AND INFORMATION TECHNOLOGY ACCESSIBILITY NOTICE HHSAR 352.239-73 (December 2015)</a:t>
                      </a:r>
                    </a:p>
                  </a:txBody>
                  <a:tcPr marL="7803" marR="7803" marT="7803" marB="0" anchor="b"/>
                </a:tc>
                <a:extLst>
                  <a:ext uri="{0D108BD9-81ED-4DB2-BD59-A6C34878D82A}">
                    <a16:rowId xmlns:a16="http://schemas.microsoft.com/office/drawing/2014/main" val="1383676612"/>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H.44. COMMUNICATIONS MATERIALS AND SERVICES</a:t>
                      </a:r>
                    </a:p>
                  </a:txBody>
                  <a:tcPr marL="7803" marR="7803" marT="7803" marB="0" anchor="b"/>
                </a:tc>
                <a:extLst>
                  <a:ext uri="{0D108BD9-81ED-4DB2-BD59-A6C34878D82A}">
                    <a16:rowId xmlns:a16="http://schemas.microsoft.com/office/drawing/2014/main" val="1624171933"/>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H.46. ACCESS TO NATIONAL INSTITUTES OF HEALTH (NIH) ELECTRONIC MAIL</a:t>
                      </a:r>
                    </a:p>
                  </a:txBody>
                  <a:tcPr marL="7803" marR="7803" marT="7803" marB="0" anchor="b"/>
                </a:tc>
                <a:extLst>
                  <a:ext uri="{0D108BD9-81ED-4DB2-BD59-A6C34878D82A}">
                    <a16:rowId xmlns:a16="http://schemas.microsoft.com/office/drawing/2014/main" val="1119798893"/>
                  </a:ext>
                </a:extLst>
              </a:tr>
            </a:tbl>
          </a:graphicData>
        </a:graphic>
      </p:graphicFrame>
    </p:spTree>
    <p:extLst>
      <p:ext uri="{BB962C8B-B14F-4D97-AF65-F5344CB8AC3E}">
        <p14:creationId xmlns:p14="http://schemas.microsoft.com/office/powerpoint/2010/main" val="20611880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Records and Data</a:t>
            </a:r>
          </a:p>
          <a:p>
            <a:pPr lvl="1"/>
            <a:r>
              <a:rPr lang="en-US"/>
              <a:t>Describe requirements for capturing, storing, and sharing data</a:t>
            </a:r>
          </a:p>
          <a:p>
            <a:pPr lvl="1"/>
            <a:r>
              <a:rPr lang="en-US"/>
              <a:t>Certain types of data have specific requirements or protections</a:t>
            </a:r>
          </a:p>
        </p:txBody>
      </p:sp>
      <p:graphicFrame>
        <p:nvGraphicFramePr>
          <p:cNvPr id="4" name="Table 3">
            <a:extLst>
              <a:ext uri="{FF2B5EF4-FFF2-40B4-BE49-F238E27FC236}">
                <a16:creationId xmlns:a16="http://schemas.microsoft.com/office/drawing/2014/main" id="{83F300B3-4442-4E7D-8556-77CE79DACDAB}"/>
              </a:ext>
            </a:extLst>
          </p:cNvPr>
          <p:cNvGraphicFramePr>
            <a:graphicFrameLocks noGrp="1"/>
          </p:cNvGraphicFramePr>
          <p:nvPr/>
        </p:nvGraphicFramePr>
        <p:xfrm>
          <a:off x="4762499" y="1069848"/>
          <a:ext cx="3897313" cy="256032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1461943987"/>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H.23. DATA SHARING IN LARGE-SCALE HUMAN OR NON-HUMAN GENOMIC DATA</a:t>
                      </a:r>
                    </a:p>
                  </a:txBody>
                  <a:tcPr marL="7803" marR="7803" marT="7803" marB="0" anchor="b"/>
                </a:tc>
                <a:extLst>
                  <a:ext uri="{0D108BD9-81ED-4DB2-BD59-A6C34878D82A}">
                    <a16:rowId xmlns:a16="http://schemas.microsoft.com/office/drawing/2014/main" val="680839781"/>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H.25. NIH POLICY ON ENHANCING PUBLIC ACCESS TO ARCHIVED PUBLICATIONS RESULTING FROM NIH-FUNDED RESEARCH</a:t>
                      </a:r>
                    </a:p>
                  </a:txBody>
                  <a:tcPr marL="7803" marR="7803" marT="7803" marB="0" anchor="b"/>
                </a:tc>
                <a:extLst>
                  <a:ext uri="{0D108BD9-81ED-4DB2-BD59-A6C34878D82A}">
                    <a16:rowId xmlns:a16="http://schemas.microsoft.com/office/drawing/2014/main" val="1208230097"/>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H.32. PRIVACY ACT, HHSAR 352.224-70 (December 2015)</a:t>
                      </a:r>
                    </a:p>
                  </a:txBody>
                  <a:tcPr marL="7803" marR="7803" marT="7803" marB="0" anchor="b"/>
                </a:tc>
                <a:extLst>
                  <a:ext uri="{0D108BD9-81ED-4DB2-BD59-A6C34878D82A}">
                    <a16:rowId xmlns:a16="http://schemas.microsoft.com/office/drawing/2014/main" val="427956141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H.45. STORAGE FACILITY REQUIREMENTS AND CERTIFICATION</a:t>
                      </a:r>
                    </a:p>
                  </a:txBody>
                  <a:tcPr marL="7803" marR="7803" marT="7803" marB="0" anchor="b"/>
                </a:tc>
                <a:extLst>
                  <a:ext uri="{0D108BD9-81ED-4DB2-BD59-A6C34878D82A}">
                    <a16:rowId xmlns:a16="http://schemas.microsoft.com/office/drawing/2014/main" val="2745711541"/>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H.55. OBTAINING AND DISSEMINATING BIOMEDICAL RESEARCH RESOURCES (APPLICABLE AT THE TASK ORDER LEVEL)</a:t>
                      </a:r>
                    </a:p>
                  </a:txBody>
                  <a:tcPr marL="7803" marR="7803" marT="7803" marB="0" anchor="b"/>
                </a:tc>
                <a:extLst>
                  <a:ext uri="{0D108BD9-81ED-4DB2-BD59-A6C34878D82A}">
                    <a16:rowId xmlns:a16="http://schemas.microsoft.com/office/drawing/2014/main" val="76351579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H.56. SHARING RESEARCH DATA</a:t>
                      </a:r>
                    </a:p>
                  </a:txBody>
                  <a:tcPr marL="7803" marR="7803" marT="7803" marB="0" anchor="b"/>
                </a:tc>
                <a:extLst>
                  <a:ext uri="{0D108BD9-81ED-4DB2-BD59-A6C34878D82A}">
                    <a16:rowId xmlns:a16="http://schemas.microsoft.com/office/drawing/2014/main" val="3142452526"/>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H.48. CONFIDENTIALITY OF INFORMATION</a:t>
                      </a:r>
                    </a:p>
                  </a:txBody>
                  <a:tcPr marL="7803" marR="7803" marT="7803" marB="0" anchor="b"/>
                </a:tc>
                <a:extLst>
                  <a:ext uri="{0D108BD9-81ED-4DB2-BD59-A6C34878D82A}">
                    <a16:rowId xmlns:a16="http://schemas.microsoft.com/office/drawing/2014/main" val="175829458"/>
                  </a:ext>
                </a:extLst>
              </a:tr>
            </a:tbl>
          </a:graphicData>
        </a:graphic>
      </p:graphicFrame>
    </p:spTree>
    <p:extLst>
      <p:ext uri="{BB962C8B-B14F-4D97-AF65-F5344CB8AC3E}">
        <p14:creationId xmlns:p14="http://schemas.microsoft.com/office/powerpoint/2010/main" val="2216103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Health and Safety</a:t>
            </a:r>
          </a:p>
          <a:p>
            <a:pPr lvl="1"/>
            <a:r>
              <a:rPr lang="en-US"/>
              <a:t>Articles in this section provide guidelines for safe behavior in certain circumstances</a:t>
            </a:r>
          </a:p>
          <a:p>
            <a:pPr lvl="1"/>
            <a:r>
              <a:rPr lang="en-US"/>
              <a:t>These articles may also detail prohibitions or responsibilities</a:t>
            </a:r>
          </a:p>
        </p:txBody>
      </p:sp>
      <p:graphicFrame>
        <p:nvGraphicFramePr>
          <p:cNvPr id="6" name="Table 6">
            <a:extLst>
              <a:ext uri="{FF2B5EF4-FFF2-40B4-BE49-F238E27FC236}">
                <a16:creationId xmlns:a16="http://schemas.microsoft.com/office/drawing/2014/main" id="{15F0C1FD-1F76-4F79-A106-84938902DA92}"/>
              </a:ext>
            </a:extLst>
          </p:cNvPr>
          <p:cNvGraphicFramePr>
            <a:graphicFrameLocks noGrp="1"/>
          </p:cNvGraphicFramePr>
          <p:nvPr>
            <p:ph sz="quarter" idx="12"/>
          </p:nvPr>
        </p:nvGraphicFramePr>
        <p:xfrm>
          <a:off x="4762500" y="1069975"/>
          <a:ext cx="3897313" cy="108585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3571270725"/>
                    </a:ext>
                  </a:extLst>
                </a:gridCol>
              </a:tblGrid>
              <a:tr h="365760">
                <a:tc>
                  <a:txBody>
                    <a:bodyPr/>
                    <a:lstStyle/>
                    <a:p>
                      <a:pPr algn="l" fontAlgn="b"/>
                      <a:r>
                        <a:rPr lang="en-US" sz="800" b="0" i="0" u="none" strike="noStrike">
                          <a:solidFill>
                            <a:srgbClr val="000000"/>
                          </a:solidFill>
                          <a:effectLst/>
                          <a:latin typeface="Calibri" panose="020F0502020204030204" pitchFamily="34" charset="0"/>
                        </a:rPr>
                        <a:t>ARTICLE H.53. HEALTH AND SAFETY PLAN</a:t>
                      </a:r>
                    </a:p>
                  </a:txBody>
                  <a:tcPr marL="9525" marR="9525" marT="9525" marB="0" anchor="b"/>
                </a:tc>
                <a:extLst>
                  <a:ext uri="{0D108BD9-81ED-4DB2-BD59-A6C34878D82A}">
                    <a16:rowId xmlns:a16="http://schemas.microsoft.com/office/drawing/2014/main" val="3527383483"/>
                  </a:ext>
                </a:extLst>
              </a:tr>
              <a:tr h="360045">
                <a:tc>
                  <a:txBody>
                    <a:bodyPr/>
                    <a:lstStyle/>
                    <a:p>
                      <a:pPr algn="l" fontAlgn="b"/>
                      <a:r>
                        <a:rPr lang="en-US" sz="800" b="0" i="0" u="none" strike="noStrike">
                          <a:solidFill>
                            <a:srgbClr val="000000"/>
                          </a:solidFill>
                          <a:effectLst/>
                          <a:latin typeface="Calibri" panose="020F0502020204030204" pitchFamily="34" charset="0"/>
                        </a:rPr>
                        <a:t>ARTICLE H.57. POSSESSION USE AND TRANSFER OF SELECT BIOLOGICAL AGENTS OR TOXINS</a:t>
                      </a:r>
                    </a:p>
                  </a:txBody>
                  <a:tcPr marL="9525" marR="9525" marT="9525" marB="0" anchor="b"/>
                </a:tc>
                <a:extLst>
                  <a:ext uri="{0D108BD9-81ED-4DB2-BD59-A6C34878D82A}">
                    <a16:rowId xmlns:a16="http://schemas.microsoft.com/office/drawing/2014/main" val="2457537887"/>
                  </a:ext>
                </a:extLst>
              </a:tr>
              <a:tr h="360045">
                <a:tc>
                  <a:txBody>
                    <a:bodyPr/>
                    <a:lstStyle/>
                    <a:p>
                      <a:pPr algn="l" fontAlgn="b"/>
                      <a:r>
                        <a:rPr lang="en-US" sz="800" b="0" i="0" u="none" strike="noStrike">
                          <a:solidFill>
                            <a:srgbClr val="000000"/>
                          </a:solidFill>
                          <a:effectLst/>
                          <a:latin typeface="Calibri" panose="020F0502020204030204" pitchFamily="34" charset="0"/>
                        </a:rPr>
                        <a:t>ARTICLE H.58. HIGHLY PATHOGENIC AGENTS</a:t>
                      </a:r>
                    </a:p>
                  </a:txBody>
                  <a:tcPr marL="9525" marR="9525" marT="9525" marB="0" anchor="b"/>
                </a:tc>
                <a:extLst>
                  <a:ext uri="{0D108BD9-81ED-4DB2-BD59-A6C34878D82A}">
                    <a16:rowId xmlns:a16="http://schemas.microsoft.com/office/drawing/2014/main" val="3374981806"/>
                  </a:ext>
                </a:extLst>
              </a:tr>
            </a:tbl>
          </a:graphicData>
        </a:graphic>
      </p:graphicFrame>
    </p:spTree>
    <p:extLst>
      <p:ext uri="{BB962C8B-B14F-4D97-AF65-F5344CB8AC3E}">
        <p14:creationId xmlns:p14="http://schemas.microsoft.com/office/powerpoint/2010/main" val="36875991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a:xfrm>
            <a:off x="493776" y="1069975"/>
            <a:ext cx="4312893" cy="3600450"/>
          </a:xfrm>
        </p:spPr>
        <p:txBody>
          <a:bodyPr/>
          <a:lstStyle/>
          <a:p>
            <a:r>
              <a:rPr lang="en-US"/>
              <a:t>FFRDC Specific Articles</a:t>
            </a:r>
          </a:p>
          <a:p>
            <a:pPr lvl="1"/>
            <a:r>
              <a:rPr lang="en-US"/>
              <a:t>Articles in this section do not appear in other contracts at the NIH</a:t>
            </a:r>
          </a:p>
          <a:p>
            <a:pPr lvl="1"/>
            <a:r>
              <a:rPr lang="en-US"/>
              <a:t>Reflective of our unique contractual and physical environment </a:t>
            </a:r>
          </a:p>
        </p:txBody>
      </p:sp>
      <p:graphicFrame>
        <p:nvGraphicFramePr>
          <p:cNvPr id="4" name="Table 3">
            <a:extLst>
              <a:ext uri="{FF2B5EF4-FFF2-40B4-BE49-F238E27FC236}">
                <a16:creationId xmlns:a16="http://schemas.microsoft.com/office/drawing/2014/main" id="{9BC89A99-5B74-4D61-8731-E079B7A1F1A2}"/>
              </a:ext>
            </a:extLst>
          </p:cNvPr>
          <p:cNvGraphicFramePr>
            <a:graphicFrameLocks noGrp="1"/>
          </p:cNvGraphicFramePr>
          <p:nvPr>
            <p:extLst>
              <p:ext uri="{D42A27DB-BD31-4B8C-83A1-F6EECF244321}">
                <p14:modId xmlns:p14="http://schemas.microsoft.com/office/powerpoint/2010/main" val="3690348794"/>
              </p:ext>
            </p:extLst>
          </p:nvPr>
        </p:nvGraphicFramePr>
        <p:xfrm>
          <a:off x="4715505" y="614173"/>
          <a:ext cx="3649528" cy="3461544"/>
        </p:xfrm>
        <a:graphic>
          <a:graphicData uri="http://schemas.openxmlformats.org/drawingml/2006/table">
            <a:tbl>
              <a:tblPr bandRow="1">
                <a:tableStyleId>{5C22544A-7EE6-4342-B048-85BDC9FD1C3A}</a:tableStyleId>
              </a:tblPr>
              <a:tblGrid>
                <a:gridCol w="3649528">
                  <a:extLst>
                    <a:ext uri="{9D8B030D-6E8A-4147-A177-3AD203B41FA5}">
                      <a16:colId xmlns:a16="http://schemas.microsoft.com/office/drawing/2014/main" val="1921600671"/>
                    </a:ext>
                  </a:extLst>
                </a:gridCol>
              </a:tblGrid>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H.67. CONTINUITY OF SERVICES</a:t>
                      </a:r>
                    </a:p>
                  </a:txBody>
                  <a:tcPr marL="7071" marR="7071" marT="7071" marB="0" anchor="b"/>
                </a:tc>
                <a:extLst>
                  <a:ext uri="{0D108BD9-81ED-4DB2-BD59-A6C34878D82A}">
                    <a16:rowId xmlns:a16="http://schemas.microsoft.com/office/drawing/2014/main" val="1400537614"/>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H.68. OBSERVANCE OF FORT DETRICK REGULATIONS</a:t>
                      </a:r>
                    </a:p>
                  </a:txBody>
                  <a:tcPr marL="7071" marR="7071" marT="7071" marB="0" anchor="b"/>
                </a:tc>
                <a:extLst>
                  <a:ext uri="{0D108BD9-81ED-4DB2-BD59-A6C34878D82A}">
                    <a16:rowId xmlns:a16="http://schemas.microsoft.com/office/drawing/2014/main" val="732414357"/>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H.69. ORGANIZATIONAL CONFLICTS OF INTERESTS</a:t>
                      </a:r>
                    </a:p>
                  </a:txBody>
                  <a:tcPr marL="7071" marR="7071" marT="7071" marB="0" anchor="b"/>
                </a:tc>
                <a:extLst>
                  <a:ext uri="{0D108BD9-81ED-4DB2-BD59-A6C34878D82A}">
                    <a16:rowId xmlns:a16="http://schemas.microsoft.com/office/drawing/2014/main" val="2223273781"/>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H.70. EXCHANGE OF CONFIDENTIAL INFORMATION AND RESEARCH MATERIALS</a:t>
                      </a:r>
                    </a:p>
                  </a:txBody>
                  <a:tcPr marL="7071" marR="7071" marT="7071" marB="0" anchor="b"/>
                </a:tc>
                <a:extLst>
                  <a:ext uri="{0D108BD9-81ED-4DB2-BD59-A6C34878D82A}">
                    <a16:rowId xmlns:a16="http://schemas.microsoft.com/office/drawing/2014/main" val="4118563644"/>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H.71. TELEWORK</a:t>
                      </a:r>
                    </a:p>
                  </a:txBody>
                  <a:tcPr marL="7071" marR="7071" marT="7071" marB="0" anchor="b"/>
                </a:tc>
                <a:extLst>
                  <a:ext uri="{0D108BD9-81ED-4DB2-BD59-A6C34878D82A}">
                    <a16:rowId xmlns:a16="http://schemas.microsoft.com/office/drawing/2014/main" val="1695693945"/>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H.72. NOVATION</a:t>
                      </a:r>
                    </a:p>
                  </a:txBody>
                  <a:tcPr marL="7071" marR="7071" marT="7071" marB="0" anchor="b"/>
                </a:tc>
                <a:extLst>
                  <a:ext uri="{0D108BD9-81ED-4DB2-BD59-A6C34878D82A}">
                    <a16:rowId xmlns:a16="http://schemas.microsoft.com/office/drawing/2014/main" val="4270452164"/>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H.73. HAZARDOUS MATERIALS</a:t>
                      </a:r>
                    </a:p>
                  </a:txBody>
                  <a:tcPr marL="7071" marR="7071" marT="7071" marB="0" anchor="b"/>
                </a:tc>
                <a:extLst>
                  <a:ext uri="{0D108BD9-81ED-4DB2-BD59-A6C34878D82A}">
                    <a16:rowId xmlns:a16="http://schemas.microsoft.com/office/drawing/2014/main" val="998940838"/>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H.74. PERFORMANCE GUARANTEE AGREEMENT</a:t>
                      </a:r>
                    </a:p>
                  </a:txBody>
                  <a:tcPr marL="7071" marR="7071" marT="7071" marB="0" anchor="b"/>
                </a:tc>
                <a:extLst>
                  <a:ext uri="{0D108BD9-81ED-4DB2-BD59-A6C34878D82A}">
                    <a16:rowId xmlns:a16="http://schemas.microsoft.com/office/drawing/2014/main" val="1412762858"/>
                  </a:ext>
                </a:extLst>
              </a:tr>
              <a:tr h="127575">
                <a:tc>
                  <a:txBody>
                    <a:bodyPr/>
                    <a:lstStyle/>
                    <a:p>
                      <a:pPr marL="0" algn="l" defTabSz="457200" rtl="0" eaLnBrk="1" fontAlgn="b" latinLnBrk="0" hangingPunct="1"/>
                      <a:r>
                        <a:rPr lang="fr-FR" sz="800" b="0" i="0" u="none" strike="noStrike" kern="1200">
                          <a:solidFill>
                            <a:srgbClr val="000000"/>
                          </a:solidFill>
                          <a:effectLst/>
                          <a:latin typeface="Calibri" panose="020F0502020204030204" pitchFamily="34" charset="0"/>
                          <a:ea typeface="+mn-ea"/>
                          <a:cs typeface="+mn-cs"/>
                        </a:rPr>
                        <a:t>ARTICLE H.75. RESPONSIBLE ENTITY OFFICIAL</a:t>
                      </a:r>
                    </a:p>
                  </a:txBody>
                  <a:tcPr marL="7071" marR="7071" marT="7071" marB="0" anchor="b"/>
                </a:tc>
                <a:extLst>
                  <a:ext uri="{0D108BD9-81ED-4DB2-BD59-A6C34878D82A}">
                    <a16:rowId xmlns:a16="http://schemas.microsoft.com/office/drawing/2014/main" val="2516158843"/>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H.76. SEPARATE ENTITY </a:t>
                      </a:r>
                    </a:p>
                  </a:txBody>
                  <a:tcPr marL="7071" marR="7071" marT="7071" marB="0" anchor="b"/>
                </a:tc>
                <a:extLst>
                  <a:ext uri="{0D108BD9-81ED-4DB2-BD59-A6C34878D82A}">
                    <a16:rowId xmlns:a16="http://schemas.microsoft.com/office/drawing/2014/main" val="2363513551"/>
                  </a:ext>
                </a:extLst>
              </a:tr>
              <a:tr h="22731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H.77. PRODUCT LIABILITY INSURANCE AND LICENSING (Applicable to cGMP projects)</a:t>
                      </a:r>
                    </a:p>
                  </a:txBody>
                  <a:tcPr marL="7071" marR="7071" marT="7071" marB="0" anchor="b"/>
                </a:tc>
                <a:extLst>
                  <a:ext uri="{0D108BD9-81ED-4DB2-BD59-A6C34878D82A}">
                    <a16:rowId xmlns:a16="http://schemas.microsoft.com/office/drawing/2014/main" val="2075067083"/>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H.78. TECHNOLOGY TRANSFER</a:t>
                      </a:r>
                    </a:p>
                  </a:txBody>
                  <a:tcPr marL="7071" marR="7071" marT="7071" marB="0" anchor="b"/>
                </a:tc>
                <a:extLst>
                  <a:ext uri="{0D108BD9-81ED-4DB2-BD59-A6C34878D82A}">
                    <a16:rowId xmlns:a16="http://schemas.microsoft.com/office/drawing/2014/main" val="1200660714"/>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H.79. SPECIAL CONTRACT REQUIREMENTS FACILITIES AND SAFETY</a:t>
                      </a:r>
                    </a:p>
                  </a:txBody>
                  <a:tcPr marL="7071" marR="7071" marT="7071" marB="0" anchor="b"/>
                </a:tc>
                <a:extLst>
                  <a:ext uri="{0D108BD9-81ED-4DB2-BD59-A6C34878D82A}">
                    <a16:rowId xmlns:a16="http://schemas.microsoft.com/office/drawing/2014/main" val="3815292968"/>
                  </a:ext>
                </a:extLst>
              </a:tr>
              <a:tr h="22731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H.80. NIH RETURN TO PHYSICAL WORKSPACES – CORONAVIRUS DISEASE 2019 (COVID-19)</a:t>
                      </a:r>
                    </a:p>
                  </a:txBody>
                  <a:tcPr marL="7071" marR="7071" marT="7071" marB="0" anchor="b"/>
                </a:tc>
                <a:extLst>
                  <a:ext uri="{0D108BD9-81ED-4DB2-BD59-A6C34878D82A}">
                    <a16:rowId xmlns:a16="http://schemas.microsoft.com/office/drawing/2014/main" val="1143759860"/>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H.81. SAFETY PERFORMANCE</a:t>
                      </a:r>
                    </a:p>
                  </a:txBody>
                  <a:tcPr marL="7071" marR="7071" marT="7071" marB="0" anchor="b"/>
                </a:tc>
                <a:extLst>
                  <a:ext uri="{0D108BD9-81ED-4DB2-BD59-A6C34878D82A}">
                    <a16:rowId xmlns:a16="http://schemas.microsoft.com/office/drawing/2014/main" val="1248384638"/>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H.82. SECURITY GENERAL</a:t>
                      </a:r>
                    </a:p>
                  </a:txBody>
                  <a:tcPr marL="7071" marR="7071" marT="7071" marB="0" anchor="b"/>
                </a:tc>
                <a:extLst>
                  <a:ext uri="{0D108BD9-81ED-4DB2-BD59-A6C34878D82A}">
                    <a16:rowId xmlns:a16="http://schemas.microsoft.com/office/drawing/2014/main" val="4264561092"/>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H.82.1. CONTRACTOR RESPONSIBILITY</a:t>
                      </a:r>
                    </a:p>
                  </a:txBody>
                  <a:tcPr marL="7071" marR="7071" marT="7071" marB="0" anchor="b"/>
                </a:tc>
                <a:extLst>
                  <a:ext uri="{0D108BD9-81ED-4DB2-BD59-A6C34878D82A}">
                    <a16:rowId xmlns:a16="http://schemas.microsoft.com/office/drawing/2014/main" val="3644869190"/>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H.82.2. SECURITY PROCEDURES</a:t>
                      </a:r>
                    </a:p>
                  </a:txBody>
                  <a:tcPr marL="7071" marR="7071" marT="7071" marB="0" anchor="b"/>
                </a:tc>
                <a:extLst>
                  <a:ext uri="{0D108BD9-81ED-4DB2-BD59-A6C34878D82A}">
                    <a16:rowId xmlns:a16="http://schemas.microsoft.com/office/drawing/2014/main" val="3656557426"/>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H.83. UTILITY SHUTDOWNS</a:t>
                      </a:r>
                    </a:p>
                  </a:txBody>
                  <a:tcPr marL="7071" marR="7071" marT="7071" marB="0" anchor="b"/>
                </a:tc>
                <a:extLst>
                  <a:ext uri="{0D108BD9-81ED-4DB2-BD59-A6C34878D82A}">
                    <a16:rowId xmlns:a16="http://schemas.microsoft.com/office/drawing/2014/main" val="2789894205"/>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H.84. FIRE PREVENTION</a:t>
                      </a:r>
                    </a:p>
                  </a:txBody>
                  <a:tcPr marL="7071" marR="7071" marT="7071" marB="0" anchor="b"/>
                </a:tc>
                <a:extLst>
                  <a:ext uri="{0D108BD9-81ED-4DB2-BD59-A6C34878D82A}">
                    <a16:rowId xmlns:a16="http://schemas.microsoft.com/office/drawing/2014/main" val="3831902976"/>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H.85. WORK BY THE GOVERNMENT</a:t>
                      </a:r>
                    </a:p>
                  </a:txBody>
                  <a:tcPr marL="7071" marR="7071" marT="7071" marB="0" anchor="b"/>
                </a:tc>
                <a:extLst>
                  <a:ext uri="{0D108BD9-81ED-4DB2-BD59-A6C34878D82A}">
                    <a16:rowId xmlns:a16="http://schemas.microsoft.com/office/drawing/2014/main" val="3347257339"/>
                  </a:ext>
                </a:extLst>
              </a:tr>
              <a:tr h="22731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H.86. SUPPORT OF NIH REPLACED, RENOVATED, IMPROVED EQUIPMENT OR FACILITIES</a:t>
                      </a:r>
                    </a:p>
                  </a:txBody>
                  <a:tcPr marL="7071" marR="7071" marT="7071" marB="0" anchor="b"/>
                </a:tc>
                <a:extLst>
                  <a:ext uri="{0D108BD9-81ED-4DB2-BD59-A6C34878D82A}">
                    <a16:rowId xmlns:a16="http://schemas.microsoft.com/office/drawing/2014/main" val="310949859"/>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H.87. EQUIPMENT AND FIXTURE REPLACEMENT REQUIREMENT</a:t>
                      </a:r>
                    </a:p>
                  </a:txBody>
                  <a:tcPr marL="7071" marR="7071" marT="7071" marB="0" anchor="b"/>
                </a:tc>
                <a:extLst>
                  <a:ext uri="{0D108BD9-81ED-4DB2-BD59-A6C34878D82A}">
                    <a16:rowId xmlns:a16="http://schemas.microsoft.com/office/drawing/2014/main" val="3551886681"/>
                  </a:ext>
                </a:extLst>
              </a:tr>
              <a:tr h="127575">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H.88. COMPLYING WITH STANDARDS</a:t>
                      </a:r>
                    </a:p>
                  </a:txBody>
                  <a:tcPr marL="7071" marR="7071" marT="7071" marB="0" anchor="b"/>
                </a:tc>
                <a:extLst>
                  <a:ext uri="{0D108BD9-81ED-4DB2-BD59-A6C34878D82A}">
                    <a16:rowId xmlns:a16="http://schemas.microsoft.com/office/drawing/2014/main" val="3741977197"/>
                  </a:ext>
                </a:extLst>
              </a:tr>
            </a:tbl>
          </a:graphicData>
        </a:graphic>
      </p:graphicFrame>
    </p:spTree>
    <p:extLst>
      <p:ext uri="{BB962C8B-B14F-4D97-AF65-F5344CB8AC3E}">
        <p14:creationId xmlns:p14="http://schemas.microsoft.com/office/powerpoint/2010/main" val="301621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439B-A8E0-4960-B9B8-079320285BED}"/>
              </a:ext>
            </a:extLst>
          </p:cNvPr>
          <p:cNvSpPr>
            <a:spLocks noGrp="1"/>
          </p:cNvSpPr>
          <p:nvPr>
            <p:ph type="title"/>
          </p:nvPr>
        </p:nvSpPr>
        <p:spPr/>
        <p:txBody>
          <a:bodyPr/>
          <a:lstStyle/>
          <a:p>
            <a:pPr algn="ctr"/>
            <a:r>
              <a:rPr lang="en-US"/>
              <a:t>TASK ORDER AWARDS</a:t>
            </a:r>
          </a:p>
        </p:txBody>
      </p:sp>
      <p:graphicFrame>
        <p:nvGraphicFramePr>
          <p:cNvPr id="4" name="Content Placeholder 3">
            <a:extLst>
              <a:ext uri="{FF2B5EF4-FFF2-40B4-BE49-F238E27FC236}">
                <a16:creationId xmlns:a16="http://schemas.microsoft.com/office/drawing/2014/main" id="{EEA43957-EDF5-4BCE-A279-BCB53B3F0062}"/>
              </a:ext>
            </a:extLst>
          </p:cNvPr>
          <p:cNvGraphicFramePr>
            <a:graphicFrameLocks noGrp="1"/>
          </p:cNvGraphicFramePr>
          <p:nvPr>
            <p:ph sz="quarter" idx="11"/>
          </p:nvPr>
        </p:nvGraphicFramePr>
        <p:xfrm>
          <a:off x="493713" y="1069975"/>
          <a:ext cx="81661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6293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8BD6-286B-4287-B55F-1E57AABF0765}"/>
              </a:ext>
            </a:extLst>
          </p:cNvPr>
          <p:cNvSpPr>
            <a:spLocks noGrp="1"/>
          </p:cNvSpPr>
          <p:nvPr>
            <p:ph type="ctrTitle"/>
          </p:nvPr>
        </p:nvSpPr>
        <p:spPr/>
        <p:txBody>
          <a:bodyPr/>
          <a:lstStyle/>
          <a:p>
            <a:pPr algn="ctr"/>
            <a:r>
              <a:rPr lang="en-US" sz="6000" b="1"/>
              <a:t>LUNCH BREAK</a:t>
            </a:r>
            <a:br>
              <a:rPr lang="en-US" sz="6000" b="1"/>
            </a:br>
            <a:r>
              <a:rPr lang="en-US" sz="6000" b="1"/>
              <a:t>12:45 – 1:45</a:t>
            </a:r>
            <a:br>
              <a:rPr lang="en-US" b="1"/>
            </a:br>
            <a:endParaRPr lang="en-US" b="1"/>
          </a:p>
        </p:txBody>
      </p:sp>
      <p:sp>
        <p:nvSpPr>
          <p:cNvPr id="3" name="Subtitle 2">
            <a:extLst>
              <a:ext uri="{FF2B5EF4-FFF2-40B4-BE49-F238E27FC236}">
                <a16:creationId xmlns:a16="http://schemas.microsoft.com/office/drawing/2014/main" id="{0998BBB8-8A8F-4AC2-891E-2239F913B167}"/>
              </a:ext>
            </a:extLst>
          </p:cNvPr>
          <p:cNvSpPr>
            <a:spLocks noGrp="1"/>
          </p:cNvSpPr>
          <p:nvPr>
            <p:ph type="subTitle" idx="1"/>
          </p:nvPr>
        </p:nvSpPr>
        <p:spPr/>
        <p:txBody>
          <a:bodyPr/>
          <a:lstStyle/>
          <a:p>
            <a:pPr algn="ctr"/>
            <a:r>
              <a:rPr lang="en-US" sz="3200"/>
              <a:t>FLNCR_ACQInfo@nih.gov</a:t>
            </a:r>
          </a:p>
        </p:txBody>
      </p:sp>
    </p:spTree>
    <p:extLst>
      <p:ext uri="{BB962C8B-B14F-4D97-AF65-F5344CB8AC3E}">
        <p14:creationId xmlns:p14="http://schemas.microsoft.com/office/powerpoint/2010/main" val="26135358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88C9-BF9C-41B4-A55B-87DB7B84BDF9}"/>
              </a:ext>
            </a:extLst>
          </p:cNvPr>
          <p:cNvSpPr>
            <a:spLocks noGrp="1"/>
          </p:cNvSpPr>
          <p:nvPr>
            <p:ph type="ctrTitle"/>
          </p:nvPr>
        </p:nvSpPr>
        <p:spPr/>
        <p:txBody>
          <a:bodyPr/>
          <a:lstStyle/>
          <a:p>
            <a:r>
              <a:rPr lang="en-US" b="1"/>
              <a:t>Section I</a:t>
            </a:r>
          </a:p>
        </p:txBody>
      </p:sp>
      <p:sp>
        <p:nvSpPr>
          <p:cNvPr id="3" name="Subtitle 2">
            <a:extLst>
              <a:ext uri="{FF2B5EF4-FFF2-40B4-BE49-F238E27FC236}">
                <a16:creationId xmlns:a16="http://schemas.microsoft.com/office/drawing/2014/main" id="{13CABB71-14FB-4695-A36C-4F84D3FC0EEF}"/>
              </a:ext>
            </a:extLst>
          </p:cNvPr>
          <p:cNvSpPr>
            <a:spLocks noGrp="1"/>
          </p:cNvSpPr>
          <p:nvPr>
            <p:ph type="subTitle" idx="1"/>
          </p:nvPr>
        </p:nvSpPr>
        <p:spPr/>
        <p:txBody>
          <a:bodyPr/>
          <a:lstStyle/>
          <a:p>
            <a:r>
              <a:rPr lang="en-US"/>
              <a:t>Contract Clauses</a:t>
            </a:r>
          </a:p>
        </p:txBody>
      </p:sp>
    </p:spTree>
    <p:extLst>
      <p:ext uri="{BB962C8B-B14F-4D97-AF65-F5344CB8AC3E}">
        <p14:creationId xmlns:p14="http://schemas.microsoft.com/office/powerpoint/2010/main" val="40859140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5E12-30E8-41A1-88D0-623684294093}"/>
              </a:ext>
            </a:extLst>
          </p:cNvPr>
          <p:cNvSpPr>
            <a:spLocks noGrp="1"/>
          </p:cNvSpPr>
          <p:nvPr>
            <p:ph type="title"/>
          </p:nvPr>
        </p:nvSpPr>
        <p:spPr/>
        <p:txBody>
          <a:bodyPr/>
          <a:lstStyle/>
          <a:p>
            <a:pPr algn="ctr"/>
            <a:r>
              <a:rPr lang="en-US" b="1"/>
              <a:t>Section I – Contract Clauses</a:t>
            </a:r>
          </a:p>
        </p:txBody>
      </p:sp>
      <p:sp>
        <p:nvSpPr>
          <p:cNvPr id="3" name="Content Placeholder 2">
            <a:extLst>
              <a:ext uri="{FF2B5EF4-FFF2-40B4-BE49-F238E27FC236}">
                <a16:creationId xmlns:a16="http://schemas.microsoft.com/office/drawing/2014/main" id="{D87010FF-9C2F-4FDC-BFEB-5F12568251EE}"/>
              </a:ext>
            </a:extLst>
          </p:cNvPr>
          <p:cNvSpPr>
            <a:spLocks noGrp="1"/>
          </p:cNvSpPr>
          <p:nvPr>
            <p:ph sz="quarter" idx="11"/>
          </p:nvPr>
        </p:nvSpPr>
        <p:spPr/>
        <p:txBody>
          <a:bodyPr/>
          <a:lstStyle/>
          <a:p>
            <a:r>
              <a:rPr lang="en-US">
                <a:latin typeface="Arial" panose="020B0604020202020204" pitchFamily="34" charset="0"/>
                <a:cs typeface="Arial" panose="020B0604020202020204" pitchFamily="34" charset="0"/>
              </a:rPr>
              <a:t>General Clause listings</a:t>
            </a:r>
          </a:p>
          <a:p>
            <a:pPr lvl="1"/>
            <a:r>
              <a:rPr lang="en-US">
                <a:latin typeface="Arial" panose="020B0604020202020204" pitchFamily="34" charset="0"/>
                <a:cs typeface="Arial" panose="020B0604020202020204" pitchFamily="34" charset="0"/>
              </a:rPr>
              <a:t>The Section I.1 listings cannot be revised in Section I.1 per NIH/HHS policy</a:t>
            </a:r>
          </a:p>
          <a:p>
            <a:pPr lvl="2"/>
            <a:r>
              <a:rPr lang="en-US">
                <a:latin typeface="Arial" panose="020B0604020202020204" pitchFamily="34" charset="0"/>
                <a:cs typeface="Arial" panose="020B0604020202020204" pitchFamily="34" charset="0"/>
              </a:rPr>
              <a:t>The full listing of all Section I.1 clauses cane be found at: </a:t>
            </a:r>
            <a:r>
              <a:rPr lang="en-US">
                <a:hlinkClick r:id="rId2"/>
              </a:rPr>
              <a:t>General Clause Listing | Office of Management (nih.gov)</a:t>
            </a: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Any substitutions are handled in Section I.2 </a:t>
            </a:r>
          </a:p>
          <a:p>
            <a:pPr marL="342900" lvl="1" indent="0">
              <a:buNone/>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organizational structure of the successful offeror dictates which Section I.1 clause listing goes </a:t>
            </a:r>
            <a:r>
              <a:rPr lang="en-US"/>
              <a:t>in any resultant contract</a:t>
            </a:r>
          </a:p>
        </p:txBody>
      </p:sp>
    </p:spTree>
    <p:extLst>
      <p:ext uri="{BB962C8B-B14F-4D97-AF65-F5344CB8AC3E}">
        <p14:creationId xmlns:p14="http://schemas.microsoft.com/office/powerpoint/2010/main" val="22067895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6BDF-1F41-48B8-AFB4-F73E47A07707}"/>
              </a:ext>
            </a:extLst>
          </p:cNvPr>
          <p:cNvSpPr>
            <a:spLocks noGrp="1"/>
          </p:cNvSpPr>
          <p:nvPr>
            <p:ph type="title"/>
          </p:nvPr>
        </p:nvSpPr>
        <p:spPr/>
        <p:txBody>
          <a:bodyPr/>
          <a:lstStyle/>
          <a:p>
            <a:pPr algn="ctr"/>
            <a:r>
              <a:rPr lang="en-US"/>
              <a:t> </a:t>
            </a:r>
            <a:r>
              <a:rPr lang="en-US" b="1"/>
              <a:t>Section I – Contract Clauses</a:t>
            </a:r>
            <a:endParaRPr lang="en-US"/>
          </a:p>
        </p:txBody>
      </p:sp>
      <p:sp>
        <p:nvSpPr>
          <p:cNvPr id="3" name="Content Placeholder 2">
            <a:extLst>
              <a:ext uri="{FF2B5EF4-FFF2-40B4-BE49-F238E27FC236}">
                <a16:creationId xmlns:a16="http://schemas.microsoft.com/office/drawing/2014/main" id="{9E7B07A8-6294-4AF2-B935-AA07AED5F9B9}"/>
              </a:ext>
            </a:extLst>
          </p:cNvPr>
          <p:cNvSpPr>
            <a:spLocks noGrp="1"/>
          </p:cNvSpPr>
          <p:nvPr>
            <p:ph sz="quarter" idx="11"/>
          </p:nvPr>
        </p:nvSpPr>
        <p:spPr/>
        <p:txBody>
          <a:bodyPr/>
          <a:lstStyle/>
          <a:p>
            <a:r>
              <a:rPr lang="en-US">
                <a:latin typeface="Arial" panose="020B0604020202020204" pitchFamily="34" charset="0"/>
                <a:cs typeface="Arial" panose="020B0604020202020204" pitchFamily="34" charset="0"/>
              </a:rPr>
              <a:t>Section I.2 provides substitutions by reference to clauses found in the general listing(s)</a:t>
            </a:r>
          </a:p>
          <a:p>
            <a:pPr lvl="1"/>
            <a:r>
              <a:rPr lang="en-US">
                <a:latin typeface="Arial" panose="020B0604020202020204" pitchFamily="34" charset="0"/>
                <a:cs typeface="Arial" panose="020B0604020202020204" pitchFamily="34" charset="0"/>
              </a:rPr>
              <a:t>Example:</a:t>
            </a:r>
          </a:p>
          <a:p>
            <a:pPr lvl="2"/>
            <a:r>
              <a:rPr lang="en-US" spc="-20">
                <a:latin typeface="Arial" panose="020B0604020202020204" pitchFamily="34" charset="0"/>
                <a:ea typeface="Calibri" panose="020F0502020204030204" pitchFamily="34" charset="0"/>
                <a:cs typeface="Arial" panose="020B0604020202020204" pitchFamily="34" charset="0"/>
              </a:rPr>
              <a:t>FAR Clause </a:t>
            </a:r>
            <a:r>
              <a:rPr lang="en-US" b="1" spc="-20">
                <a:latin typeface="Arial" panose="020B0604020202020204" pitchFamily="34" charset="0"/>
                <a:ea typeface="Calibri" panose="020F0502020204030204" pitchFamily="34" charset="0"/>
                <a:cs typeface="Arial" panose="020B0604020202020204" pitchFamily="34" charset="0"/>
              </a:rPr>
              <a:t>52.227-14, Rights in Data-General </a:t>
            </a:r>
            <a:r>
              <a:rPr lang="en-US" spc="-20">
                <a:latin typeface="Arial" panose="020B0604020202020204" pitchFamily="34" charset="0"/>
                <a:ea typeface="Calibri" panose="020F0502020204030204" pitchFamily="34" charset="0"/>
                <a:cs typeface="Arial" panose="020B0604020202020204" pitchFamily="34" charset="0"/>
              </a:rPr>
              <a:t>(May 2014) is deleted in its entirety.</a:t>
            </a:r>
          </a:p>
          <a:p>
            <a:r>
              <a:rPr lang="en-US">
                <a:latin typeface="Arial" panose="020B0604020202020204" pitchFamily="34" charset="0"/>
                <a:cs typeface="Arial" panose="020B0604020202020204" pitchFamily="34" charset="0"/>
              </a:rPr>
              <a:t>Section I.3 provides additional clauses by reference to the general listing(s)</a:t>
            </a:r>
          </a:p>
          <a:p>
            <a:pPr lvl="1"/>
            <a:r>
              <a:rPr lang="en-US">
                <a:latin typeface="Arial" panose="020B0604020202020204" pitchFamily="34" charset="0"/>
                <a:cs typeface="Arial" panose="020B0604020202020204" pitchFamily="34" charset="0"/>
              </a:rPr>
              <a:t>Example:</a:t>
            </a:r>
          </a:p>
          <a:p>
            <a:pPr lvl="2"/>
            <a:r>
              <a:rPr lang="en-US">
                <a:latin typeface="Arial" panose="020B0604020202020204" pitchFamily="34" charset="0"/>
                <a:cs typeface="Arial" panose="020B0604020202020204" pitchFamily="34" charset="0"/>
              </a:rPr>
              <a:t>FAR Clause 52.219-28, Post-Award Small Business Program Representation (July 2013).</a:t>
            </a:r>
          </a:p>
          <a:p>
            <a:pPr lvl="2"/>
            <a:endParaRPr lang="en-US"/>
          </a:p>
          <a:p>
            <a:pPr lvl="2"/>
            <a:endParaRPr lang="en-US"/>
          </a:p>
        </p:txBody>
      </p:sp>
    </p:spTree>
    <p:extLst>
      <p:ext uri="{BB962C8B-B14F-4D97-AF65-F5344CB8AC3E}">
        <p14:creationId xmlns:p14="http://schemas.microsoft.com/office/powerpoint/2010/main" val="36574841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42F8-ACCE-421F-828B-513192404A5B}"/>
              </a:ext>
            </a:extLst>
          </p:cNvPr>
          <p:cNvSpPr>
            <a:spLocks noGrp="1"/>
          </p:cNvSpPr>
          <p:nvPr>
            <p:ph type="title"/>
          </p:nvPr>
        </p:nvSpPr>
        <p:spPr/>
        <p:txBody>
          <a:bodyPr/>
          <a:lstStyle/>
          <a:p>
            <a:pPr algn="ctr"/>
            <a:r>
              <a:rPr lang="en-US" b="1"/>
              <a:t>Section I – Contract Clauses</a:t>
            </a:r>
            <a:endParaRPr lang="en-US"/>
          </a:p>
        </p:txBody>
      </p:sp>
      <p:sp>
        <p:nvSpPr>
          <p:cNvPr id="3" name="Content Placeholder 2">
            <a:extLst>
              <a:ext uri="{FF2B5EF4-FFF2-40B4-BE49-F238E27FC236}">
                <a16:creationId xmlns:a16="http://schemas.microsoft.com/office/drawing/2014/main" id="{0475254C-EDAA-473D-933E-5F056E0A4607}"/>
              </a:ext>
            </a:extLst>
          </p:cNvPr>
          <p:cNvSpPr>
            <a:spLocks noGrp="1"/>
          </p:cNvSpPr>
          <p:nvPr>
            <p:ph sz="quarter" idx="11"/>
          </p:nvPr>
        </p:nvSpPr>
        <p:spPr>
          <a:xfrm>
            <a:off x="385826" y="1069975"/>
            <a:ext cx="8165592" cy="3600450"/>
          </a:xfrm>
        </p:spPr>
        <p:txBody>
          <a:bodyPr vert="horz" wrap="square" lIns="68580" tIns="34290" rIns="68580" bIns="34290" numCol="1" rtlCol="0" anchor="t" anchorCtr="0" compatLnSpc="1">
            <a:prstTxWarp prst="textNoShape">
              <a:avLst/>
            </a:prstTxWarp>
            <a:normAutofit/>
          </a:bodyPr>
          <a:lstStyle/>
          <a:p>
            <a:r>
              <a:rPr lang="en-US">
                <a:latin typeface="Arial" panose="020B0604020202020204" pitchFamily="34" charset="0"/>
                <a:cs typeface="Arial" panose="020B0604020202020204" pitchFamily="34" charset="0"/>
              </a:rPr>
              <a:t>Section I.4 is for additional clauses in full text</a:t>
            </a:r>
          </a:p>
          <a:p>
            <a:pPr lvl="1"/>
            <a:r>
              <a:rPr lang="en-US">
                <a:latin typeface="Arial" panose="020B0604020202020204" pitchFamily="34" charset="0"/>
                <a:cs typeface="Arial" panose="020B0604020202020204" pitchFamily="34" charset="0"/>
              </a:rPr>
              <a:t>The section is  organized by FAR and HHSAR Clauses</a:t>
            </a:r>
          </a:p>
          <a:p>
            <a:pPr lvl="1"/>
            <a:r>
              <a:rPr lang="en-US">
                <a:latin typeface="Arial" panose="020B0604020202020204" pitchFamily="34" charset="0"/>
                <a:cs typeface="Arial" panose="020B0604020202020204" pitchFamily="34" charset="0"/>
              </a:rPr>
              <a:t>Example: </a:t>
            </a:r>
            <a:r>
              <a:rPr lang="en-US">
                <a:latin typeface="Arial" panose="020B0604020202020204" pitchFamily="34" charset="0"/>
                <a:ea typeface="Calibri" panose="020F0502020204030204" pitchFamily="34" charset="0"/>
                <a:cs typeface="Arial" panose="020B0604020202020204" pitchFamily="34" charset="0"/>
              </a:rPr>
              <a:t>FAR Clause </a:t>
            </a:r>
            <a:r>
              <a:rPr lang="en-US" b="1">
                <a:latin typeface="Arial" panose="020B0604020202020204" pitchFamily="34" charset="0"/>
                <a:ea typeface="Calibri" panose="020F0502020204030204" pitchFamily="34" charset="0"/>
                <a:cs typeface="Arial" panose="020B0604020202020204" pitchFamily="34" charset="0"/>
              </a:rPr>
              <a:t>52.204-24, Representation Regarding Certain Telecommunications and Video Surveillance Services or Equipment</a:t>
            </a:r>
            <a:r>
              <a:rPr lang="en-US">
                <a:latin typeface="Arial" panose="020B0604020202020204" pitchFamily="34" charset="0"/>
                <a:ea typeface="Calibri" panose="020F0502020204030204" pitchFamily="34" charset="0"/>
                <a:cs typeface="Arial" panose="020B0604020202020204" pitchFamily="34" charset="0"/>
              </a:rPr>
              <a:t> (Nov 2021) </a:t>
            </a:r>
            <a:endParaRPr lang="en-US">
              <a:latin typeface="Arial" panose="020B0604020202020204" pitchFamily="34" charset="0"/>
              <a:cs typeface="Arial" panose="020B0604020202020204" pitchFamily="34" charset="0"/>
            </a:endParaRPr>
          </a:p>
          <a:p>
            <a:pPr lvl="1"/>
            <a:endParaRPr lang="en-US">
              <a:latin typeface="Arial" panose="020B0604020202020204" pitchFamily="34" charset="0"/>
              <a:cs typeface="Arial" panose="020B0604020202020204" pitchFamily="34" charset="0"/>
            </a:endParaRPr>
          </a:p>
          <a:p>
            <a:r>
              <a:rPr lang="en-US">
                <a:latin typeface="Arial"/>
                <a:cs typeface="Arial"/>
              </a:rPr>
              <a:t>Section I.5 is for Service Contract Labor Standards</a:t>
            </a:r>
          </a:p>
          <a:p>
            <a:pPr lvl="2"/>
            <a:r>
              <a:rPr lang="en-US">
                <a:latin typeface="Arial" panose="020B0604020202020204" pitchFamily="34" charset="0"/>
                <a:cs typeface="Arial" panose="020B0604020202020204" pitchFamily="34" charset="0"/>
              </a:rPr>
              <a:t>Applies at the subcontract level</a:t>
            </a:r>
          </a:p>
          <a:p>
            <a:pPr lvl="2"/>
            <a:r>
              <a:rPr lang="en-US">
                <a:latin typeface="Arial" panose="020B0604020202020204" pitchFamily="34" charset="0"/>
                <a:cs typeface="Arial" panose="020B0604020202020204" pitchFamily="34" charset="0"/>
              </a:rPr>
              <a:t>Example: </a:t>
            </a:r>
            <a:r>
              <a:rPr lang="en-US">
                <a:latin typeface="Arial" panose="020B0604020202020204" pitchFamily="34" charset="0"/>
                <a:ea typeface="Calibri" panose="020F0502020204030204" pitchFamily="34" charset="0"/>
                <a:cs typeface="Arial" panose="020B0604020202020204" pitchFamily="34" charset="0"/>
              </a:rPr>
              <a:t>FAR </a:t>
            </a:r>
            <a:r>
              <a:rPr lang="en-US" b="1">
                <a:latin typeface="Arial" panose="020B0604020202020204" pitchFamily="34" charset="0"/>
                <a:ea typeface="Calibri" panose="020F0502020204030204" pitchFamily="34" charset="0"/>
                <a:cs typeface="Arial" panose="020B0604020202020204" pitchFamily="34" charset="0"/>
              </a:rPr>
              <a:t>52.222-55 Minimum Wages Under Executive Order 13658 </a:t>
            </a:r>
            <a:r>
              <a:rPr lang="en-US">
                <a:latin typeface="Arial" panose="020B0604020202020204" pitchFamily="34" charset="0"/>
                <a:ea typeface="Calibri" panose="020F0502020204030204" pitchFamily="34" charset="0"/>
                <a:cs typeface="Arial" panose="020B0604020202020204" pitchFamily="34" charset="0"/>
              </a:rPr>
              <a:t>(December 2015)</a:t>
            </a:r>
          </a:p>
          <a:p>
            <a:pPr lvl="2"/>
            <a:endParaRPr lang="en-US"/>
          </a:p>
        </p:txBody>
      </p:sp>
    </p:spTree>
    <p:extLst>
      <p:ext uri="{BB962C8B-B14F-4D97-AF65-F5344CB8AC3E}">
        <p14:creationId xmlns:p14="http://schemas.microsoft.com/office/powerpoint/2010/main" val="39226453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00E-790E-469B-BD8A-6438BF9DDF88}"/>
              </a:ext>
            </a:extLst>
          </p:cNvPr>
          <p:cNvSpPr>
            <a:spLocks noGrp="1"/>
          </p:cNvSpPr>
          <p:nvPr>
            <p:ph type="ctrTitle"/>
          </p:nvPr>
        </p:nvSpPr>
        <p:spPr/>
        <p:txBody>
          <a:bodyPr/>
          <a:lstStyle/>
          <a:p>
            <a:r>
              <a:rPr lang="en-US" b="1"/>
              <a:t>Section J</a:t>
            </a:r>
          </a:p>
        </p:txBody>
      </p:sp>
      <p:sp>
        <p:nvSpPr>
          <p:cNvPr id="3" name="Subtitle 2">
            <a:extLst>
              <a:ext uri="{FF2B5EF4-FFF2-40B4-BE49-F238E27FC236}">
                <a16:creationId xmlns:a16="http://schemas.microsoft.com/office/drawing/2014/main" id="{EFF5CEF5-8C22-4372-9D32-EDC1D2FFED7D}"/>
              </a:ext>
            </a:extLst>
          </p:cNvPr>
          <p:cNvSpPr>
            <a:spLocks noGrp="1"/>
          </p:cNvSpPr>
          <p:nvPr>
            <p:ph type="subTitle" idx="1"/>
          </p:nvPr>
        </p:nvSpPr>
        <p:spPr/>
        <p:txBody>
          <a:bodyPr/>
          <a:lstStyle/>
          <a:p>
            <a:r>
              <a:rPr lang="en-US"/>
              <a:t>LIST OF ATTACHMENTS</a:t>
            </a:r>
          </a:p>
        </p:txBody>
      </p:sp>
    </p:spTree>
    <p:extLst>
      <p:ext uri="{BB962C8B-B14F-4D97-AF65-F5344CB8AC3E}">
        <p14:creationId xmlns:p14="http://schemas.microsoft.com/office/powerpoint/2010/main" val="36015982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Solicitation Attachments</a:t>
            </a:r>
          </a:p>
        </p:txBody>
      </p:sp>
      <p:graphicFrame>
        <p:nvGraphicFramePr>
          <p:cNvPr id="4" name="Content Placeholder 3">
            <a:extLst>
              <a:ext uri="{FF2B5EF4-FFF2-40B4-BE49-F238E27FC236}">
                <a16:creationId xmlns:a16="http://schemas.microsoft.com/office/drawing/2014/main" id="{B6ECA1DB-DA63-4393-947E-7DAE88B1501F}"/>
              </a:ext>
            </a:extLst>
          </p:cNvPr>
          <p:cNvGraphicFramePr>
            <a:graphicFrameLocks noGrp="1"/>
          </p:cNvGraphicFramePr>
          <p:nvPr>
            <p:ph sz="quarter" idx="11"/>
            <p:extLst>
              <p:ext uri="{D42A27DB-BD31-4B8C-83A1-F6EECF244321}">
                <p14:modId xmlns:p14="http://schemas.microsoft.com/office/powerpoint/2010/main" val="138957010"/>
              </p:ext>
            </p:extLst>
          </p:nvPr>
        </p:nvGraphicFramePr>
        <p:xfrm>
          <a:off x="1016635" y="748648"/>
          <a:ext cx="7110730" cy="3563602"/>
        </p:xfrm>
        <a:graphic>
          <a:graphicData uri="http://schemas.openxmlformats.org/drawingml/2006/table">
            <a:tbl>
              <a:tblPr firstRow="1" firstCol="1" bandRow="1">
                <a:tableStyleId>{5C22544A-7EE6-4342-B048-85BDC9FD1C3A}</a:tableStyleId>
              </a:tblPr>
              <a:tblGrid>
                <a:gridCol w="1910080">
                  <a:extLst>
                    <a:ext uri="{9D8B030D-6E8A-4147-A177-3AD203B41FA5}">
                      <a16:colId xmlns:a16="http://schemas.microsoft.com/office/drawing/2014/main" val="3164262901"/>
                    </a:ext>
                  </a:extLst>
                </a:gridCol>
                <a:gridCol w="5200650">
                  <a:extLst>
                    <a:ext uri="{9D8B030D-6E8A-4147-A177-3AD203B41FA5}">
                      <a16:colId xmlns:a16="http://schemas.microsoft.com/office/drawing/2014/main" val="158371547"/>
                    </a:ext>
                  </a:extLst>
                </a:gridCol>
              </a:tblGrid>
              <a:tr h="242381">
                <a:tc>
                  <a:txBody>
                    <a:bodyPr/>
                    <a:lstStyle/>
                    <a:p>
                      <a:pPr marL="0" marR="146050" algn="ctr">
                        <a:spcBef>
                          <a:spcPts val="20"/>
                        </a:spcBef>
                        <a:spcAft>
                          <a:spcPts val="0"/>
                        </a:spcAft>
                      </a:pPr>
                      <a:r>
                        <a:rPr lang="en-US" sz="1000">
                          <a:effectLst/>
                        </a:rPr>
                        <a:t>Attachment No.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lgn="ctr">
                        <a:spcBef>
                          <a:spcPts val="20"/>
                        </a:spcBef>
                        <a:spcAft>
                          <a:spcPts val="0"/>
                        </a:spcAft>
                      </a:pPr>
                      <a:r>
                        <a:rPr lang="en-US" sz="1000">
                          <a:effectLst/>
                        </a:rPr>
                        <a:t>Title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756213316"/>
                  </a:ext>
                </a:extLst>
              </a:tr>
              <a:tr h="366480">
                <a:tc>
                  <a:txBody>
                    <a:bodyPr/>
                    <a:lstStyle/>
                    <a:p>
                      <a:pPr marL="0" marR="146050">
                        <a:spcBef>
                          <a:spcPts val="20"/>
                        </a:spcBef>
                        <a:spcAft>
                          <a:spcPts val="0"/>
                        </a:spcAft>
                      </a:pPr>
                      <a:r>
                        <a:rPr lang="en-US" sz="1000">
                          <a:effectLst/>
                        </a:rPr>
                        <a:t>Attachment 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Packaging and Delivery of Proposals for Use with the NIH electronic Contract Proposal Submission (eCPS) Website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2530349680"/>
                  </a:ext>
                </a:extLst>
              </a:tr>
              <a:tr h="217597">
                <a:tc>
                  <a:txBody>
                    <a:bodyPr/>
                    <a:lstStyle/>
                    <a:p>
                      <a:pPr marL="0" marR="146050">
                        <a:spcBef>
                          <a:spcPts val="20"/>
                        </a:spcBef>
                        <a:spcAft>
                          <a:spcPts val="0"/>
                        </a:spcAft>
                      </a:pPr>
                      <a:r>
                        <a:rPr lang="en-US" sz="1000">
                          <a:effectLst/>
                        </a:rPr>
                        <a:t>Attachment 2: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Proposal Intent Response Sheet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3777678926"/>
                  </a:ext>
                </a:extLst>
              </a:tr>
              <a:tr h="217597">
                <a:tc>
                  <a:txBody>
                    <a:bodyPr/>
                    <a:lstStyle/>
                    <a:p>
                      <a:pPr marL="0" marR="146050">
                        <a:spcBef>
                          <a:spcPts val="20"/>
                        </a:spcBef>
                        <a:spcAft>
                          <a:spcPts val="0"/>
                        </a:spcAft>
                      </a:pPr>
                      <a:r>
                        <a:rPr lang="en-US" sz="1000">
                          <a:effectLst/>
                        </a:rPr>
                        <a:t>Attachment 3: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lgn="l" defTabSz="457200" rtl="0" eaLnBrk="1" latinLnBrk="0" hangingPunct="1">
                        <a:spcBef>
                          <a:spcPts val="20"/>
                        </a:spcBef>
                        <a:spcAft>
                          <a:spcPts val="0"/>
                        </a:spcAft>
                      </a:pPr>
                      <a:r>
                        <a:rPr lang="en-US" sz="1000" kern="1200">
                          <a:solidFill>
                            <a:schemeClr val="dk1"/>
                          </a:solidFill>
                          <a:effectLst/>
                          <a:latin typeface="+mn-lt"/>
                          <a:ea typeface="+mn-ea"/>
                          <a:cs typeface="+mn-cs"/>
                        </a:rPr>
                        <a:t>FFRDC Statement of Work</a:t>
                      </a:r>
                    </a:p>
                  </a:txBody>
                  <a:tcPr marL="43554" marR="43554" marT="0" marB="0"/>
                </a:tc>
                <a:extLst>
                  <a:ext uri="{0D108BD9-81ED-4DB2-BD59-A6C34878D82A}">
                    <a16:rowId xmlns:a16="http://schemas.microsoft.com/office/drawing/2014/main" val="1274989843"/>
                  </a:ext>
                </a:extLst>
              </a:tr>
              <a:tr h="326396">
                <a:tc>
                  <a:txBody>
                    <a:bodyPr/>
                    <a:lstStyle/>
                    <a:p>
                      <a:pPr marL="0" marR="146050">
                        <a:spcBef>
                          <a:spcPts val="20"/>
                        </a:spcBef>
                        <a:spcAft>
                          <a:spcPts val="0"/>
                        </a:spcAft>
                      </a:pPr>
                      <a:r>
                        <a:rPr lang="en-US" sz="1000">
                          <a:effectLst/>
                        </a:rPr>
                        <a:t>Attachment 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Determination of Exceptional Circumstances (DEC)</a:t>
                      </a:r>
                    </a:p>
                    <a:p>
                      <a:pPr marL="0" marR="146050">
                        <a:spcBef>
                          <a:spcPts val="20"/>
                        </a:spcBef>
                        <a:spcAft>
                          <a:spcPts val="0"/>
                        </a:spcAft>
                      </a:pPr>
                      <a:r>
                        <a:rPr lang="en-US" sz="1000">
                          <a:effectLst/>
                          <a:latin typeface="Calibri" panose="020F0502020204030204" pitchFamily="34" charset="0"/>
                          <a:ea typeface="Calibri" panose="020F0502020204030204" pitchFamily="34" charset="0"/>
                          <a:cs typeface="Arial" panose="020B0604020202020204" pitchFamily="34" charset="0"/>
                        </a:rPr>
                        <a:t>            </a:t>
                      </a:r>
                      <a:r>
                        <a:rPr lang="en-US" sz="1000" kern="1200">
                          <a:solidFill>
                            <a:schemeClr val="dk1"/>
                          </a:solidFill>
                          <a:effectLst/>
                          <a:latin typeface="+mn-lt"/>
                          <a:ea typeface="+mn-ea"/>
                          <a:cs typeface="+mn-cs"/>
                        </a:rPr>
                        <a:t>FAR Clause Deviations as noted within the DEC</a:t>
                      </a:r>
                    </a:p>
                  </a:txBody>
                  <a:tcPr marL="43554" marR="43554" marT="0" marB="0"/>
                </a:tc>
                <a:extLst>
                  <a:ext uri="{0D108BD9-81ED-4DB2-BD59-A6C34878D82A}">
                    <a16:rowId xmlns:a16="http://schemas.microsoft.com/office/drawing/2014/main" val="1113986178"/>
                  </a:ext>
                </a:extLst>
              </a:tr>
              <a:tr h="217597">
                <a:tc>
                  <a:txBody>
                    <a:bodyPr/>
                    <a:lstStyle/>
                    <a:p>
                      <a:pPr marL="0" marR="146050">
                        <a:spcBef>
                          <a:spcPts val="20"/>
                        </a:spcBef>
                        <a:spcAft>
                          <a:spcPts val="0"/>
                        </a:spcAft>
                      </a:pPr>
                      <a:r>
                        <a:rPr lang="en-US" sz="1000">
                          <a:effectLst/>
                        </a:rPr>
                        <a:t>Attachment 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Transition Task Order Statement of Work</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3904820758"/>
                  </a:ext>
                </a:extLst>
              </a:tr>
              <a:tr h="217597">
                <a:tc>
                  <a:txBody>
                    <a:bodyPr/>
                    <a:lstStyle/>
                    <a:p>
                      <a:pPr marL="0" marR="146050">
                        <a:spcBef>
                          <a:spcPts val="20"/>
                        </a:spcBef>
                        <a:spcAft>
                          <a:spcPts val="0"/>
                        </a:spcAft>
                      </a:pPr>
                      <a:r>
                        <a:rPr lang="en-US" sz="1000">
                          <a:effectLst/>
                        </a:rPr>
                        <a:t>Attachment 6: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Sample Task Order A Statement of Work</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3552390417"/>
                  </a:ext>
                </a:extLst>
              </a:tr>
              <a:tr h="217597">
                <a:tc>
                  <a:txBody>
                    <a:bodyPr/>
                    <a:lstStyle/>
                    <a:p>
                      <a:pPr marL="0" marR="146050">
                        <a:spcBef>
                          <a:spcPts val="20"/>
                        </a:spcBef>
                        <a:spcAft>
                          <a:spcPts val="0"/>
                        </a:spcAft>
                      </a:pPr>
                      <a:r>
                        <a:rPr lang="en-US" sz="1000">
                          <a:effectLst/>
                        </a:rPr>
                        <a:t>Attachment 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Sample Task Order B Statement of Work</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4046090344"/>
                  </a:ext>
                </a:extLst>
              </a:tr>
              <a:tr h="217597">
                <a:tc>
                  <a:txBody>
                    <a:bodyPr/>
                    <a:lstStyle/>
                    <a:p>
                      <a:pPr marL="0" marR="146050">
                        <a:spcBef>
                          <a:spcPts val="20"/>
                        </a:spcBef>
                        <a:spcAft>
                          <a:spcPts val="0"/>
                        </a:spcAft>
                      </a:pPr>
                      <a:r>
                        <a:rPr lang="en-US" sz="1000">
                          <a:effectLst/>
                        </a:rPr>
                        <a:t>Attachment 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Sample Task Order C Statement of Work</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2397546900"/>
                  </a:ext>
                </a:extLst>
              </a:tr>
              <a:tr h="211871">
                <a:tc>
                  <a:txBody>
                    <a:bodyPr/>
                    <a:lstStyle/>
                    <a:p>
                      <a:pPr marL="0" marR="146050">
                        <a:spcBef>
                          <a:spcPts val="20"/>
                        </a:spcBef>
                        <a:spcAft>
                          <a:spcPts val="0"/>
                        </a:spcAft>
                      </a:pPr>
                      <a:r>
                        <a:rPr lang="en-US" sz="1000">
                          <a:effectLst/>
                        </a:rPr>
                        <a:t>Attachment 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Sample Task Order D Statement of Work</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3985286444"/>
                  </a:ext>
                </a:extLst>
              </a:tr>
              <a:tr h="240502">
                <a:tc>
                  <a:txBody>
                    <a:bodyPr/>
                    <a:lstStyle/>
                    <a:p>
                      <a:pPr marL="0" marR="146050">
                        <a:spcBef>
                          <a:spcPts val="20"/>
                        </a:spcBef>
                        <a:spcAft>
                          <a:spcPts val="0"/>
                        </a:spcAft>
                      </a:pPr>
                      <a:r>
                        <a:rPr lang="en-US" sz="1000">
                          <a:effectLst/>
                        </a:rPr>
                        <a:t>Attachment 10: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b="0">
                          <a:solidFill>
                            <a:schemeClr val="tx1"/>
                          </a:solidFill>
                          <a:effectLst/>
                        </a:rPr>
                        <a:t>Government Furnished Property</a:t>
                      </a:r>
                      <a:endParaRPr lang="en-US" sz="10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525194992"/>
                  </a:ext>
                </a:extLst>
              </a:tr>
              <a:tr h="435195">
                <a:tc>
                  <a:txBody>
                    <a:bodyPr/>
                    <a:lstStyle/>
                    <a:p>
                      <a:pPr marL="0" marR="146050">
                        <a:spcBef>
                          <a:spcPts val="20"/>
                        </a:spcBef>
                        <a:spcAft>
                          <a:spcPts val="0"/>
                        </a:spcAft>
                      </a:pPr>
                      <a:r>
                        <a:rPr lang="en-US" sz="1000">
                          <a:effectLst/>
                        </a:rPr>
                        <a:t>Attachment 11: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tc>
                  <a:txBody>
                    <a:bodyPr/>
                    <a:lstStyle/>
                    <a:p>
                      <a:pPr marL="0" marR="146050">
                        <a:spcBef>
                          <a:spcPts val="20"/>
                        </a:spcBef>
                        <a:spcAft>
                          <a:spcPts val="0"/>
                        </a:spcAft>
                      </a:pPr>
                      <a:r>
                        <a:rPr lang="en-US" sz="1000">
                          <a:effectLst/>
                        </a:rPr>
                        <a:t>Section K – Representatives, Certifications, and Other Statements of Offerors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3554" marR="43554" marT="0" marB="0"/>
                </a:tc>
                <a:extLst>
                  <a:ext uri="{0D108BD9-81ED-4DB2-BD59-A6C34878D82A}">
                    <a16:rowId xmlns:a16="http://schemas.microsoft.com/office/drawing/2014/main" val="474118589"/>
                  </a:ext>
                </a:extLst>
              </a:tr>
              <a:tr h="435195">
                <a:tc>
                  <a:txBody>
                    <a:bodyPr/>
                    <a:lstStyle/>
                    <a:p>
                      <a:pPr marL="0" marR="146050" lvl="0">
                        <a:spcBef>
                          <a:spcPts val="20"/>
                        </a:spcBef>
                        <a:spcAft>
                          <a:spcPts val="0"/>
                        </a:spcAft>
                        <a:buNone/>
                      </a:pPr>
                      <a:r>
                        <a:rPr lang="en-US" sz="1000">
                          <a:effectLst/>
                          <a:latin typeface="Arial"/>
                          <a:cs typeface="Arial"/>
                        </a:rPr>
                        <a:t>Attachment 12: </a:t>
                      </a:r>
                      <a:endParaRPr lang="en-US"/>
                    </a:p>
                  </a:txBody>
                  <a:tcPr marL="43554" marR="43554" marT="0" marB="0"/>
                </a:tc>
                <a:tc>
                  <a:txBody>
                    <a:bodyPr/>
                    <a:lstStyle/>
                    <a:p>
                      <a:pPr marL="0" marR="146050" lvl="0">
                        <a:spcBef>
                          <a:spcPts val="20"/>
                        </a:spcBef>
                        <a:spcAft>
                          <a:spcPts val="0"/>
                        </a:spcAft>
                        <a:buNone/>
                      </a:pPr>
                      <a:r>
                        <a:rPr lang="en-US" sz="1000" b="0">
                          <a:effectLst/>
                          <a:latin typeface="+mn-lt"/>
                          <a:cs typeface="Arial"/>
                        </a:rPr>
                        <a:t>Key Personnel Description</a:t>
                      </a:r>
                      <a:endParaRPr lang="en-US" b="0"/>
                    </a:p>
                  </a:txBody>
                  <a:tcPr marL="43554" marR="43554" marT="0" marB="0"/>
                </a:tc>
                <a:extLst>
                  <a:ext uri="{0D108BD9-81ED-4DB2-BD59-A6C34878D82A}">
                    <a16:rowId xmlns:a16="http://schemas.microsoft.com/office/drawing/2014/main" val="2178956513"/>
                  </a:ext>
                </a:extLst>
              </a:tr>
            </a:tbl>
          </a:graphicData>
        </a:graphic>
      </p:graphicFrame>
    </p:spTree>
    <p:extLst>
      <p:ext uri="{BB962C8B-B14F-4D97-AF65-F5344CB8AC3E}">
        <p14:creationId xmlns:p14="http://schemas.microsoft.com/office/powerpoint/2010/main" val="22820409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Technical Proposal Attachments</a:t>
            </a:r>
          </a:p>
        </p:txBody>
      </p:sp>
      <p:graphicFrame>
        <p:nvGraphicFramePr>
          <p:cNvPr id="4" name="Content Placeholder 3">
            <a:extLst>
              <a:ext uri="{FF2B5EF4-FFF2-40B4-BE49-F238E27FC236}">
                <a16:creationId xmlns:a16="http://schemas.microsoft.com/office/drawing/2014/main" id="{DC2E3B40-C045-4574-BA03-DBE6C0AD96FF}"/>
              </a:ext>
            </a:extLst>
          </p:cNvPr>
          <p:cNvGraphicFramePr>
            <a:graphicFrameLocks noGrp="1"/>
          </p:cNvGraphicFramePr>
          <p:nvPr>
            <p:ph sz="quarter" idx="11"/>
          </p:nvPr>
        </p:nvGraphicFramePr>
        <p:xfrm>
          <a:off x="912876" y="765654"/>
          <a:ext cx="7265924" cy="2498243"/>
        </p:xfrm>
        <a:graphic>
          <a:graphicData uri="http://schemas.openxmlformats.org/drawingml/2006/table">
            <a:tbl>
              <a:tblPr firstRow="1" firstCol="1" bandRow="1">
                <a:tableStyleId>{5C22544A-7EE6-4342-B048-85BDC9FD1C3A}</a:tableStyleId>
              </a:tblPr>
              <a:tblGrid>
                <a:gridCol w="2065274">
                  <a:extLst>
                    <a:ext uri="{9D8B030D-6E8A-4147-A177-3AD203B41FA5}">
                      <a16:colId xmlns:a16="http://schemas.microsoft.com/office/drawing/2014/main" val="4197645667"/>
                    </a:ext>
                  </a:extLst>
                </a:gridCol>
                <a:gridCol w="5200650">
                  <a:extLst>
                    <a:ext uri="{9D8B030D-6E8A-4147-A177-3AD203B41FA5}">
                      <a16:colId xmlns:a16="http://schemas.microsoft.com/office/drawing/2014/main" val="2284878818"/>
                    </a:ext>
                  </a:extLst>
                </a:gridCol>
              </a:tblGrid>
              <a:tr h="228281">
                <a:tc>
                  <a:txBody>
                    <a:bodyPr/>
                    <a:lstStyle/>
                    <a:p>
                      <a:pPr marL="0" marR="146050" algn="ctr">
                        <a:spcBef>
                          <a:spcPts val="20"/>
                        </a:spcBef>
                        <a:spcAft>
                          <a:spcPts val="0"/>
                        </a:spcAft>
                      </a:pPr>
                      <a:r>
                        <a:rPr lang="en-US" sz="1000">
                          <a:effectLst/>
                        </a:rPr>
                        <a:t>Attachment No.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lgn="ctr">
                        <a:spcBef>
                          <a:spcPts val="20"/>
                        </a:spcBef>
                        <a:spcAft>
                          <a:spcPts val="0"/>
                        </a:spcAft>
                      </a:pPr>
                      <a:r>
                        <a:rPr lang="en-US" sz="1000">
                          <a:effectLst/>
                        </a:rPr>
                        <a:t>Title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149771780"/>
                  </a:ext>
                </a:extLst>
              </a:tr>
              <a:tr h="228281">
                <a:tc>
                  <a:txBody>
                    <a:bodyPr/>
                    <a:lstStyle/>
                    <a:p>
                      <a:pPr marL="0" marR="146050">
                        <a:spcBef>
                          <a:spcPts val="20"/>
                        </a:spcBef>
                        <a:spcAft>
                          <a:spcPts val="0"/>
                        </a:spcAft>
                      </a:pPr>
                      <a:r>
                        <a:rPr lang="en-US" sz="1000">
                          <a:effectLst/>
                        </a:rPr>
                        <a:t>Attachment 13: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Additional Technical Proposal Instructions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2041068869"/>
                  </a:ext>
                </a:extLst>
              </a:tr>
              <a:tr h="346366">
                <a:tc>
                  <a:txBody>
                    <a:bodyPr/>
                    <a:lstStyle/>
                    <a:p>
                      <a:pPr marL="0" marR="146050">
                        <a:spcBef>
                          <a:spcPts val="20"/>
                        </a:spcBef>
                        <a:spcAft>
                          <a:spcPts val="0"/>
                        </a:spcAft>
                      </a:pPr>
                      <a:r>
                        <a:rPr lang="en-US" sz="1000">
                          <a:effectLst/>
                        </a:rPr>
                        <a:t>Attachment 14: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Planned Enrollment Inclusion Report/PHS Human Subjects and Clinical Trials Information Form-F</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3545180530"/>
                  </a:ext>
                </a:extLst>
              </a:tr>
              <a:tr h="365216">
                <a:tc>
                  <a:txBody>
                    <a:bodyPr/>
                    <a:lstStyle/>
                    <a:p>
                      <a:pPr marL="0" marR="146050">
                        <a:spcBef>
                          <a:spcPts val="20"/>
                        </a:spcBef>
                        <a:spcAft>
                          <a:spcPts val="0"/>
                        </a:spcAft>
                      </a:pPr>
                      <a:r>
                        <a:rPr lang="en-US" sz="1000">
                          <a:effectLst/>
                        </a:rPr>
                        <a:t>Attachment 15: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Technical Proposal Cost Summary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2348145716"/>
                  </a:ext>
                </a:extLst>
              </a:tr>
              <a:tr h="375156">
                <a:tc>
                  <a:txBody>
                    <a:bodyPr/>
                    <a:lstStyle/>
                    <a:p>
                      <a:pPr marL="0" marR="146050">
                        <a:spcBef>
                          <a:spcPts val="20"/>
                        </a:spcBef>
                        <a:spcAft>
                          <a:spcPts val="0"/>
                        </a:spcAft>
                      </a:pPr>
                      <a:r>
                        <a:rPr lang="en-US" sz="1000">
                          <a:effectLst/>
                        </a:rPr>
                        <a:t>Attachment 16: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Summary of Related Activities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62508605"/>
                  </a:ext>
                </a:extLst>
              </a:tr>
              <a:tr h="507293">
                <a:tc>
                  <a:txBody>
                    <a:bodyPr/>
                    <a:lstStyle/>
                    <a:p>
                      <a:pPr marL="0" marR="146050">
                        <a:spcBef>
                          <a:spcPts val="20"/>
                        </a:spcBef>
                        <a:spcAft>
                          <a:spcPts val="0"/>
                        </a:spcAft>
                      </a:pPr>
                      <a:r>
                        <a:rPr lang="en-US" sz="1000">
                          <a:effectLst/>
                        </a:rPr>
                        <a:t>Attachment 17: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Protection of Human Subject Assurance Identification/IRB Certification/Declaration of Exemption, OMB Form No. 0990-0263 (Formerly Optional Form 310)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535222347"/>
                  </a:ext>
                </a:extLst>
              </a:tr>
              <a:tr h="219369">
                <a:tc>
                  <a:txBody>
                    <a:bodyPr/>
                    <a:lstStyle/>
                    <a:p>
                      <a:pPr marL="0" marR="146050">
                        <a:spcBef>
                          <a:spcPts val="20"/>
                        </a:spcBef>
                        <a:spcAft>
                          <a:spcPts val="0"/>
                        </a:spcAft>
                      </a:pPr>
                      <a:r>
                        <a:rPr lang="en-US" sz="1000">
                          <a:effectLst/>
                        </a:rPr>
                        <a:t>Attachment 18: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Contract Proposal Vertebrate Animal Section (VAS) Worksheet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2949619384"/>
                  </a:ext>
                </a:extLst>
              </a:tr>
              <a:tr h="228281">
                <a:tc>
                  <a:txBody>
                    <a:bodyPr/>
                    <a:lstStyle/>
                    <a:p>
                      <a:pPr marL="0" marR="146050">
                        <a:spcBef>
                          <a:spcPts val="20"/>
                        </a:spcBef>
                        <a:spcAft>
                          <a:spcPts val="0"/>
                        </a:spcAft>
                      </a:pPr>
                      <a:r>
                        <a:rPr lang="en-US" sz="1000">
                          <a:effectLst/>
                        </a:rPr>
                        <a:t>Attachment 19: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pPr marL="0" marR="146050">
                        <a:spcBef>
                          <a:spcPts val="20"/>
                        </a:spcBef>
                        <a:spcAft>
                          <a:spcPts val="0"/>
                        </a:spcAft>
                      </a:pPr>
                      <a:r>
                        <a:rPr lang="en-US" sz="1000">
                          <a:effectLst/>
                        </a:rPr>
                        <a:t>HHS Section 508 Product Assessment Template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extLst>
                  <a:ext uri="{0D108BD9-81ED-4DB2-BD59-A6C34878D82A}">
                    <a16:rowId xmlns:a16="http://schemas.microsoft.com/office/drawing/2014/main" val="1070374137"/>
                  </a:ext>
                </a:extLst>
              </a:tr>
            </a:tbl>
          </a:graphicData>
        </a:graphic>
      </p:graphicFrame>
    </p:spTree>
    <p:extLst>
      <p:ext uri="{BB962C8B-B14F-4D97-AF65-F5344CB8AC3E}">
        <p14:creationId xmlns:p14="http://schemas.microsoft.com/office/powerpoint/2010/main" val="2908585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Business Proposal Attachments</a:t>
            </a:r>
          </a:p>
        </p:txBody>
      </p:sp>
      <p:graphicFrame>
        <p:nvGraphicFramePr>
          <p:cNvPr id="4" name="Content Placeholder 3">
            <a:extLst>
              <a:ext uri="{FF2B5EF4-FFF2-40B4-BE49-F238E27FC236}">
                <a16:creationId xmlns:a16="http://schemas.microsoft.com/office/drawing/2014/main" id="{FFBC0813-5DF5-4296-9A32-933D6B4B13DB}"/>
              </a:ext>
            </a:extLst>
          </p:cNvPr>
          <p:cNvGraphicFramePr>
            <a:graphicFrameLocks noGrp="1"/>
          </p:cNvGraphicFramePr>
          <p:nvPr>
            <p:ph sz="quarter" idx="11"/>
            <p:extLst>
              <p:ext uri="{D42A27DB-BD31-4B8C-83A1-F6EECF244321}">
                <p14:modId xmlns:p14="http://schemas.microsoft.com/office/powerpoint/2010/main" val="3222934051"/>
              </p:ext>
            </p:extLst>
          </p:nvPr>
        </p:nvGraphicFramePr>
        <p:xfrm>
          <a:off x="957326" y="629053"/>
          <a:ext cx="7113524" cy="4208605"/>
        </p:xfrm>
        <a:graphic>
          <a:graphicData uri="http://schemas.openxmlformats.org/drawingml/2006/table">
            <a:tbl>
              <a:tblPr firstRow="1" firstCol="1" bandRow="1">
                <a:tableStyleId>{5C22544A-7EE6-4342-B048-85BDC9FD1C3A}</a:tableStyleId>
              </a:tblPr>
              <a:tblGrid>
                <a:gridCol w="2038236">
                  <a:extLst>
                    <a:ext uri="{9D8B030D-6E8A-4147-A177-3AD203B41FA5}">
                      <a16:colId xmlns:a16="http://schemas.microsoft.com/office/drawing/2014/main" val="2866203846"/>
                    </a:ext>
                  </a:extLst>
                </a:gridCol>
                <a:gridCol w="5075288">
                  <a:extLst>
                    <a:ext uri="{9D8B030D-6E8A-4147-A177-3AD203B41FA5}">
                      <a16:colId xmlns:a16="http://schemas.microsoft.com/office/drawing/2014/main" val="3362763562"/>
                    </a:ext>
                  </a:extLst>
                </a:gridCol>
              </a:tblGrid>
              <a:tr h="144057">
                <a:tc>
                  <a:txBody>
                    <a:bodyPr/>
                    <a:lstStyle/>
                    <a:p>
                      <a:pPr marL="0" marR="146050" algn="ctr">
                        <a:spcBef>
                          <a:spcPts val="20"/>
                        </a:spcBef>
                        <a:spcAft>
                          <a:spcPts val="0"/>
                        </a:spcAft>
                      </a:pPr>
                      <a:r>
                        <a:rPr lang="en-US" sz="1000">
                          <a:effectLst/>
                        </a:rPr>
                        <a:t>Attachment No.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lgn="ctr">
                        <a:spcBef>
                          <a:spcPts val="20"/>
                        </a:spcBef>
                        <a:spcAft>
                          <a:spcPts val="0"/>
                        </a:spcAft>
                      </a:pPr>
                      <a:r>
                        <a:rPr lang="en-US" sz="1000">
                          <a:effectLst/>
                        </a:rPr>
                        <a:t>Title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714019886"/>
                  </a:ext>
                </a:extLst>
              </a:tr>
              <a:tr h="144057">
                <a:tc>
                  <a:txBody>
                    <a:bodyPr/>
                    <a:lstStyle/>
                    <a:p>
                      <a:pPr marL="0" marR="146050">
                        <a:spcBef>
                          <a:spcPts val="20"/>
                        </a:spcBef>
                        <a:spcAft>
                          <a:spcPts val="0"/>
                        </a:spcAft>
                      </a:pPr>
                      <a:r>
                        <a:rPr lang="en-US" sz="1000">
                          <a:effectLst/>
                        </a:rPr>
                        <a:t>Attachment 20: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Additional Business Proposal Instructions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4178282144"/>
                  </a:ext>
                </a:extLst>
              </a:tr>
              <a:tr h="144057">
                <a:tc>
                  <a:txBody>
                    <a:bodyPr/>
                    <a:lstStyle/>
                    <a:p>
                      <a:pPr marL="0" marR="146050">
                        <a:spcBef>
                          <a:spcPts val="20"/>
                        </a:spcBef>
                        <a:spcAft>
                          <a:spcPts val="0"/>
                        </a:spcAft>
                      </a:pPr>
                      <a:r>
                        <a:rPr lang="en-US" sz="1000">
                          <a:effectLst/>
                        </a:rPr>
                        <a:t>Attachment 21: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lgn="l" defTabSz="457200" rtl="0" eaLnBrk="1" latinLnBrk="0" hangingPunct="1">
                        <a:spcBef>
                          <a:spcPts val="20"/>
                        </a:spcBef>
                        <a:spcAft>
                          <a:spcPts val="0"/>
                        </a:spcAft>
                      </a:pPr>
                      <a:r>
                        <a:rPr lang="en-US" sz="1000" kern="1200">
                          <a:solidFill>
                            <a:schemeClr val="dk1"/>
                          </a:solidFill>
                          <a:effectLst/>
                          <a:latin typeface="+mn-lt"/>
                          <a:ea typeface="+mn-ea"/>
                          <a:cs typeface="+mn-cs"/>
                        </a:rPr>
                        <a:t>Salary Positions</a:t>
                      </a:r>
                    </a:p>
                  </a:txBody>
                  <a:tcPr marL="12055" marR="12055" marT="0" marB="0"/>
                </a:tc>
                <a:extLst>
                  <a:ext uri="{0D108BD9-81ED-4DB2-BD59-A6C34878D82A}">
                    <a16:rowId xmlns:a16="http://schemas.microsoft.com/office/drawing/2014/main" val="1287437146"/>
                  </a:ext>
                </a:extLst>
              </a:tr>
              <a:tr h="182322">
                <a:tc>
                  <a:txBody>
                    <a:bodyPr/>
                    <a:lstStyle/>
                    <a:p>
                      <a:pPr marL="0" marR="146050">
                        <a:spcBef>
                          <a:spcPts val="20"/>
                        </a:spcBef>
                        <a:spcAft>
                          <a:spcPts val="0"/>
                        </a:spcAft>
                      </a:pPr>
                      <a:r>
                        <a:rPr lang="en-US" sz="1000">
                          <a:effectLst/>
                        </a:rPr>
                        <a:t>Attachment 22: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Proposal Summary and Data Record, NIH-2043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2949576051"/>
                  </a:ext>
                </a:extLst>
              </a:tr>
              <a:tr h="151934">
                <a:tc>
                  <a:txBody>
                    <a:bodyPr/>
                    <a:lstStyle/>
                    <a:p>
                      <a:pPr marL="0" marR="146050">
                        <a:spcBef>
                          <a:spcPts val="20"/>
                        </a:spcBef>
                        <a:spcAft>
                          <a:spcPts val="0"/>
                        </a:spcAft>
                      </a:pPr>
                      <a:r>
                        <a:rPr lang="en-US" sz="1000">
                          <a:effectLst/>
                        </a:rPr>
                        <a:t>Attachment 23: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HHS </a:t>
                      </a:r>
                      <a:r>
                        <a:rPr lang="en-US" sz="1000" kern="1200">
                          <a:solidFill>
                            <a:schemeClr val="dk1"/>
                          </a:solidFill>
                          <a:effectLst/>
                          <a:latin typeface="+mn-lt"/>
                          <a:ea typeface="+mn-ea"/>
                          <a:cs typeface="+mn-cs"/>
                        </a:rPr>
                        <a:t>Small Business Subcontracting Plan Template</a:t>
                      </a:r>
                    </a:p>
                  </a:txBody>
                  <a:tcPr marL="12055" marR="12055" marT="0" marB="0"/>
                </a:tc>
                <a:extLst>
                  <a:ext uri="{0D108BD9-81ED-4DB2-BD59-A6C34878D82A}">
                    <a16:rowId xmlns:a16="http://schemas.microsoft.com/office/drawing/2014/main" val="3668359779"/>
                  </a:ext>
                </a:extLst>
              </a:tr>
              <a:tr h="239951">
                <a:tc>
                  <a:txBody>
                    <a:bodyPr/>
                    <a:lstStyle/>
                    <a:p>
                      <a:pPr marL="0" marR="146050">
                        <a:spcBef>
                          <a:spcPts val="20"/>
                        </a:spcBef>
                        <a:spcAft>
                          <a:spcPts val="0"/>
                        </a:spcAft>
                      </a:pPr>
                      <a:r>
                        <a:rPr lang="en-US" sz="1000">
                          <a:effectLst/>
                        </a:rPr>
                        <a:t>Attachment 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Breakdown of Proposed Estimated Costs (plus fee) w/Excel Spreadsheet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1383847413"/>
                  </a:ext>
                </a:extLst>
              </a:tr>
              <a:tr h="182322">
                <a:tc>
                  <a:txBody>
                    <a:bodyPr/>
                    <a:lstStyle/>
                    <a:p>
                      <a:pPr marL="0" marR="146050">
                        <a:spcBef>
                          <a:spcPts val="20"/>
                        </a:spcBef>
                        <a:spcAft>
                          <a:spcPts val="0"/>
                        </a:spcAft>
                      </a:pPr>
                      <a:r>
                        <a:rPr lang="en-US" sz="1000">
                          <a:effectLst/>
                        </a:rPr>
                        <a:t>Attachment 25: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Offeror's Points of Contact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3698373047"/>
                  </a:ext>
                </a:extLst>
              </a:tr>
              <a:tr h="182322">
                <a:tc>
                  <a:txBody>
                    <a:bodyPr/>
                    <a:lstStyle/>
                    <a:p>
                      <a:pPr marL="0" marR="146050">
                        <a:spcBef>
                          <a:spcPts val="20"/>
                        </a:spcBef>
                        <a:spcAft>
                          <a:spcPts val="0"/>
                        </a:spcAft>
                      </a:pPr>
                      <a:r>
                        <a:rPr lang="en-US" sz="1000">
                          <a:effectLst/>
                        </a:rPr>
                        <a:t>Attachment 26: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Certified Cost or Pricing Data</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2688683463"/>
                  </a:ext>
                </a:extLst>
              </a:tr>
              <a:tr h="144057">
                <a:tc>
                  <a:txBody>
                    <a:bodyPr/>
                    <a:lstStyle/>
                    <a:p>
                      <a:pPr marL="0" marR="146050">
                        <a:spcBef>
                          <a:spcPts val="20"/>
                        </a:spcBef>
                        <a:spcAft>
                          <a:spcPts val="0"/>
                        </a:spcAft>
                      </a:pPr>
                      <a:r>
                        <a:rPr lang="en-US" sz="1000">
                          <a:effectLst/>
                        </a:rPr>
                        <a:t>Attachment 27: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Disclosure of Lobbying Activities, OMB Form SF-LLL</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1237429829"/>
                  </a:ext>
                </a:extLst>
              </a:tr>
              <a:tr h="182322">
                <a:tc>
                  <a:txBody>
                    <a:bodyPr/>
                    <a:lstStyle/>
                    <a:p>
                      <a:pPr marL="0" marR="146050">
                        <a:spcBef>
                          <a:spcPts val="20"/>
                        </a:spcBef>
                        <a:spcAft>
                          <a:spcPts val="0"/>
                        </a:spcAft>
                      </a:pPr>
                      <a:r>
                        <a:rPr lang="en-US" sz="1000">
                          <a:effectLst/>
                        </a:rPr>
                        <a:t>Attachment 28: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Invoice Instructions for NIH Fixed Price Contracts NIH(RC)-2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429556840"/>
                  </a:ext>
                </a:extLst>
              </a:tr>
              <a:tr h="288113">
                <a:tc>
                  <a:txBody>
                    <a:bodyPr/>
                    <a:lstStyle/>
                    <a:p>
                      <a:pPr marL="0" marR="146050">
                        <a:spcBef>
                          <a:spcPts val="20"/>
                        </a:spcBef>
                        <a:spcAft>
                          <a:spcPts val="0"/>
                        </a:spcAft>
                      </a:pPr>
                      <a:r>
                        <a:rPr lang="en-US" sz="1000">
                          <a:effectLst/>
                        </a:rPr>
                        <a:t>Attachment 29: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Invoice/Financing Request and Contract Financial Reporting Instructions--Cost Reimbursement, NIH(RC)-4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1228845750"/>
                  </a:ext>
                </a:extLst>
              </a:tr>
              <a:tr h="202334">
                <a:tc>
                  <a:txBody>
                    <a:bodyPr/>
                    <a:lstStyle/>
                    <a:p>
                      <a:pPr marL="0" marR="146050">
                        <a:spcBef>
                          <a:spcPts val="20"/>
                        </a:spcBef>
                        <a:spcAft>
                          <a:spcPts val="0"/>
                        </a:spcAft>
                      </a:pPr>
                      <a:r>
                        <a:rPr lang="en-US" sz="1000">
                          <a:effectLst/>
                        </a:rPr>
                        <a:t>Attachment 30: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Privacy Act System of Records</a:t>
                      </a:r>
                    </a:p>
                  </a:txBody>
                  <a:tcPr marL="12055" marR="12055" marT="0" marB="0"/>
                </a:tc>
                <a:extLst>
                  <a:ext uri="{0D108BD9-81ED-4DB2-BD59-A6C34878D82A}">
                    <a16:rowId xmlns:a16="http://schemas.microsoft.com/office/drawing/2014/main" val="2432277023"/>
                  </a:ext>
                </a:extLst>
              </a:tr>
              <a:tr h="212709">
                <a:tc>
                  <a:txBody>
                    <a:bodyPr/>
                    <a:lstStyle/>
                    <a:p>
                      <a:pPr marL="0" marR="146050">
                        <a:spcBef>
                          <a:spcPts val="20"/>
                        </a:spcBef>
                        <a:spcAft>
                          <a:spcPts val="0"/>
                        </a:spcAft>
                      </a:pPr>
                      <a:r>
                        <a:rPr lang="en-US" sz="1000">
                          <a:effectLst/>
                        </a:rPr>
                        <a:t>Attachment 31: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Safety and Health, HHSAR Clause 352.223-70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1056954782"/>
                  </a:ext>
                </a:extLst>
              </a:tr>
              <a:tr h="151934">
                <a:tc>
                  <a:txBody>
                    <a:bodyPr/>
                    <a:lstStyle/>
                    <a:p>
                      <a:pPr marL="0" marR="146050">
                        <a:spcBef>
                          <a:spcPts val="20"/>
                        </a:spcBef>
                        <a:spcAft>
                          <a:spcPts val="0"/>
                        </a:spcAft>
                      </a:pPr>
                      <a:r>
                        <a:rPr lang="en-US" sz="1000">
                          <a:effectLst/>
                        </a:rPr>
                        <a:t>Attachment 32: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Research Patient Care Costs, NIH(RC)-11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2907080731"/>
                  </a:ext>
                </a:extLst>
              </a:tr>
              <a:tr h="151934">
                <a:tc>
                  <a:txBody>
                    <a:bodyPr/>
                    <a:lstStyle/>
                    <a:p>
                      <a:pPr marL="0" marR="146050">
                        <a:spcBef>
                          <a:spcPts val="20"/>
                        </a:spcBef>
                        <a:spcAft>
                          <a:spcPts val="0"/>
                        </a:spcAft>
                      </a:pPr>
                      <a:r>
                        <a:rPr lang="en-US" sz="1000">
                          <a:effectLst/>
                        </a:rPr>
                        <a:t>Attachment 33: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Cumulative Inclusion Enrollment Report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3640363619"/>
                  </a:ext>
                </a:extLst>
              </a:tr>
              <a:tr h="144057">
                <a:tc>
                  <a:txBody>
                    <a:bodyPr/>
                    <a:lstStyle/>
                    <a:p>
                      <a:pPr marL="0" marR="146050">
                        <a:spcBef>
                          <a:spcPts val="20"/>
                        </a:spcBef>
                        <a:spcAft>
                          <a:spcPts val="0"/>
                        </a:spcAft>
                      </a:pPr>
                      <a:r>
                        <a:rPr lang="en-US" sz="1000">
                          <a:effectLst/>
                        </a:rPr>
                        <a:t>Attachment 34: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kern="1200">
                          <a:solidFill>
                            <a:schemeClr val="dk1"/>
                          </a:solidFill>
                          <a:effectLst/>
                          <a:latin typeface="+mn-lt"/>
                          <a:ea typeface="+mn-ea"/>
                          <a:cs typeface="+mn-cs"/>
                        </a:rPr>
                        <a:t>Government Property Schedule</a:t>
                      </a:r>
                    </a:p>
                  </a:txBody>
                  <a:tcPr marL="12055" marR="12055" marT="0" marB="0"/>
                </a:tc>
                <a:extLst>
                  <a:ext uri="{0D108BD9-81ED-4DB2-BD59-A6C34878D82A}">
                    <a16:rowId xmlns:a16="http://schemas.microsoft.com/office/drawing/2014/main" val="3832982077"/>
                  </a:ext>
                </a:extLst>
              </a:tr>
              <a:tr h="206391">
                <a:tc>
                  <a:txBody>
                    <a:bodyPr/>
                    <a:lstStyle/>
                    <a:p>
                      <a:pPr marL="0" marR="146050">
                        <a:spcBef>
                          <a:spcPts val="20"/>
                        </a:spcBef>
                        <a:spcAft>
                          <a:spcPts val="0"/>
                        </a:spcAft>
                      </a:pPr>
                      <a:r>
                        <a:rPr lang="en-US" sz="1000">
                          <a:effectLst/>
                        </a:rPr>
                        <a:t>Attachment 35: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Commitment to Protect Non-Public Information Contractor Agreement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970542482"/>
                  </a:ext>
                </a:extLst>
              </a:tr>
              <a:tr h="182322">
                <a:tc>
                  <a:txBody>
                    <a:bodyPr/>
                    <a:lstStyle/>
                    <a:p>
                      <a:pPr marL="0" marR="146050">
                        <a:spcBef>
                          <a:spcPts val="20"/>
                        </a:spcBef>
                        <a:spcAft>
                          <a:spcPts val="0"/>
                        </a:spcAft>
                      </a:pPr>
                      <a:r>
                        <a:rPr lang="en-US" sz="1000">
                          <a:effectLst/>
                        </a:rPr>
                        <a:t>Attachment 36: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rPr>
                        <a:t>Roster of Employees Requiring Suitability Investigations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3668233913"/>
                  </a:ext>
                </a:extLst>
              </a:tr>
              <a:tr h="182322">
                <a:tc>
                  <a:txBody>
                    <a:bodyPr/>
                    <a:lstStyle/>
                    <a:p>
                      <a:pPr marL="0" marR="146050">
                        <a:spcBef>
                          <a:spcPts val="20"/>
                        </a:spcBef>
                        <a:spcAft>
                          <a:spcPts val="0"/>
                        </a:spcAft>
                      </a:pPr>
                      <a:r>
                        <a:rPr lang="en-US" sz="1000">
                          <a:effectLst/>
                        </a:rPr>
                        <a:t>Attachment 37: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latin typeface="+mn-lt"/>
                        </a:rPr>
                        <a:t>Employee Separation Checklist</a:t>
                      </a:r>
                      <a:endParaRPr lang="en-US" sz="1000">
                        <a:effectLst/>
                        <a:latin typeface="+mn-lt"/>
                        <a:ea typeface="Calibri" panose="020F0502020204030204" pitchFamily="34" charset="0"/>
                        <a:cs typeface="Arial" panose="020B0604020202020204" pitchFamily="34" charset="0"/>
                      </a:endParaRPr>
                    </a:p>
                  </a:txBody>
                  <a:tcPr marL="12055" marR="12055" marT="0" marB="0"/>
                </a:tc>
                <a:extLst>
                  <a:ext uri="{0D108BD9-81ED-4DB2-BD59-A6C34878D82A}">
                    <a16:rowId xmlns:a16="http://schemas.microsoft.com/office/drawing/2014/main" val="1147118594"/>
                  </a:ext>
                </a:extLst>
              </a:tr>
              <a:tr h="182322">
                <a:tc>
                  <a:txBody>
                    <a:bodyPr/>
                    <a:lstStyle/>
                    <a:p>
                      <a:pPr marL="0" marR="146050" lvl="0" indent="0" algn="l" defTabSz="457200" rtl="0" eaLnBrk="1" fontAlgn="auto" latinLnBrk="0" hangingPunct="1">
                        <a:lnSpc>
                          <a:spcPct val="100000"/>
                        </a:lnSpc>
                        <a:spcBef>
                          <a:spcPts val="2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mn-cs"/>
                        </a:rPr>
                        <a:t>Attachment 38:</a:t>
                      </a:r>
                      <a:endParaRPr kumimoji="0" lang="en-US" sz="1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latin typeface="+mn-lt"/>
                          <a:ea typeface="Calibri" panose="020F0502020204030204" pitchFamily="34" charset="0"/>
                          <a:cs typeface="Arial" panose="020B0604020202020204" pitchFamily="34" charset="0"/>
                        </a:rPr>
                        <a:t>Conference Expense Offset Worksheets</a:t>
                      </a:r>
                    </a:p>
                  </a:txBody>
                  <a:tcPr marL="12055" marR="12055" marT="0" marB="0"/>
                </a:tc>
                <a:extLst>
                  <a:ext uri="{0D108BD9-81ED-4DB2-BD59-A6C34878D82A}">
                    <a16:rowId xmlns:a16="http://schemas.microsoft.com/office/drawing/2014/main" val="96885523"/>
                  </a:ext>
                </a:extLst>
              </a:tr>
              <a:tr h="182322">
                <a:tc>
                  <a:txBody>
                    <a:bodyPr/>
                    <a:lstStyle/>
                    <a:p>
                      <a:pPr marL="0" marR="146050" lvl="0" indent="0" algn="l" defTabSz="457200" rtl="0" eaLnBrk="1" fontAlgn="auto" latinLnBrk="0" hangingPunct="1">
                        <a:lnSpc>
                          <a:spcPct val="100000"/>
                        </a:lnSpc>
                        <a:spcBef>
                          <a:spcPts val="2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mn-cs"/>
                        </a:rPr>
                        <a:t>Attachment 39:</a:t>
                      </a:r>
                      <a:endParaRPr kumimoji="0" lang="en-US" sz="1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latin typeface="+mn-lt"/>
                          <a:ea typeface="Calibri" panose="020F0502020204030204" pitchFamily="34" charset="0"/>
                          <a:cs typeface="Arial" panose="020B0604020202020204" pitchFamily="34" charset="0"/>
                        </a:rPr>
                        <a:t>The Sale of Research Substances And/Or Living Organisms</a:t>
                      </a:r>
                    </a:p>
                  </a:txBody>
                  <a:tcPr marL="12055" marR="12055" marT="0" marB="0"/>
                </a:tc>
                <a:extLst>
                  <a:ext uri="{0D108BD9-81ED-4DB2-BD59-A6C34878D82A}">
                    <a16:rowId xmlns:a16="http://schemas.microsoft.com/office/drawing/2014/main" val="524513096"/>
                  </a:ext>
                </a:extLst>
              </a:tr>
              <a:tr h="182322">
                <a:tc>
                  <a:txBody>
                    <a:bodyPr/>
                    <a:lstStyle/>
                    <a:p>
                      <a:pPr marL="0" marR="146050" lvl="0" indent="0" algn="l" defTabSz="457200" rtl="0" eaLnBrk="1" fontAlgn="auto" latinLnBrk="0" hangingPunct="1">
                        <a:lnSpc>
                          <a:spcPct val="100000"/>
                        </a:lnSpc>
                        <a:spcBef>
                          <a:spcPts val="2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mn-cs"/>
                        </a:rPr>
                        <a:t>Attachment 40:</a:t>
                      </a:r>
                      <a:endParaRPr kumimoji="0" lang="en-US" sz="1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latin typeface="+mn-lt"/>
                          <a:ea typeface="Calibri" panose="020F0502020204030204" pitchFamily="34" charset="0"/>
                          <a:cs typeface="Arial" panose="020B0604020202020204" pitchFamily="34" charset="0"/>
                        </a:rPr>
                        <a:t>Covid-19 Return to Work Guidance</a:t>
                      </a:r>
                    </a:p>
                  </a:txBody>
                  <a:tcPr marL="12055" marR="12055" marT="0" marB="0"/>
                </a:tc>
                <a:extLst>
                  <a:ext uri="{0D108BD9-81ED-4DB2-BD59-A6C34878D82A}">
                    <a16:rowId xmlns:a16="http://schemas.microsoft.com/office/drawing/2014/main" val="2987606742"/>
                  </a:ext>
                </a:extLst>
              </a:tr>
              <a:tr h="182322">
                <a:tc>
                  <a:txBody>
                    <a:bodyPr/>
                    <a:lstStyle/>
                    <a:p>
                      <a:pPr marL="0" marR="146050" lvl="0" indent="0" algn="l" defTabSz="457200" rtl="0" eaLnBrk="1" fontAlgn="auto" latinLnBrk="0" hangingPunct="1">
                        <a:lnSpc>
                          <a:spcPct val="100000"/>
                        </a:lnSpc>
                        <a:spcBef>
                          <a:spcPts val="2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mn-cs"/>
                        </a:rPr>
                        <a:t>Attachment 41:</a:t>
                      </a:r>
                      <a:endParaRPr kumimoji="0" lang="en-US" sz="1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12055" marR="12055" marT="0" marB="0"/>
                </a:tc>
                <a:tc>
                  <a:txBody>
                    <a:bodyPr/>
                    <a:lstStyle/>
                    <a:p>
                      <a:pPr marL="0" marR="146050">
                        <a:spcBef>
                          <a:spcPts val="20"/>
                        </a:spcBef>
                        <a:spcAft>
                          <a:spcPts val="0"/>
                        </a:spcAft>
                      </a:pPr>
                      <a:r>
                        <a:rPr lang="en-US" sz="1000">
                          <a:effectLst/>
                          <a:latin typeface="+mn-lt"/>
                          <a:ea typeface="Calibri" panose="020F0502020204030204" pitchFamily="34" charset="0"/>
                          <a:cs typeface="Arial" panose="020B0604020202020204" pitchFamily="34" charset="0"/>
                        </a:rPr>
                        <a:t>Electronic Invoicing Instructions for NIH Contractors/Vendors</a:t>
                      </a:r>
                    </a:p>
                  </a:txBody>
                  <a:tcPr marL="12055" marR="12055" marT="0" marB="0"/>
                </a:tc>
                <a:extLst>
                  <a:ext uri="{0D108BD9-81ED-4DB2-BD59-A6C34878D82A}">
                    <a16:rowId xmlns:a16="http://schemas.microsoft.com/office/drawing/2014/main" val="1980909015"/>
                  </a:ext>
                </a:extLst>
              </a:tr>
            </a:tbl>
          </a:graphicData>
        </a:graphic>
      </p:graphicFrame>
    </p:spTree>
    <p:extLst>
      <p:ext uri="{BB962C8B-B14F-4D97-AF65-F5344CB8AC3E}">
        <p14:creationId xmlns:p14="http://schemas.microsoft.com/office/powerpoint/2010/main" val="10643461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Informational Attachments</a:t>
            </a:r>
          </a:p>
        </p:txBody>
      </p:sp>
      <p:graphicFrame>
        <p:nvGraphicFramePr>
          <p:cNvPr id="6" name="Content Placeholder 5">
            <a:extLst>
              <a:ext uri="{FF2B5EF4-FFF2-40B4-BE49-F238E27FC236}">
                <a16:creationId xmlns:a16="http://schemas.microsoft.com/office/drawing/2014/main" id="{EA3F69E3-F720-4868-BB22-C47F09E6707C}"/>
              </a:ext>
            </a:extLst>
          </p:cNvPr>
          <p:cNvGraphicFramePr>
            <a:graphicFrameLocks noGrp="1"/>
          </p:cNvGraphicFramePr>
          <p:nvPr>
            <p:ph sz="quarter" idx="11"/>
          </p:nvPr>
        </p:nvGraphicFramePr>
        <p:xfrm>
          <a:off x="938276" y="771525"/>
          <a:ext cx="7011924" cy="2803525"/>
        </p:xfrm>
        <a:graphic>
          <a:graphicData uri="http://schemas.openxmlformats.org/drawingml/2006/table">
            <a:tbl>
              <a:tblPr firstRow="1" firstCol="1" bandRow="1">
                <a:tableStyleId>{5C22544A-7EE6-4342-B048-85BDC9FD1C3A}</a:tableStyleId>
              </a:tblPr>
              <a:tblGrid>
                <a:gridCol w="2071624">
                  <a:extLst>
                    <a:ext uri="{9D8B030D-6E8A-4147-A177-3AD203B41FA5}">
                      <a16:colId xmlns:a16="http://schemas.microsoft.com/office/drawing/2014/main" val="1327407663"/>
                    </a:ext>
                  </a:extLst>
                </a:gridCol>
                <a:gridCol w="4940300">
                  <a:extLst>
                    <a:ext uri="{9D8B030D-6E8A-4147-A177-3AD203B41FA5}">
                      <a16:colId xmlns:a16="http://schemas.microsoft.com/office/drawing/2014/main" val="613991215"/>
                    </a:ext>
                  </a:extLst>
                </a:gridCol>
              </a:tblGrid>
              <a:tr h="266700">
                <a:tc>
                  <a:txBody>
                    <a:bodyPr/>
                    <a:lstStyle/>
                    <a:p>
                      <a:pPr marL="0" marR="146050" algn="ctr">
                        <a:spcBef>
                          <a:spcPts val="20"/>
                        </a:spcBef>
                        <a:spcAft>
                          <a:spcPts val="0"/>
                        </a:spcAft>
                      </a:pPr>
                      <a:r>
                        <a:rPr lang="en-US" sz="1000">
                          <a:effectLst/>
                        </a:rPr>
                        <a:t>Attachment No.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lgn="ctr">
                        <a:spcBef>
                          <a:spcPts val="20"/>
                        </a:spcBef>
                        <a:spcAft>
                          <a:spcPts val="0"/>
                        </a:spcAft>
                      </a:pPr>
                      <a:r>
                        <a:rPr lang="en-US" sz="1000">
                          <a:effectLst/>
                        </a:rPr>
                        <a:t>Title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2451804019"/>
                  </a:ext>
                </a:extLst>
              </a:tr>
              <a:tr h="231775">
                <a:tc>
                  <a:txBody>
                    <a:bodyPr/>
                    <a:lstStyle/>
                    <a:p>
                      <a:pPr marL="0" marR="146050">
                        <a:spcBef>
                          <a:spcPts val="20"/>
                        </a:spcBef>
                        <a:spcAft>
                          <a:spcPts val="0"/>
                        </a:spcAft>
                      </a:pPr>
                      <a:r>
                        <a:rPr lang="en-US" sz="1000">
                          <a:effectLst/>
                        </a:rPr>
                        <a:t>Attachment 42: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FFRDC Policy 101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4059212714"/>
                  </a:ext>
                </a:extLst>
              </a:tr>
              <a:tr h="212725">
                <a:tc>
                  <a:txBody>
                    <a:bodyPr/>
                    <a:lstStyle/>
                    <a:p>
                      <a:pPr marL="0" marR="146050">
                        <a:spcBef>
                          <a:spcPts val="20"/>
                        </a:spcBef>
                        <a:spcAft>
                          <a:spcPts val="0"/>
                        </a:spcAft>
                      </a:pPr>
                      <a:r>
                        <a:rPr lang="en-US" sz="1000">
                          <a:effectLst/>
                        </a:rPr>
                        <a:t>Attachment 43: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Abbreviations and Glossary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1209507591"/>
                  </a:ext>
                </a:extLst>
              </a:tr>
              <a:tr h="219075">
                <a:tc>
                  <a:txBody>
                    <a:bodyPr/>
                    <a:lstStyle/>
                    <a:p>
                      <a:pPr marL="0" marR="146050">
                        <a:spcBef>
                          <a:spcPts val="20"/>
                        </a:spcBef>
                        <a:spcAft>
                          <a:spcPts val="0"/>
                        </a:spcAft>
                      </a:pPr>
                      <a:r>
                        <a:rPr lang="en-US" sz="1000">
                          <a:effectLst/>
                        </a:rPr>
                        <a:t>Attachment 44: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Additional Information: Background and Examples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607153241"/>
                  </a:ext>
                </a:extLst>
              </a:tr>
              <a:tr h="190500">
                <a:tc>
                  <a:txBody>
                    <a:bodyPr/>
                    <a:lstStyle/>
                    <a:p>
                      <a:pPr marL="0" marR="146050">
                        <a:spcBef>
                          <a:spcPts val="20"/>
                        </a:spcBef>
                        <a:spcAft>
                          <a:spcPts val="0"/>
                        </a:spcAft>
                      </a:pPr>
                      <a:r>
                        <a:rPr lang="en-US" sz="1000">
                          <a:effectLst/>
                        </a:rPr>
                        <a:t>Attachment 45: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kern="1200">
                          <a:solidFill>
                            <a:schemeClr val="dk1"/>
                          </a:solidFill>
                          <a:effectLst/>
                          <a:latin typeface="+mn-lt"/>
                          <a:ea typeface="+mn-ea"/>
                          <a:cs typeface="+mn-cs"/>
                        </a:rPr>
                        <a:t>Buildings to Oversee</a:t>
                      </a:r>
                    </a:p>
                  </a:txBody>
                  <a:tcPr marL="50006" marR="50006" marT="0" marB="0"/>
                </a:tc>
                <a:extLst>
                  <a:ext uri="{0D108BD9-81ED-4DB2-BD59-A6C34878D82A}">
                    <a16:rowId xmlns:a16="http://schemas.microsoft.com/office/drawing/2014/main" val="1519147254"/>
                  </a:ext>
                </a:extLst>
              </a:tr>
              <a:tr h="196850">
                <a:tc>
                  <a:txBody>
                    <a:bodyPr/>
                    <a:lstStyle/>
                    <a:p>
                      <a:pPr marL="0" marR="146050">
                        <a:spcBef>
                          <a:spcPts val="20"/>
                        </a:spcBef>
                        <a:spcAft>
                          <a:spcPts val="0"/>
                        </a:spcAft>
                      </a:pPr>
                      <a:r>
                        <a:rPr lang="en-US" sz="1000">
                          <a:effectLst/>
                        </a:rPr>
                        <a:t>Attachment 46: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FFRDC Lab List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1924580569"/>
                  </a:ext>
                </a:extLst>
              </a:tr>
              <a:tr h="190500">
                <a:tc>
                  <a:txBody>
                    <a:bodyPr/>
                    <a:lstStyle/>
                    <a:p>
                      <a:pPr marL="0" marR="146050">
                        <a:spcBef>
                          <a:spcPts val="20"/>
                        </a:spcBef>
                        <a:spcAft>
                          <a:spcPts val="0"/>
                        </a:spcAft>
                      </a:pPr>
                      <a:r>
                        <a:rPr lang="en-US" sz="1000">
                          <a:effectLst/>
                        </a:rPr>
                        <a:t>Attachment 47: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Scope of Technical Activities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321790233"/>
                  </a:ext>
                </a:extLst>
              </a:tr>
              <a:tr h="203200">
                <a:tc>
                  <a:txBody>
                    <a:bodyPr/>
                    <a:lstStyle/>
                    <a:p>
                      <a:pPr marL="0" marR="146050">
                        <a:spcBef>
                          <a:spcPts val="20"/>
                        </a:spcBef>
                        <a:spcAft>
                          <a:spcPts val="0"/>
                        </a:spcAft>
                      </a:pPr>
                      <a:r>
                        <a:rPr lang="en-US" sz="1000">
                          <a:effectLst/>
                        </a:rPr>
                        <a:t>Attachment 48: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FFRDC Website List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1252921196"/>
                  </a:ext>
                </a:extLst>
              </a:tr>
              <a:tr h="222250">
                <a:tc>
                  <a:txBody>
                    <a:bodyPr/>
                    <a:lstStyle/>
                    <a:p>
                      <a:pPr marL="0" marR="146050">
                        <a:spcBef>
                          <a:spcPts val="20"/>
                        </a:spcBef>
                        <a:spcAft>
                          <a:spcPts val="0"/>
                        </a:spcAft>
                      </a:pPr>
                      <a:r>
                        <a:rPr lang="en-US" sz="1000">
                          <a:effectLst/>
                        </a:rPr>
                        <a:t>Attachment 49: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lgn="l" defTabSz="457200" rtl="0" eaLnBrk="1" latinLnBrk="0" hangingPunct="1">
                        <a:spcBef>
                          <a:spcPts val="20"/>
                        </a:spcBef>
                        <a:spcAft>
                          <a:spcPts val="0"/>
                        </a:spcAft>
                      </a:pPr>
                      <a:r>
                        <a:rPr lang="en-US" sz="1000" kern="1200">
                          <a:solidFill>
                            <a:schemeClr val="dk1"/>
                          </a:solidFill>
                          <a:effectLst/>
                          <a:latin typeface="+mn-lt"/>
                          <a:ea typeface="+mn-ea"/>
                          <a:cs typeface="+mn-cs"/>
                        </a:rPr>
                        <a:t>Certifications, License, Permits List</a:t>
                      </a:r>
                    </a:p>
                  </a:txBody>
                  <a:tcPr marL="50006" marR="50006" marT="0" marB="0"/>
                </a:tc>
                <a:extLst>
                  <a:ext uri="{0D108BD9-81ED-4DB2-BD59-A6C34878D82A}">
                    <a16:rowId xmlns:a16="http://schemas.microsoft.com/office/drawing/2014/main" val="1390862359"/>
                  </a:ext>
                </a:extLst>
              </a:tr>
              <a:tr h="190500">
                <a:tc>
                  <a:txBody>
                    <a:bodyPr/>
                    <a:lstStyle/>
                    <a:p>
                      <a:pPr marL="0" marR="146050">
                        <a:spcBef>
                          <a:spcPts val="20"/>
                        </a:spcBef>
                        <a:spcAft>
                          <a:spcPts val="0"/>
                        </a:spcAft>
                      </a:pPr>
                      <a:r>
                        <a:rPr lang="en-US" sz="1000">
                          <a:effectLst/>
                        </a:rPr>
                        <a:t>Attachment 50: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Division, Office, Center (DOC) Narrative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1200250252"/>
                  </a:ext>
                </a:extLst>
              </a:tr>
              <a:tr h="209550">
                <a:tc>
                  <a:txBody>
                    <a:bodyPr/>
                    <a:lstStyle/>
                    <a:p>
                      <a:pPr marL="0" marR="146050">
                        <a:spcBef>
                          <a:spcPts val="20"/>
                        </a:spcBef>
                        <a:spcAft>
                          <a:spcPts val="0"/>
                        </a:spcAft>
                      </a:pPr>
                      <a:r>
                        <a:rPr lang="en-US" sz="1000">
                          <a:effectLst/>
                        </a:rPr>
                        <a:t>Attachment 12: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Key Personnel Description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4029445537"/>
                  </a:ext>
                </a:extLst>
              </a:tr>
              <a:tr h="203200">
                <a:tc>
                  <a:txBody>
                    <a:bodyPr/>
                    <a:lstStyle/>
                    <a:p>
                      <a:pPr marL="0" marR="146050">
                        <a:spcBef>
                          <a:spcPts val="20"/>
                        </a:spcBef>
                        <a:spcAft>
                          <a:spcPts val="0"/>
                        </a:spcAft>
                      </a:pPr>
                      <a:r>
                        <a:rPr lang="en-US" sz="1000">
                          <a:effectLst/>
                        </a:rPr>
                        <a:t>Attachment 51: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a:effectLst/>
                        </a:rPr>
                        <a:t>List of Systems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extLst>
                  <a:ext uri="{0D108BD9-81ED-4DB2-BD59-A6C34878D82A}">
                    <a16:rowId xmlns:a16="http://schemas.microsoft.com/office/drawing/2014/main" val="3539365620"/>
                  </a:ext>
                </a:extLst>
              </a:tr>
              <a:tr h="266700">
                <a:tc>
                  <a:txBody>
                    <a:bodyPr/>
                    <a:lstStyle/>
                    <a:p>
                      <a:pPr marL="0" marR="146050">
                        <a:spcBef>
                          <a:spcPts val="20"/>
                        </a:spcBef>
                        <a:spcAft>
                          <a:spcPts val="0"/>
                        </a:spcAft>
                      </a:pPr>
                      <a:r>
                        <a:rPr lang="en-US" sz="1000">
                          <a:effectLst/>
                        </a:rPr>
                        <a:t>Attachment 52: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0006" marR="50006" marT="0" marB="0"/>
                </a:tc>
                <a:tc>
                  <a:txBody>
                    <a:bodyPr/>
                    <a:lstStyle/>
                    <a:p>
                      <a:pPr marL="0" marR="146050">
                        <a:spcBef>
                          <a:spcPts val="20"/>
                        </a:spcBef>
                        <a:spcAft>
                          <a:spcPts val="0"/>
                        </a:spcAft>
                      </a:pPr>
                      <a:r>
                        <a:rPr lang="en-US" sz="1000" kern="1200">
                          <a:solidFill>
                            <a:schemeClr val="dk1"/>
                          </a:solidFill>
                          <a:effectLst/>
                          <a:latin typeface="+mn-lt"/>
                          <a:ea typeface="+mn-ea"/>
                          <a:cs typeface="+mn-cs"/>
                        </a:rPr>
                        <a:t>Sponsoring Agreement</a:t>
                      </a:r>
                    </a:p>
                  </a:txBody>
                  <a:tcPr marL="50006" marR="50006" marT="0" marB="0"/>
                </a:tc>
                <a:extLst>
                  <a:ext uri="{0D108BD9-81ED-4DB2-BD59-A6C34878D82A}">
                    <a16:rowId xmlns:a16="http://schemas.microsoft.com/office/drawing/2014/main" val="1779277611"/>
                  </a:ext>
                </a:extLst>
              </a:tr>
            </a:tbl>
          </a:graphicData>
        </a:graphic>
      </p:graphicFrame>
    </p:spTree>
    <p:extLst>
      <p:ext uri="{BB962C8B-B14F-4D97-AF65-F5344CB8AC3E}">
        <p14:creationId xmlns:p14="http://schemas.microsoft.com/office/powerpoint/2010/main" val="353707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Topics for Special Consideration</a:t>
            </a:r>
          </a:p>
        </p:txBody>
      </p:sp>
      <p:sp>
        <p:nvSpPr>
          <p:cNvPr id="5" name="Subtitle 4"/>
          <p:cNvSpPr>
            <a:spLocks noGrp="1"/>
          </p:cNvSpPr>
          <p:nvPr>
            <p:ph type="subTitle" idx="1"/>
          </p:nvPr>
        </p:nvSpPr>
        <p:spPr/>
        <p:txBody>
          <a:bodyPr vert="horz" lIns="0" tIns="0" rIns="0" bIns="0" rtlCol="0" anchor="t">
            <a:noAutofit/>
          </a:bodyPr>
          <a:lstStyle/>
          <a:p>
            <a:r>
              <a:rPr lang="en-US"/>
              <a:t>D</a:t>
            </a:r>
          </a:p>
        </p:txBody>
      </p:sp>
    </p:spTree>
    <p:extLst>
      <p:ext uri="{BB962C8B-B14F-4D97-AF65-F5344CB8AC3E}">
        <p14:creationId xmlns:p14="http://schemas.microsoft.com/office/powerpoint/2010/main" val="4192893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RFP Amendment IV – 75N91020R00062-29</a:t>
            </a:r>
          </a:p>
        </p:txBody>
      </p:sp>
      <p:sp>
        <p:nvSpPr>
          <p:cNvPr id="4" name="Content Placeholder 3">
            <a:extLst>
              <a:ext uri="{FF2B5EF4-FFF2-40B4-BE49-F238E27FC236}">
                <a16:creationId xmlns:a16="http://schemas.microsoft.com/office/drawing/2014/main" id="{79339D7D-175D-4135-A759-7A1DE82E8D4E}"/>
              </a:ext>
            </a:extLst>
          </p:cNvPr>
          <p:cNvSpPr>
            <a:spLocks noGrp="1"/>
          </p:cNvSpPr>
          <p:nvPr>
            <p:ph sz="quarter" idx="11"/>
          </p:nvPr>
        </p:nvSpPr>
        <p:spPr/>
        <p:txBody>
          <a:bodyPr/>
          <a:lstStyle/>
          <a:p>
            <a:r>
              <a:rPr lang="en-US"/>
              <a:t>The following link goes directly to the Questions and Answers which were posted in RFP Amendment IV:</a:t>
            </a:r>
          </a:p>
          <a:p>
            <a:endParaRPr lang="en-US"/>
          </a:p>
          <a:p>
            <a:pPr lvl="1"/>
            <a:r>
              <a:rPr lang="en-US">
                <a:hlinkClick r:id="rId3"/>
              </a:rPr>
              <a:t>https://sam.gov/opp/3a62b8ff62b54ed892bc3fa3bb16e419/view</a:t>
            </a:r>
            <a:r>
              <a:rPr lang="en-US"/>
              <a:t>  </a:t>
            </a:r>
          </a:p>
          <a:p>
            <a:pPr lvl="1"/>
            <a:endParaRPr lang="en-US"/>
          </a:p>
          <a:p>
            <a:pPr lvl="1"/>
            <a:r>
              <a:rPr lang="en-US"/>
              <a:t>The purpose of each Attachment is fully noted within the RFP Amendment</a:t>
            </a:r>
          </a:p>
        </p:txBody>
      </p:sp>
    </p:spTree>
    <p:extLst>
      <p:ext uri="{BB962C8B-B14F-4D97-AF65-F5344CB8AC3E}">
        <p14:creationId xmlns:p14="http://schemas.microsoft.com/office/powerpoint/2010/main" val="5863105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K</a:t>
            </a:r>
          </a:p>
        </p:txBody>
      </p:sp>
      <p:sp>
        <p:nvSpPr>
          <p:cNvPr id="5" name="Subtitle 4"/>
          <p:cNvSpPr>
            <a:spLocks noGrp="1"/>
          </p:cNvSpPr>
          <p:nvPr>
            <p:ph type="subTitle" idx="1"/>
          </p:nvPr>
        </p:nvSpPr>
        <p:spPr/>
        <p:txBody>
          <a:bodyPr/>
          <a:lstStyle/>
          <a:p>
            <a:r>
              <a:rPr lang="en-US">
                <a:ea typeface="ＭＳ Ｐゴシック"/>
              </a:rPr>
              <a:t>REPRESENTATIONS, CERTIFICATIONS AND OTHER STATEMENTS OF OFFERORS </a:t>
            </a:r>
            <a:endParaRPr lang="en-US"/>
          </a:p>
        </p:txBody>
      </p:sp>
    </p:spTree>
    <p:extLst>
      <p:ext uri="{BB962C8B-B14F-4D97-AF65-F5344CB8AC3E}">
        <p14:creationId xmlns:p14="http://schemas.microsoft.com/office/powerpoint/2010/main" val="26943925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72" y="461337"/>
            <a:ext cx="8165592" cy="317395"/>
          </a:xfrm>
        </p:spPr>
        <p:txBody>
          <a:bodyPr/>
          <a:lstStyle/>
          <a:p>
            <a:pPr algn="ctr"/>
            <a:r>
              <a:rPr lang="en-US" b="1">
                <a:ea typeface="ＭＳ Ｐゴシック"/>
              </a:rPr>
              <a:t>SECTION K – REPRESENTATIONS, CERTIFICATIONS AND OTHER STATEMENTS OF OFFERORS </a:t>
            </a:r>
            <a:endParaRPr lang="en-US" b="1"/>
          </a:p>
        </p:txBody>
      </p:sp>
      <p:sp>
        <p:nvSpPr>
          <p:cNvPr id="3" name="Content Placeholder 2"/>
          <p:cNvSpPr>
            <a:spLocks noGrp="1"/>
          </p:cNvSpPr>
          <p:nvPr>
            <p:ph sz="quarter" idx="11"/>
          </p:nvPr>
        </p:nvSpPr>
        <p:spPr>
          <a:xfrm>
            <a:off x="493775" y="1081713"/>
            <a:ext cx="8437231" cy="3600450"/>
          </a:xfrm>
        </p:spPr>
        <p:txBody>
          <a:bodyPr/>
          <a:lstStyle/>
          <a:p>
            <a:r>
              <a:rPr lang="en-US" sz="1800">
                <a:effectLst/>
                <a:ea typeface="Calibri" panose="020F0502020204030204" pitchFamily="34" charset="0"/>
                <a:cs typeface="Times New Roman"/>
              </a:rPr>
              <a:t>The Government will certify Representations and Certifications through SAM.gov prior to and after the award. </a:t>
            </a:r>
          </a:p>
          <a:p>
            <a:r>
              <a:rPr lang="en-US" sz="1800">
                <a:ea typeface="Calibri" panose="020F0502020204030204" pitchFamily="34" charset="0"/>
                <a:cs typeface="Times New Roman"/>
              </a:rPr>
              <a:t>Ensure that your SAM.gov entity registration remains active. </a:t>
            </a:r>
          </a:p>
          <a:p>
            <a:r>
              <a:rPr lang="en-US" sz="1800">
                <a:effectLst/>
                <a:ea typeface="Calibri" panose="020F0502020204030204" pitchFamily="34" charset="0"/>
                <a:cs typeface="Times New Roman"/>
              </a:rPr>
              <a:t>Ensure Attachment 11 is filled out and included in your Business Proposal. </a:t>
            </a:r>
          </a:p>
          <a:p>
            <a:r>
              <a:rPr lang="en-US" sz="1800">
                <a:ea typeface="Calibri" panose="020F0502020204030204" pitchFamily="34" charset="0"/>
              </a:rPr>
              <a:t>Please reference FAR Clause 52.204-19 for more information. </a:t>
            </a:r>
            <a:endParaRPr lang="en-US" sz="1800">
              <a:effectLst/>
              <a:ea typeface="Calibri" panose="020F0502020204030204" pitchFamily="34" charset="0"/>
            </a:endParaRPr>
          </a:p>
          <a:p>
            <a:pPr marL="0" indent="0">
              <a:buNone/>
            </a:pPr>
            <a:endParaRPr lang="en-US" sz="1600">
              <a:effectLst/>
              <a:latin typeface="Calibri"/>
              <a:ea typeface="Calibri" panose="020F0502020204030204" pitchFamily="34" charset="0"/>
              <a:cs typeface="Times New Roman"/>
            </a:endParaRPr>
          </a:p>
          <a:p>
            <a:r>
              <a:rPr lang="en-US" sz="1800" b="1" i="1">
                <a:effectLst/>
                <a:ea typeface="Calibri" panose="020F0502020204030204" pitchFamily="34" charset="0"/>
              </a:rPr>
              <a:t>If you are unable to access this SECTION K electronically, you may request a copy from the Contracting Officer identified on the cover page of this solicitation.</a:t>
            </a:r>
          </a:p>
          <a:p>
            <a:endParaRPr lang="en-US" sz="1600">
              <a:effectLst/>
              <a:latin typeface="Calibri"/>
              <a:ea typeface="Calibri" panose="020F0502020204030204" pitchFamily="34" charset="0"/>
              <a:cs typeface="Times New Roman"/>
            </a:endParaRPr>
          </a:p>
          <a:p>
            <a:endParaRPr lang="en-US" sz="1600">
              <a:effectLst/>
              <a:latin typeface="Calibri"/>
              <a:ea typeface="Calibri" panose="020F0502020204030204" pitchFamily="34" charset="0"/>
              <a:cs typeface="Times New Roman"/>
            </a:endParaRPr>
          </a:p>
          <a:p>
            <a:endParaRPr lang="en-US" sz="1600">
              <a:effectLst/>
              <a:latin typeface="Calibri"/>
              <a:ea typeface="Calibri" panose="020F0502020204030204" pitchFamily="34" charset="0"/>
              <a:cs typeface="Times New Roman"/>
            </a:endParaRPr>
          </a:p>
          <a:p>
            <a:endParaRPr lang="en-US" sz="1600">
              <a:latin typeface="Calibri"/>
              <a:cs typeface="Times New Roman"/>
            </a:endParaRPr>
          </a:p>
          <a:p>
            <a:pPr lvl="2"/>
            <a:endParaRPr lang="en-US">
              <a:latin typeface="+mj-lt"/>
              <a:ea typeface="Calibri" panose="020F0502020204030204" pitchFamily="34" charset="0"/>
            </a:endParaRPr>
          </a:p>
        </p:txBody>
      </p:sp>
    </p:spTree>
    <p:extLst>
      <p:ext uri="{BB962C8B-B14F-4D97-AF65-F5344CB8AC3E}">
        <p14:creationId xmlns:p14="http://schemas.microsoft.com/office/powerpoint/2010/main" val="16768903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8BD6-286B-4287-B55F-1E57AABF0765}"/>
              </a:ext>
            </a:extLst>
          </p:cNvPr>
          <p:cNvSpPr>
            <a:spLocks noGrp="1"/>
          </p:cNvSpPr>
          <p:nvPr>
            <p:ph type="ctrTitle"/>
          </p:nvPr>
        </p:nvSpPr>
        <p:spPr/>
        <p:txBody>
          <a:bodyPr/>
          <a:lstStyle/>
          <a:p>
            <a:pPr algn="ctr"/>
            <a:r>
              <a:rPr lang="en-US" sz="7200" b="1" dirty="0"/>
              <a:t>BREAK</a:t>
            </a:r>
            <a:br>
              <a:rPr lang="en-US" sz="7200" b="1" dirty="0"/>
            </a:br>
            <a:br>
              <a:rPr lang="en-US" b="1" dirty="0"/>
            </a:br>
            <a:endParaRPr lang="en-US" b="1" dirty="0"/>
          </a:p>
        </p:txBody>
      </p:sp>
      <p:sp>
        <p:nvSpPr>
          <p:cNvPr id="3" name="Subtitle 2">
            <a:extLst>
              <a:ext uri="{FF2B5EF4-FFF2-40B4-BE49-F238E27FC236}">
                <a16:creationId xmlns:a16="http://schemas.microsoft.com/office/drawing/2014/main" id="{0998BBB8-8A8F-4AC2-891E-2239F913B167}"/>
              </a:ext>
            </a:extLst>
          </p:cNvPr>
          <p:cNvSpPr>
            <a:spLocks noGrp="1"/>
          </p:cNvSpPr>
          <p:nvPr>
            <p:ph type="subTitle" idx="1"/>
          </p:nvPr>
        </p:nvSpPr>
        <p:spPr/>
        <p:txBody>
          <a:bodyPr/>
          <a:lstStyle/>
          <a:p>
            <a:pPr algn="ctr"/>
            <a:r>
              <a:rPr lang="en-US" sz="3200"/>
              <a:t>FLNCR_ACQInfo@nih.gov</a:t>
            </a:r>
          </a:p>
        </p:txBody>
      </p:sp>
    </p:spTree>
    <p:extLst>
      <p:ext uri="{BB962C8B-B14F-4D97-AF65-F5344CB8AC3E}">
        <p14:creationId xmlns:p14="http://schemas.microsoft.com/office/powerpoint/2010/main" val="9011511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00E-790E-469B-BD8A-6438BF9DDF88}"/>
              </a:ext>
            </a:extLst>
          </p:cNvPr>
          <p:cNvSpPr>
            <a:spLocks noGrp="1"/>
          </p:cNvSpPr>
          <p:nvPr>
            <p:ph type="ctrTitle"/>
          </p:nvPr>
        </p:nvSpPr>
        <p:spPr/>
        <p:txBody>
          <a:bodyPr/>
          <a:lstStyle/>
          <a:p>
            <a:r>
              <a:rPr lang="en-US" b="1"/>
              <a:t>Section  L</a:t>
            </a:r>
          </a:p>
        </p:txBody>
      </p:sp>
      <p:sp>
        <p:nvSpPr>
          <p:cNvPr id="3" name="Subtitle 2">
            <a:extLst>
              <a:ext uri="{FF2B5EF4-FFF2-40B4-BE49-F238E27FC236}">
                <a16:creationId xmlns:a16="http://schemas.microsoft.com/office/drawing/2014/main" id="{EFF5CEF5-8C22-4372-9D32-EDC1D2FFED7D}"/>
              </a:ext>
            </a:extLst>
          </p:cNvPr>
          <p:cNvSpPr>
            <a:spLocks noGrp="1"/>
          </p:cNvSpPr>
          <p:nvPr>
            <p:ph type="subTitle" idx="1"/>
          </p:nvPr>
        </p:nvSpPr>
        <p:spPr/>
        <p:txBody>
          <a:bodyPr/>
          <a:lstStyle/>
          <a:p>
            <a:r>
              <a:rPr lang="en-US"/>
              <a:t>INSTRUCTIONS, CONDITIONS, AND NOTICES TO OFFERORS</a:t>
            </a:r>
          </a:p>
        </p:txBody>
      </p:sp>
    </p:spTree>
    <p:extLst>
      <p:ext uri="{BB962C8B-B14F-4D97-AF65-F5344CB8AC3E}">
        <p14:creationId xmlns:p14="http://schemas.microsoft.com/office/powerpoint/2010/main" val="29308090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xfrm>
            <a:off x="493776" y="311659"/>
            <a:ext cx="8165592" cy="363489"/>
          </a:xfrm>
          <a:noFill/>
        </p:spPr>
        <p:txBody>
          <a:bodyPr/>
          <a:lstStyle/>
          <a:p>
            <a:pPr algn="ctr"/>
            <a:r>
              <a:rPr lang="en-US" b="1"/>
              <a:t>Instructions, Conditions, and Notices to Offerors</a:t>
            </a:r>
          </a:p>
        </p:txBody>
      </p:sp>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a:xfrm>
            <a:off x="493776" y="1107345"/>
            <a:ext cx="8165592" cy="3600450"/>
          </a:xfrm>
        </p:spPr>
        <p:txBody>
          <a:bodyPr/>
          <a:lstStyle/>
          <a:p>
            <a:r>
              <a:rPr lang="en-US" sz="2400"/>
              <a:t>General Information</a:t>
            </a:r>
          </a:p>
          <a:p>
            <a:r>
              <a:rPr lang="en-US" sz="2400"/>
              <a:t>Instructions to Offerors</a:t>
            </a:r>
          </a:p>
          <a:p>
            <a:pPr marL="685800" lvl="1" indent="-457200"/>
            <a:r>
              <a:rPr lang="en-US" sz="2000"/>
              <a:t>General Instructions</a:t>
            </a:r>
          </a:p>
          <a:p>
            <a:pPr marL="685800" lvl="1" indent="-457200"/>
            <a:r>
              <a:rPr lang="en-US" sz="2000"/>
              <a:t>Technical Proposal Instructions</a:t>
            </a:r>
          </a:p>
          <a:p>
            <a:pPr marL="685800" lvl="1" indent="-457200"/>
            <a:r>
              <a:rPr lang="en-US" sz="2000"/>
              <a:t>Business Proposal Instructions</a:t>
            </a:r>
          </a:p>
        </p:txBody>
      </p:sp>
    </p:spTree>
    <p:extLst>
      <p:ext uri="{BB962C8B-B14F-4D97-AF65-F5344CB8AC3E}">
        <p14:creationId xmlns:p14="http://schemas.microsoft.com/office/powerpoint/2010/main" val="30706977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General Information</a:t>
            </a:r>
          </a:p>
        </p:txBody>
      </p:sp>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a:xfrm>
            <a:off x="493776" y="934051"/>
            <a:ext cx="8165592" cy="3600450"/>
          </a:xfrm>
        </p:spPr>
        <p:txBody>
          <a:bodyPr/>
          <a:lstStyle/>
          <a:p>
            <a:r>
              <a:rPr lang="en-US"/>
              <a:t>COMPETITIVE ACQUISITION FAR Provision 52.215-1</a:t>
            </a:r>
          </a:p>
          <a:p>
            <a:r>
              <a:rPr lang="en-US"/>
              <a:t>Release of Information will be in accordance with FAR 15.306</a:t>
            </a:r>
          </a:p>
          <a:p>
            <a:r>
              <a:rPr lang="en-US"/>
              <a:t>All communications shall be directed to the attention of the Contract Specialist or Contracting Officer at </a:t>
            </a:r>
            <a:r>
              <a:rPr lang="en-US">
                <a:hlinkClick r:id="rId3"/>
              </a:rPr>
              <a:t>FNLCR_ACQinfo@mail.nih.gov</a:t>
            </a:r>
            <a:r>
              <a:rPr lang="en-US"/>
              <a:t>. </a:t>
            </a:r>
          </a:p>
          <a:p>
            <a:r>
              <a:rPr lang="en-US"/>
              <a:t>"Virtual Library“ available at: </a:t>
            </a:r>
            <a:r>
              <a:rPr lang="en-US">
                <a:hlinkClick r:id="rId4"/>
              </a:rPr>
              <a:t>https://www.cancer.gov/about-nci/contracts/fnlcr-acquisitions/resources</a:t>
            </a:r>
            <a:r>
              <a:rPr lang="en-US"/>
              <a:t> </a:t>
            </a:r>
          </a:p>
          <a:p>
            <a:r>
              <a:rPr lang="en-US"/>
              <a:t>This RFP does not commit the Government to pay for the preparation and submission of a proposal</a:t>
            </a:r>
          </a:p>
        </p:txBody>
      </p:sp>
    </p:spTree>
    <p:extLst>
      <p:ext uri="{BB962C8B-B14F-4D97-AF65-F5344CB8AC3E}">
        <p14:creationId xmlns:p14="http://schemas.microsoft.com/office/powerpoint/2010/main" val="10185001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Instructions to Offerors – A. General Information</a:t>
            </a:r>
          </a:p>
        </p:txBody>
      </p:sp>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a:xfrm>
            <a:off x="493776" y="934051"/>
            <a:ext cx="8165592" cy="3600450"/>
          </a:xfrm>
        </p:spPr>
        <p:txBody>
          <a:bodyPr/>
          <a:lstStyle/>
          <a:p>
            <a:r>
              <a:rPr lang="en-US"/>
              <a:t>Signed by an official authorized to bind your organization</a:t>
            </a:r>
          </a:p>
          <a:p>
            <a:r>
              <a:rPr lang="en-US"/>
              <a:t>Proposal Submission via NIH electronic Contract Proposal Submission (eCPS) Website</a:t>
            </a:r>
          </a:p>
          <a:p>
            <a:pPr marL="0" indent="0">
              <a:buNone/>
            </a:pPr>
            <a:r>
              <a:rPr lang="en-US"/>
              <a:t>				I. COVER PAGE</a:t>
            </a:r>
          </a:p>
          <a:p>
            <a:pPr marL="0" indent="0">
              <a:buNone/>
            </a:pPr>
            <a:r>
              <a:rPr lang="en-US"/>
              <a:t>				II. VOLUME I – TECHNICAL PROPOSAL</a:t>
            </a:r>
          </a:p>
          <a:p>
            <a:pPr marL="0" indent="0">
              <a:buNone/>
            </a:pPr>
            <a:r>
              <a:rPr lang="en-US"/>
              <a:t>				III. VOLUME II – BUSINESS PROPOSAL</a:t>
            </a:r>
          </a:p>
          <a:p>
            <a:r>
              <a:rPr lang="en-US"/>
              <a:t>Separation of Technical and Business Proposals</a:t>
            </a:r>
          </a:p>
          <a:p>
            <a:r>
              <a:rPr lang="en-US"/>
              <a:t>Page limitations for Technical Proposal are specified within Attachment 13. No page limitations for the Business Proposal. </a:t>
            </a:r>
          </a:p>
          <a:p>
            <a:pPr marL="0" indent="0">
              <a:buNone/>
            </a:pPr>
            <a:endParaRPr lang="en-US"/>
          </a:p>
        </p:txBody>
      </p:sp>
    </p:spTree>
    <p:extLst>
      <p:ext uri="{BB962C8B-B14F-4D97-AF65-F5344CB8AC3E}">
        <p14:creationId xmlns:p14="http://schemas.microsoft.com/office/powerpoint/2010/main" val="39096513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4780-07EC-4690-9317-8A9B68C773AB}"/>
              </a:ext>
            </a:extLst>
          </p:cNvPr>
          <p:cNvSpPr>
            <a:spLocks noGrp="1"/>
          </p:cNvSpPr>
          <p:nvPr>
            <p:ph type="title"/>
          </p:nvPr>
        </p:nvSpPr>
        <p:spPr/>
        <p:txBody>
          <a:bodyPr/>
          <a:lstStyle/>
          <a:p>
            <a:pPr algn="ctr"/>
            <a:r>
              <a:rPr lang="en-US" b="1"/>
              <a:t>Selection of Offerors (L.2.A.11.)</a:t>
            </a:r>
          </a:p>
        </p:txBody>
      </p:sp>
      <p:sp>
        <p:nvSpPr>
          <p:cNvPr id="3" name="Content Placeholder 2">
            <a:extLst>
              <a:ext uri="{FF2B5EF4-FFF2-40B4-BE49-F238E27FC236}">
                <a16:creationId xmlns:a16="http://schemas.microsoft.com/office/drawing/2014/main" id="{61D68AFC-C5FB-4319-87D3-47FF7E3B4FDF}"/>
              </a:ext>
            </a:extLst>
          </p:cNvPr>
          <p:cNvSpPr>
            <a:spLocks noGrp="1"/>
          </p:cNvSpPr>
          <p:nvPr>
            <p:ph sz="quarter" idx="11"/>
          </p:nvPr>
        </p:nvSpPr>
        <p:spPr>
          <a:xfrm>
            <a:off x="493776" y="771525"/>
            <a:ext cx="8165592" cy="3600450"/>
          </a:xfrm>
        </p:spPr>
        <p:txBody>
          <a:bodyPr/>
          <a:lstStyle/>
          <a:p>
            <a:r>
              <a:rPr lang="en-US"/>
              <a:t>Establishment of the Competitive Range</a:t>
            </a:r>
          </a:p>
          <a:p>
            <a:pPr lvl="1"/>
            <a:r>
              <a:rPr lang="en-US">
                <a:ea typeface="ＭＳ Ｐゴシック"/>
              </a:rPr>
              <a:t>Will be determined by the Contracting Officer, will be comprised of the most highly rated proposals. FAR 15.306(c)</a:t>
            </a:r>
          </a:p>
          <a:p>
            <a:pPr lvl="1"/>
            <a:r>
              <a:rPr lang="en-US"/>
              <a:t>Oral or written discussions will be conducted with all offerors in the competitive range. </a:t>
            </a:r>
          </a:p>
          <a:p>
            <a:pPr marL="228600" lvl="1" indent="0">
              <a:buNone/>
            </a:pPr>
            <a:endParaRPr lang="en-US"/>
          </a:p>
          <a:p>
            <a:r>
              <a:rPr lang="en-US"/>
              <a:t> Trade-Off process described in FAR 15.101-1 and Section M.1 will be employed</a:t>
            </a:r>
          </a:p>
          <a:p>
            <a:pPr algn="l"/>
            <a:endParaRPr lang="en-US" sz="1800" b="0" i="0" u="none" strike="noStrike" baseline="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a:p>
            <a:pPr lvl="1"/>
            <a:endParaRPr lang="en-US"/>
          </a:p>
        </p:txBody>
      </p:sp>
    </p:spTree>
    <p:extLst>
      <p:ext uri="{BB962C8B-B14F-4D97-AF65-F5344CB8AC3E}">
        <p14:creationId xmlns:p14="http://schemas.microsoft.com/office/powerpoint/2010/main" val="6941385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a:xfrm>
            <a:off x="187431" y="942118"/>
            <a:ext cx="4951528" cy="3776494"/>
          </a:xfrm>
        </p:spPr>
        <p:txBody>
          <a:bodyPr>
            <a:normAutofit lnSpcReduction="10000"/>
          </a:bodyPr>
          <a:lstStyle/>
          <a:p>
            <a:pPr marL="228600" lvl="1" indent="0">
              <a:buNone/>
            </a:pPr>
            <a:endParaRPr lang="en-US" sz="1400" b="1"/>
          </a:p>
          <a:p>
            <a:pPr lvl="1">
              <a:spcAft>
                <a:spcPts val="0"/>
              </a:spcAft>
            </a:pPr>
            <a:r>
              <a:rPr lang="en-US" sz="1400" b="1"/>
              <a:t>Volume I, Section 1</a:t>
            </a:r>
            <a:r>
              <a:rPr lang="en-US" sz="1400"/>
              <a:t>: Introduction</a:t>
            </a:r>
          </a:p>
          <a:p>
            <a:pPr marL="457200" lvl="2" indent="0">
              <a:spcAft>
                <a:spcPts val="0"/>
              </a:spcAft>
              <a:buNone/>
            </a:pPr>
            <a:r>
              <a:rPr lang="en-US" sz="1200"/>
              <a:t>A.  Cover Page </a:t>
            </a:r>
          </a:p>
          <a:p>
            <a:pPr marL="457200" lvl="2" indent="0">
              <a:spcAft>
                <a:spcPts val="0"/>
              </a:spcAft>
              <a:buNone/>
            </a:pPr>
            <a:r>
              <a:rPr lang="en-US" sz="1200"/>
              <a:t>B. Table of Contents</a:t>
            </a:r>
          </a:p>
          <a:p>
            <a:pPr marL="457200" lvl="2" indent="0">
              <a:spcAft>
                <a:spcPts val="0"/>
              </a:spcAft>
              <a:buNone/>
            </a:pPr>
            <a:r>
              <a:rPr lang="en-US" sz="1200"/>
              <a:t>C. Executive Summary</a:t>
            </a:r>
          </a:p>
          <a:p>
            <a:pPr marL="457200" lvl="2" indent="0">
              <a:spcAft>
                <a:spcPts val="0"/>
              </a:spcAft>
              <a:buNone/>
            </a:pPr>
            <a:r>
              <a:rPr lang="en-US" sz="1200"/>
              <a:t>D. Technical Cost Proposal Summary (See SECTION J – Attachments of RFP)</a:t>
            </a:r>
          </a:p>
          <a:p>
            <a:pPr marL="457200" lvl="2" indent="0">
              <a:spcAft>
                <a:spcPts val="0"/>
              </a:spcAft>
              <a:buNone/>
            </a:pPr>
            <a:endParaRPr lang="en-US" sz="1050"/>
          </a:p>
          <a:p>
            <a:pPr lvl="1">
              <a:spcAft>
                <a:spcPts val="0"/>
              </a:spcAft>
            </a:pPr>
            <a:r>
              <a:rPr lang="en-US" sz="1400" b="1"/>
              <a:t>Volume I, Section 2</a:t>
            </a:r>
            <a:r>
              <a:rPr lang="en-US" sz="1400"/>
              <a:t>: Parent IDIQ Technical Discussions</a:t>
            </a:r>
          </a:p>
          <a:p>
            <a:pPr marL="457200" lvl="2" indent="0">
              <a:spcAft>
                <a:spcPts val="0"/>
              </a:spcAft>
              <a:buNone/>
            </a:pPr>
            <a:r>
              <a:rPr lang="en-US" sz="1200"/>
              <a:t>A. Technical Approach</a:t>
            </a:r>
          </a:p>
          <a:p>
            <a:pPr marL="685800" lvl="3" indent="0">
              <a:spcAft>
                <a:spcPts val="0"/>
              </a:spcAft>
              <a:buNone/>
            </a:pPr>
            <a:r>
              <a:rPr lang="en-US" sz="1200"/>
              <a:t>i.  Biomedical Scientific Approach</a:t>
            </a:r>
          </a:p>
          <a:p>
            <a:pPr marL="685800" lvl="3" indent="0">
              <a:spcAft>
                <a:spcPts val="0"/>
              </a:spcAft>
              <a:buNone/>
            </a:pPr>
            <a:r>
              <a:rPr lang="en-US" sz="1200"/>
              <a:t>ii. Organizational Management Approach</a:t>
            </a:r>
          </a:p>
          <a:p>
            <a:pPr marL="685800" lvl="3" indent="0">
              <a:spcAft>
                <a:spcPts val="0"/>
              </a:spcAft>
              <a:buNone/>
            </a:pPr>
            <a:r>
              <a:rPr lang="en-US" sz="1200"/>
              <a:t>iii. Facilities and Operations Approach</a:t>
            </a:r>
          </a:p>
          <a:p>
            <a:pPr marL="0" indent="0">
              <a:spcAft>
                <a:spcPts val="0"/>
              </a:spcAft>
              <a:buNone/>
            </a:pPr>
            <a:r>
              <a:rPr lang="en-US" sz="1200"/>
              <a:t>	B. Key Personnel</a:t>
            </a:r>
          </a:p>
          <a:p>
            <a:pPr marL="0" indent="0">
              <a:spcAft>
                <a:spcPts val="0"/>
              </a:spcAft>
              <a:buNone/>
            </a:pPr>
            <a:r>
              <a:rPr lang="en-US" sz="1200"/>
              <a:t>	C. Experience</a:t>
            </a:r>
          </a:p>
          <a:p>
            <a:pPr marL="685800" lvl="3" indent="0">
              <a:spcAft>
                <a:spcPts val="0"/>
              </a:spcAft>
              <a:buNone/>
            </a:pPr>
            <a:r>
              <a:rPr lang="en-US" sz="1200"/>
              <a:t>i. Organizational Management Experience</a:t>
            </a:r>
          </a:p>
          <a:p>
            <a:pPr marL="685800" lvl="3" indent="0">
              <a:spcAft>
                <a:spcPts val="0"/>
              </a:spcAft>
              <a:buNone/>
            </a:pPr>
            <a:r>
              <a:rPr lang="en-US" sz="1200"/>
              <a:t>ii. Facilities and Operations Experience</a:t>
            </a:r>
          </a:p>
          <a:p>
            <a:pPr marL="0" indent="0">
              <a:spcAft>
                <a:spcPts val="0"/>
              </a:spcAft>
              <a:buNone/>
            </a:pPr>
            <a:r>
              <a:rPr lang="en-US" sz="1200"/>
              <a:t>	D. Other</a:t>
            </a:r>
          </a:p>
          <a:p>
            <a:pPr marL="0" indent="0">
              <a:spcAft>
                <a:spcPts val="0"/>
              </a:spcAft>
              <a:buNone/>
            </a:pPr>
            <a:endParaRPr lang="en-US" sz="1050"/>
          </a:p>
          <a:p>
            <a:pPr marL="0" indent="0">
              <a:buNone/>
            </a:pPr>
            <a:endParaRPr lang="en-US"/>
          </a:p>
        </p:txBody>
      </p:sp>
      <p:sp>
        <p:nvSpPr>
          <p:cNvPr id="4" name="TextBox 3">
            <a:extLst>
              <a:ext uri="{FF2B5EF4-FFF2-40B4-BE49-F238E27FC236}">
                <a16:creationId xmlns:a16="http://schemas.microsoft.com/office/drawing/2014/main" id="{233005AA-B2E6-48C4-8427-2555F1566347}"/>
              </a:ext>
            </a:extLst>
          </p:cNvPr>
          <p:cNvSpPr txBox="1"/>
          <p:nvPr/>
        </p:nvSpPr>
        <p:spPr>
          <a:xfrm>
            <a:off x="5057388" y="1216412"/>
            <a:ext cx="4036291" cy="2308324"/>
          </a:xfrm>
          <a:prstGeom prst="rect">
            <a:avLst/>
          </a:prstGeom>
          <a:noFill/>
        </p:spPr>
        <p:txBody>
          <a:bodyPr wrap="square" rtlCol="0">
            <a:spAutoFit/>
          </a:bodyPr>
          <a:lstStyle/>
          <a:p>
            <a:pPr marL="285750" indent="-285750">
              <a:buFont typeface="Arial" panose="020B0604020202020204" pitchFamily="34" charset="0"/>
              <a:buChar char="•"/>
            </a:pPr>
            <a:r>
              <a:rPr lang="en-US" sz="1400" b="1">
                <a:solidFill>
                  <a:srgbClr val="000000"/>
                </a:solidFill>
                <a:latin typeface="+mn-lt"/>
              </a:rPr>
              <a:t>Volume I, Section 3</a:t>
            </a:r>
            <a:r>
              <a:rPr lang="en-US" sz="1400">
                <a:solidFill>
                  <a:srgbClr val="000000"/>
                </a:solidFill>
                <a:latin typeface="+mn-lt"/>
              </a:rPr>
              <a:t>: Transition Task Order</a:t>
            </a:r>
          </a:p>
          <a:p>
            <a:pPr marL="285750" indent="-285750">
              <a:buFont typeface="Arial" panose="020B0604020202020204" pitchFamily="34" charset="0"/>
              <a:buChar char="•"/>
            </a:pPr>
            <a:endParaRPr lang="en-US" sz="1400">
              <a:solidFill>
                <a:srgbClr val="000000"/>
              </a:solidFill>
              <a:latin typeface="+mn-lt"/>
            </a:endParaRPr>
          </a:p>
          <a:p>
            <a:pPr marL="285750" indent="-285750">
              <a:buFont typeface="Arial" panose="020B0604020202020204" pitchFamily="34" charset="0"/>
              <a:buChar char="•"/>
            </a:pPr>
            <a:r>
              <a:rPr lang="en-US" sz="1400" b="1">
                <a:solidFill>
                  <a:srgbClr val="000000"/>
                </a:solidFill>
                <a:latin typeface="+mn-lt"/>
              </a:rPr>
              <a:t>Volume I, Section 4</a:t>
            </a:r>
            <a:r>
              <a:rPr lang="en-US" sz="1400">
                <a:solidFill>
                  <a:srgbClr val="000000"/>
                </a:solidFill>
                <a:latin typeface="+mn-lt"/>
              </a:rPr>
              <a:t>: Sample Task Order A</a:t>
            </a:r>
          </a:p>
          <a:p>
            <a:pPr marL="285750" indent="-285750">
              <a:buFont typeface="Arial" panose="020B0604020202020204" pitchFamily="34" charset="0"/>
              <a:buChar char="•"/>
            </a:pPr>
            <a:endParaRPr lang="en-US" sz="1400">
              <a:solidFill>
                <a:srgbClr val="000000"/>
              </a:solidFill>
              <a:latin typeface="+mn-lt"/>
            </a:endParaRPr>
          </a:p>
          <a:p>
            <a:pPr marL="285750" indent="-285750">
              <a:buFont typeface="Arial" panose="020B0604020202020204" pitchFamily="34" charset="0"/>
              <a:buChar char="•"/>
            </a:pPr>
            <a:r>
              <a:rPr lang="en-US" sz="1400" b="1">
                <a:solidFill>
                  <a:srgbClr val="000000"/>
                </a:solidFill>
                <a:latin typeface="+mn-lt"/>
              </a:rPr>
              <a:t>Volume I, Section 5</a:t>
            </a:r>
            <a:r>
              <a:rPr lang="en-US" sz="1400">
                <a:solidFill>
                  <a:srgbClr val="000000"/>
                </a:solidFill>
                <a:latin typeface="+mn-lt"/>
              </a:rPr>
              <a:t>: Sample Task Order B</a:t>
            </a:r>
          </a:p>
          <a:p>
            <a:pPr marL="285750" indent="-285750">
              <a:buFont typeface="Arial" panose="020B0604020202020204" pitchFamily="34" charset="0"/>
              <a:buChar char="•"/>
            </a:pPr>
            <a:endParaRPr lang="en-US" sz="1400">
              <a:solidFill>
                <a:srgbClr val="000000"/>
              </a:solidFill>
              <a:latin typeface="+mn-lt"/>
            </a:endParaRPr>
          </a:p>
          <a:p>
            <a:pPr marL="285750" indent="-285750">
              <a:buFont typeface="Arial" panose="020B0604020202020204" pitchFamily="34" charset="0"/>
              <a:buChar char="•"/>
            </a:pPr>
            <a:r>
              <a:rPr lang="en-US" sz="1400" b="1">
                <a:solidFill>
                  <a:srgbClr val="000000"/>
                </a:solidFill>
                <a:latin typeface="+mn-lt"/>
              </a:rPr>
              <a:t>Volume I, Section 6</a:t>
            </a:r>
            <a:r>
              <a:rPr lang="en-US" sz="1400">
                <a:solidFill>
                  <a:srgbClr val="000000"/>
                </a:solidFill>
                <a:latin typeface="+mn-lt"/>
              </a:rPr>
              <a:t>: Sample Task Order C</a:t>
            </a:r>
          </a:p>
          <a:p>
            <a:pPr marL="285750" indent="-285750">
              <a:buFont typeface="Arial" panose="020B0604020202020204" pitchFamily="34" charset="0"/>
              <a:buChar char="•"/>
            </a:pPr>
            <a:endParaRPr lang="en-US" sz="1400">
              <a:solidFill>
                <a:srgbClr val="000000"/>
              </a:solidFill>
              <a:latin typeface="+mn-lt"/>
            </a:endParaRPr>
          </a:p>
          <a:p>
            <a:pPr marL="285750" indent="-285750">
              <a:buFont typeface="Arial" panose="020B0604020202020204" pitchFamily="34" charset="0"/>
              <a:buChar char="•"/>
            </a:pPr>
            <a:r>
              <a:rPr lang="en-US" sz="1400" b="1">
                <a:solidFill>
                  <a:srgbClr val="000000"/>
                </a:solidFill>
                <a:latin typeface="+mn-lt"/>
              </a:rPr>
              <a:t>Volume I, Section 7</a:t>
            </a:r>
            <a:r>
              <a:rPr lang="en-US" sz="1400">
                <a:solidFill>
                  <a:srgbClr val="000000"/>
                </a:solidFill>
                <a:latin typeface="+mn-lt"/>
              </a:rPr>
              <a:t>: Sample Task Order D </a:t>
            </a:r>
          </a:p>
          <a:p>
            <a:endParaRPr lang="en-US"/>
          </a:p>
        </p:txBody>
      </p:sp>
      <p:sp>
        <p:nvSpPr>
          <p:cNvPr id="5" name="TextBox 4">
            <a:extLst>
              <a:ext uri="{FF2B5EF4-FFF2-40B4-BE49-F238E27FC236}">
                <a16:creationId xmlns:a16="http://schemas.microsoft.com/office/drawing/2014/main" id="{1856D4C9-ED6E-4461-8DAB-42D25E9FAE98}"/>
              </a:ext>
            </a:extLst>
          </p:cNvPr>
          <p:cNvSpPr txBox="1"/>
          <p:nvPr/>
        </p:nvSpPr>
        <p:spPr>
          <a:xfrm>
            <a:off x="1655805" y="650178"/>
            <a:ext cx="5650159" cy="646331"/>
          </a:xfrm>
          <a:prstGeom prst="rect">
            <a:avLst/>
          </a:prstGeom>
          <a:noFill/>
        </p:spPr>
        <p:txBody>
          <a:bodyPr wrap="square" rtlCol="0">
            <a:spAutoFit/>
          </a:bodyPr>
          <a:lstStyle/>
          <a:p>
            <a:r>
              <a:rPr lang="en-US" b="1">
                <a:solidFill>
                  <a:srgbClr val="000000"/>
                </a:solidFill>
                <a:latin typeface="+mn-lt"/>
              </a:rPr>
              <a:t>Components - Volume I, Technical Proposal</a:t>
            </a:r>
          </a:p>
          <a:p>
            <a:endParaRPr lang="en-US"/>
          </a:p>
        </p:txBody>
      </p:sp>
      <p:sp>
        <p:nvSpPr>
          <p:cNvPr id="8" name="Title 1">
            <a:extLst>
              <a:ext uri="{FF2B5EF4-FFF2-40B4-BE49-F238E27FC236}">
                <a16:creationId xmlns:a16="http://schemas.microsoft.com/office/drawing/2014/main" id="{19727E79-0F73-4E04-B684-D5BD0E6F7F96}"/>
              </a:ext>
            </a:extLst>
          </p:cNvPr>
          <p:cNvSpPr txBox="1">
            <a:spLocks/>
          </p:cNvSpPr>
          <p:nvPr/>
        </p:nvSpPr>
        <p:spPr bwMode="auto">
          <a:xfrm>
            <a:off x="503011" y="332783"/>
            <a:ext cx="8165592" cy="317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algn="ctr"/>
            <a:r>
              <a:rPr lang="en-US" b="1"/>
              <a:t>Technical Proposal Instructions</a:t>
            </a:r>
          </a:p>
        </p:txBody>
      </p:sp>
    </p:spTree>
    <p:extLst>
      <p:ext uri="{BB962C8B-B14F-4D97-AF65-F5344CB8AC3E}">
        <p14:creationId xmlns:p14="http://schemas.microsoft.com/office/powerpoint/2010/main" val="156992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Resultant Changes Made from Draft Solicitation Feedback</a:t>
            </a:r>
          </a:p>
        </p:txBody>
      </p:sp>
      <p:sp>
        <p:nvSpPr>
          <p:cNvPr id="5" name="Subtitle 4"/>
          <p:cNvSpPr>
            <a:spLocks noGrp="1"/>
          </p:cNvSpPr>
          <p:nvPr>
            <p:ph type="subTitle" idx="1"/>
          </p:nvPr>
        </p:nvSpPr>
        <p:spPr/>
        <p:txBody>
          <a:bodyPr/>
          <a:lstStyle/>
          <a:p>
            <a:r>
              <a:rPr lang="en-US"/>
              <a:t>Draft RFP 1 and Draft RFP 2</a:t>
            </a:r>
          </a:p>
          <a:p>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5D84-8D76-404C-BE67-FDFE80F6FC01}"/>
              </a:ext>
            </a:extLst>
          </p:cNvPr>
          <p:cNvSpPr>
            <a:spLocks noGrp="1"/>
          </p:cNvSpPr>
          <p:nvPr>
            <p:ph type="title"/>
          </p:nvPr>
        </p:nvSpPr>
        <p:spPr/>
        <p:txBody>
          <a:bodyPr/>
          <a:lstStyle/>
          <a:p>
            <a:pPr algn="ctr"/>
            <a:r>
              <a:rPr lang="en-US" b="1"/>
              <a:t>Technical Proposal Instructions Continued</a:t>
            </a:r>
          </a:p>
        </p:txBody>
      </p:sp>
      <p:sp>
        <p:nvSpPr>
          <p:cNvPr id="3" name="Content Placeholder 2">
            <a:extLst>
              <a:ext uri="{FF2B5EF4-FFF2-40B4-BE49-F238E27FC236}">
                <a16:creationId xmlns:a16="http://schemas.microsoft.com/office/drawing/2014/main" id="{3A12A56B-6AEF-4AAF-8495-746A2E28899F}"/>
              </a:ext>
            </a:extLst>
          </p:cNvPr>
          <p:cNvSpPr>
            <a:spLocks noGrp="1"/>
          </p:cNvSpPr>
          <p:nvPr>
            <p:ph sz="quarter" idx="11"/>
          </p:nvPr>
        </p:nvSpPr>
        <p:spPr/>
        <p:txBody>
          <a:bodyPr/>
          <a:lstStyle/>
          <a:p>
            <a:r>
              <a:rPr lang="en-US">
                <a:ea typeface="ＭＳ Ｐゴシック"/>
              </a:rPr>
              <a:t>Human Subjects – Section L.2.b.4</a:t>
            </a:r>
            <a:endParaRPr lang="en-US"/>
          </a:p>
          <a:p>
            <a:pPr lvl="1"/>
            <a:r>
              <a:rPr lang="en-US">
                <a:ea typeface="ＭＳ Ｐゴシック"/>
              </a:rPr>
              <a:t>To be addressed as an attachment to the Technical Proposal</a:t>
            </a:r>
          </a:p>
          <a:p>
            <a:pPr lvl="1"/>
            <a:r>
              <a:rPr lang="en-US">
                <a:ea typeface="ＭＳ Ｐゴシック"/>
              </a:rPr>
              <a:t>Description, in general terms, how the offeror will comply with each instruction for Task Orders involving Human Subjects.</a:t>
            </a:r>
          </a:p>
          <a:p>
            <a:pPr lvl="1"/>
            <a:r>
              <a:rPr lang="en-US">
                <a:ea typeface="ＭＳ Ｐゴシック"/>
              </a:rPr>
              <a:t>Sample Task Order B - address specific requirements of L.2.b.4</a:t>
            </a:r>
          </a:p>
          <a:p>
            <a:r>
              <a:rPr lang="en-US">
                <a:ea typeface="ＭＳ Ｐゴシック"/>
              </a:rPr>
              <a:t>Vertebrate Animal Section (VAS) - Section L.2.b.5</a:t>
            </a:r>
            <a:endParaRPr lang="en-US"/>
          </a:p>
          <a:p>
            <a:pPr lvl="1"/>
            <a:r>
              <a:rPr lang="en-US"/>
              <a:t>To be addressed with Section 2. D. Other</a:t>
            </a:r>
          </a:p>
          <a:p>
            <a:pPr lvl="1"/>
            <a:r>
              <a:rPr lang="en-US"/>
              <a:t>Criteria to be addressed at an overarching conceptual manner for evaluation purposes. </a:t>
            </a:r>
          </a:p>
          <a:p>
            <a:pPr lvl="1"/>
            <a:endParaRPr lang="en-US"/>
          </a:p>
          <a:p>
            <a:pPr marL="0" indent="0">
              <a:buNone/>
            </a:pPr>
            <a:endParaRPr lang="en-US"/>
          </a:p>
        </p:txBody>
      </p:sp>
    </p:spTree>
    <p:extLst>
      <p:ext uri="{BB962C8B-B14F-4D97-AF65-F5344CB8AC3E}">
        <p14:creationId xmlns:p14="http://schemas.microsoft.com/office/powerpoint/2010/main" val="28007371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a:xfrm>
            <a:off x="908222" y="1164073"/>
            <a:ext cx="3373394" cy="3142257"/>
          </a:xfrm>
        </p:spPr>
        <p:txBody>
          <a:bodyPr>
            <a:normAutofit fontScale="25000" lnSpcReduction="20000"/>
          </a:bodyPr>
          <a:lstStyle/>
          <a:p>
            <a:pPr marL="228600" lvl="1" indent="0">
              <a:buNone/>
            </a:pPr>
            <a:endParaRPr lang="en-US" sz="1400" b="1"/>
          </a:p>
          <a:p>
            <a:r>
              <a:rPr lang="en-US" sz="3500" b="1"/>
              <a:t>Volume II, Section 1</a:t>
            </a:r>
            <a:r>
              <a:rPr lang="en-US" sz="3500"/>
              <a:t>: Introduction</a:t>
            </a:r>
          </a:p>
          <a:p>
            <a:pPr marL="457200" lvl="2" indent="0">
              <a:spcAft>
                <a:spcPts val="0"/>
              </a:spcAft>
              <a:buNone/>
            </a:pPr>
            <a:r>
              <a:rPr lang="en-US" sz="3200"/>
              <a:t>A.  Cover Page </a:t>
            </a:r>
          </a:p>
          <a:p>
            <a:pPr marL="457200" lvl="2" indent="0">
              <a:spcAft>
                <a:spcPts val="0"/>
              </a:spcAft>
              <a:buNone/>
            </a:pPr>
            <a:r>
              <a:rPr lang="en-US" sz="3200"/>
              <a:t>B. Table of Contents</a:t>
            </a:r>
          </a:p>
          <a:p>
            <a:r>
              <a:rPr lang="en-US" sz="3500" b="1"/>
              <a:t>Volume II, Section 2</a:t>
            </a:r>
            <a:r>
              <a:rPr lang="en-US" sz="3500"/>
              <a:t>: Parent IDIQ Information</a:t>
            </a:r>
          </a:p>
          <a:p>
            <a:pPr marL="342900" lvl="1" indent="0">
              <a:buNone/>
            </a:pPr>
            <a:r>
              <a:rPr lang="en-US" sz="3200"/>
              <a:t>A. Business Approach (i – vii)</a:t>
            </a:r>
          </a:p>
          <a:p>
            <a:pPr marL="342900" lvl="1" indent="0">
              <a:spcAft>
                <a:spcPts val="0"/>
              </a:spcAft>
              <a:buNone/>
            </a:pPr>
            <a:r>
              <a:rPr lang="en-US" sz="3200"/>
              <a:t>B. Data Other than Certified Cost or Pricing Data</a:t>
            </a:r>
          </a:p>
          <a:p>
            <a:pPr marL="342900" lvl="1" indent="0">
              <a:spcAft>
                <a:spcPts val="0"/>
              </a:spcAft>
              <a:buNone/>
            </a:pPr>
            <a:r>
              <a:rPr lang="en-US" sz="3200"/>
              <a:t>C. Proposal Summary and Data Record (NIH-2043)</a:t>
            </a:r>
          </a:p>
          <a:p>
            <a:pPr marL="342900" lvl="1" indent="0">
              <a:spcAft>
                <a:spcPts val="0"/>
              </a:spcAft>
              <a:buNone/>
            </a:pPr>
            <a:r>
              <a:rPr lang="en-US" sz="3200"/>
              <a:t>D. 52.209-12 Certification Regarding Tax Matters</a:t>
            </a:r>
          </a:p>
          <a:p>
            <a:pPr marL="342900" lvl="1" indent="0">
              <a:spcAft>
                <a:spcPts val="0"/>
              </a:spcAft>
              <a:buNone/>
            </a:pPr>
            <a:r>
              <a:rPr lang="en-US" sz="3200"/>
              <a:t>E. Parent Company Guarantee</a:t>
            </a:r>
          </a:p>
          <a:p>
            <a:pPr marL="342900" lvl="1" indent="0">
              <a:spcAft>
                <a:spcPts val="0"/>
              </a:spcAft>
              <a:buNone/>
            </a:pPr>
            <a:r>
              <a:rPr lang="en-US" sz="3200"/>
              <a:t>F. Small Business Subcontracting Plan/Small Business Participation Plan</a:t>
            </a:r>
          </a:p>
          <a:p>
            <a:pPr marL="342900" lvl="1" indent="0">
              <a:spcAft>
                <a:spcPts val="0"/>
              </a:spcAft>
              <a:buNone/>
            </a:pPr>
            <a:r>
              <a:rPr lang="en-US" sz="3200"/>
              <a:t>G. Mentor-Protégé Program</a:t>
            </a:r>
          </a:p>
          <a:p>
            <a:pPr marL="342900" lvl="1" indent="0">
              <a:spcAft>
                <a:spcPts val="0"/>
              </a:spcAft>
              <a:buNone/>
            </a:pPr>
            <a:r>
              <a:rPr lang="en-US" sz="3200"/>
              <a:t>H. HUBZone Small Business Concerns</a:t>
            </a:r>
          </a:p>
          <a:p>
            <a:pPr marL="342900" lvl="1" indent="0">
              <a:spcAft>
                <a:spcPts val="0"/>
              </a:spcAft>
              <a:buNone/>
            </a:pPr>
            <a:r>
              <a:rPr lang="en-US" sz="3200"/>
              <a:t>I. Compensation Plan</a:t>
            </a:r>
          </a:p>
          <a:p>
            <a:pPr marL="342900" lvl="1" indent="0">
              <a:spcAft>
                <a:spcPts val="0"/>
              </a:spcAft>
              <a:buNone/>
            </a:pPr>
            <a:r>
              <a:rPr lang="en-US" sz="3200"/>
              <a:t>J. Other Administrative Data</a:t>
            </a:r>
          </a:p>
          <a:p>
            <a:pPr marL="342900" lvl="1" indent="0">
              <a:spcAft>
                <a:spcPts val="0"/>
              </a:spcAft>
              <a:buNone/>
            </a:pPr>
            <a:r>
              <a:rPr lang="en-US" sz="3200"/>
              <a:t>K. Qualification of the Offeror</a:t>
            </a:r>
          </a:p>
          <a:p>
            <a:pPr marL="342900" lvl="1" indent="0">
              <a:spcAft>
                <a:spcPts val="0"/>
              </a:spcAft>
              <a:buNone/>
            </a:pPr>
            <a:r>
              <a:rPr lang="en-US" sz="3200"/>
              <a:t>L. Offeror’s Annual Financial Report</a:t>
            </a:r>
          </a:p>
          <a:p>
            <a:pPr marL="342900" lvl="1" indent="0">
              <a:spcAft>
                <a:spcPts val="0"/>
              </a:spcAft>
              <a:buNone/>
            </a:pPr>
            <a:r>
              <a:rPr lang="en-US" sz="3200"/>
              <a:t>M. Travel Costs/Travel Policy</a:t>
            </a:r>
          </a:p>
          <a:p>
            <a:pPr marL="342900" lvl="1" indent="0">
              <a:spcAft>
                <a:spcPts val="0"/>
              </a:spcAft>
              <a:buNone/>
            </a:pPr>
            <a:r>
              <a:rPr lang="en-US" sz="3200"/>
              <a:t>N. Certification of Visas for Non-U.S. Citizens</a:t>
            </a:r>
          </a:p>
          <a:p>
            <a:pPr marL="342900" lvl="1" indent="0">
              <a:spcAft>
                <a:spcPts val="0"/>
              </a:spcAft>
              <a:buNone/>
            </a:pPr>
            <a:r>
              <a:rPr lang="en-US" sz="3200"/>
              <a:t>O. Past Performance</a:t>
            </a:r>
          </a:p>
          <a:p>
            <a:pPr marL="342900" lvl="1" indent="0">
              <a:spcAft>
                <a:spcPts val="0"/>
              </a:spcAft>
              <a:buNone/>
            </a:pPr>
            <a:r>
              <a:rPr lang="en-US" sz="3200"/>
              <a:t>P. Disclosure of Lobbying Activities </a:t>
            </a:r>
          </a:p>
          <a:p>
            <a:pPr marL="0" indent="0">
              <a:spcAft>
                <a:spcPts val="0"/>
              </a:spcAft>
              <a:buNone/>
            </a:pPr>
            <a:endParaRPr lang="en-US" sz="1200">
              <a:solidFill>
                <a:srgbClr val="000000"/>
              </a:solidFill>
              <a:latin typeface="+mn-lt"/>
            </a:endParaRPr>
          </a:p>
          <a:p>
            <a:pPr marL="0" indent="0">
              <a:spcAft>
                <a:spcPts val="0"/>
              </a:spcAft>
              <a:buNone/>
            </a:pPr>
            <a:endParaRPr lang="en-US" sz="1200"/>
          </a:p>
          <a:p>
            <a:pPr marL="0" indent="0">
              <a:spcAft>
                <a:spcPts val="0"/>
              </a:spcAft>
              <a:buNone/>
            </a:pPr>
            <a:r>
              <a:rPr lang="en-US" sz="1200"/>
              <a:t>	</a:t>
            </a:r>
          </a:p>
          <a:p>
            <a:pPr marL="0" indent="0">
              <a:spcAft>
                <a:spcPts val="0"/>
              </a:spcAft>
              <a:buNone/>
            </a:pPr>
            <a:endParaRPr lang="en-US" sz="1200"/>
          </a:p>
          <a:p>
            <a:pPr marL="0" indent="0">
              <a:spcAft>
                <a:spcPts val="0"/>
              </a:spcAft>
              <a:buNone/>
            </a:pPr>
            <a:endParaRPr lang="en-US" sz="1200"/>
          </a:p>
          <a:p>
            <a:pPr marL="0" indent="0">
              <a:spcAft>
                <a:spcPts val="0"/>
              </a:spcAft>
              <a:buNone/>
            </a:pPr>
            <a:endParaRPr lang="en-US" sz="1200"/>
          </a:p>
          <a:p>
            <a:pPr marL="0" indent="0">
              <a:spcAft>
                <a:spcPts val="0"/>
              </a:spcAft>
              <a:buNone/>
            </a:pPr>
            <a:endParaRPr lang="en-US" sz="1200"/>
          </a:p>
          <a:p>
            <a:pPr marL="0" indent="0">
              <a:spcAft>
                <a:spcPts val="0"/>
              </a:spcAft>
              <a:buNone/>
            </a:pPr>
            <a:endParaRPr lang="en-US" sz="1050"/>
          </a:p>
          <a:p>
            <a:pPr marL="0" indent="0">
              <a:buNone/>
            </a:pPr>
            <a:endParaRPr lang="en-US"/>
          </a:p>
        </p:txBody>
      </p:sp>
      <p:sp>
        <p:nvSpPr>
          <p:cNvPr id="4" name="TextBox 3">
            <a:extLst>
              <a:ext uri="{FF2B5EF4-FFF2-40B4-BE49-F238E27FC236}">
                <a16:creationId xmlns:a16="http://schemas.microsoft.com/office/drawing/2014/main" id="{233005AA-B2E6-48C4-8427-2555F1566347}"/>
              </a:ext>
            </a:extLst>
          </p:cNvPr>
          <p:cNvSpPr txBox="1"/>
          <p:nvPr/>
        </p:nvSpPr>
        <p:spPr>
          <a:xfrm>
            <a:off x="4932218" y="1164073"/>
            <a:ext cx="4036291" cy="224676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endParaRPr lang="en-US" sz="1400" b="1">
              <a:solidFill>
                <a:srgbClr val="000000"/>
              </a:solidFill>
              <a:latin typeface="+mn-lt"/>
            </a:endParaRPr>
          </a:p>
          <a:p>
            <a:pPr marL="285750" indent="-285750">
              <a:buFont typeface="Arial" panose="020B0604020202020204" pitchFamily="34" charset="0"/>
              <a:buChar char="•"/>
            </a:pPr>
            <a:r>
              <a:rPr lang="en-US" sz="1200" b="1">
                <a:solidFill>
                  <a:srgbClr val="000000"/>
                </a:solidFill>
                <a:latin typeface="+mn-lt"/>
              </a:rPr>
              <a:t>Volume II, Section 3</a:t>
            </a:r>
            <a:r>
              <a:rPr lang="en-US" sz="1200">
                <a:solidFill>
                  <a:srgbClr val="000000"/>
                </a:solidFill>
                <a:latin typeface="+mn-lt"/>
              </a:rPr>
              <a:t>: Transition Task Order Cost Proposal</a:t>
            </a:r>
          </a:p>
          <a:p>
            <a:pPr marL="285750" indent="-285750">
              <a:buFont typeface="Arial" panose="020B0604020202020204" pitchFamily="34" charset="0"/>
              <a:buChar char="•"/>
            </a:pPr>
            <a:endParaRPr lang="en-US" sz="1200">
              <a:solidFill>
                <a:srgbClr val="000000"/>
              </a:solidFill>
              <a:latin typeface="+mn-lt"/>
            </a:endParaRPr>
          </a:p>
          <a:p>
            <a:pPr marL="285750" indent="-285750">
              <a:buFont typeface="Arial" panose="020B0604020202020204" pitchFamily="34" charset="0"/>
              <a:buChar char="•"/>
            </a:pPr>
            <a:r>
              <a:rPr lang="en-US" sz="1200" b="1">
                <a:solidFill>
                  <a:srgbClr val="000000"/>
                </a:solidFill>
                <a:latin typeface="+mn-lt"/>
              </a:rPr>
              <a:t>Volume II, Section 4</a:t>
            </a:r>
            <a:r>
              <a:rPr lang="en-US" sz="1200">
                <a:solidFill>
                  <a:srgbClr val="000000"/>
                </a:solidFill>
                <a:latin typeface="+mn-lt"/>
              </a:rPr>
              <a:t>: Sample Task Order A Cost Proposal</a:t>
            </a:r>
          </a:p>
          <a:p>
            <a:pPr marL="285750" indent="-285750">
              <a:buFont typeface="Arial" panose="020B0604020202020204" pitchFamily="34" charset="0"/>
              <a:buChar char="•"/>
            </a:pPr>
            <a:endParaRPr lang="en-US" sz="1200">
              <a:solidFill>
                <a:srgbClr val="000000"/>
              </a:solidFill>
              <a:latin typeface="+mn-lt"/>
            </a:endParaRPr>
          </a:p>
          <a:p>
            <a:pPr marL="285750" indent="-285750">
              <a:buFont typeface="Arial" panose="020B0604020202020204" pitchFamily="34" charset="0"/>
              <a:buChar char="•"/>
            </a:pPr>
            <a:r>
              <a:rPr lang="en-US" sz="1200" b="1">
                <a:solidFill>
                  <a:srgbClr val="000000"/>
                </a:solidFill>
                <a:latin typeface="+mn-lt"/>
              </a:rPr>
              <a:t>Volume II, Section 5</a:t>
            </a:r>
            <a:r>
              <a:rPr lang="en-US" sz="1200">
                <a:solidFill>
                  <a:srgbClr val="000000"/>
                </a:solidFill>
                <a:latin typeface="+mn-lt"/>
              </a:rPr>
              <a:t>: Sample Task Order B Cost Proposal</a:t>
            </a:r>
          </a:p>
          <a:p>
            <a:pPr marL="285750" indent="-285750">
              <a:buFont typeface="Arial" panose="020B0604020202020204" pitchFamily="34" charset="0"/>
              <a:buChar char="•"/>
            </a:pPr>
            <a:endParaRPr lang="en-US" sz="1200">
              <a:solidFill>
                <a:srgbClr val="000000"/>
              </a:solidFill>
              <a:latin typeface="+mn-lt"/>
            </a:endParaRPr>
          </a:p>
          <a:p>
            <a:pPr marL="285750" indent="-285750">
              <a:buFont typeface="Arial" panose="020B0604020202020204" pitchFamily="34" charset="0"/>
              <a:buChar char="•"/>
            </a:pPr>
            <a:r>
              <a:rPr lang="en-US" sz="1200" b="1">
                <a:solidFill>
                  <a:srgbClr val="000000"/>
                </a:solidFill>
                <a:latin typeface="+mn-lt"/>
              </a:rPr>
              <a:t>Volume II, Section 6</a:t>
            </a:r>
            <a:r>
              <a:rPr lang="en-US" sz="1200">
                <a:solidFill>
                  <a:srgbClr val="000000"/>
                </a:solidFill>
                <a:latin typeface="+mn-lt"/>
              </a:rPr>
              <a:t>: Sample Task Order C Cost Proposal</a:t>
            </a:r>
          </a:p>
          <a:p>
            <a:pPr marL="285750" indent="-285750">
              <a:buFont typeface="Arial" panose="020B0604020202020204" pitchFamily="34" charset="0"/>
              <a:buChar char="•"/>
            </a:pPr>
            <a:endParaRPr lang="en-US" sz="1200">
              <a:solidFill>
                <a:srgbClr val="000000"/>
              </a:solidFill>
              <a:latin typeface="+mn-lt"/>
            </a:endParaRPr>
          </a:p>
          <a:p>
            <a:pPr marL="285750" indent="-285750">
              <a:buFont typeface="Arial" panose="020B0604020202020204" pitchFamily="34" charset="0"/>
              <a:buChar char="•"/>
            </a:pPr>
            <a:r>
              <a:rPr lang="en-US" sz="1200" b="1">
                <a:solidFill>
                  <a:srgbClr val="000000"/>
                </a:solidFill>
                <a:latin typeface="+mn-lt"/>
              </a:rPr>
              <a:t>Volume II, Section 7</a:t>
            </a:r>
            <a:r>
              <a:rPr lang="en-US" sz="1200">
                <a:solidFill>
                  <a:srgbClr val="000000"/>
                </a:solidFill>
                <a:latin typeface="+mn-lt"/>
              </a:rPr>
              <a:t>: Sample Task Order D Cost Proposal</a:t>
            </a:r>
          </a:p>
          <a:p>
            <a:endParaRPr lang="en-US"/>
          </a:p>
        </p:txBody>
      </p:sp>
      <p:sp>
        <p:nvSpPr>
          <p:cNvPr id="5" name="TextBox 4">
            <a:extLst>
              <a:ext uri="{FF2B5EF4-FFF2-40B4-BE49-F238E27FC236}">
                <a16:creationId xmlns:a16="http://schemas.microsoft.com/office/drawing/2014/main" id="{1856D4C9-ED6E-4461-8DAB-42D25E9FAE98}"/>
              </a:ext>
            </a:extLst>
          </p:cNvPr>
          <p:cNvSpPr txBox="1"/>
          <p:nvPr/>
        </p:nvSpPr>
        <p:spPr>
          <a:xfrm>
            <a:off x="1853513" y="785997"/>
            <a:ext cx="5650159" cy="369332"/>
          </a:xfrm>
          <a:prstGeom prst="rect">
            <a:avLst/>
          </a:prstGeom>
          <a:noFill/>
        </p:spPr>
        <p:txBody>
          <a:bodyPr wrap="square" rtlCol="0">
            <a:spAutoFit/>
          </a:bodyPr>
          <a:lstStyle/>
          <a:p>
            <a:pPr algn="ctr"/>
            <a:r>
              <a:rPr lang="en-US" b="1">
                <a:solidFill>
                  <a:srgbClr val="000000"/>
                </a:solidFill>
                <a:latin typeface="+mn-lt"/>
              </a:rPr>
              <a:t>Components - Volume II, Business Proposal</a:t>
            </a:r>
          </a:p>
        </p:txBody>
      </p:sp>
      <p:sp>
        <p:nvSpPr>
          <p:cNvPr id="8" name="Title 1">
            <a:extLst>
              <a:ext uri="{FF2B5EF4-FFF2-40B4-BE49-F238E27FC236}">
                <a16:creationId xmlns:a16="http://schemas.microsoft.com/office/drawing/2014/main" id="{19727E79-0F73-4E04-B684-D5BD0E6F7F96}"/>
              </a:ext>
            </a:extLst>
          </p:cNvPr>
          <p:cNvSpPr txBox="1">
            <a:spLocks/>
          </p:cNvSpPr>
          <p:nvPr/>
        </p:nvSpPr>
        <p:spPr bwMode="auto">
          <a:xfrm>
            <a:off x="503011" y="332783"/>
            <a:ext cx="8165592" cy="317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pPr algn="ctr"/>
            <a:r>
              <a:rPr lang="en-US" b="1"/>
              <a:t>Business Proposal Instructions</a:t>
            </a:r>
          </a:p>
        </p:txBody>
      </p:sp>
    </p:spTree>
    <p:extLst>
      <p:ext uri="{BB962C8B-B14F-4D97-AF65-F5344CB8AC3E}">
        <p14:creationId xmlns:p14="http://schemas.microsoft.com/office/powerpoint/2010/main" val="3083008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5D84-8D76-404C-BE67-FDFE80F6FC01}"/>
              </a:ext>
            </a:extLst>
          </p:cNvPr>
          <p:cNvSpPr>
            <a:spLocks noGrp="1"/>
          </p:cNvSpPr>
          <p:nvPr>
            <p:ph type="title"/>
          </p:nvPr>
        </p:nvSpPr>
        <p:spPr/>
        <p:txBody>
          <a:bodyPr/>
          <a:lstStyle/>
          <a:p>
            <a:pPr algn="ctr"/>
            <a:r>
              <a:rPr lang="en-US" b="1"/>
              <a:t>Business Proposal Instructions – Cost/Price</a:t>
            </a:r>
          </a:p>
        </p:txBody>
      </p:sp>
      <p:sp>
        <p:nvSpPr>
          <p:cNvPr id="3" name="Content Placeholder 2">
            <a:extLst>
              <a:ext uri="{FF2B5EF4-FFF2-40B4-BE49-F238E27FC236}">
                <a16:creationId xmlns:a16="http://schemas.microsoft.com/office/drawing/2014/main" id="{3A12A56B-6AEF-4AAF-8495-746A2E28899F}"/>
              </a:ext>
            </a:extLst>
          </p:cNvPr>
          <p:cNvSpPr>
            <a:spLocks noGrp="1"/>
          </p:cNvSpPr>
          <p:nvPr>
            <p:ph sz="quarter" idx="11"/>
          </p:nvPr>
        </p:nvSpPr>
        <p:spPr/>
        <p:txBody>
          <a:bodyPr/>
          <a:lstStyle/>
          <a:p>
            <a:r>
              <a:rPr lang="en-US"/>
              <a:t>Cost/Price Information is not required for the Parent IDIQ SOW</a:t>
            </a:r>
          </a:p>
          <a:p>
            <a:pPr lvl="1"/>
            <a:r>
              <a:rPr lang="en-US"/>
              <a:t>Offerors to provide min and max salary ranges for each labor position listed within Attachment 21. </a:t>
            </a:r>
          </a:p>
          <a:p>
            <a:pPr lvl="1"/>
            <a:r>
              <a:rPr lang="en-US"/>
              <a:t>Reference L.2.C.8 – Compensation Plan</a:t>
            </a:r>
          </a:p>
          <a:p>
            <a:r>
              <a:rPr lang="en-US"/>
              <a:t>Cost/Price should be provided for the TTO and (4) STO’s</a:t>
            </a:r>
          </a:p>
          <a:p>
            <a:pPr lvl="1"/>
            <a:r>
              <a:rPr lang="en-US"/>
              <a:t>All costs should be proposed as Direct Costs </a:t>
            </a:r>
          </a:p>
          <a:p>
            <a:pPr lvl="1"/>
            <a:r>
              <a:rPr lang="en-US"/>
              <a:t>For STO’s: Attachment 21 should be utilized for position titles and associated Bureau of Labor Statistic (BLS) rates</a:t>
            </a:r>
          </a:p>
          <a:p>
            <a:r>
              <a:rPr lang="en-US"/>
              <a:t>Salary Rate Limitation</a:t>
            </a:r>
          </a:p>
          <a:p>
            <a:pPr lvl="1"/>
            <a:endParaRPr lang="en-US"/>
          </a:p>
          <a:p>
            <a:pPr marL="0" indent="0">
              <a:buNone/>
            </a:pPr>
            <a:endParaRPr lang="en-US"/>
          </a:p>
        </p:txBody>
      </p:sp>
    </p:spTree>
    <p:extLst>
      <p:ext uri="{BB962C8B-B14F-4D97-AF65-F5344CB8AC3E}">
        <p14:creationId xmlns:p14="http://schemas.microsoft.com/office/powerpoint/2010/main" val="36044056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5D84-8D76-404C-BE67-FDFE80F6FC01}"/>
              </a:ext>
            </a:extLst>
          </p:cNvPr>
          <p:cNvSpPr>
            <a:spLocks noGrp="1"/>
          </p:cNvSpPr>
          <p:nvPr>
            <p:ph type="title"/>
          </p:nvPr>
        </p:nvSpPr>
        <p:spPr/>
        <p:txBody>
          <a:bodyPr/>
          <a:lstStyle/>
          <a:p>
            <a:pPr algn="ctr"/>
            <a:r>
              <a:rPr lang="en-US" b="1"/>
              <a:t>Data Other than Certified Cost or Pricing Data </a:t>
            </a:r>
            <a:r>
              <a:rPr lang="en-US" sz="2000" b="1"/>
              <a:t>(FAR 15.403-3)</a:t>
            </a:r>
          </a:p>
        </p:txBody>
      </p:sp>
      <p:sp>
        <p:nvSpPr>
          <p:cNvPr id="3" name="Content Placeholder 2">
            <a:extLst>
              <a:ext uri="{FF2B5EF4-FFF2-40B4-BE49-F238E27FC236}">
                <a16:creationId xmlns:a16="http://schemas.microsoft.com/office/drawing/2014/main" id="{3A12A56B-6AEF-4AAF-8495-746A2E28899F}"/>
              </a:ext>
            </a:extLst>
          </p:cNvPr>
          <p:cNvSpPr>
            <a:spLocks noGrp="1"/>
          </p:cNvSpPr>
          <p:nvPr>
            <p:ph sz="quarter" idx="11"/>
          </p:nvPr>
        </p:nvSpPr>
        <p:spPr/>
        <p:txBody>
          <a:bodyPr/>
          <a:lstStyle/>
          <a:p>
            <a:pPr lvl="1"/>
            <a:endParaRPr lang="en-US"/>
          </a:p>
          <a:p>
            <a:endParaRPr lang="en-US"/>
          </a:p>
        </p:txBody>
      </p:sp>
      <p:sp>
        <p:nvSpPr>
          <p:cNvPr id="4" name="Content Placeholder 2">
            <a:extLst>
              <a:ext uri="{FF2B5EF4-FFF2-40B4-BE49-F238E27FC236}">
                <a16:creationId xmlns:a16="http://schemas.microsoft.com/office/drawing/2014/main" id="{C8FF42EE-9D3E-4864-886F-15F6D29F8130}"/>
              </a:ext>
            </a:extLst>
          </p:cNvPr>
          <p:cNvSpPr txBox="1">
            <a:spLocks/>
          </p:cNvSpPr>
          <p:nvPr/>
        </p:nvSpPr>
        <p:spPr bwMode="auto">
          <a:xfrm>
            <a:off x="646176" y="898112"/>
            <a:ext cx="8165592"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Arial" panose="020B0604020202020204" pitchFamily="34" charset="0"/>
              <a:buChar char="•"/>
            </a:pPr>
            <a:r>
              <a:rPr lang="en-US"/>
              <a:t>Certified Cost and Pricing Data is NOT required for proposal submission</a:t>
            </a:r>
          </a:p>
          <a:p>
            <a:pPr lvl="1">
              <a:buClrTx/>
              <a:buFont typeface="Arial" panose="020B0604020202020204" pitchFamily="34" charset="0"/>
              <a:buChar char="•"/>
            </a:pPr>
            <a:r>
              <a:rPr lang="en-US"/>
              <a:t> It may be required for future TO solicitations when the Government determines necessary based upon the nature of the TO requirement (ARTICLE B.5.Q. of the RFP)</a:t>
            </a:r>
          </a:p>
          <a:p>
            <a:pPr lvl="1">
              <a:buClrTx/>
              <a:buFont typeface="Arial" panose="020B0604020202020204" pitchFamily="34" charset="0"/>
              <a:buChar char="•"/>
            </a:pPr>
            <a:endParaRPr lang="en-US" sz="100"/>
          </a:p>
          <a:p>
            <a:pPr>
              <a:buClrTx/>
              <a:buFont typeface="Arial" panose="020B0604020202020204" pitchFamily="34" charset="0"/>
              <a:buChar char="•"/>
            </a:pPr>
            <a:r>
              <a:rPr lang="en-US"/>
              <a:t>Data submitted shall be sufficient to determine cost/price reasonableness and a cost realism</a:t>
            </a:r>
          </a:p>
          <a:p>
            <a:pPr lvl="1">
              <a:buClrTx/>
              <a:buFont typeface="Arial" panose="020B0604020202020204" pitchFamily="34" charset="0"/>
              <a:buChar char="•"/>
            </a:pPr>
            <a:r>
              <a:rPr lang="en-US"/>
              <a:t>Must support the cost/price proposed for the TTO and STO’s</a:t>
            </a:r>
          </a:p>
          <a:p>
            <a:pPr lvl="1">
              <a:buClrTx/>
              <a:buFont typeface="Arial" panose="020B0604020202020204" pitchFamily="34" charset="0"/>
              <a:buChar char="•"/>
            </a:pPr>
            <a:r>
              <a:rPr lang="en-US"/>
              <a:t>Data provided shall be supported with explanations or supporting rationale, as needed</a:t>
            </a:r>
          </a:p>
          <a:p>
            <a:pPr lvl="1"/>
            <a:endParaRPr lang="en-US"/>
          </a:p>
          <a:p>
            <a:pPr marL="0" indent="0">
              <a:buFont typeface="Wingdings" charset="0"/>
              <a:buNone/>
            </a:pPr>
            <a:endParaRPr lang="en-US"/>
          </a:p>
        </p:txBody>
      </p:sp>
    </p:spTree>
    <p:extLst>
      <p:ext uri="{BB962C8B-B14F-4D97-AF65-F5344CB8AC3E}">
        <p14:creationId xmlns:p14="http://schemas.microsoft.com/office/powerpoint/2010/main" val="22945196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5D84-8D76-404C-BE67-FDFE80F6FC01}"/>
              </a:ext>
            </a:extLst>
          </p:cNvPr>
          <p:cNvSpPr>
            <a:spLocks noGrp="1"/>
          </p:cNvSpPr>
          <p:nvPr>
            <p:ph type="title"/>
          </p:nvPr>
        </p:nvSpPr>
        <p:spPr/>
        <p:txBody>
          <a:bodyPr/>
          <a:lstStyle/>
          <a:p>
            <a:pPr algn="ctr"/>
            <a:r>
              <a:rPr lang="en-US" b="1"/>
              <a:t>Small Business Subcontracting Plan</a:t>
            </a:r>
          </a:p>
        </p:txBody>
      </p:sp>
      <p:sp>
        <p:nvSpPr>
          <p:cNvPr id="3" name="Content Placeholder 2">
            <a:extLst>
              <a:ext uri="{FF2B5EF4-FFF2-40B4-BE49-F238E27FC236}">
                <a16:creationId xmlns:a16="http://schemas.microsoft.com/office/drawing/2014/main" id="{3A12A56B-6AEF-4AAF-8495-746A2E28899F}"/>
              </a:ext>
            </a:extLst>
          </p:cNvPr>
          <p:cNvSpPr>
            <a:spLocks noGrp="1"/>
          </p:cNvSpPr>
          <p:nvPr>
            <p:ph sz="quarter" idx="11"/>
          </p:nvPr>
        </p:nvSpPr>
        <p:spPr/>
        <p:txBody>
          <a:bodyPr/>
          <a:lstStyle/>
          <a:p>
            <a:pPr lvl="1"/>
            <a:r>
              <a:rPr lang="en-US" sz="1800" b="0" i="0" u="none" strike="noStrike" baseline="0">
                <a:solidFill>
                  <a:srgbClr val="000000"/>
                </a:solidFill>
                <a:latin typeface="Calibri" panose="020F0502020204030204" pitchFamily="34" charset="0"/>
              </a:rPr>
              <a:t>Attachment 23 HHS Small Business Subcontracting Plan Template should be used to propose in accordance with Section L.2.C.5 and FAR 19.704</a:t>
            </a:r>
            <a:br>
              <a:rPr lang="en-US" sz="1800" b="0" i="0" u="none" strike="noStrike" baseline="0">
                <a:solidFill>
                  <a:srgbClr val="000000"/>
                </a:solidFill>
                <a:latin typeface="Calibri" panose="020F0502020204030204" pitchFamily="34" charset="0"/>
              </a:rPr>
            </a:br>
            <a:endParaRPr lang="en-US" sz="1800" b="0" i="0" u="none" strike="noStrike" baseline="0">
              <a:solidFill>
                <a:srgbClr val="000000"/>
              </a:solidFill>
              <a:latin typeface="Calibri" panose="020F0502020204030204" pitchFamily="34" charset="0"/>
            </a:endParaRPr>
          </a:p>
          <a:p>
            <a:pPr lvl="1"/>
            <a:r>
              <a:rPr lang="en-US" sz="1800" b="0" i="0" u="none" strike="noStrike" baseline="0">
                <a:solidFill>
                  <a:srgbClr val="000000"/>
                </a:solidFill>
                <a:latin typeface="Calibri" panose="020F0502020204030204" pitchFamily="34" charset="0"/>
              </a:rPr>
              <a:t>HHS expects each procuring activity to establish minimum subcontracting goals for all procurements. The anticipated minimum goals for this RFP are as follows: </a:t>
            </a:r>
          </a:p>
          <a:p>
            <a:pPr lvl="2"/>
            <a:r>
              <a:rPr lang="en-US" sz="1400" b="0" i="0" u="none" strike="noStrike" baseline="0">
                <a:solidFill>
                  <a:srgbClr val="000000"/>
                </a:solidFill>
                <a:latin typeface="Calibri" panose="020F0502020204030204" pitchFamily="34" charset="0"/>
              </a:rPr>
              <a:t>33% for Small Business; 5% for Small Disadvantaged Business; 5% for Women-Owned Small Business; 3% for HUBZone Small Business; and 3% for Veteran-Owned Small Business and Service-Disabled Veteran-Owned Small Business</a:t>
            </a:r>
          </a:p>
          <a:p>
            <a:pPr lvl="1"/>
            <a:endParaRPr lang="en-US" sz="1700">
              <a:latin typeface="Calibri" panose="020F0502020204030204" pitchFamily="34" charset="0"/>
            </a:endParaRPr>
          </a:p>
          <a:p>
            <a:pPr lvl="1"/>
            <a:r>
              <a:rPr lang="en-US" sz="1700">
                <a:latin typeface="Calibri" panose="020F0502020204030204" pitchFamily="34" charset="0"/>
              </a:rPr>
              <a:t>Please see  FAR 52.219-9 and FAR 52.219-9 Alternate II</a:t>
            </a:r>
            <a:endParaRPr lang="en-US" sz="1700" b="0" i="0" u="none" strike="noStrike" baseline="0">
              <a:solidFill>
                <a:srgbClr val="000000"/>
              </a:solidFill>
              <a:latin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29513938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00E-790E-469B-BD8A-6438BF9DDF88}"/>
              </a:ext>
            </a:extLst>
          </p:cNvPr>
          <p:cNvSpPr>
            <a:spLocks noGrp="1"/>
          </p:cNvSpPr>
          <p:nvPr>
            <p:ph type="ctrTitle"/>
          </p:nvPr>
        </p:nvSpPr>
        <p:spPr/>
        <p:txBody>
          <a:bodyPr/>
          <a:lstStyle/>
          <a:p>
            <a:r>
              <a:rPr lang="en-US" b="1"/>
              <a:t>Section  M</a:t>
            </a:r>
          </a:p>
        </p:txBody>
      </p:sp>
      <p:sp>
        <p:nvSpPr>
          <p:cNvPr id="3" name="Subtitle 2">
            <a:extLst>
              <a:ext uri="{FF2B5EF4-FFF2-40B4-BE49-F238E27FC236}">
                <a16:creationId xmlns:a16="http://schemas.microsoft.com/office/drawing/2014/main" id="{EFF5CEF5-8C22-4372-9D32-EDC1D2FFED7D}"/>
              </a:ext>
            </a:extLst>
          </p:cNvPr>
          <p:cNvSpPr>
            <a:spLocks noGrp="1"/>
          </p:cNvSpPr>
          <p:nvPr>
            <p:ph type="subTitle" idx="1"/>
          </p:nvPr>
        </p:nvSpPr>
        <p:spPr/>
        <p:txBody>
          <a:bodyPr/>
          <a:lstStyle/>
          <a:p>
            <a:r>
              <a:rPr lang="en-US"/>
              <a:t>EVALUATION FACTORS FOR AWARD</a:t>
            </a:r>
          </a:p>
        </p:txBody>
      </p:sp>
    </p:spTree>
    <p:extLst>
      <p:ext uri="{BB962C8B-B14F-4D97-AF65-F5344CB8AC3E}">
        <p14:creationId xmlns:p14="http://schemas.microsoft.com/office/powerpoint/2010/main" val="22143058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2D-0B7A-4269-8EB0-06DAB4EB7A8C}"/>
              </a:ext>
            </a:extLst>
          </p:cNvPr>
          <p:cNvSpPr>
            <a:spLocks noGrp="1"/>
          </p:cNvSpPr>
          <p:nvPr>
            <p:ph type="title"/>
          </p:nvPr>
        </p:nvSpPr>
        <p:spPr/>
        <p:txBody>
          <a:bodyPr/>
          <a:lstStyle/>
          <a:p>
            <a:pPr algn="ctr"/>
            <a:r>
              <a:rPr lang="en-US" b="1"/>
              <a:t>Best Value Determination-Trade Off</a:t>
            </a:r>
          </a:p>
        </p:txBody>
      </p:sp>
      <p:sp>
        <p:nvSpPr>
          <p:cNvPr id="3" name="Content Placeholder 2">
            <a:extLst>
              <a:ext uri="{FF2B5EF4-FFF2-40B4-BE49-F238E27FC236}">
                <a16:creationId xmlns:a16="http://schemas.microsoft.com/office/drawing/2014/main" id="{87DA4AF5-DF1A-4321-ABEF-5FACC6A50B82}"/>
              </a:ext>
            </a:extLst>
          </p:cNvPr>
          <p:cNvSpPr>
            <a:spLocks noGrp="1"/>
          </p:cNvSpPr>
          <p:nvPr>
            <p:ph sz="quarter" idx="11"/>
          </p:nvPr>
        </p:nvSpPr>
        <p:spPr/>
        <p:txBody>
          <a:bodyPr/>
          <a:lstStyle/>
          <a:p>
            <a:r>
              <a:rPr lang="en-US" sz="2000">
                <a:latin typeface="Arial" panose="020B0604020202020204" pitchFamily="34" charset="0"/>
                <a:ea typeface="ＭＳ Ｐゴシック"/>
                <a:cs typeface="Arial" panose="020B0604020202020204" pitchFamily="34" charset="0"/>
              </a:rPr>
              <a:t>FAR 15.101-1 (a): </a:t>
            </a:r>
            <a:r>
              <a:rPr lang="en-US" sz="2000" b="0" i="0">
                <a:solidFill>
                  <a:srgbClr val="000000"/>
                </a:solidFill>
                <a:effectLst/>
                <a:latin typeface="Arial" panose="020B0604020202020204" pitchFamily="34" charset="0"/>
                <a:ea typeface="ＭＳ Ｐゴシック"/>
                <a:cs typeface="Arial" panose="020B0604020202020204" pitchFamily="34" charset="0"/>
              </a:rPr>
              <a:t> </a:t>
            </a:r>
            <a:r>
              <a:rPr lang="en-US" sz="2000" b="0" i="0">
                <a:solidFill>
                  <a:srgbClr val="000000"/>
                </a:solidFill>
                <a:effectLst/>
                <a:latin typeface="Arial"/>
                <a:ea typeface="ＭＳ Ｐゴシック"/>
              </a:rPr>
              <a:t>A tradeoff process is appropriate when it may be in the best interest of the Government to consider award to other than the lowest priced offeror or other than the highest technically rated offeror.</a:t>
            </a:r>
          </a:p>
          <a:p>
            <a:r>
              <a:rPr lang="en-US" sz="2000">
                <a:latin typeface="Arial"/>
                <a:ea typeface="ＭＳ Ｐゴシック"/>
              </a:rPr>
              <a:t> FAR 15.101-1(b): All evaluation factors must be clearly stated and the order of importance.</a:t>
            </a:r>
          </a:p>
          <a:p>
            <a:pPr lvl="1"/>
            <a:r>
              <a:rPr lang="en-US">
                <a:latin typeface="Arial"/>
                <a:ea typeface="ＭＳ Ｐゴシック"/>
              </a:rPr>
              <a:t>M.1 states that : </a:t>
            </a:r>
            <a:r>
              <a:rPr lang="en-US">
                <a:effectLst/>
                <a:latin typeface="Arial"/>
                <a:ea typeface="Calibri" panose="020F0502020204030204" pitchFamily="34" charset="0"/>
              </a:rPr>
              <a:t>The factors in order of importance are technical, cost, small business participation, and past performance.</a:t>
            </a:r>
          </a:p>
          <a:p>
            <a:pPr lvl="2"/>
            <a:r>
              <a:rPr lang="en-US" sz="1800">
                <a:effectLst/>
                <a:latin typeface="Arial"/>
                <a:ea typeface="Calibri" panose="020F0502020204030204" pitchFamily="34" charset="0"/>
              </a:rPr>
              <a:t>Please note this is an R&amp;D contract award per </a:t>
            </a:r>
            <a:r>
              <a:rPr lang="en-US" sz="1800">
                <a:latin typeface="Arial"/>
                <a:ea typeface="Calibri" panose="020F0502020204030204" pitchFamily="34" charset="0"/>
              </a:rPr>
              <a:t>FAR 35</a:t>
            </a:r>
            <a:endParaRPr lang="en-US" sz="1800">
              <a:effectLst/>
              <a:latin typeface="Arial"/>
              <a:ea typeface="Calibri" panose="020F0502020204030204" pitchFamily="34" charset="0"/>
            </a:endParaRPr>
          </a:p>
          <a:p>
            <a:pPr lvl="1"/>
            <a:r>
              <a:rPr lang="en-US">
                <a:latin typeface="Arial"/>
                <a:ea typeface="Calibri" panose="020F0502020204030204" pitchFamily="34" charset="0"/>
              </a:rPr>
              <a:t>M.1 states Small Business Participation and Past Performance are of equal weight.</a:t>
            </a:r>
            <a:endParaRPr lang="en-US">
              <a:effectLst/>
              <a:latin typeface="Arial"/>
              <a:ea typeface="Calibri" panose="020F0502020204030204" pitchFamily="34" charset="0"/>
            </a:endParaRPr>
          </a:p>
          <a:p>
            <a:pPr marL="228600" lvl="1" indent="0">
              <a:buNone/>
            </a:pPr>
            <a:endParaRPr lang="en-US">
              <a:latin typeface="open_sansregular"/>
            </a:endParaRPr>
          </a:p>
          <a:p>
            <a:pPr marL="0" indent="0">
              <a:buNone/>
            </a:pPr>
            <a:endParaRPr lang="en-US">
              <a:latin typeface="open_sansregular"/>
            </a:endParaRPr>
          </a:p>
        </p:txBody>
      </p:sp>
    </p:spTree>
    <p:extLst>
      <p:ext uri="{BB962C8B-B14F-4D97-AF65-F5344CB8AC3E}">
        <p14:creationId xmlns:p14="http://schemas.microsoft.com/office/powerpoint/2010/main" val="36986337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p:spPr>
        <p:txBody>
          <a:bodyPr/>
          <a:lstStyle/>
          <a:p>
            <a:pPr algn="ctr"/>
            <a:r>
              <a:rPr lang="en-US" b="1"/>
              <a:t>4 Evaluation Factors for Award- Proposal Volumes</a:t>
            </a:r>
          </a:p>
        </p:txBody>
      </p:sp>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p:txBody>
          <a:bodyPr/>
          <a:lstStyle/>
          <a:p>
            <a:r>
              <a:rPr lang="en-US"/>
              <a:t>Evaluation Factors in order of importance:</a:t>
            </a:r>
          </a:p>
          <a:p>
            <a:pPr marL="228600" lvl="1" indent="0">
              <a:buNone/>
            </a:pPr>
            <a:r>
              <a:rPr lang="en-US"/>
              <a:t>1. Technical (Technical Proposal Evaluation)</a:t>
            </a:r>
          </a:p>
          <a:p>
            <a:pPr marL="228600" lvl="1" indent="0">
              <a:buNone/>
            </a:pPr>
            <a:r>
              <a:rPr lang="en-US"/>
              <a:t>2. Cost/Price (Business Proposal Evaluation)</a:t>
            </a:r>
          </a:p>
          <a:p>
            <a:pPr marL="228600" lvl="1" indent="0">
              <a:buNone/>
            </a:pPr>
            <a:r>
              <a:rPr lang="en-US"/>
              <a:t>3. Small Business Participation (Business Proposal Evaluation)</a:t>
            </a:r>
          </a:p>
          <a:p>
            <a:pPr marL="228600" lvl="1" indent="0">
              <a:buNone/>
            </a:pPr>
            <a:r>
              <a:rPr lang="en-US"/>
              <a:t>4. Past Performance (Business Proposal Evaluation)</a:t>
            </a:r>
          </a:p>
          <a:p>
            <a:endParaRPr lang="en-US"/>
          </a:p>
        </p:txBody>
      </p:sp>
    </p:spTree>
    <p:extLst>
      <p:ext uri="{BB962C8B-B14F-4D97-AF65-F5344CB8AC3E}">
        <p14:creationId xmlns:p14="http://schemas.microsoft.com/office/powerpoint/2010/main" val="10503465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5D84-8D76-404C-BE67-FDFE80F6FC01}"/>
              </a:ext>
            </a:extLst>
          </p:cNvPr>
          <p:cNvSpPr>
            <a:spLocks noGrp="1"/>
          </p:cNvSpPr>
          <p:nvPr>
            <p:ph type="title"/>
          </p:nvPr>
        </p:nvSpPr>
        <p:spPr/>
        <p:txBody>
          <a:bodyPr/>
          <a:lstStyle/>
          <a:p>
            <a:pPr algn="ctr"/>
            <a:r>
              <a:rPr lang="en-US" b="1">
                <a:ea typeface="ＭＳ Ｐゴシック"/>
              </a:rPr>
              <a:t>Business Proposal Evaluation (Section M.2)</a:t>
            </a:r>
          </a:p>
        </p:txBody>
      </p:sp>
      <p:sp>
        <p:nvSpPr>
          <p:cNvPr id="3" name="Content Placeholder 2">
            <a:extLst>
              <a:ext uri="{FF2B5EF4-FFF2-40B4-BE49-F238E27FC236}">
                <a16:creationId xmlns:a16="http://schemas.microsoft.com/office/drawing/2014/main" id="{3A12A56B-6AEF-4AAF-8495-746A2E28899F}"/>
              </a:ext>
            </a:extLst>
          </p:cNvPr>
          <p:cNvSpPr>
            <a:spLocks noGrp="1"/>
          </p:cNvSpPr>
          <p:nvPr>
            <p:ph sz="quarter" idx="11"/>
          </p:nvPr>
        </p:nvSpPr>
        <p:spPr/>
        <p:txBody>
          <a:bodyPr/>
          <a:lstStyle/>
          <a:p>
            <a:r>
              <a:rPr lang="en-US"/>
              <a:t>Per NIH Manual Chapter 6315-1(C):</a:t>
            </a:r>
            <a:r>
              <a:rPr lang="en-US" sz="1800"/>
              <a:t>Evaluation of business proposals determines the reasonableness of cost elements and business management capabilities of offerors to perform the required work </a:t>
            </a:r>
          </a:p>
          <a:p>
            <a:r>
              <a:rPr lang="en-US"/>
              <a:t>Cost/Price Evaluation- in accordance with FAR 15.404-1</a:t>
            </a:r>
          </a:p>
          <a:p>
            <a:pPr lvl="1"/>
            <a:r>
              <a:rPr lang="en-US"/>
              <a:t>Sample Task Orders and Transition Task Order</a:t>
            </a:r>
          </a:p>
          <a:p>
            <a:pPr lvl="1"/>
            <a:r>
              <a:rPr lang="en-US"/>
              <a:t>Compensation Plan</a:t>
            </a:r>
          </a:p>
          <a:p>
            <a:pPr lvl="1"/>
            <a:r>
              <a:rPr lang="en-US"/>
              <a:t>Evaluation of Options</a:t>
            </a:r>
          </a:p>
          <a:p>
            <a:r>
              <a:rPr lang="en-US">
                <a:ea typeface="ＭＳ Ｐゴシック"/>
              </a:rPr>
              <a:t>Small Business Participation Evaluation</a:t>
            </a:r>
          </a:p>
          <a:p>
            <a:r>
              <a:rPr lang="en-US"/>
              <a:t>Past Performance Evaluation</a:t>
            </a:r>
          </a:p>
          <a:p>
            <a:pPr marL="0" indent="0">
              <a:buNone/>
            </a:pPr>
            <a:endParaRPr lang="en-US"/>
          </a:p>
        </p:txBody>
      </p:sp>
    </p:spTree>
    <p:extLst>
      <p:ext uri="{BB962C8B-B14F-4D97-AF65-F5344CB8AC3E}">
        <p14:creationId xmlns:p14="http://schemas.microsoft.com/office/powerpoint/2010/main" val="1938605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A28B-0389-4F5E-82DD-FAA59AD5E997}"/>
              </a:ext>
            </a:extLst>
          </p:cNvPr>
          <p:cNvSpPr>
            <a:spLocks noGrp="1"/>
          </p:cNvSpPr>
          <p:nvPr>
            <p:ph type="title"/>
          </p:nvPr>
        </p:nvSpPr>
        <p:spPr/>
        <p:txBody>
          <a:bodyPr/>
          <a:lstStyle/>
          <a:p>
            <a:pPr algn="ctr"/>
            <a:r>
              <a:rPr lang="en-US" b="1"/>
              <a:t>Cost/Price Evaluation (M.2.a)</a:t>
            </a:r>
          </a:p>
        </p:txBody>
      </p:sp>
      <p:sp>
        <p:nvSpPr>
          <p:cNvPr id="3" name="Content Placeholder 2">
            <a:extLst>
              <a:ext uri="{FF2B5EF4-FFF2-40B4-BE49-F238E27FC236}">
                <a16:creationId xmlns:a16="http://schemas.microsoft.com/office/drawing/2014/main" id="{749895FE-FF27-4DC9-A9E8-AC616B65B46A}"/>
              </a:ext>
            </a:extLst>
          </p:cNvPr>
          <p:cNvSpPr>
            <a:spLocks noGrp="1"/>
          </p:cNvSpPr>
          <p:nvPr>
            <p:ph sz="quarter" idx="11"/>
          </p:nvPr>
        </p:nvSpPr>
        <p:spPr/>
        <p:txBody>
          <a:bodyPr/>
          <a:lstStyle/>
          <a:p>
            <a:r>
              <a:rPr lang="en-US">
                <a:ea typeface="ＭＳ Ｐゴシック"/>
              </a:rPr>
              <a:t>Cost/Price Evaluation- in accordance with FAR 15.404-1</a:t>
            </a:r>
          </a:p>
          <a:p>
            <a:pPr lvl="1"/>
            <a:r>
              <a:rPr lang="en-US">
                <a:ea typeface="ＭＳ Ｐゴシック"/>
              </a:rPr>
              <a:t>Sample Task Orders and Transition Task Order</a:t>
            </a:r>
          </a:p>
          <a:p>
            <a:pPr lvl="1"/>
            <a:r>
              <a:rPr lang="en-US" sz="1600">
                <a:ea typeface="ＭＳ Ｐゴシック"/>
              </a:rPr>
              <a:t>FAR PT 35.007 (f): …Although cost or price is not normally the controlling factor in selecting a contractor to perform R&amp;D, it should not be disregarded in arriving at a selection that best satisfies the Government’s requirement at a fair and reasonable cost.</a:t>
            </a:r>
          </a:p>
          <a:p>
            <a:pPr lvl="1"/>
            <a:r>
              <a:rPr lang="en-US" sz="1600">
                <a:ea typeface="ＭＳ Ｐゴシック"/>
              </a:rPr>
              <a:t>Attachment 24, Breakdown of Proposed Estimated Costs (plus fee) w/ Excel Spreadsheet</a:t>
            </a:r>
          </a:p>
          <a:p>
            <a:pPr lvl="1"/>
            <a:r>
              <a:rPr lang="en-US">
                <a:ea typeface="ＭＳ Ｐゴシック"/>
              </a:rPr>
              <a:t>Compensation Plan- FAR 52.222-46</a:t>
            </a:r>
          </a:p>
          <a:p>
            <a:pPr lvl="1"/>
            <a:r>
              <a:rPr lang="en-US">
                <a:ea typeface="ＭＳ Ｐゴシック"/>
              </a:rPr>
              <a:t>Evaluation of Options-FAR 52.217-5, Evaluation of Options, (July 1990)</a:t>
            </a:r>
          </a:p>
          <a:p>
            <a:pPr lvl="2"/>
            <a:r>
              <a:rPr lang="en-US" sz="1600">
                <a:ea typeface="ＭＳ Ｐゴシック"/>
              </a:rPr>
              <a:t>Option periods are in Sample Task Orders C and D</a:t>
            </a:r>
          </a:p>
          <a:p>
            <a:endParaRPr lang="en-US"/>
          </a:p>
        </p:txBody>
      </p:sp>
    </p:spTree>
    <p:extLst>
      <p:ext uri="{BB962C8B-B14F-4D97-AF65-F5344CB8AC3E}">
        <p14:creationId xmlns:p14="http://schemas.microsoft.com/office/powerpoint/2010/main" val="56977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Resultant Changes Made from Draft Solicitation Feedback</a:t>
            </a:r>
          </a:p>
        </p:txBody>
      </p:sp>
      <p:sp>
        <p:nvSpPr>
          <p:cNvPr id="3" name="Content Placeholder 2"/>
          <p:cNvSpPr>
            <a:spLocks noGrp="1"/>
          </p:cNvSpPr>
          <p:nvPr>
            <p:ph sz="quarter" idx="11"/>
          </p:nvPr>
        </p:nvSpPr>
        <p:spPr/>
        <p:txBody>
          <a:bodyPr>
            <a:normAutofit/>
          </a:bodyPr>
          <a:lstStyle/>
          <a:p>
            <a:pPr lvl="1"/>
            <a:r>
              <a:rPr lang="en-US" sz="2000"/>
              <a:t>Requirement for Certified Cost and Pricing Data has been removed </a:t>
            </a:r>
            <a:endParaRPr lang="en-US" sz="2000">
              <a:ea typeface="ＭＳ Ｐゴシック"/>
            </a:endParaRPr>
          </a:p>
          <a:p>
            <a:pPr lvl="1"/>
            <a:r>
              <a:rPr lang="en-US" sz="2000">
                <a:ea typeface="ＭＳ Ｐゴシック"/>
              </a:rPr>
              <a:t>The overall number of Sample Task Orders has been reduced from 7 to 4</a:t>
            </a:r>
          </a:p>
          <a:p>
            <a:pPr lvl="1"/>
            <a:r>
              <a:rPr lang="en-US" sz="2000"/>
              <a:t>Transition Task Order </a:t>
            </a:r>
          </a:p>
          <a:p>
            <a:pPr lvl="2"/>
            <a:r>
              <a:rPr lang="en-US" sz="2000">
                <a:ea typeface="ＭＳ Ｐゴシック"/>
              </a:rPr>
              <a:t>Period of performance was shortened from 12 months to 5 months as a result of industry feedback</a:t>
            </a:r>
            <a:endParaRPr lang="en-US" sz="2000"/>
          </a:p>
          <a:p>
            <a:pPr lvl="2"/>
            <a:r>
              <a:rPr lang="en-US" sz="2000"/>
              <a:t>Statement of Work has been updated to accommodate a firm-fixed price task order in order to remove administrative burden for interested parties proposing</a:t>
            </a:r>
          </a:p>
          <a:p>
            <a:pPr lvl="1"/>
            <a:r>
              <a:rPr lang="en-US" sz="2000"/>
              <a:t>Annual Operations Plan changed from an Advanced Understanding to a Deliverable</a:t>
            </a:r>
          </a:p>
          <a:p>
            <a:endParaRPr lang="en-US"/>
          </a:p>
        </p:txBody>
      </p:sp>
    </p:spTree>
    <p:extLst>
      <p:ext uri="{BB962C8B-B14F-4D97-AF65-F5344CB8AC3E}">
        <p14:creationId xmlns:p14="http://schemas.microsoft.com/office/powerpoint/2010/main" val="21890048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E1B2-DE27-4A1A-BB6A-D4B519D43C3E}"/>
              </a:ext>
            </a:extLst>
          </p:cNvPr>
          <p:cNvSpPr>
            <a:spLocks noGrp="1"/>
          </p:cNvSpPr>
          <p:nvPr>
            <p:ph type="title"/>
          </p:nvPr>
        </p:nvSpPr>
        <p:spPr/>
        <p:txBody>
          <a:bodyPr/>
          <a:lstStyle/>
          <a:p>
            <a:pPr algn="ctr"/>
            <a:r>
              <a:rPr lang="en-US" b="1"/>
              <a:t>Past Performance Evaluation (M.2.c)</a:t>
            </a:r>
          </a:p>
        </p:txBody>
      </p:sp>
      <p:sp>
        <p:nvSpPr>
          <p:cNvPr id="3" name="Content Placeholder 2">
            <a:extLst>
              <a:ext uri="{FF2B5EF4-FFF2-40B4-BE49-F238E27FC236}">
                <a16:creationId xmlns:a16="http://schemas.microsoft.com/office/drawing/2014/main" id="{11D5DEF6-2657-46BD-9129-EB74DE6D8675}"/>
              </a:ext>
            </a:extLst>
          </p:cNvPr>
          <p:cNvSpPr>
            <a:spLocks noGrp="1"/>
          </p:cNvSpPr>
          <p:nvPr>
            <p:ph sz="quarter" idx="11"/>
          </p:nvPr>
        </p:nvSpPr>
        <p:spPr/>
        <p:txBody>
          <a:bodyPr/>
          <a:lstStyle/>
          <a:p>
            <a:r>
              <a:rPr lang="en-US">
                <a:ea typeface="ＭＳ Ｐゴシック"/>
              </a:rPr>
              <a:t>Past Performance will be evaluated in accordance with FAR 15.304(c)(3)(i) which requires the evaluation of past performance in all source selections for negotiated acquisitions above the simplified acquisition threshold </a:t>
            </a:r>
            <a:endParaRPr lang="en-US"/>
          </a:p>
          <a:p>
            <a:r>
              <a:rPr lang="en-US">
                <a:ea typeface="ＭＳ Ｐゴシック"/>
              </a:rPr>
              <a:t>FAR 15.304(d) states that “The general approach for evaluating past performance information shall be described”</a:t>
            </a:r>
          </a:p>
          <a:p>
            <a:r>
              <a:rPr lang="en-US">
                <a:ea typeface="ＭＳ Ｐゴシック"/>
              </a:rPr>
              <a:t>See Section M.2.c of the Solicitation for the description of how the past performance evaluation shall be conducted</a:t>
            </a:r>
          </a:p>
          <a:p>
            <a:r>
              <a:rPr lang="en-US">
                <a:ea typeface="ＭＳ Ｐゴシック"/>
              </a:rPr>
              <a:t>Please see Section L.2.C.14 for instructions related to what is required for Past Performance</a:t>
            </a:r>
          </a:p>
        </p:txBody>
      </p:sp>
    </p:spTree>
    <p:extLst>
      <p:ext uri="{BB962C8B-B14F-4D97-AF65-F5344CB8AC3E}">
        <p14:creationId xmlns:p14="http://schemas.microsoft.com/office/powerpoint/2010/main" val="18767579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4780-07EC-4690-9317-8A9B68C773AB}"/>
              </a:ext>
            </a:extLst>
          </p:cNvPr>
          <p:cNvSpPr>
            <a:spLocks noGrp="1"/>
          </p:cNvSpPr>
          <p:nvPr>
            <p:ph type="title"/>
          </p:nvPr>
        </p:nvSpPr>
        <p:spPr>
          <a:xfrm>
            <a:off x="493776" y="288606"/>
            <a:ext cx="8165592" cy="317395"/>
          </a:xfrm>
        </p:spPr>
        <p:txBody>
          <a:bodyPr/>
          <a:lstStyle/>
          <a:p>
            <a:pPr algn="ctr"/>
            <a:r>
              <a:rPr lang="en-US" b="1">
                <a:ea typeface="ＭＳ Ｐゴシック"/>
              </a:rPr>
              <a:t>Technical Proposal Evaluation (Section M.3)</a:t>
            </a:r>
            <a:endParaRPr lang="en-US" b="1"/>
          </a:p>
        </p:txBody>
      </p:sp>
      <p:sp>
        <p:nvSpPr>
          <p:cNvPr id="3" name="Content Placeholder 2">
            <a:extLst>
              <a:ext uri="{FF2B5EF4-FFF2-40B4-BE49-F238E27FC236}">
                <a16:creationId xmlns:a16="http://schemas.microsoft.com/office/drawing/2014/main" id="{61D68AFC-C5FB-4319-87D3-47FF7E3B4FDF}"/>
              </a:ext>
            </a:extLst>
          </p:cNvPr>
          <p:cNvSpPr>
            <a:spLocks noGrp="1"/>
          </p:cNvSpPr>
          <p:nvPr>
            <p:ph sz="quarter" idx="11"/>
          </p:nvPr>
        </p:nvSpPr>
        <p:spPr/>
        <p:txBody>
          <a:bodyPr/>
          <a:lstStyle/>
          <a:p>
            <a:r>
              <a:rPr lang="en-US"/>
              <a:t> </a:t>
            </a:r>
            <a:r>
              <a:rPr lang="en-US" b="1"/>
              <a:t>Scored Technical Evaluation Criteria</a:t>
            </a:r>
          </a:p>
          <a:p>
            <a:pPr lvl="1"/>
            <a:r>
              <a:rPr lang="en-US"/>
              <a:t>The review and scoring of the Technical Proposals is done during the Scientific Peer Review in accordance with 42 CFR 52h</a:t>
            </a:r>
          </a:p>
          <a:p>
            <a:pPr lvl="1"/>
            <a:r>
              <a:rPr lang="en-US"/>
              <a:t>Scoring structure found in Section M.3.3.a</a:t>
            </a:r>
          </a:p>
          <a:p>
            <a:pPr lvl="1"/>
            <a:r>
              <a:rPr lang="en-US">
                <a:ea typeface="ＭＳ Ｐゴシック"/>
              </a:rPr>
              <a:t>Separate criteria found in Section M.3 for:</a:t>
            </a:r>
          </a:p>
          <a:p>
            <a:pPr lvl="2"/>
            <a:r>
              <a:rPr lang="en-US">
                <a:ea typeface="ＭＳ Ｐゴシック"/>
              </a:rPr>
              <a:t>Statement of Work for the Parent IDIQ (Technical Proposal) Evaluation Criteria</a:t>
            </a:r>
            <a:endParaRPr lang="en-US"/>
          </a:p>
          <a:p>
            <a:pPr lvl="2"/>
            <a:r>
              <a:rPr lang="en-US">
                <a:ea typeface="ＭＳ Ｐゴシック"/>
              </a:rPr>
              <a:t>Transition Task Order Evaluation Criteria</a:t>
            </a:r>
            <a:endParaRPr lang="en-US"/>
          </a:p>
          <a:p>
            <a:pPr lvl="2"/>
            <a:r>
              <a:rPr lang="en-US"/>
              <a:t>Sample Task Order Evaluation Criteria</a:t>
            </a:r>
          </a:p>
          <a:p>
            <a:pPr lvl="1"/>
            <a:endParaRPr lang="en-US"/>
          </a:p>
        </p:txBody>
      </p:sp>
    </p:spTree>
    <p:extLst>
      <p:ext uri="{BB962C8B-B14F-4D97-AF65-F5344CB8AC3E}">
        <p14:creationId xmlns:p14="http://schemas.microsoft.com/office/powerpoint/2010/main" val="1549872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99CB-AAA7-4BEE-A58A-DD8F455AA322}"/>
              </a:ext>
            </a:extLst>
          </p:cNvPr>
          <p:cNvSpPr>
            <a:spLocks noGrp="1"/>
          </p:cNvSpPr>
          <p:nvPr>
            <p:ph type="title"/>
          </p:nvPr>
        </p:nvSpPr>
        <p:spPr/>
        <p:txBody>
          <a:bodyPr/>
          <a:lstStyle/>
          <a:p>
            <a:pPr algn="ctr"/>
            <a:r>
              <a:rPr lang="en-US" b="1"/>
              <a:t>Technical Proposal Evaluation (Section M.3)</a:t>
            </a:r>
          </a:p>
        </p:txBody>
      </p:sp>
      <p:sp>
        <p:nvSpPr>
          <p:cNvPr id="3" name="Content Placeholder 2">
            <a:extLst>
              <a:ext uri="{FF2B5EF4-FFF2-40B4-BE49-F238E27FC236}">
                <a16:creationId xmlns:a16="http://schemas.microsoft.com/office/drawing/2014/main" id="{DC980DB3-90A4-489A-868D-829624681225}"/>
              </a:ext>
            </a:extLst>
          </p:cNvPr>
          <p:cNvSpPr>
            <a:spLocks noGrp="1"/>
          </p:cNvSpPr>
          <p:nvPr>
            <p:ph sz="quarter" idx="11"/>
          </p:nvPr>
        </p:nvSpPr>
        <p:spPr>
          <a:xfrm>
            <a:off x="493776" y="1069974"/>
            <a:ext cx="8165592" cy="3761867"/>
          </a:xfrm>
        </p:spPr>
        <p:txBody>
          <a:bodyPr/>
          <a:lstStyle/>
          <a:p>
            <a:pPr lvl="1"/>
            <a:r>
              <a:rPr lang="en-US" sz="1800"/>
              <a:t>Unscored Technical Evaluation Criteria will be reviewed as “having concerns” or “no concerns” during the Scientific Peer Review </a:t>
            </a:r>
          </a:p>
          <a:p>
            <a:pPr lvl="1"/>
            <a:r>
              <a:rPr lang="en-US" sz="1800"/>
              <a:t>All unscored criteria are based upon federal regulatory and policy requirements. (See Section L.2.B for more information)</a:t>
            </a:r>
          </a:p>
          <a:p>
            <a:pPr lvl="1"/>
            <a:r>
              <a:rPr lang="en-US" sz="1800"/>
              <a:t>Proposals in the competitive range will be given an opportunity to address any concerns raised by the Peer Review Group for unscored criteria</a:t>
            </a:r>
          </a:p>
          <a:p>
            <a:pPr lvl="1"/>
            <a:r>
              <a:rPr lang="en-US" sz="1800"/>
              <a:t>All concerns must be resolved prior to a proposal being eligible for award</a:t>
            </a:r>
          </a:p>
          <a:p>
            <a:pPr lvl="1"/>
            <a:endParaRPr lang="en-US" sz="1800"/>
          </a:p>
          <a:p>
            <a:pPr lvl="1"/>
            <a:endParaRPr lang="en-US" sz="1600"/>
          </a:p>
          <a:p>
            <a:pPr lvl="2"/>
            <a:endParaRPr lang="en-US"/>
          </a:p>
          <a:p>
            <a:endParaRPr lang="en-US"/>
          </a:p>
        </p:txBody>
      </p:sp>
    </p:spTree>
    <p:extLst>
      <p:ext uri="{BB962C8B-B14F-4D97-AF65-F5344CB8AC3E}">
        <p14:creationId xmlns:p14="http://schemas.microsoft.com/office/powerpoint/2010/main" val="18029645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3981-BDE3-4569-9C57-1AFADD3074C2}"/>
              </a:ext>
            </a:extLst>
          </p:cNvPr>
          <p:cNvSpPr>
            <a:spLocks noGrp="1"/>
          </p:cNvSpPr>
          <p:nvPr>
            <p:ph type="title"/>
          </p:nvPr>
        </p:nvSpPr>
        <p:spPr/>
        <p:txBody>
          <a:bodyPr/>
          <a:lstStyle/>
          <a:p>
            <a:pPr algn="ctr"/>
            <a:r>
              <a:rPr lang="en-US" b="1"/>
              <a:t>Technical Proposal Evaluation (Section M.3)</a:t>
            </a:r>
          </a:p>
        </p:txBody>
      </p:sp>
      <p:sp>
        <p:nvSpPr>
          <p:cNvPr id="3" name="Content Placeholder 2">
            <a:extLst>
              <a:ext uri="{FF2B5EF4-FFF2-40B4-BE49-F238E27FC236}">
                <a16:creationId xmlns:a16="http://schemas.microsoft.com/office/drawing/2014/main" id="{741334CE-5ADE-4C78-904B-ADD1C548CD72}"/>
              </a:ext>
            </a:extLst>
          </p:cNvPr>
          <p:cNvSpPr>
            <a:spLocks noGrp="1"/>
          </p:cNvSpPr>
          <p:nvPr>
            <p:ph sz="quarter" idx="11"/>
          </p:nvPr>
        </p:nvSpPr>
        <p:spPr>
          <a:xfrm>
            <a:off x="493776" y="852928"/>
            <a:ext cx="8165592" cy="3603811"/>
          </a:xfrm>
        </p:spPr>
        <p:txBody>
          <a:bodyPr/>
          <a:lstStyle/>
          <a:p>
            <a:pPr marL="0" indent="0">
              <a:buNone/>
            </a:pPr>
            <a:r>
              <a:rPr lang="en-US"/>
              <a:t>List of Unscored Technical Evaluation Criteria:</a:t>
            </a:r>
          </a:p>
        </p:txBody>
      </p:sp>
      <p:graphicFrame>
        <p:nvGraphicFramePr>
          <p:cNvPr id="6" name="Table 5">
            <a:extLst>
              <a:ext uri="{FF2B5EF4-FFF2-40B4-BE49-F238E27FC236}">
                <a16:creationId xmlns:a16="http://schemas.microsoft.com/office/drawing/2014/main" id="{87A1EFE5-8545-44CE-ADE7-4E6C3470CEEF}"/>
              </a:ext>
            </a:extLst>
          </p:cNvPr>
          <p:cNvGraphicFramePr>
            <a:graphicFrameLocks noGrp="1"/>
          </p:cNvGraphicFramePr>
          <p:nvPr>
            <p:extLst>
              <p:ext uri="{D42A27DB-BD31-4B8C-83A1-F6EECF244321}">
                <p14:modId xmlns:p14="http://schemas.microsoft.com/office/powerpoint/2010/main" val="560067762"/>
              </p:ext>
            </p:extLst>
          </p:nvPr>
        </p:nvGraphicFramePr>
        <p:xfrm>
          <a:off x="1539479" y="1493778"/>
          <a:ext cx="5508935" cy="2898744"/>
        </p:xfrm>
        <a:graphic>
          <a:graphicData uri="http://schemas.openxmlformats.org/drawingml/2006/table">
            <a:tbl>
              <a:tblPr firstRow="1" bandRow="1">
                <a:tableStyleId>{C4B1156A-380E-4F78-BDF5-A606A8083BF9}</a:tableStyleId>
              </a:tblPr>
              <a:tblGrid>
                <a:gridCol w="2679198">
                  <a:extLst>
                    <a:ext uri="{9D8B030D-6E8A-4147-A177-3AD203B41FA5}">
                      <a16:colId xmlns:a16="http://schemas.microsoft.com/office/drawing/2014/main" val="316492003"/>
                    </a:ext>
                  </a:extLst>
                </a:gridCol>
                <a:gridCol w="2829737">
                  <a:extLst>
                    <a:ext uri="{9D8B030D-6E8A-4147-A177-3AD203B41FA5}">
                      <a16:colId xmlns:a16="http://schemas.microsoft.com/office/drawing/2014/main" val="3903792033"/>
                    </a:ext>
                  </a:extLst>
                </a:gridCol>
              </a:tblGrid>
              <a:tr h="303584">
                <a:tc>
                  <a:txBody>
                    <a:bodyPr/>
                    <a:lstStyle/>
                    <a:p>
                      <a:pPr marL="0" marR="0">
                        <a:lnSpc>
                          <a:spcPct val="107000"/>
                        </a:lnSpc>
                        <a:spcBef>
                          <a:spcPts val="0"/>
                        </a:spcBef>
                        <a:spcAft>
                          <a:spcPts val="800"/>
                        </a:spcAft>
                      </a:pPr>
                      <a:r>
                        <a:rPr lang="en-US" sz="1100" b="0">
                          <a:solidFill>
                            <a:srgbClr val="002060"/>
                          </a:solidFill>
                          <a:effectLst/>
                        </a:rPr>
                        <a:t>Human Subjects</a:t>
                      </a:r>
                      <a:endParaRPr lang="en-US" sz="1100" b="0">
                        <a:solidFill>
                          <a:srgbClr val="002060"/>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800"/>
                        </a:spcAft>
                      </a:pPr>
                      <a:r>
                        <a:rPr lang="en-US" sz="1100" b="0">
                          <a:solidFill>
                            <a:srgbClr val="002060"/>
                          </a:solidFill>
                          <a:effectLst/>
                        </a:rPr>
                        <a:t>Evaluation of Data Sharing Plan</a:t>
                      </a:r>
                      <a:endParaRPr lang="en-US" sz="1100" b="0">
                        <a:solidFill>
                          <a:srgbClr val="002060"/>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63540909"/>
                  </a:ext>
                </a:extLst>
              </a:tr>
              <a:tr h="519032">
                <a:tc>
                  <a:txBody>
                    <a:bodyPr/>
                    <a:lstStyle/>
                    <a:p>
                      <a:pPr marL="0" marR="0">
                        <a:lnSpc>
                          <a:spcPct val="107000"/>
                        </a:lnSpc>
                        <a:spcBef>
                          <a:spcPts val="0"/>
                        </a:spcBef>
                        <a:spcAft>
                          <a:spcPts val="800"/>
                        </a:spcAft>
                      </a:pPr>
                      <a:r>
                        <a:rPr lang="en-US" sz="1100">
                          <a:solidFill>
                            <a:srgbClr val="002060"/>
                          </a:solidFill>
                          <a:effectLst/>
                        </a:rPr>
                        <a:t>Vertebrate Animals</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800"/>
                        </a:spcAft>
                      </a:pPr>
                      <a:r>
                        <a:rPr lang="en-US" sz="1100">
                          <a:solidFill>
                            <a:srgbClr val="002060"/>
                          </a:solidFill>
                          <a:effectLst/>
                        </a:rPr>
                        <a:t>Evaluation of Plan for Sharing Model Organisms for Biomedical Research</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90007911"/>
                  </a:ext>
                </a:extLst>
              </a:tr>
              <a:tr h="519032">
                <a:tc>
                  <a:txBody>
                    <a:bodyPr/>
                    <a:lstStyle/>
                    <a:p>
                      <a:pPr marL="0" marR="0">
                        <a:lnSpc>
                          <a:spcPct val="107000"/>
                        </a:lnSpc>
                        <a:spcBef>
                          <a:spcPts val="0"/>
                        </a:spcBef>
                        <a:spcAft>
                          <a:spcPts val="800"/>
                        </a:spcAft>
                      </a:pPr>
                      <a:r>
                        <a:rPr lang="en-US" sz="1100">
                          <a:solidFill>
                            <a:srgbClr val="002060"/>
                          </a:solidFill>
                          <a:effectLst/>
                        </a:rPr>
                        <a:t>HIV Antiviral Trials</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800"/>
                        </a:spcAft>
                      </a:pPr>
                      <a:r>
                        <a:rPr lang="en-US" sz="1100">
                          <a:solidFill>
                            <a:srgbClr val="002060"/>
                          </a:solidFill>
                          <a:effectLst/>
                        </a:rPr>
                        <a:t>Evaluation of Plan for Submission of Genome-Wide Association Study</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64450847"/>
                  </a:ext>
                </a:extLst>
              </a:tr>
              <a:tr h="519032">
                <a:tc>
                  <a:txBody>
                    <a:bodyPr/>
                    <a:lstStyle/>
                    <a:p>
                      <a:pPr marL="0" marR="0">
                        <a:lnSpc>
                          <a:spcPct val="107000"/>
                        </a:lnSpc>
                        <a:spcBef>
                          <a:spcPts val="0"/>
                        </a:spcBef>
                        <a:spcAft>
                          <a:spcPts val="800"/>
                        </a:spcAft>
                      </a:pPr>
                      <a:r>
                        <a:rPr lang="en-US" sz="1100">
                          <a:solidFill>
                            <a:srgbClr val="002060"/>
                          </a:solidFill>
                          <a:effectLst/>
                        </a:rPr>
                        <a:t>Evaluation of Electronic and Information Technology Accessibility (Section 508)</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800"/>
                        </a:spcAft>
                      </a:pPr>
                      <a:r>
                        <a:rPr lang="en-US" sz="1100">
                          <a:solidFill>
                            <a:srgbClr val="002060"/>
                          </a:solidFill>
                          <a:effectLst/>
                        </a:rPr>
                        <a:t>Sustainable Acquisition Plan</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56890572"/>
                  </a:ext>
                </a:extLst>
              </a:tr>
              <a:tr h="519032">
                <a:tc>
                  <a:txBody>
                    <a:bodyPr/>
                    <a:lstStyle/>
                    <a:p>
                      <a:pPr marL="0" marR="0">
                        <a:lnSpc>
                          <a:spcPct val="107000"/>
                        </a:lnSpc>
                        <a:spcBef>
                          <a:spcPts val="0"/>
                        </a:spcBef>
                        <a:spcAft>
                          <a:spcPts val="800"/>
                        </a:spcAft>
                      </a:pPr>
                      <a:r>
                        <a:rPr lang="en-US" sz="1100">
                          <a:solidFill>
                            <a:srgbClr val="002060"/>
                          </a:solidFill>
                          <a:effectLst/>
                          <a:latin typeface="Arial"/>
                        </a:rPr>
                        <a:t>Evaluation of Key Biological or Chemical Resources</a:t>
                      </a:r>
                      <a:endParaRPr lang="en-US" sz="1100">
                        <a:solidFill>
                          <a:srgbClr val="002060"/>
                        </a:solidFill>
                        <a:effectLst/>
                        <a:latin typeface="Arial"/>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7000"/>
                        </a:lnSpc>
                        <a:spcBef>
                          <a:spcPts val="0"/>
                        </a:spcBef>
                        <a:spcAft>
                          <a:spcPts val="800"/>
                        </a:spcAft>
                      </a:pPr>
                      <a:r>
                        <a:rPr lang="en-US" sz="1100">
                          <a:solidFill>
                            <a:srgbClr val="002060"/>
                          </a:solidFill>
                          <a:effectLst/>
                          <a:latin typeface="Arial"/>
                          <a:ea typeface="Calibri" panose="020F0502020204030204" pitchFamily="34" charset="0"/>
                          <a:cs typeface="Times New Roman"/>
                        </a:rPr>
                        <a:t> Evaluation of Select Agents Plan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99973492"/>
                  </a:ext>
                </a:extLst>
              </a:tr>
              <a:tr h="519032">
                <a:tc>
                  <a:txBody>
                    <a:bodyPr/>
                    <a:lstStyle/>
                    <a:p>
                      <a:pPr marL="0" lvl="0">
                        <a:lnSpc>
                          <a:spcPct val="107000"/>
                        </a:lnSpc>
                        <a:spcBef>
                          <a:spcPts val="0"/>
                        </a:spcBef>
                        <a:spcAft>
                          <a:spcPts val="800"/>
                        </a:spcAft>
                        <a:buNone/>
                      </a:pPr>
                      <a:r>
                        <a:rPr lang="en-US" sz="1100">
                          <a:solidFill>
                            <a:srgbClr val="002060"/>
                          </a:solidFill>
                          <a:effectLst/>
                        </a:rPr>
                        <a:t>Evaluation of Reproducibility and Rigor 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a:lnSpc>
                          <a:spcPct val="107000"/>
                        </a:lnSpc>
                        <a:spcBef>
                          <a:spcPts val="0"/>
                        </a:spcBef>
                        <a:spcAft>
                          <a:spcPts val="800"/>
                        </a:spcAft>
                        <a:buNone/>
                      </a:pPr>
                      <a:endParaRPr lang="en-US" sz="1100">
                        <a:solidFill>
                          <a:srgbClr val="002060"/>
                        </a:solidFill>
                        <a:effectLst/>
                        <a:latin typeface="Calibri"/>
                        <a:ea typeface="Calibri" panose="020F0502020204030204" pitchFamily="34" charset="0"/>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3448173"/>
                  </a:ext>
                </a:extLst>
              </a:tr>
            </a:tbl>
          </a:graphicData>
        </a:graphic>
      </p:graphicFrame>
    </p:spTree>
    <p:extLst>
      <p:ext uri="{BB962C8B-B14F-4D97-AF65-F5344CB8AC3E}">
        <p14:creationId xmlns:p14="http://schemas.microsoft.com/office/powerpoint/2010/main" val="4214471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CE16-9157-411F-B488-CE2BF57D9B96}"/>
              </a:ext>
            </a:extLst>
          </p:cNvPr>
          <p:cNvSpPr>
            <a:spLocks noGrp="1"/>
          </p:cNvSpPr>
          <p:nvPr>
            <p:ph type="ctrTitle"/>
          </p:nvPr>
        </p:nvSpPr>
        <p:spPr/>
        <p:txBody>
          <a:bodyPr/>
          <a:lstStyle/>
          <a:p>
            <a:r>
              <a:rPr lang="en-US" b="1"/>
              <a:t>Final Remarks</a:t>
            </a:r>
          </a:p>
        </p:txBody>
      </p:sp>
      <p:sp>
        <p:nvSpPr>
          <p:cNvPr id="3" name="Subtitle 2">
            <a:extLst>
              <a:ext uri="{FF2B5EF4-FFF2-40B4-BE49-F238E27FC236}">
                <a16:creationId xmlns:a16="http://schemas.microsoft.com/office/drawing/2014/main" id="{575A4EFD-8442-4C3D-BF8E-BB094BA299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9575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38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11659"/>
            <a:ext cx="8165592" cy="588816"/>
          </a:xfrm>
        </p:spPr>
        <p:txBody>
          <a:bodyPr/>
          <a:lstStyle/>
          <a:p>
            <a:pPr algn="ctr"/>
            <a:r>
              <a:rPr lang="en-US" b="1"/>
              <a:t>Resultant Changes Made from Draft Solicitation Feedback (Continued)</a:t>
            </a:r>
          </a:p>
        </p:txBody>
      </p:sp>
      <p:sp>
        <p:nvSpPr>
          <p:cNvPr id="3" name="Content Placeholder 2"/>
          <p:cNvSpPr>
            <a:spLocks noGrp="1"/>
          </p:cNvSpPr>
          <p:nvPr>
            <p:ph sz="quarter" idx="11"/>
          </p:nvPr>
        </p:nvSpPr>
        <p:spPr/>
        <p:txBody>
          <a:bodyPr/>
          <a:lstStyle/>
          <a:p>
            <a:pPr lvl="1"/>
            <a:r>
              <a:rPr lang="en-US" sz="2400">
                <a:ea typeface="ＭＳ Ｐゴシック"/>
              </a:rPr>
              <a:t>Clarifications on use of Bureau of Labor Statistics(BLS) rates for STOs (see Amendment V)</a:t>
            </a:r>
            <a:endParaRPr lang="en-US" sz="2400"/>
          </a:p>
          <a:p>
            <a:pPr lvl="1"/>
            <a:r>
              <a:rPr lang="en-US" sz="2400">
                <a:ea typeface="ＭＳ Ｐゴシック"/>
              </a:rPr>
              <a:t>Revisions to Sections L and M were made to clarify requirements for:</a:t>
            </a:r>
          </a:p>
          <a:p>
            <a:pPr lvl="2"/>
            <a:r>
              <a:rPr lang="en-US" sz="2400">
                <a:ea typeface="ＭＳ Ｐゴシック"/>
              </a:rPr>
              <a:t>Vertebrate animals</a:t>
            </a:r>
          </a:p>
          <a:p>
            <a:pPr lvl="3"/>
            <a:r>
              <a:rPr lang="en-US" sz="2000">
                <a:ea typeface="ＭＳ Ｐゴシック"/>
              </a:rPr>
              <a:t>The Contract Proposal Vertebrate Animal Section (VAS) Worksheet was revised.</a:t>
            </a:r>
            <a:endParaRPr lang="en-US" sz="2000"/>
          </a:p>
          <a:p>
            <a:pPr lvl="2"/>
            <a:r>
              <a:rPr lang="en-US" sz="2000"/>
              <a:t>Human Subject Protections</a:t>
            </a:r>
          </a:p>
          <a:p>
            <a:pPr lvl="3"/>
            <a:r>
              <a:rPr lang="en-US" sz="2000"/>
              <a:t>Additional Instructions were added to the STO B and the L.2.C.4 to address what offerors need to propose.</a:t>
            </a:r>
          </a:p>
          <a:p>
            <a:pPr lvl="1"/>
            <a:endParaRPr lang="en-US"/>
          </a:p>
          <a:p>
            <a:endParaRPr lang="en-US"/>
          </a:p>
        </p:txBody>
      </p:sp>
    </p:spTree>
    <p:extLst>
      <p:ext uri="{BB962C8B-B14F-4D97-AF65-F5344CB8AC3E}">
        <p14:creationId xmlns:p14="http://schemas.microsoft.com/office/powerpoint/2010/main" val="325829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A647-7CFD-F39D-4306-35A108F738B5}"/>
              </a:ext>
            </a:extLst>
          </p:cNvPr>
          <p:cNvSpPr>
            <a:spLocks noGrp="1"/>
          </p:cNvSpPr>
          <p:nvPr>
            <p:ph type="title"/>
          </p:nvPr>
        </p:nvSpPr>
        <p:spPr>
          <a:xfrm>
            <a:off x="493776" y="311659"/>
            <a:ext cx="8165592" cy="602741"/>
          </a:xfrm>
        </p:spPr>
        <p:txBody>
          <a:bodyPr/>
          <a:lstStyle/>
          <a:p>
            <a:pPr algn="ctr"/>
            <a:r>
              <a:rPr lang="en-US" b="1"/>
              <a:t>Resultant Changes Made from Draft Solicitation Feedback (Continued)</a:t>
            </a:r>
          </a:p>
        </p:txBody>
      </p:sp>
      <p:sp>
        <p:nvSpPr>
          <p:cNvPr id="3" name="Content Placeholder 2">
            <a:extLst>
              <a:ext uri="{FF2B5EF4-FFF2-40B4-BE49-F238E27FC236}">
                <a16:creationId xmlns:a16="http://schemas.microsoft.com/office/drawing/2014/main" id="{0F59DE47-58AD-9DC4-82BA-9DFC00C4485A}"/>
              </a:ext>
            </a:extLst>
          </p:cNvPr>
          <p:cNvSpPr>
            <a:spLocks noGrp="1"/>
          </p:cNvSpPr>
          <p:nvPr>
            <p:ph sz="quarter" idx="11"/>
          </p:nvPr>
        </p:nvSpPr>
        <p:spPr/>
        <p:txBody>
          <a:bodyPr>
            <a:normAutofit/>
          </a:bodyPr>
          <a:lstStyle/>
          <a:p>
            <a:pPr lvl="1"/>
            <a:r>
              <a:rPr lang="en-US" sz="2400">
                <a:ea typeface="+mn-lt"/>
                <a:cs typeface="+mn-lt"/>
              </a:rPr>
              <a:t>Additional clarity was provided in Sections L and M by:</a:t>
            </a:r>
          </a:p>
          <a:p>
            <a:pPr lvl="2"/>
            <a:r>
              <a:rPr lang="en-US" sz="2000">
                <a:ea typeface="+mn-lt"/>
                <a:cs typeface="+mn-lt"/>
              </a:rPr>
              <a:t>Providing a cross walk between Sections L and M in the Additional Proposal Instructions and the Additional Business Instructions</a:t>
            </a:r>
          </a:p>
          <a:p>
            <a:pPr marL="685800" lvl="2" indent="0">
              <a:buNone/>
            </a:pPr>
            <a:endParaRPr lang="en-US" sz="2000">
              <a:ea typeface="+mn-lt"/>
              <a:cs typeface="+mn-lt"/>
            </a:endParaRPr>
          </a:p>
          <a:p>
            <a:pPr lvl="2"/>
            <a:r>
              <a:rPr lang="en-US" sz="2000">
                <a:ea typeface="+mn-lt"/>
                <a:cs typeface="+mn-lt"/>
              </a:rPr>
              <a:t>Removing the requirement for Certified Cost and Pricing Data</a:t>
            </a:r>
            <a:br>
              <a:rPr lang="en-US" sz="2000">
                <a:ea typeface="+mn-lt"/>
                <a:cs typeface="+mn-lt"/>
              </a:rPr>
            </a:br>
            <a:endParaRPr lang="en-US" sz="2000">
              <a:cs typeface="+mn-lt"/>
            </a:endParaRPr>
          </a:p>
          <a:p>
            <a:pPr lvl="2"/>
            <a:r>
              <a:rPr lang="en-US" sz="2000">
                <a:ea typeface="ＭＳ Ｐゴシック"/>
                <a:cs typeface="Arial"/>
              </a:rPr>
              <a:t>Realigning Section M to ensure a clear separation of what is being evaluated in the Business Proposal(M.2) and the Technical Proposal (M.3)</a:t>
            </a:r>
            <a:br>
              <a:rPr lang="en-US" sz="2000">
                <a:ea typeface="ＭＳ Ｐゴシック"/>
                <a:cs typeface="Arial"/>
              </a:rPr>
            </a:br>
            <a:endParaRPr lang="en-US" sz="2000">
              <a:ea typeface="ＭＳ Ｐゴシック"/>
              <a:cs typeface="Arial"/>
            </a:endParaRPr>
          </a:p>
          <a:p>
            <a:pPr lvl="2"/>
            <a:r>
              <a:rPr lang="en-US" sz="2000">
                <a:cs typeface="Arial"/>
              </a:rPr>
              <a:t>Revised the Technical Evaluation Criteria</a:t>
            </a:r>
          </a:p>
        </p:txBody>
      </p:sp>
    </p:spTree>
    <p:extLst>
      <p:ext uri="{BB962C8B-B14F-4D97-AF65-F5344CB8AC3E}">
        <p14:creationId xmlns:p14="http://schemas.microsoft.com/office/powerpoint/2010/main" val="223377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1266" y="1817370"/>
            <a:ext cx="5796936" cy="1371600"/>
          </a:xfrm>
        </p:spPr>
        <p:txBody>
          <a:bodyPr/>
          <a:lstStyle/>
          <a:p>
            <a:r>
              <a:rPr lang="en-US" b="1"/>
              <a:t>Scientific Peer Review of Technical Proposals</a:t>
            </a:r>
          </a:p>
        </p:txBody>
      </p:sp>
      <p:sp>
        <p:nvSpPr>
          <p:cNvPr id="5" name="Subtitle 4"/>
          <p:cNvSpPr>
            <a:spLocks noGrp="1"/>
          </p:cNvSpPr>
          <p:nvPr>
            <p:ph type="subTitle" idx="1"/>
          </p:nvPr>
        </p:nvSpPr>
        <p:spPr/>
        <p:txBody>
          <a:bodyPr vert="horz" lIns="0" tIns="0" rIns="0" bIns="0" rtlCol="0" anchor="t">
            <a:noAutofit/>
          </a:bodyPr>
          <a:lstStyle/>
          <a:p>
            <a:r>
              <a:rPr lang="en-US"/>
              <a:t>42 CFR 52h and NIH Manual Chapter 6315-1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11659"/>
            <a:ext cx="8165592" cy="595058"/>
          </a:xfrm>
          <a:noFill/>
          <a:ln>
            <a:solidFill>
              <a:srgbClr val="0070C0"/>
            </a:solidFill>
          </a:ln>
        </p:spPr>
        <p:txBody>
          <a:bodyPr/>
          <a:lstStyle/>
          <a:p>
            <a:pPr algn="ctr"/>
            <a:r>
              <a:rPr lang="en-US" b="1"/>
              <a:t>Scientific Peer Review (42 CFR 52h)</a:t>
            </a:r>
          </a:p>
        </p:txBody>
      </p:sp>
      <p:sp>
        <p:nvSpPr>
          <p:cNvPr id="3" name="Content Placeholder 2"/>
          <p:cNvSpPr>
            <a:spLocks noGrp="1"/>
          </p:cNvSpPr>
          <p:nvPr>
            <p:ph sz="quarter" idx="11"/>
          </p:nvPr>
        </p:nvSpPr>
        <p:spPr/>
        <p:txBody>
          <a:bodyPr/>
          <a:lstStyle/>
          <a:p>
            <a:r>
              <a:rPr lang="en-US" sz="1800"/>
              <a:t>Requires that all NIH research and development contract proposals be evaluated by a Peer Review Group. </a:t>
            </a:r>
          </a:p>
          <a:p>
            <a:r>
              <a:rPr lang="en-US" sz="1800"/>
              <a:t>In carrying out its review of solicited proposals, the peer review group shall evaluate each proposal in accordance with the criteria set forth in the request for proposals.</a:t>
            </a:r>
          </a:p>
          <a:p>
            <a:r>
              <a:rPr lang="en-US" sz="1800"/>
              <a:t>Per 42 CFR 52h.2.k:</a:t>
            </a:r>
          </a:p>
          <a:p>
            <a:pPr lvl="1"/>
            <a:r>
              <a:rPr lang="en-US" sz="1600" b="1" i="1"/>
              <a:t>Peer review group</a:t>
            </a:r>
            <a:r>
              <a:rPr lang="en-US" sz="1600"/>
              <a:t> means a group of primarily nongovernment experts qualified by training and experience </a:t>
            </a:r>
            <a:r>
              <a:rPr lang="en-US" sz="1600" b="1"/>
              <a:t>in particular scientific or technical fields, or as authorities knowledgeable in the various disciplines and fields related to the scientific areas under review, to give expert advice on the scientific and technical merit of grant applications or contract proposals,</a:t>
            </a:r>
            <a:r>
              <a:rPr lang="en-US" sz="1600"/>
              <a:t> or the concept of contract projects, in accordance with this part.</a:t>
            </a:r>
          </a:p>
          <a:p>
            <a:endParaRPr lang="en-US"/>
          </a:p>
        </p:txBody>
      </p:sp>
    </p:spTree>
    <p:extLst>
      <p:ext uri="{BB962C8B-B14F-4D97-AF65-F5344CB8AC3E}">
        <p14:creationId xmlns:p14="http://schemas.microsoft.com/office/powerpoint/2010/main" val="326146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F4B5-426A-471B-956D-5670034B5EF6}"/>
              </a:ext>
            </a:extLst>
          </p:cNvPr>
          <p:cNvSpPr>
            <a:spLocks noGrp="1"/>
          </p:cNvSpPr>
          <p:nvPr>
            <p:ph type="title"/>
          </p:nvPr>
        </p:nvSpPr>
        <p:spPr>
          <a:xfrm>
            <a:off x="493776" y="311658"/>
            <a:ext cx="8165592" cy="495166"/>
          </a:xfrm>
          <a:noFill/>
        </p:spPr>
        <p:txBody>
          <a:bodyPr/>
          <a:lstStyle/>
          <a:p>
            <a:pPr algn="ctr"/>
            <a:r>
              <a:rPr lang="en-US" b="1"/>
              <a:t>NIH Manual Chapter 6315-1</a:t>
            </a:r>
          </a:p>
        </p:txBody>
      </p:sp>
      <p:sp>
        <p:nvSpPr>
          <p:cNvPr id="3" name="Content Placeholder 2">
            <a:extLst>
              <a:ext uri="{FF2B5EF4-FFF2-40B4-BE49-F238E27FC236}">
                <a16:creationId xmlns:a16="http://schemas.microsoft.com/office/drawing/2014/main" id="{51E9261C-B3F5-4897-A138-33CDCA3CF6AD}"/>
              </a:ext>
            </a:extLst>
          </p:cNvPr>
          <p:cNvSpPr>
            <a:spLocks noGrp="1"/>
          </p:cNvSpPr>
          <p:nvPr>
            <p:ph sz="quarter" idx="11"/>
          </p:nvPr>
        </p:nvSpPr>
        <p:spPr>
          <a:xfrm>
            <a:off x="493776" y="1051100"/>
            <a:ext cx="8165592" cy="3600450"/>
          </a:xfrm>
        </p:spPr>
        <p:txBody>
          <a:bodyPr/>
          <a:lstStyle/>
          <a:p>
            <a:r>
              <a:rPr lang="en-US" b="0" i="0">
                <a:solidFill>
                  <a:srgbClr val="333333"/>
                </a:solidFill>
                <a:effectLst/>
                <a:latin typeface="Lato"/>
              </a:rPr>
              <a:t>The review of R&amp;D technical proposals must be conducted in a manner consistent with the standards of quality for technical and scientific peer review (see 42 CFR 52h).</a:t>
            </a:r>
          </a:p>
          <a:p>
            <a:r>
              <a:rPr lang="en-US" b="0" i="0">
                <a:solidFill>
                  <a:srgbClr val="333333"/>
                </a:solidFill>
                <a:effectLst/>
                <a:latin typeface="Lato"/>
              </a:rPr>
              <a:t>Scientific Review Administrators/Scientific Review Officers (SRAs/SROs) are government staff that establish and supervise equitable scientific reviews and evaluations for R&amp;D contract proposals. </a:t>
            </a:r>
          </a:p>
          <a:p>
            <a:r>
              <a:rPr lang="en-US" b="0" i="0">
                <a:solidFill>
                  <a:srgbClr val="333333"/>
                </a:solidFill>
                <a:effectLst/>
                <a:latin typeface="Lato"/>
              </a:rPr>
              <a:t>Scientific Revie</a:t>
            </a:r>
            <a:r>
              <a:rPr lang="en-US">
                <a:solidFill>
                  <a:srgbClr val="333333"/>
                </a:solidFill>
                <a:latin typeface="Lato"/>
              </a:rPr>
              <a:t>w Group (SRG) members are non-governmental subject matter experts</a:t>
            </a:r>
            <a:r>
              <a:rPr lang="en-US" b="0" i="0">
                <a:solidFill>
                  <a:srgbClr val="333333"/>
                </a:solidFill>
                <a:effectLst/>
                <a:latin typeface="Lato"/>
              </a:rPr>
              <a:t> with “specific expertise in pertinent scientific disciplines and disease areas” who perform the technical evaluation.</a:t>
            </a:r>
            <a:endParaRPr lang="en-US"/>
          </a:p>
        </p:txBody>
      </p:sp>
    </p:spTree>
    <p:extLst>
      <p:ext uri="{BB962C8B-B14F-4D97-AF65-F5344CB8AC3E}">
        <p14:creationId xmlns:p14="http://schemas.microsoft.com/office/powerpoint/2010/main" val="290571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ea typeface="ＭＳ Ｐゴシック"/>
              </a:rPr>
              <a:t>LOGISTICS OF THIS MEETING</a:t>
            </a:r>
            <a:endParaRPr lang="en-US" b="1"/>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522-EF9A-4CF4-91DE-F8EBC226C89A}"/>
              </a:ext>
            </a:extLst>
          </p:cNvPr>
          <p:cNvSpPr>
            <a:spLocks noGrp="1"/>
          </p:cNvSpPr>
          <p:nvPr>
            <p:ph type="title"/>
          </p:nvPr>
        </p:nvSpPr>
        <p:spPr>
          <a:noFill/>
          <a:ln>
            <a:solidFill>
              <a:schemeClr val="accent1">
                <a:lumMod val="20000"/>
                <a:lumOff val="80000"/>
              </a:schemeClr>
            </a:solidFill>
          </a:ln>
        </p:spPr>
        <p:txBody>
          <a:bodyPr/>
          <a:lstStyle/>
          <a:p>
            <a:pPr algn="ctr"/>
            <a:r>
              <a:rPr lang="en-US" b="1"/>
              <a:t>6315-1 continued…</a:t>
            </a:r>
          </a:p>
        </p:txBody>
      </p:sp>
      <p:sp>
        <p:nvSpPr>
          <p:cNvPr id="3" name="Content Placeholder 2">
            <a:extLst>
              <a:ext uri="{FF2B5EF4-FFF2-40B4-BE49-F238E27FC236}">
                <a16:creationId xmlns:a16="http://schemas.microsoft.com/office/drawing/2014/main" id="{A4F24B77-8D82-46E1-BCDB-12BED2F0924B}"/>
              </a:ext>
            </a:extLst>
          </p:cNvPr>
          <p:cNvSpPr>
            <a:spLocks noGrp="1"/>
          </p:cNvSpPr>
          <p:nvPr>
            <p:ph sz="quarter" idx="11"/>
          </p:nvPr>
        </p:nvSpPr>
        <p:spPr>
          <a:xfrm>
            <a:off x="493776" y="629053"/>
            <a:ext cx="8165592" cy="4041372"/>
          </a:xfrm>
        </p:spPr>
        <p:txBody>
          <a:bodyPr vert="horz" wrap="square" lIns="68580" tIns="34290" rIns="68580" bIns="34290" numCol="1" rtlCol="0" anchor="t" anchorCtr="0" compatLnSpc="1">
            <a:prstTxWarp prst="textNoShape">
              <a:avLst/>
            </a:prstTxWarp>
            <a:normAutofit/>
          </a:bodyPr>
          <a:lstStyle/>
          <a:p>
            <a:r>
              <a:rPr lang="en-US" sz="1800">
                <a:solidFill>
                  <a:srgbClr val="333333"/>
                </a:solidFill>
                <a:latin typeface="Lato"/>
              </a:rPr>
              <a:t>At the SRG meeting, preliminary assessments serve as basis for discussing </a:t>
            </a:r>
            <a:r>
              <a:rPr lang="en-US" sz="1800" i="1">
                <a:solidFill>
                  <a:srgbClr val="333333"/>
                </a:solidFill>
                <a:latin typeface="Lato"/>
              </a:rPr>
              <a:t>technical merit </a:t>
            </a:r>
            <a:r>
              <a:rPr lang="en-US" sz="1800">
                <a:solidFill>
                  <a:srgbClr val="333333"/>
                </a:solidFill>
                <a:latin typeface="Lato"/>
              </a:rPr>
              <a:t>of the proposals.</a:t>
            </a:r>
          </a:p>
          <a:p>
            <a:r>
              <a:rPr lang="en-US" sz="1800">
                <a:solidFill>
                  <a:srgbClr val="333333"/>
                </a:solidFill>
                <a:latin typeface="Lato"/>
              </a:rPr>
              <a:t> Assigned reviewers present narrative descriptions and critiques for each proposal assigned them, assessing strengths and weaknesses with each evaluation criterion (</a:t>
            </a:r>
            <a:r>
              <a:rPr lang="en-US" sz="1800" i="1">
                <a:solidFill>
                  <a:srgbClr val="333333"/>
                </a:solidFill>
                <a:latin typeface="Lato"/>
              </a:rPr>
              <a:t>See RFP Section M.3</a:t>
            </a:r>
            <a:r>
              <a:rPr lang="en-US" sz="1800">
                <a:solidFill>
                  <a:srgbClr val="333333"/>
                </a:solidFill>
                <a:latin typeface="Lato"/>
              </a:rPr>
              <a:t>), as well as identifying ambiguities, inconsistencies, deficiencies, and errors in the proposals. Other reviewers comment on and discuss their evaluations.</a:t>
            </a:r>
            <a:endParaRPr lang="en-US" sz="1800">
              <a:solidFill>
                <a:srgbClr val="333333"/>
              </a:solidFill>
              <a:latin typeface="Lato"/>
              <a:ea typeface="Lato"/>
              <a:cs typeface="Lato"/>
            </a:endParaRPr>
          </a:p>
          <a:p>
            <a:r>
              <a:rPr lang="en-US" sz="1800">
                <a:solidFill>
                  <a:srgbClr val="333333"/>
                </a:solidFill>
                <a:latin typeface="Lato"/>
              </a:rPr>
              <a:t>The final SRG meeting tasks are to determine the technical acceptability/unacceptability and rankings of proposals. If an offeror's proposal indicates sufficient technical understanding and capabilities, the members should recommend that it is acceptable. If, on the other hand, the proposal demonstrates a significant lack of understanding or ability to perform required tasks, it should be considered unacceptable</a:t>
            </a:r>
            <a:r>
              <a:rPr lang="en-US" b="0" i="0">
                <a:solidFill>
                  <a:srgbClr val="333333"/>
                </a:solidFill>
                <a:effectLst/>
                <a:latin typeface="Lato"/>
              </a:rPr>
              <a:t>. </a:t>
            </a:r>
            <a:endParaRPr lang="en-US"/>
          </a:p>
          <a:p>
            <a:endParaRPr lang="en-US"/>
          </a:p>
          <a:p>
            <a:endParaRPr lang="en-US">
              <a:cs typeface="Calibri"/>
            </a:endParaRPr>
          </a:p>
        </p:txBody>
      </p:sp>
    </p:spTree>
    <p:extLst>
      <p:ext uri="{BB962C8B-B14F-4D97-AF65-F5344CB8AC3E}">
        <p14:creationId xmlns:p14="http://schemas.microsoft.com/office/powerpoint/2010/main" val="298899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00E-790E-469B-BD8A-6438BF9DDF88}"/>
              </a:ext>
            </a:extLst>
          </p:cNvPr>
          <p:cNvSpPr>
            <a:spLocks noGrp="1"/>
          </p:cNvSpPr>
          <p:nvPr>
            <p:ph type="ctrTitle"/>
          </p:nvPr>
        </p:nvSpPr>
        <p:spPr>
          <a:xfrm>
            <a:off x="3044723" y="1817370"/>
            <a:ext cx="5413477" cy="1371600"/>
          </a:xfrm>
        </p:spPr>
        <p:txBody>
          <a:bodyPr/>
          <a:lstStyle/>
          <a:p>
            <a:r>
              <a:rPr lang="en-US" b="1"/>
              <a:t>Small Business Participation (SBP) Factor </a:t>
            </a:r>
          </a:p>
        </p:txBody>
      </p:sp>
      <p:sp>
        <p:nvSpPr>
          <p:cNvPr id="3" name="Subtitle 2">
            <a:extLst>
              <a:ext uri="{FF2B5EF4-FFF2-40B4-BE49-F238E27FC236}">
                <a16:creationId xmlns:a16="http://schemas.microsoft.com/office/drawing/2014/main" id="{EFF5CEF5-8C22-4372-9D32-EDC1D2FFED7D}"/>
              </a:ext>
            </a:extLst>
          </p:cNvPr>
          <p:cNvSpPr>
            <a:spLocks noGrp="1"/>
          </p:cNvSpPr>
          <p:nvPr>
            <p:ph type="subTitle" idx="1"/>
          </p:nvPr>
        </p:nvSpPr>
        <p:spPr>
          <a:xfrm>
            <a:off x="3429000" y="3281082"/>
            <a:ext cx="5022892" cy="514350"/>
          </a:xfrm>
        </p:spPr>
        <p:txBody>
          <a:bodyPr/>
          <a:lstStyle/>
          <a:p>
            <a:r>
              <a:rPr lang="en-US"/>
              <a:t>Section M.2 and Section B.5 L</a:t>
            </a:r>
          </a:p>
        </p:txBody>
      </p:sp>
    </p:spTree>
    <p:extLst>
      <p:ext uri="{BB962C8B-B14F-4D97-AF65-F5344CB8AC3E}">
        <p14:creationId xmlns:p14="http://schemas.microsoft.com/office/powerpoint/2010/main" val="297785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0756-3DE1-42A5-8012-0BB2606D5C0B}"/>
              </a:ext>
            </a:extLst>
          </p:cNvPr>
          <p:cNvSpPr>
            <a:spLocks noGrp="1"/>
          </p:cNvSpPr>
          <p:nvPr>
            <p:ph type="title"/>
          </p:nvPr>
        </p:nvSpPr>
        <p:spPr/>
        <p:txBody>
          <a:bodyPr/>
          <a:lstStyle/>
          <a:p>
            <a:pPr algn="ctr"/>
            <a:r>
              <a:rPr lang="en-US" b="1"/>
              <a:t> SBP Origins: Executive Order and Federal Policy</a:t>
            </a:r>
          </a:p>
        </p:txBody>
      </p:sp>
      <p:sp>
        <p:nvSpPr>
          <p:cNvPr id="3" name="Content Placeholder 2">
            <a:extLst>
              <a:ext uri="{FF2B5EF4-FFF2-40B4-BE49-F238E27FC236}">
                <a16:creationId xmlns:a16="http://schemas.microsoft.com/office/drawing/2014/main" id="{C8A6C1F7-6EB9-4D37-8141-B073E8F1E526}"/>
              </a:ext>
            </a:extLst>
          </p:cNvPr>
          <p:cNvSpPr>
            <a:spLocks noGrp="1"/>
          </p:cNvSpPr>
          <p:nvPr>
            <p:ph sz="quarter" idx="11"/>
          </p:nvPr>
        </p:nvSpPr>
        <p:spPr>
          <a:xfrm>
            <a:off x="493776" y="742950"/>
            <a:ext cx="8165592" cy="3927475"/>
          </a:xfrm>
        </p:spPr>
        <p:txBody>
          <a:bodyPr/>
          <a:lstStyle/>
          <a:p>
            <a:r>
              <a:rPr lang="en-US"/>
              <a:t>Executive Order 13985 (January 20, 2021)</a:t>
            </a:r>
            <a:endParaRPr lang="en-US" b="0" i="0">
              <a:effectLst/>
              <a:latin typeface="MercurySSm-Book-Pro_Web"/>
            </a:endParaRPr>
          </a:p>
          <a:p>
            <a:pPr lvl="1"/>
            <a:r>
              <a:rPr lang="en-US" b="0" i="0">
                <a:effectLst/>
                <a:latin typeface="MercurySSm-Book-Pro_Web"/>
              </a:rPr>
              <a:t> Sec. 7(a)  Within 1 year of the date of this order, the head of each agency shall consult with the Assistant to the President for Domestic Policy (APDP) and the Director of OMB to produce a plan for addressing: </a:t>
            </a:r>
            <a:endParaRPr lang="en-US">
              <a:latin typeface="MercurySSm-Book-Pro_Web"/>
            </a:endParaRPr>
          </a:p>
          <a:p>
            <a:pPr lvl="2"/>
            <a:r>
              <a:rPr lang="en-US" b="0" i="0">
                <a:effectLst/>
                <a:latin typeface="MercurySSm-Book-Pro_Web"/>
              </a:rPr>
              <a:t>(ii)  any barriers to full and equal participation in agency procurement and contracting opportunities identified pursuant to section 5(b) of this order. </a:t>
            </a:r>
          </a:p>
          <a:p>
            <a:pPr lvl="3"/>
            <a:r>
              <a:rPr lang="en-US">
                <a:latin typeface="MercurySSm-Book-Pro_Web"/>
              </a:rPr>
              <a:t>Sec. 5 b: </a:t>
            </a:r>
            <a:r>
              <a:rPr lang="en-US" b="0" i="0">
                <a:solidFill>
                  <a:srgbClr val="0A2458"/>
                </a:solidFill>
                <a:effectLst/>
                <a:latin typeface="MercurySSm-Book-Pro_Web"/>
              </a:rPr>
              <a:t>(b)  </a:t>
            </a:r>
            <a:r>
              <a:rPr lang="en-US" b="0" i="0">
                <a:effectLst/>
                <a:latin typeface="MercurySSm-Book-Pro_Web"/>
              </a:rPr>
              <a:t>Potential barriers that underserved communities and individuals may face in taking advantage of agency procurement and contracting opportunities;</a:t>
            </a:r>
            <a:br>
              <a:rPr lang="en-US" b="0" i="0">
                <a:effectLst/>
                <a:latin typeface="MercurySSm-Book-Pro_Web"/>
              </a:rPr>
            </a:br>
            <a:endParaRPr lang="en-US"/>
          </a:p>
          <a:p>
            <a:r>
              <a:rPr lang="en-US"/>
              <a:t> OMB Memo M-22-03 (December 2, 2021)</a:t>
            </a:r>
          </a:p>
          <a:p>
            <a:pPr lvl="1"/>
            <a:r>
              <a:rPr lang="en-US"/>
              <a:t>“Strengthen oversight of prime contractor reporting of subcontracting plans and goals, as subcontracting opportunities are often pathways for small businesses to become involved with Federal contracting.”</a:t>
            </a:r>
          </a:p>
        </p:txBody>
      </p:sp>
    </p:spTree>
    <p:extLst>
      <p:ext uri="{BB962C8B-B14F-4D97-AF65-F5344CB8AC3E}">
        <p14:creationId xmlns:p14="http://schemas.microsoft.com/office/powerpoint/2010/main" val="378547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4E40-8F7A-48E0-AC22-9781BF0377DE}"/>
              </a:ext>
            </a:extLst>
          </p:cNvPr>
          <p:cNvSpPr>
            <a:spLocks noGrp="1"/>
          </p:cNvSpPr>
          <p:nvPr>
            <p:ph type="title"/>
          </p:nvPr>
        </p:nvSpPr>
        <p:spPr/>
        <p:txBody>
          <a:bodyPr/>
          <a:lstStyle/>
          <a:p>
            <a:pPr algn="ctr"/>
            <a:r>
              <a:rPr lang="en-US" b="1"/>
              <a:t>SBP Evaluation- Section M.2.b</a:t>
            </a:r>
          </a:p>
        </p:txBody>
      </p:sp>
      <p:sp>
        <p:nvSpPr>
          <p:cNvPr id="3" name="Content Placeholder 2">
            <a:extLst>
              <a:ext uri="{FF2B5EF4-FFF2-40B4-BE49-F238E27FC236}">
                <a16:creationId xmlns:a16="http://schemas.microsoft.com/office/drawing/2014/main" id="{B3D9BADB-A4DF-4177-954D-DE12B260DA2B}"/>
              </a:ext>
            </a:extLst>
          </p:cNvPr>
          <p:cNvSpPr>
            <a:spLocks noGrp="1"/>
          </p:cNvSpPr>
          <p:nvPr>
            <p:ph sz="quarter" idx="11"/>
          </p:nvPr>
        </p:nvSpPr>
        <p:spPr>
          <a:xfrm>
            <a:off x="493776" y="629054"/>
            <a:ext cx="8165592" cy="4041371"/>
          </a:xfrm>
        </p:spPr>
        <p:txBody>
          <a:bodyPr vert="horz" wrap="square" lIns="68580" tIns="34290" rIns="68580" bIns="34290" numCol="1" rtlCol="0" anchor="t" anchorCtr="0" compatLnSpc="1">
            <a:prstTxWarp prst="textNoShape">
              <a:avLst/>
            </a:prstTxWarp>
            <a:normAutofit/>
          </a:bodyPr>
          <a:lstStyle/>
          <a:p>
            <a:endParaRPr lang="en-US" sz="1800">
              <a:latin typeface="Calibri" panose="020F0502020204030204" pitchFamily="34" charset="0"/>
              <a:ea typeface="Calibri" panose="020F0502020204030204" pitchFamily="34" charset="0"/>
            </a:endParaRPr>
          </a:p>
          <a:p>
            <a:r>
              <a:rPr lang="en-US" sz="1800">
                <a:latin typeface="Arial"/>
                <a:ea typeface="Calibri"/>
                <a:cs typeface="Arial"/>
              </a:rPr>
              <a:t>SBP will be evaluated during the business proposal evaluation</a:t>
            </a:r>
          </a:p>
          <a:p>
            <a:r>
              <a:rPr lang="en-US" sz="1800">
                <a:latin typeface="Arial"/>
                <a:ea typeface="Calibri"/>
                <a:cs typeface="Arial"/>
              </a:rPr>
              <a:t>The Government will evaluate the extent to which offerors identify and commit to small business participation objectives based upon:</a:t>
            </a:r>
            <a:br>
              <a:rPr lang="en-US" sz="1800">
                <a:latin typeface="Arial" panose="020B0604020202020204" pitchFamily="34" charset="0"/>
                <a:ea typeface="Calibri" panose="020F0502020204030204" pitchFamily="34" charset="0"/>
                <a:cs typeface="Arial" panose="020B0604020202020204" pitchFamily="34" charset="0"/>
              </a:rPr>
            </a:br>
            <a:endParaRPr lang="en-US" sz="1800">
              <a:latin typeface="Arial" panose="020B0604020202020204" pitchFamily="34" charset="0"/>
              <a:ea typeface="Calibri" panose="020F0502020204030204" pitchFamily="34" charset="0"/>
              <a:cs typeface="Arial" panose="020B0604020202020204" pitchFamily="34" charset="0"/>
            </a:endParaRPr>
          </a:p>
          <a:p>
            <a:pPr lvl="1"/>
            <a:r>
              <a:rPr lang="en-US" sz="1500">
                <a:latin typeface="Arial"/>
                <a:ea typeface="Calibri"/>
                <a:cs typeface="Arial"/>
              </a:rPr>
              <a:t>The proposed detailed approach to how the offeror will ensure that no less than 5% of the </a:t>
            </a:r>
            <a:r>
              <a:rPr lang="en-US" sz="1500" b="1">
                <a:latin typeface="Arial"/>
                <a:ea typeface="Calibri"/>
                <a:cs typeface="Arial"/>
              </a:rPr>
              <a:t>total obligated dollars </a:t>
            </a:r>
            <a:r>
              <a:rPr lang="en-US" sz="1500">
                <a:latin typeface="Arial"/>
                <a:ea typeface="Calibri"/>
                <a:cs typeface="Arial"/>
              </a:rPr>
              <a:t>will go to small business subcontracts throughout the entire ordering period</a:t>
            </a:r>
            <a:endParaRPr lang="en-US" sz="1688">
              <a:latin typeface="Arial" panose="020B0604020202020204" pitchFamily="34" charset="0"/>
              <a:ea typeface="Calibri"/>
              <a:cs typeface="Arial" panose="020B0604020202020204" pitchFamily="34" charset="0"/>
            </a:endParaRPr>
          </a:p>
          <a:p>
            <a:pPr lvl="1"/>
            <a:r>
              <a:rPr lang="en-US" sz="1500">
                <a:latin typeface="Arial"/>
                <a:ea typeface="Calibri"/>
                <a:cs typeface="Arial"/>
              </a:rPr>
              <a:t>M</a:t>
            </a:r>
            <a:r>
              <a:rPr lang="en-US" sz="1500">
                <a:latin typeface="Arial"/>
                <a:cs typeface="Arial"/>
              </a:rPr>
              <a:t>.2.b.1.2-M.2.b.1.5 provide specific criteria to evaluate the proposed approach</a:t>
            </a:r>
            <a:endParaRPr lang="en-US" sz="1500">
              <a:latin typeface="Arial" panose="020B0604020202020204" pitchFamily="34" charset="0"/>
              <a:cs typeface="Arial" panose="020B0604020202020204" pitchFamily="34" charset="0"/>
            </a:endParaRPr>
          </a:p>
          <a:p>
            <a:pPr marL="342900" lvl="1" indent="0">
              <a:buNone/>
            </a:pPr>
            <a:endParaRPr lang="en-US" sz="1500">
              <a:latin typeface="Arial"/>
              <a:ea typeface="Calibri" panose="020F0502020204030204" pitchFamily="34" charset="0"/>
              <a:cs typeface="Arial"/>
            </a:endParaRPr>
          </a:p>
          <a:p>
            <a:r>
              <a:rPr lang="en-US" sz="1800">
                <a:latin typeface="Arial"/>
                <a:ea typeface="Calibri" panose="020F0502020204030204" pitchFamily="34" charset="0"/>
                <a:cs typeface="Arial"/>
              </a:rPr>
              <a:t>Offerors in the competitive range will have the opportunity to revise their Small Business Participation Document if it is found to be “marginal” or “unacceptable.”</a:t>
            </a:r>
          </a:p>
          <a:p>
            <a:pPr lvl="1"/>
            <a:endParaRPr lang="en-US" sz="1700">
              <a:latin typeface="Calibri" panose="020F0502020204030204" pitchFamily="34" charset="0"/>
              <a:cs typeface="Calibri" panose="020F0502020204030204" pitchFamily="34" charset="0"/>
            </a:endParaRPr>
          </a:p>
          <a:p>
            <a:pPr lvl="1"/>
            <a:endParaRPr lang="en-US">
              <a:cs typeface="Calibri" panose="020F0502020204030204"/>
            </a:endParaRPr>
          </a:p>
        </p:txBody>
      </p:sp>
    </p:spTree>
    <p:extLst>
      <p:ext uri="{BB962C8B-B14F-4D97-AF65-F5344CB8AC3E}">
        <p14:creationId xmlns:p14="http://schemas.microsoft.com/office/powerpoint/2010/main" val="2034599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C9BA-52CE-486D-A68B-A2ACBA252187}"/>
              </a:ext>
            </a:extLst>
          </p:cNvPr>
          <p:cNvSpPr>
            <a:spLocks noGrp="1"/>
          </p:cNvSpPr>
          <p:nvPr>
            <p:ph type="title"/>
          </p:nvPr>
        </p:nvSpPr>
        <p:spPr/>
        <p:txBody>
          <a:bodyPr/>
          <a:lstStyle/>
          <a:p>
            <a:pPr algn="ctr"/>
            <a:r>
              <a:rPr lang="en-US" b="1"/>
              <a:t>Section M.2.b.1.2 (i)-(v)</a:t>
            </a:r>
          </a:p>
        </p:txBody>
      </p:sp>
      <p:sp>
        <p:nvSpPr>
          <p:cNvPr id="3" name="Content Placeholder 2">
            <a:extLst>
              <a:ext uri="{FF2B5EF4-FFF2-40B4-BE49-F238E27FC236}">
                <a16:creationId xmlns:a16="http://schemas.microsoft.com/office/drawing/2014/main" id="{722FF6AF-A1C4-454D-910F-DD87495FB94F}"/>
              </a:ext>
            </a:extLst>
          </p:cNvPr>
          <p:cNvSpPr>
            <a:spLocks noGrp="1"/>
          </p:cNvSpPr>
          <p:nvPr>
            <p:ph sz="quarter" idx="11"/>
          </p:nvPr>
        </p:nvSpPr>
        <p:spPr>
          <a:xfrm>
            <a:off x="493776" y="733425"/>
            <a:ext cx="8165592" cy="3937000"/>
          </a:xfrm>
        </p:spPr>
        <p:txBody>
          <a:bodyPr vert="horz" wrap="square" lIns="68580" tIns="34290" rIns="68580" bIns="34290" numCol="1" rtlCol="0" anchor="t" anchorCtr="0" compatLnSpc="1">
            <a:prstTxWarp prst="textNoShape">
              <a:avLst/>
            </a:prstTxWarp>
            <a:normAutofit fontScale="92500" lnSpcReduction="10000"/>
          </a:bodyPr>
          <a:lstStyle/>
          <a:p>
            <a:pPr lvl="1"/>
            <a:r>
              <a:rPr lang="en-US" sz="1500">
                <a:latin typeface="Arial"/>
                <a:cs typeface="Arial"/>
              </a:rPr>
              <a:t>Maintaining the Small Business Participation Program Outlined in Section B.5.L (M.2.b.1.2 )</a:t>
            </a:r>
          </a:p>
          <a:p>
            <a:pPr lvl="2"/>
            <a:r>
              <a:rPr lang="en-US">
                <a:latin typeface="Arial" panose="020B0604020202020204" pitchFamily="34" charset="0"/>
                <a:cs typeface="Arial" panose="020B0604020202020204" pitchFamily="34" charset="0"/>
              </a:rPr>
              <a:t>SBP supported by efforts described under the Small Business Subcontracting Plan</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sz="1500">
                <a:latin typeface="Arial"/>
                <a:cs typeface="Arial"/>
              </a:rPr>
              <a:t>Scope to which small businesses and processes for competing/identifying small businesses are identified in the proposal (See M.2.b.1.3).</a:t>
            </a:r>
          </a:p>
          <a:p>
            <a:pPr lvl="2"/>
            <a:r>
              <a:rPr lang="en-US">
                <a:latin typeface="Arial" panose="020B0604020202020204" pitchFamily="34" charset="0"/>
                <a:cs typeface="Arial" panose="020B0604020202020204" pitchFamily="34" charset="0"/>
              </a:rPr>
              <a:t>This criteria does not require letters or commitment or binding agreements to be in place at the time of proposal submission </a:t>
            </a:r>
          </a:p>
          <a:p>
            <a:pPr lvl="2"/>
            <a:r>
              <a:rPr lang="en-US">
                <a:latin typeface="Arial" panose="020B0604020202020204" pitchFamily="34" charset="0"/>
                <a:cs typeface="Arial" panose="020B0604020202020204" pitchFamily="34" charset="0"/>
              </a:rPr>
              <a:t>The existing subcontracts portfolio will be novated to the successful offeror for the first 12 months of performance per Section B.5.M (Continuity of Subcontracts)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sz="1500">
                <a:latin typeface="Arial"/>
                <a:ea typeface="Calibri" panose="020F0502020204030204" pitchFamily="34" charset="0"/>
                <a:cs typeface="Arial"/>
              </a:rPr>
              <a:t>The variety and complexity of supplies/services to be provided by small businesses (See M.2.b.1.4)</a:t>
            </a:r>
          </a:p>
          <a:p>
            <a:pPr lvl="2"/>
            <a:r>
              <a:rPr lang="en-US">
                <a:latin typeface="Arial"/>
                <a:ea typeface="Calibri" panose="020F0502020204030204" pitchFamily="34" charset="0"/>
                <a:cs typeface="Arial"/>
              </a:rPr>
              <a:t>Offerors are encouraged to identify areas in the Parent IDIQ Statement of Work (Attachment 3) that could be subcontracted to small businesses and propose how it would grow in small business capabilities</a:t>
            </a:r>
          </a:p>
          <a:p>
            <a:pPr lvl="1"/>
            <a:endParaRPr lang="en-US" sz="1500">
              <a:latin typeface="Arial" panose="020B0604020202020204" pitchFamily="34" charset="0"/>
              <a:ea typeface="Calibri" panose="020F0502020204030204" pitchFamily="34" charset="0"/>
              <a:cs typeface="Arial" panose="020B0604020202020204" pitchFamily="34" charset="0"/>
            </a:endParaRPr>
          </a:p>
          <a:p>
            <a:pPr lvl="1"/>
            <a:r>
              <a:rPr lang="en-US" sz="1500">
                <a:latin typeface="Arial"/>
                <a:ea typeface="Calibri" panose="020F0502020204030204" pitchFamily="34" charset="0"/>
                <a:cs typeface="Arial"/>
              </a:rPr>
              <a:t>Past Performance with requirements of FAR 52.219-8 (See M.2.b.1.5)</a:t>
            </a:r>
          </a:p>
          <a:p>
            <a:pPr lvl="1"/>
            <a:endParaRPr lang="en-US" sz="1500">
              <a:latin typeface="Arial" panose="020B0604020202020204" pitchFamily="34" charset="0"/>
              <a:ea typeface="Calibri" panose="020F0502020204030204" pitchFamily="34" charset="0"/>
              <a:cs typeface="Arial" panose="020B0604020202020204" pitchFamily="34" charset="0"/>
            </a:endParaRPr>
          </a:p>
          <a:p>
            <a:pPr lvl="1"/>
            <a:r>
              <a:rPr lang="en-US" sz="1500">
                <a:latin typeface="Arial"/>
                <a:ea typeface="Calibri" panose="020F0502020204030204" pitchFamily="34" charset="0"/>
                <a:cs typeface="Arial"/>
              </a:rPr>
              <a:t>Past Performance with requirements of FAR 52.219-9 (See M.2.b.1.6)</a:t>
            </a:r>
          </a:p>
          <a:p>
            <a:pPr lvl="1"/>
            <a:endParaRPr lang="en-US">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16433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AB58-FA82-4B82-9D98-72A8C2BDDBE9}"/>
              </a:ext>
            </a:extLst>
          </p:cNvPr>
          <p:cNvSpPr>
            <a:spLocks noGrp="1"/>
          </p:cNvSpPr>
          <p:nvPr>
            <p:ph type="title"/>
          </p:nvPr>
        </p:nvSpPr>
        <p:spPr/>
        <p:txBody>
          <a:bodyPr/>
          <a:lstStyle/>
          <a:p>
            <a:pPr algn="ctr"/>
            <a:r>
              <a:rPr lang="en-US" b="1"/>
              <a:t>Small Business Participation Program During Performance</a:t>
            </a:r>
          </a:p>
        </p:txBody>
      </p:sp>
      <p:sp>
        <p:nvSpPr>
          <p:cNvPr id="3" name="Content Placeholder 2">
            <a:extLst>
              <a:ext uri="{FF2B5EF4-FFF2-40B4-BE49-F238E27FC236}">
                <a16:creationId xmlns:a16="http://schemas.microsoft.com/office/drawing/2014/main" id="{DAF4B1C5-605E-4050-A0E4-21EA9B479311}"/>
              </a:ext>
            </a:extLst>
          </p:cNvPr>
          <p:cNvSpPr>
            <a:spLocks noGrp="1"/>
          </p:cNvSpPr>
          <p:nvPr>
            <p:ph sz="quarter" idx="11"/>
          </p:nvPr>
        </p:nvSpPr>
        <p:spPr/>
        <p:txBody>
          <a:bodyPr/>
          <a:lstStyle/>
          <a:p>
            <a:r>
              <a:rPr lang="en-US">
                <a:latin typeface="Arial" panose="020B0604020202020204" pitchFamily="34" charset="0"/>
                <a:cs typeface="Arial" panose="020B0604020202020204" pitchFamily="34" charset="0"/>
              </a:rPr>
              <a:t>The Status of Subcontracting for the FFRDC deliverable (Section C.2.8.q) </a:t>
            </a:r>
          </a:p>
          <a:p>
            <a:r>
              <a:rPr lang="en-US">
                <a:latin typeface="Arial" panose="020B0604020202020204" pitchFamily="34" charset="0"/>
                <a:cs typeface="Arial" panose="020B0604020202020204" pitchFamily="34" charset="0"/>
              </a:rPr>
              <a:t>eSRS report submissions</a:t>
            </a:r>
          </a:p>
          <a:p>
            <a:r>
              <a:rPr lang="en-US">
                <a:latin typeface="Arial" panose="020B0604020202020204" pitchFamily="34" charset="0"/>
                <a:cs typeface="Arial" panose="020B0604020202020204" pitchFamily="34" charset="0"/>
              </a:rPr>
              <a:t>Small Business Participation Program Advanced Understanding (Section B.5.L)</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Definitions of Small Business Subcontracting Plan and Small Business Participation Document provided</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lvl="1"/>
            <a:r>
              <a:rPr lang="en-US">
                <a:latin typeface="Arial" panose="020B0604020202020204" pitchFamily="34" charset="0"/>
                <a:ea typeface="Calibri" panose="020F0502020204030204" pitchFamily="34" charset="0"/>
                <a:cs typeface="Arial" panose="020B0604020202020204" pitchFamily="34" charset="0"/>
              </a:rPr>
              <a:t>Defines what is required for the Small Business Participation Program during contract performance.</a:t>
            </a:r>
            <a:endParaRPr lang="en-US">
              <a:effectLst/>
              <a:latin typeface="Arial" panose="020B0604020202020204" pitchFamily="34" charset="0"/>
              <a:ea typeface="Calibri" panose="020F0502020204030204" pitchFamily="34" charset="0"/>
              <a:cs typeface="Arial" panose="020B0604020202020204" pitchFamily="34" charset="0"/>
            </a:endParaRPr>
          </a:p>
          <a:p>
            <a:pPr lvl="1"/>
            <a:endParaRPr lang="en-US"/>
          </a:p>
          <a:p>
            <a:endParaRPr lang="en-US"/>
          </a:p>
          <a:p>
            <a:endParaRPr lang="en-US"/>
          </a:p>
        </p:txBody>
      </p:sp>
    </p:spTree>
    <p:extLst>
      <p:ext uri="{BB962C8B-B14F-4D97-AF65-F5344CB8AC3E}">
        <p14:creationId xmlns:p14="http://schemas.microsoft.com/office/powerpoint/2010/main" val="3560858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DEB8-F316-4345-A3EF-B4ED2B563660}"/>
              </a:ext>
            </a:extLst>
          </p:cNvPr>
          <p:cNvSpPr>
            <a:spLocks noGrp="1"/>
          </p:cNvSpPr>
          <p:nvPr>
            <p:ph type="ctrTitle"/>
          </p:nvPr>
        </p:nvSpPr>
        <p:spPr/>
        <p:txBody>
          <a:bodyPr/>
          <a:lstStyle/>
          <a:p>
            <a:r>
              <a:rPr lang="en-US" b="1"/>
              <a:t>Specific NCI FFRDC Requirements </a:t>
            </a:r>
          </a:p>
        </p:txBody>
      </p:sp>
      <p:sp>
        <p:nvSpPr>
          <p:cNvPr id="3" name="Subtitle 2">
            <a:extLst>
              <a:ext uri="{FF2B5EF4-FFF2-40B4-BE49-F238E27FC236}">
                <a16:creationId xmlns:a16="http://schemas.microsoft.com/office/drawing/2014/main" id="{9F686F08-F59D-4D60-94B6-8B3F12AD81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61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Technology Transfer</a:t>
            </a:r>
          </a:p>
        </p:txBody>
      </p:sp>
      <p:sp>
        <p:nvSpPr>
          <p:cNvPr id="5" name="Subtitle 4"/>
          <p:cNvSpPr>
            <a:spLocks noGrp="1"/>
          </p:cNvSpPr>
          <p:nvPr>
            <p:ph type="subTitle" idx="1"/>
          </p:nvPr>
        </p:nvSpPr>
        <p:spPr/>
        <p:txBody>
          <a:bodyPr/>
          <a:lstStyle/>
          <a:p>
            <a:r>
              <a:rPr lang="en-US"/>
              <a:t>Jeff Thomas</a:t>
            </a:r>
          </a:p>
          <a:p>
            <a:r>
              <a:rPr lang="en-US"/>
              <a:t>NCI Technology Transfer Center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Technology Transfer</a:t>
            </a:r>
          </a:p>
        </p:txBody>
      </p:sp>
      <p:sp>
        <p:nvSpPr>
          <p:cNvPr id="3" name="Content Placeholder 2"/>
          <p:cNvSpPr>
            <a:spLocks noGrp="1"/>
          </p:cNvSpPr>
          <p:nvPr>
            <p:ph sz="quarter" idx="11"/>
          </p:nvPr>
        </p:nvSpPr>
        <p:spPr>
          <a:xfrm>
            <a:off x="493776" y="752579"/>
            <a:ext cx="8165592" cy="4122641"/>
          </a:xfrm>
        </p:spPr>
        <p:txBody>
          <a:bodyPr/>
          <a:lstStyle/>
          <a:p>
            <a:r>
              <a:rPr lang="en-US"/>
              <a:t>Contractor Cooperative Research and Development Agreements (cCRADAs) </a:t>
            </a:r>
          </a:p>
          <a:p>
            <a:pPr lvl="1"/>
            <a:r>
              <a:rPr lang="en-US" sz="1700"/>
              <a:t>Collaborate on jointly conducted research and accept CRADA funding from partners.</a:t>
            </a:r>
          </a:p>
          <a:p>
            <a:pPr lvl="1"/>
            <a:r>
              <a:rPr lang="en-US" sz="1700"/>
              <a:t>Conditionally manage cCRADA Subject Inventions and associated patenting and licensing.</a:t>
            </a:r>
          </a:p>
          <a:p>
            <a:pPr lvl="1"/>
            <a:r>
              <a:rPr lang="en-US" sz="1700"/>
              <a:t>Intellectual property and other research outcomes are shared among the partners.  Licensing options to Subject Inventions are available to the Collaborator under a cCRADA.</a:t>
            </a:r>
          </a:p>
          <a:p>
            <a:pPr lvl="1"/>
            <a:r>
              <a:rPr lang="en-US" sz="1700"/>
              <a:t>Provides unique services that cannot be found elsewhere to the research community. </a:t>
            </a:r>
          </a:p>
          <a:p>
            <a:pPr lvl="1"/>
            <a:r>
              <a:rPr lang="en-US" sz="1700"/>
              <a:t>CRADA activities are independent from the Government to advance programs and initiatives critical to the mission.</a:t>
            </a:r>
          </a:p>
        </p:txBody>
      </p:sp>
    </p:spTree>
    <p:extLst>
      <p:ext uri="{BB962C8B-B14F-4D97-AF65-F5344CB8AC3E}">
        <p14:creationId xmlns:p14="http://schemas.microsoft.com/office/powerpoint/2010/main" val="229433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Technology Transfer</a:t>
            </a:r>
          </a:p>
        </p:txBody>
      </p:sp>
      <p:sp>
        <p:nvSpPr>
          <p:cNvPr id="3" name="Content Placeholder 2"/>
          <p:cNvSpPr>
            <a:spLocks noGrp="1"/>
          </p:cNvSpPr>
          <p:nvPr>
            <p:ph sz="quarter" idx="11"/>
          </p:nvPr>
        </p:nvSpPr>
        <p:spPr>
          <a:xfrm>
            <a:off x="493776" y="1069975"/>
            <a:ext cx="8165592" cy="3682062"/>
          </a:xfrm>
        </p:spPr>
        <p:txBody>
          <a:bodyPr/>
          <a:lstStyle/>
          <a:p>
            <a:r>
              <a:rPr lang="en-US"/>
              <a:t>Determination of Exceptional Circumstances (DEC) / Patent Rights</a:t>
            </a:r>
          </a:p>
          <a:p>
            <a:pPr lvl="1"/>
            <a:r>
              <a:rPr lang="en-US"/>
              <a:t>Provides an Intellectual Property (IP) framework for the FFRDC to operate in a manner that can adapt to changing scientific needs</a:t>
            </a:r>
          </a:p>
          <a:p>
            <a:pPr lvl="1"/>
            <a:r>
              <a:rPr lang="en-US"/>
              <a:t>Inventions are assigned to and managed by the Government.</a:t>
            </a:r>
          </a:p>
          <a:p>
            <a:pPr lvl="1"/>
            <a:r>
              <a:rPr lang="en-US"/>
              <a:t>cCRADAs are conditionally owned and managed by the Contractor</a:t>
            </a:r>
          </a:p>
          <a:p>
            <a:pPr lvl="1"/>
            <a:r>
              <a:rPr lang="en-US"/>
              <a:t>Typically, subcontractors retain rights to inventions except in limited circumstances</a:t>
            </a:r>
          </a:p>
          <a:p>
            <a:pPr lvl="1"/>
            <a:r>
              <a:rPr lang="en-US"/>
              <a:t>All IP is managed in a manner that ensures full public benefits from the technology</a:t>
            </a:r>
          </a:p>
          <a:p>
            <a:pPr lvl="1"/>
            <a:endParaRPr lang="en-US"/>
          </a:p>
          <a:p>
            <a:pPr lvl="2"/>
            <a:endParaRPr lang="en-US"/>
          </a:p>
          <a:p>
            <a:pPr lvl="1"/>
            <a:endParaRPr lang="en-US"/>
          </a:p>
        </p:txBody>
      </p:sp>
    </p:spTree>
    <p:extLst>
      <p:ext uri="{BB962C8B-B14F-4D97-AF65-F5344CB8AC3E}">
        <p14:creationId xmlns:p14="http://schemas.microsoft.com/office/powerpoint/2010/main" val="311840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ea typeface="ＭＳ Ｐゴシック"/>
              </a:rPr>
              <a:t>INTERACTIONS</a:t>
            </a:r>
            <a:endParaRPr lang="en-US"/>
          </a:p>
        </p:txBody>
      </p:sp>
      <p:sp>
        <p:nvSpPr>
          <p:cNvPr id="3" name="Content Placeholder 2"/>
          <p:cNvSpPr>
            <a:spLocks noGrp="1"/>
          </p:cNvSpPr>
          <p:nvPr>
            <p:ph sz="quarter" idx="11"/>
          </p:nvPr>
        </p:nvSpPr>
        <p:spPr/>
        <p:txBody>
          <a:bodyPr/>
          <a:lstStyle/>
          <a:p>
            <a:pPr marL="0" indent="0" algn="ctr">
              <a:buNone/>
            </a:pPr>
            <a:r>
              <a:rPr lang="en-US" b="1">
                <a:solidFill>
                  <a:srgbClr val="FF0000"/>
                </a:solidFill>
                <a:ea typeface="ＭＳ Ｐゴシック"/>
              </a:rPr>
              <a:t>Only the Contracting Officer can communicate with interested parties during the competitive process and until the award is made.</a:t>
            </a:r>
            <a:endParaRPr lang="en-US"/>
          </a:p>
          <a:p>
            <a:pPr marL="0" indent="0" algn="ctr">
              <a:buNone/>
            </a:pPr>
            <a:endParaRPr lang="en-US" b="1">
              <a:solidFill>
                <a:srgbClr val="FF0000"/>
              </a:solidFill>
            </a:endParaRPr>
          </a:p>
          <a:p>
            <a:pPr marL="0" indent="0" algn="ctr">
              <a:buNone/>
            </a:pPr>
            <a:r>
              <a:rPr lang="en-US" b="1" u="sng">
                <a:solidFill>
                  <a:srgbClr val="FF0000"/>
                </a:solidFill>
                <a:ea typeface="ＭＳ Ｐゴシック"/>
              </a:rPr>
              <a:t>INTERESTED PARTIES ARE INSTRUCTED TO NOT ENGAGE OR ATTEMPT TO ENGAGE IN DICUSSIONS WITH ANYONE OTHER THAN THE CONTRACTING OFFICER.</a:t>
            </a:r>
          </a:p>
          <a:p>
            <a:pPr marL="0" indent="0" algn="ctr">
              <a:buNone/>
            </a:pPr>
            <a:endParaRPr lang="en-US" b="1" u="sng">
              <a:solidFill>
                <a:srgbClr val="FF0000"/>
              </a:solidFill>
            </a:endParaRPr>
          </a:p>
          <a:p>
            <a:pPr marL="0" indent="0" algn="ctr">
              <a:buNone/>
            </a:pPr>
            <a:r>
              <a:rPr lang="en-US">
                <a:solidFill>
                  <a:srgbClr val="FF0000"/>
                </a:solidFill>
                <a:ea typeface="ＭＳ Ｐゴシック"/>
              </a:rPr>
              <a:t>All questions should be submitted, in writing to </a:t>
            </a:r>
            <a:r>
              <a:rPr lang="en-US">
                <a:solidFill>
                  <a:srgbClr val="FF0000"/>
                </a:solidFill>
                <a:ea typeface="ＭＳ Ｐゴシック"/>
                <a:hlinkClick r:id="rId3"/>
              </a:rPr>
              <a:t>FNLCR_AcqInfo@nih.gov</a:t>
            </a:r>
            <a:r>
              <a:rPr lang="en-US">
                <a:solidFill>
                  <a:srgbClr val="FF0000"/>
                </a:solidFill>
                <a:ea typeface="ＭＳ Ｐゴシック"/>
              </a:rPr>
              <a:t> </a:t>
            </a:r>
            <a:endParaRPr lang="en-US" b="1" u="sng">
              <a:solidFill>
                <a:srgbClr val="FF0000"/>
              </a:solidFill>
            </a:endParaRPr>
          </a:p>
        </p:txBody>
      </p:sp>
    </p:spTree>
    <p:extLst>
      <p:ext uri="{BB962C8B-B14F-4D97-AF65-F5344CB8AC3E}">
        <p14:creationId xmlns:p14="http://schemas.microsoft.com/office/powerpoint/2010/main" val="1873668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Technology Transfer</a:t>
            </a:r>
          </a:p>
        </p:txBody>
      </p:sp>
      <p:sp>
        <p:nvSpPr>
          <p:cNvPr id="3" name="Content Placeholder 2"/>
          <p:cNvSpPr>
            <a:spLocks noGrp="1"/>
          </p:cNvSpPr>
          <p:nvPr>
            <p:ph sz="quarter" idx="11"/>
          </p:nvPr>
        </p:nvSpPr>
        <p:spPr>
          <a:xfrm>
            <a:off x="493776" y="1069975"/>
            <a:ext cx="8165592" cy="3682062"/>
          </a:xfrm>
        </p:spPr>
        <p:txBody>
          <a:bodyPr/>
          <a:lstStyle/>
          <a:p>
            <a:r>
              <a:rPr lang="en-US">
                <a:ea typeface="+mn-lt"/>
                <a:cs typeface="+mn-lt"/>
              </a:rPr>
              <a:t>Other Partnership Mechanisms if the Government is not involved</a:t>
            </a:r>
            <a:endParaRPr lang="en-US"/>
          </a:p>
          <a:p>
            <a:pPr lvl="1"/>
            <a:r>
              <a:rPr lang="en-US"/>
              <a:t>Material Transfer Agreement (MTA) </a:t>
            </a:r>
          </a:p>
          <a:p>
            <a:pPr lvl="2"/>
            <a:r>
              <a:rPr lang="en-US"/>
              <a:t>Utilized when any proprietary material is exchanged </a:t>
            </a:r>
          </a:p>
          <a:p>
            <a:pPr lvl="2"/>
            <a:r>
              <a:rPr lang="en-US"/>
              <a:t>The receiving party intends to use it for his/her own research purposes</a:t>
            </a:r>
          </a:p>
          <a:p>
            <a:pPr lvl="2"/>
            <a:r>
              <a:rPr lang="en-US">
                <a:ea typeface="+mn-lt"/>
                <a:cs typeface="+mn-lt"/>
              </a:rPr>
              <a:t>Unlike a cCRADA, neither a licensing option nor rights for commercial purposes may be granted to a collaborator under this type of agreement</a:t>
            </a:r>
          </a:p>
          <a:p>
            <a:pPr lvl="1"/>
            <a:r>
              <a:rPr lang="en-US">
                <a:ea typeface="ＭＳ Ｐゴシック"/>
              </a:rPr>
              <a:t>Collaboration Agreement</a:t>
            </a:r>
          </a:p>
          <a:p>
            <a:pPr lvl="2"/>
            <a:r>
              <a:rPr lang="en-US">
                <a:ea typeface="+mn-lt"/>
                <a:cs typeface="+mn-lt"/>
              </a:rPr>
              <a:t>Enables two-way exchange of intellectual and material contributions. No funds or licensing options are available under these agreements.</a:t>
            </a:r>
          </a:p>
          <a:p>
            <a:pPr lvl="2"/>
            <a:endParaRPr lang="en-US"/>
          </a:p>
          <a:p>
            <a:pPr lvl="1"/>
            <a:endParaRPr lang="en-US"/>
          </a:p>
          <a:p>
            <a:pPr lvl="2"/>
            <a:endParaRPr lang="en-US"/>
          </a:p>
          <a:p>
            <a:pPr lvl="1"/>
            <a:endParaRPr lang="en-US"/>
          </a:p>
        </p:txBody>
      </p:sp>
    </p:spTree>
    <p:extLst>
      <p:ext uri="{BB962C8B-B14F-4D97-AF65-F5344CB8AC3E}">
        <p14:creationId xmlns:p14="http://schemas.microsoft.com/office/powerpoint/2010/main" val="279846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br>
              <a:rPr lang="en-US" sz="1800" i="1">
                <a:latin typeface="+mn-lt"/>
              </a:rPr>
            </a:br>
            <a:endParaRPr lang="en-US" sz="1800" i="1">
              <a:latin typeface="+mn-lt"/>
            </a:endParaRPr>
          </a:p>
        </p:txBody>
      </p:sp>
      <p:sp>
        <p:nvSpPr>
          <p:cNvPr id="3" name="Subtitle 2">
            <a:extLst>
              <a:ext uri="{FF2B5EF4-FFF2-40B4-BE49-F238E27FC236}">
                <a16:creationId xmlns:a16="http://schemas.microsoft.com/office/drawing/2014/main" id="{4FEB8768-2B85-427A-BEDF-90F8B44E62C2}"/>
              </a:ext>
            </a:extLst>
          </p:cNvPr>
          <p:cNvSpPr>
            <a:spLocks noGrp="1"/>
          </p:cNvSpPr>
          <p:nvPr>
            <p:ph type="subTitle" idx="1"/>
          </p:nvPr>
        </p:nvSpPr>
        <p:spPr/>
        <p:txBody>
          <a:bodyPr/>
          <a:lstStyle/>
          <a:p>
            <a:r>
              <a:rPr lang="en-US"/>
              <a:t>Fred Khoshbin, Director, NCI Office of Space and Facilities Management (OSFM) </a:t>
            </a:r>
          </a:p>
        </p:txBody>
      </p:sp>
      <p:sp>
        <p:nvSpPr>
          <p:cNvPr id="5" name="TextBox 4">
            <a:extLst>
              <a:ext uri="{FF2B5EF4-FFF2-40B4-BE49-F238E27FC236}">
                <a16:creationId xmlns:a16="http://schemas.microsoft.com/office/drawing/2014/main" id="{37E33C3D-BC33-41CE-BC34-5EF509888902}"/>
              </a:ext>
            </a:extLst>
          </p:cNvPr>
          <p:cNvSpPr txBox="1"/>
          <p:nvPr/>
        </p:nvSpPr>
        <p:spPr>
          <a:xfrm>
            <a:off x="963561" y="2708839"/>
            <a:ext cx="7934131" cy="480131"/>
          </a:xfrm>
          <a:prstGeom prst="rect">
            <a:avLst/>
          </a:prstGeom>
          <a:noFill/>
        </p:spPr>
        <p:txBody>
          <a:bodyPr wrap="square">
            <a:spAutoFit/>
          </a:bodyPr>
          <a:lstStyle/>
          <a:p>
            <a:pPr marL="0" marR="495300" algn="r" defTabSz="685800">
              <a:lnSpc>
                <a:spcPct val="90000"/>
              </a:lnSpc>
              <a:spcAft>
                <a:spcPts val="0"/>
              </a:spcAft>
            </a:pPr>
            <a:r>
              <a:rPr lang="en-US" sz="2800" b="1" spc="-80">
                <a:solidFill>
                  <a:schemeClr val="bg1"/>
                </a:solidFill>
                <a:latin typeface="+mj-lt"/>
                <a:ea typeface="ＭＳ Ｐゴシック"/>
              </a:rPr>
              <a:t>Facilities and Operations Experience &amp; Approach</a:t>
            </a:r>
          </a:p>
        </p:txBody>
      </p:sp>
    </p:spTree>
    <p:extLst>
      <p:ext uri="{BB962C8B-B14F-4D97-AF65-F5344CB8AC3E}">
        <p14:creationId xmlns:p14="http://schemas.microsoft.com/office/powerpoint/2010/main" val="40286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B14D-2AA8-433A-AB2B-F5E8585CEDED}"/>
              </a:ext>
            </a:extLst>
          </p:cNvPr>
          <p:cNvSpPr>
            <a:spLocks noGrp="1"/>
          </p:cNvSpPr>
          <p:nvPr>
            <p:ph type="title"/>
          </p:nvPr>
        </p:nvSpPr>
        <p:spPr/>
        <p:txBody>
          <a:bodyPr>
            <a:normAutofit/>
          </a:bodyPr>
          <a:lstStyle/>
          <a:p>
            <a:pPr algn="ctr"/>
            <a:r>
              <a:rPr lang="en-US" sz="2400" b="1">
                <a:solidFill>
                  <a:srgbClr val="123E57"/>
                </a:solidFill>
              </a:rPr>
              <a:t>Facilities and Maintenance Evaluation Criteria</a:t>
            </a:r>
          </a:p>
        </p:txBody>
      </p:sp>
      <p:sp>
        <p:nvSpPr>
          <p:cNvPr id="3" name="Text Placeholder 2">
            <a:extLst>
              <a:ext uri="{FF2B5EF4-FFF2-40B4-BE49-F238E27FC236}">
                <a16:creationId xmlns:a16="http://schemas.microsoft.com/office/drawing/2014/main" id="{7C8B0B5E-612B-49BC-86C2-C13F51C7F57F}"/>
              </a:ext>
            </a:extLst>
          </p:cNvPr>
          <p:cNvSpPr>
            <a:spLocks noGrp="1"/>
          </p:cNvSpPr>
          <p:nvPr>
            <p:ph type="body" idx="1"/>
          </p:nvPr>
        </p:nvSpPr>
        <p:spPr/>
        <p:txBody>
          <a:bodyPr/>
          <a:lstStyle/>
          <a:p>
            <a:pPr algn="ctr"/>
            <a:r>
              <a:rPr lang="en-US" sz="1800" u="sng"/>
              <a:t>Approach</a:t>
            </a:r>
          </a:p>
          <a:p>
            <a:endParaRPr lang="en-US"/>
          </a:p>
        </p:txBody>
      </p:sp>
      <p:sp>
        <p:nvSpPr>
          <p:cNvPr id="4" name="Content Placeholder 3">
            <a:extLst>
              <a:ext uri="{FF2B5EF4-FFF2-40B4-BE49-F238E27FC236}">
                <a16:creationId xmlns:a16="http://schemas.microsoft.com/office/drawing/2014/main" id="{3C5C754E-1AA8-4470-952A-3F3E67A01399}"/>
              </a:ext>
            </a:extLst>
          </p:cNvPr>
          <p:cNvSpPr>
            <a:spLocks noGrp="1"/>
          </p:cNvSpPr>
          <p:nvPr>
            <p:ph sz="half" idx="2"/>
          </p:nvPr>
        </p:nvSpPr>
        <p:spPr/>
        <p:txBody>
          <a:bodyPr>
            <a:normAutofit fontScale="40000" lnSpcReduction="20000"/>
          </a:bodyPr>
          <a:lstStyle/>
          <a:p>
            <a:pPr>
              <a:lnSpc>
                <a:spcPct val="170000"/>
              </a:lnSpc>
            </a:pPr>
            <a:r>
              <a:rPr lang="en-US" sz="2400">
                <a:solidFill>
                  <a:schemeClr val="tx1"/>
                </a:solidFill>
                <a:effectLst/>
                <a:latin typeface="Calibri" panose="020F0502020204030204" pitchFamily="34" charset="0"/>
                <a:ea typeface="Arial" panose="020B0604020202020204" pitchFamily="34" charset="0"/>
                <a:cs typeface="Calibri" panose="020F0502020204030204" pitchFamily="34" charset="0"/>
              </a:rPr>
              <a:t>A1)  Suitability of the plan to operate and maintain FFRDC-managed facilities in accordance with the SOW</a:t>
            </a:r>
            <a:endParaRPr lang="en-US" sz="2400">
              <a:latin typeface="Calibri" panose="020F0502020204030204" pitchFamily="34" charset="0"/>
              <a:ea typeface="Arial" panose="020B0604020202020204" pitchFamily="34" charset="0"/>
              <a:cs typeface="Calibri" panose="020F0502020204030204" pitchFamily="34" charset="0"/>
            </a:endParaRPr>
          </a:p>
          <a:p>
            <a:pPr>
              <a:lnSpc>
                <a:spcPct val="170000"/>
              </a:lnSpc>
            </a:pPr>
            <a:r>
              <a:rPr lang="en-US" sz="2400">
                <a:solidFill>
                  <a:schemeClr val="tx1"/>
                </a:solidFill>
                <a:effectLst/>
                <a:latin typeface="Calibri" panose="020F0502020204030204" pitchFamily="34" charset="0"/>
                <a:ea typeface="Arial" panose="020B0604020202020204" pitchFamily="34" charset="0"/>
                <a:cs typeface="Calibri" panose="020F0502020204030204" pitchFamily="34" charset="0"/>
              </a:rPr>
              <a:t>A2</a:t>
            </a:r>
            <a:r>
              <a:rPr lang="en-US" sz="2400">
                <a:solidFill>
                  <a:schemeClr val="tx1"/>
                </a:solidFill>
                <a:latin typeface="Calibri" panose="020F0502020204030204" pitchFamily="34" charset="0"/>
                <a:ea typeface="Arial" panose="020B0604020202020204" pitchFamily="34" charset="0"/>
                <a:cs typeface="Calibri" panose="020F0502020204030204" pitchFamily="34" charset="0"/>
              </a:rPr>
              <a:t>)  </a:t>
            </a:r>
            <a:r>
              <a:rPr lang="en-US" sz="2400">
                <a:solidFill>
                  <a:schemeClr val="tx1"/>
                </a:solidFill>
                <a:effectLst/>
                <a:latin typeface="Calibri" panose="020F0502020204030204" pitchFamily="34" charset="0"/>
                <a:ea typeface="Arial" panose="020B0604020202020204" pitchFamily="34" charset="0"/>
                <a:cs typeface="Calibri" panose="020F0502020204030204" pitchFamily="34" charset="0"/>
              </a:rPr>
              <a:t>Suitability of the approach to planning and executing the refurbishment of obsolete laboratory facilities</a:t>
            </a:r>
          </a:p>
          <a:p>
            <a:pPr>
              <a:lnSpc>
                <a:spcPct val="170000"/>
              </a:lnSpc>
            </a:pPr>
            <a:r>
              <a:rPr lang="en-US" sz="2400">
                <a:solidFill>
                  <a:schemeClr val="tx1"/>
                </a:solidFill>
                <a:effectLst/>
                <a:latin typeface="Calibri" panose="020F0502020204030204" pitchFamily="34" charset="0"/>
                <a:ea typeface="Arial" panose="020B0604020202020204" pitchFamily="34" charset="0"/>
                <a:cs typeface="Calibri" panose="020F0502020204030204" pitchFamily="34" charset="0"/>
              </a:rPr>
              <a:t>A3)  Suitability of approach for providing for the occupational health and safety of all government staff, contractors, subcontractors, and visitors</a:t>
            </a:r>
          </a:p>
          <a:p>
            <a:pPr>
              <a:lnSpc>
                <a:spcPct val="170000"/>
              </a:lnSpc>
            </a:pPr>
            <a:r>
              <a:rPr lang="en-US" sz="2400">
                <a:solidFill>
                  <a:schemeClr val="tx1"/>
                </a:solidFill>
                <a:effectLst/>
                <a:latin typeface="Calibri" panose="020F0502020204030204" pitchFamily="34" charset="0"/>
                <a:ea typeface="Arial" panose="020B0604020202020204" pitchFamily="34" charset="0"/>
                <a:cs typeface="Calibri" panose="020F0502020204030204" pitchFamily="34" charset="0"/>
              </a:rPr>
              <a:t>A4</a:t>
            </a:r>
            <a:r>
              <a:rPr lang="en-US" sz="2400">
                <a:solidFill>
                  <a:schemeClr val="tx1"/>
                </a:solidFill>
                <a:latin typeface="Calibri" panose="020F0502020204030204" pitchFamily="34" charset="0"/>
                <a:ea typeface="Arial" panose="020B0604020202020204" pitchFamily="34" charset="0"/>
                <a:cs typeface="Calibri" panose="020F0502020204030204" pitchFamily="34" charset="0"/>
              </a:rPr>
              <a:t>)  </a:t>
            </a:r>
            <a:r>
              <a:rPr lang="en-US" sz="2400">
                <a:solidFill>
                  <a:schemeClr val="tx1"/>
                </a:solidFill>
                <a:effectLst/>
                <a:latin typeface="Calibri" panose="020F0502020204030204" pitchFamily="34" charset="0"/>
                <a:ea typeface="Arial" panose="020B0604020202020204" pitchFamily="34" charset="0"/>
                <a:cs typeface="Calibri" panose="020F0502020204030204" pitchFamily="34" charset="0"/>
              </a:rPr>
              <a:t>Suitability of the approach to quickly adapt to new or changing facility priorities</a:t>
            </a:r>
            <a:endParaRPr lang="en-US"/>
          </a:p>
        </p:txBody>
      </p:sp>
      <p:sp>
        <p:nvSpPr>
          <p:cNvPr id="5" name="Text Placeholder 4">
            <a:extLst>
              <a:ext uri="{FF2B5EF4-FFF2-40B4-BE49-F238E27FC236}">
                <a16:creationId xmlns:a16="http://schemas.microsoft.com/office/drawing/2014/main" id="{A12E7324-A26F-4834-8BC9-6EF3F359EA96}"/>
              </a:ext>
            </a:extLst>
          </p:cNvPr>
          <p:cNvSpPr>
            <a:spLocks noGrp="1"/>
          </p:cNvSpPr>
          <p:nvPr>
            <p:ph type="body" sz="quarter" idx="3"/>
          </p:nvPr>
        </p:nvSpPr>
        <p:spPr/>
        <p:txBody>
          <a:bodyPr/>
          <a:lstStyle/>
          <a:p>
            <a:pPr algn="ctr"/>
            <a:r>
              <a:rPr lang="en-US" sz="1800" u="sng"/>
              <a:t>Experience</a:t>
            </a:r>
          </a:p>
          <a:p>
            <a:endParaRPr lang="en-US"/>
          </a:p>
        </p:txBody>
      </p:sp>
      <p:sp>
        <p:nvSpPr>
          <p:cNvPr id="6" name="Content Placeholder 5">
            <a:extLst>
              <a:ext uri="{FF2B5EF4-FFF2-40B4-BE49-F238E27FC236}">
                <a16:creationId xmlns:a16="http://schemas.microsoft.com/office/drawing/2014/main" id="{DC8D2EF5-7358-4EBB-8F24-5FD34FC47C4F}"/>
              </a:ext>
            </a:extLst>
          </p:cNvPr>
          <p:cNvSpPr>
            <a:spLocks noGrp="1"/>
          </p:cNvSpPr>
          <p:nvPr>
            <p:ph sz="quarter" idx="4"/>
          </p:nvPr>
        </p:nvSpPr>
        <p:spPr/>
        <p:txBody>
          <a:bodyPr>
            <a:normAutofit fontScale="40000" lnSpcReduction="20000"/>
          </a:bodyPr>
          <a:lstStyle/>
          <a:p>
            <a:pPr algn="l">
              <a:spcAft>
                <a:spcPts val="1200"/>
              </a:spcAft>
            </a:pPr>
            <a:r>
              <a:rPr lang="en-US" sz="2400">
                <a:solidFill>
                  <a:schemeClr val="tx1"/>
                </a:solidFill>
                <a:latin typeface="Calibri" panose="020F0502020204030204" pitchFamily="34" charset="0"/>
                <a:ea typeface="Arial" panose="020B0604020202020204" pitchFamily="34" charset="0"/>
                <a:cs typeface="Calibri" panose="020F0502020204030204" pitchFamily="34" charset="0"/>
              </a:rPr>
              <a:t>E1)  Demonstrated quality of experience performing predictive and preventive maintenance activities</a:t>
            </a:r>
          </a:p>
          <a:p>
            <a:pPr algn="l">
              <a:spcAft>
                <a:spcPts val="1200"/>
              </a:spcAft>
            </a:pPr>
            <a:r>
              <a:rPr lang="en-US" sz="2400">
                <a:solidFill>
                  <a:schemeClr val="tx1"/>
                </a:solidFill>
                <a:latin typeface="Calibri" panose="020F0502020204030204" pitchFamily="34" charset="0"/>
                <a:ea typeface="Arial" panose="020B0604020202020204" pitchFamily="34" charset="0"/>
                <a:cs typeface="Calibri" panose="020F0502020204030204" pitchFamily="34" charset="0"/>
              </a:rPr>
              <a:t>E2)   Demonstrated experience in planning, designing, and executing capital projects</a:t>
            </a:r>
          </a:p>
          <a:p>
            <a:pPr algn="l">
              <a:spcAft>
                <a:spcPts val="1200"/>
              </a:spcAft>
            </a:pPr>
            <a:r>
              <a:rPr lang="en-US" sz="2400">
                <a:solidFill>
                  <a:schemeClr val="tx1"/>
                </a:solidFill>
                <a:latin typeface="Calibri" panose="020F0502020204030204" pitchFamily="34" charset="0"/>
                <a:ea typeface="Arial" panose="020B0604020202020204" pitchFamily="34" charset="0"/>
                <a:cs typeface="Calibri" panose="020F0502020204030204" pitchFamily="34" charset="0"/>
              </a:rPr>
              <a:t>E3) Demonstrated proficiency in developing and implementing an emergency management/preparedness program</a:t>
            </a:r>
          </a:p>
          <a:p>
            <a:pPr algn="l">
              <a:spcAft>
                <a:spcPts val="1200"/>
              </a:spcAft>
            </a:pPr>
            <a:r>
              <a:rPr lang="en-US" sz="2400">
                <a:solidFill>
                  <a:schemeClr val="tx1"/>
                </a:solidFill>
                <a:latin typeface="Calibri" panose="020F0502020204030204" pitchFamily="34" charset="0"/>
                <a:ea typeface="Arial" panose="020B0604020202020204" pitchFamily="34" charset="0"/>
                <a:cs typeface="Calibri" panose="020F0502020204030204" pitchFamily="34" charset="0"/>
              </a:rPr>
              <a:t>E4)   </a:t>
            </a:r>
            <a:r>
              <a:rPr lang="en-US" sz="2400">
                <a:solidFill>
                  <a:schemeClr val="tx1"/>
                </a:solidFill>
                <a:latin typeface="Calibri" panose="020F0502020204030204" pitchFamily="34" charset="0"/>
                <a:cs typeface="Calibri" panose="020F0502020204030204" pitchFamily="34" charset="0"/>
              </a:rPr>
              <a:t>Demonstrated understanding of Government regulations and standards identified in the  RFP documents regarding facility operations</a:t>
            </a:r>
          </a:p>
          <a:p>
            <a:pPr algn="l">
              <a:spcAft>
                <a:spcPts val="1200"/>
              </a:spcAft>
            </a:pPr>
            <a:r>
              <a:rPr lang="en-US" sz="2400">
                <a:solidFill>
                  <a:schemeClr val="tx1"/>
                </a:solidFill>
                <a:latin typeface="Calibri" panose="020F0502020204030204" pitchFamily="34" charset="0"/>
                <a:cs typeface="Calibri" panose="020F0502020204030204" pitchFamily="34" charset="0"/>
              </a:rPr>
              <a:t>E5)   Demonstrated proficiency in running biomedical manufacturing and clinical laboratory testing operations according to current cGMP and CLIA guidelines.</a:t>
            </a:r>
            <a:endParaRPr lang="en-US" sz="2400" i="1">
              <a:solidFill>
                <a:schemeClr val="tx1"/>
              </a:solidFill>
              <a:latin typeface="+mn-lt"/>
            </a:endParaRPr>
          </a:p>
          <a:p>
            <a:endParaRPr lang="en-US"/>
          </a:p>
        </p:txBody>
      </p:sp>
      <p:sp>
        <p:nvSpPr>
          <p:cNvPr id="7" name="Slide Number Placeholder 6">
            <a:extLst>
              <a:ext uri="{FF2B5EF4-FFF2-40B4-BE49-F238E27FC236}">
                <a16:creationId xmlns:a16="http://schemas.microsoft.com/office/drawing/2014/main" id="{F59C8504-8538-4F23-B5E4-54CEB0EEF45C}"/>
              </a:ext>
            </a:extLst>
          </p:cNvPr>
          <p:cNvSpPr>
            <a:spLocks noGrp="1"/>
          </p:cNvSpPr>
          <p:nvPr>
            <p:ph type="sldNum" sz="quarter" idx="12"/>
          </p:nvPr>
        </p:nvSpPr>
        <p:spPr/>
        <p:txBody>
          <a:bodyPr/>
          <a:lstStyle/>
          <a:p>
            <a:fld id="{D2D49F00-3396-4AC1-9060-628089734C96}" type="slidenum">
              <a:rPr lang="en-US" smtClean="0"/>
              <a:t>32</a:t>
            </a:fld>
            <a:endParaRPr lang="en-US"/>
          </a:p>
        </p:txBody>
      </p:sp>
    </p:spTree>
    <p:extLst>
      <p:ext uri="{BB962C8B-B14F-4D97-AF65-F5344CB8AC3E}">
        <p14:creationId xmlns:p14="http://schemas.microsoft.com/office/powerpoint/2010/main" val="3391683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E2E5CB-3504-4640-BB35-2E34A3BE2E46}"/>
              </a:ext>
            </a:extLst>
          </p:cNvPr>
          <p:cNvSpPr>
            <a:spLocks noGrp="1"/>
          </p:cNvSpPr>
          <p:nvPr>
            <p:ph type="title"/>
          </p:nvPr>
        </p:nvSpPr>
        <p:spPr/>
        <p:txBody>
          <a:bodyPr/>
          <a:lstStyle/>
          <a:p>
            <a:pPr algn="ctr"/>
            <a:r>
              <a:rPr lang="en-US" b="1"/>
              <a:t>Facility Types</a:t>
            </a:r>
          </a:p>
        </p:txBody>
      </p:sp>
      <p:sp>
        <p:nvSpPr>
          <p:cNvPr id="7" name="Content Placeholder 6">
            <a:extLst>
              <a:ext uri="{FF2B5EF4-FFF2-40B4-BE49-F238E27FC236}">
                <a16:creationId xmlns:a16="http://schemas.microsoft.com/office/drawing/2014/main" id="{F48D0B6B-A3E0-4FEA-A3EE-A65C7046A815}"/>
              </a:ext>
            </a:extLst>
          </p:cNvPr>
          <p:cNvSpPr>
            <a:spLocks noGrp="1"/>
          </p:cNvSpPr>
          <p:nvPr>
            <p:ph sz="quarter" idx="11"/>
          </p:nvPr>
        </p:nvSpPr>
        <p:spPr/>
        <p:txBody>
          <a:bodyPr>
            <a:normAutofit fontScale="70000" lnSpcReduction="20000"/>
          </a:bodyPr>
          <a:lstStyle/>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BSL1 &amp; 2 laboratories (biology, chemistry, bioengineering, instrumentation)</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Conventional, clean barrier, dirty mice, and gnotobiotic rodent vivarium</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cGMP and other manufacturing facilities</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Repositories</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Data Center</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Imaging Center</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Office buildings</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In addition: 2 steam plants, 2 chiller plants, and a chiller consolidation composed of 20 individual chillers in different buildings that requires preventive maintenance and equipment life cycle analyses.</a:t>
            </a:r>
          </a:p>
          <a:p>
            <a:pPr marL="461963" lvl="1" indent="-285750">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USAG owns and operates the following utilities: Electrical, Water, Sewer, and Storm infrastructures. All projects tied to any of these utilities need to be coordinated with USAG.</a:t>
            </a:r>
          </a:p>
          <a:p>
            <a:endParaRPr lang="en-US"/>
          </a:p>
        </p:txBody>
      </p:sp>
    </p:spTree>
    <p:extLst>
      <p:ext uri="{BB962C8B-B14F-4D97-AF65-F5344CB8AC3E}">
        <p14:creationId xmlns:p14="http://schemas.microsoft.com/office/powerpoint/2010/main" val="2664363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6B69A7F-73EF-436B-A613-1627E3858625}"/>
              </a:ext>
            </a:extLst>
          </p:cNvPr>
          <p:cNvGrpSpPr/>
          <p:nvPr/>
        </p:nvGrpSpPr>
        <p:grpSpPr>
          <a:xfrm>
            <a:off x="173462" y="208076"/>
            <a:ext cx="8790234" cy="4417601"/>
            <a:chOff x="173462" y="208076"/>
            <a:chExt cx="8790234" cy="4417601"/>
          </a:xfrm>
        </p:grpSpPr>
        <p:pic>
          <p:nvPicPr>
            <p:cNvPr id="7" name="Picture 6" descr="A picture containing scatter chart&#10;&#10;Description automatically generated">
              <a:extLst>
                <a:ext uri="{FF2B5EF4-FFF2-40B4-BE49-F238E27FC236}">
                  <a16:creationId xmlns:a16="http://schemas.microsoft.com/office/drawing/2014/main" id="{F7B20FD4-2B79-4ED9-B6EF-71368CF49A71}"/>
                </a:ext>
              </a:extLst>
            </p:cNvPr>
            <p:cNvPicPr>
              <a:picLocks noChangeAspect="1"/>
            </p:cNvPicPr>
            <p:nvPr/>
          </p:nvPicPr>
          <p:blipFill rotWithShape="1">
            <a:blip r:embed="rId3">
              <a:extLst>
                <a:ext uri="{28A0092B-C50C-407E-A947-70E740481C1C}">
                  <a14:useLocalDpi xmlns:a14="http://schemas.microsoft.com/office/drawing/2010/main" val="0"/>
                </a:ext>
              </a:extLst>
            </a:blip>
            <a:srcRect r="388"/>
            <a:stretch/>
          </p:blipFill>
          <p:spPr>
            <a:xfrm>
              <a:off x="1118681" y="1142572"/>
              <a:ext cx="6701246" cy="3363686"/>
            </a:xfrm>
            <a:prstGeom prst="rect">
              <a:avLst/>
            </a:prstGeom>
          </p:spPr>
        </p:pic>
        <p:sp>
          <p:nvSpPr>
            <p:cNvPr id="8" name="TextBox 7">
              <a:extLst>
                <a:ext uri="{FF2B5EF4-FFF2-40B4-BE49-F238E27FC236}">
                  <a16:creationId xmlns:a16="http://schemas.microsoft.com/office/drawing/2014/main" id="{6BD706A4-E4C6-4C83-BCD7-F5106D60BB8D}"/>
                </a:ext>
              </a:extLst>
            </p:cNvPr>
            <p:cNvSpPr txBox="1"/>
            <p:nvPr/>
          </p:nvSpPr>
          <p:spPr>
            <a:xfrm>
              <a:off x="2731091" y="208076"/>
              <a:ext cx="3796809" cy="400110"/>
            </a:xfrm>
            <a:prstGeom prst="rect">
              <a:avLst/>
            </a:prstGeom>
            <a:noFill/>
          </p:spPr>
          <p:txBody>
            <a:bodyPr wrap="none" rtlCol="0">
              <a:spAutoFit/>
            </a:bodyPr>
            <a:lstStyle/>
            <a:p>
              <a:r>
                <a:rPr lang="en-US" sz="2000" b="1"/>
                <a:t>NCI-Frederick Facility Assessment </a:t>
              </a:r>
            </a:p>
          </p:txBody>
        </p:sp>
        <p:sp>
          <p:nvSpPr>
            <p:cNvPr id="4" name="Rectangle 3">
              <a:extLst>
                <a:ext uri="{FF2B5EF4-FFF2-40B4-BE49-F238E27FC236}">
                  <a16:creationId xmlns:a16="http://schemas.microsoft.com/office/drawing/2014/main" id="{CB638CAA-2D5A-45B4-BCED-7E2DBC64D1EB}"/>
                </a:ext>
              </a:extLst>
            </p:cNvPr>
            <p:cNvSpPr/>
            <p:nvPr/>
          </p:nvSpPr>
          <p:spPr>
            <a:xfrm>
              <a:off x="964834" y="587272"/>
              <a:ext cx="1995055" cy="39709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E44B20-2090-4C4E-9256-852676BC9EB2}"/>
                </a:ext>
              </a:extLst>
            </p:cNvPr>
            <p:cNvSpPr/>
            <p:nvPr/>
          </p:nvSpPr>
          <p:spPr>
            <a:xfrm>
              <a:off x="2642060" y="1104769"/>
              <a:ext cx="3974869" cy="2744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BCE49D16-741A-4388-892A-B757B540DDB1}"/>
                </a:ext>
              </a:extLst>
            </p:cNvPr>
            <p:cNvGraphicFramePr/>
            <p:nvPr/>
          </p:nvGraphicFramePr>
          <p:xfrm>
            <a:off x="370713" y="992312"/>
            <a:ext cx="2411318" cy="177575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8FF4DCC-8A2C-436A-890F-13351747EA7C}"/>
                </a:ext>
              </a:extLst>
            </p:cNvPr>
            <p:cNvSpPr txBox="1"/>
            <p:nvPr/>
          </p:nvSpPr>
          <p:spPr>
            <a:xfrm>
              <a:off x="1039364" y="756970"/>
              <a:ext cx="1194814" cy="461665"/>
            </a:xfrm>
            <a:prstGeom prst="rect">
              <a:avLst/>
            </a:prstGeom>
            <a:noFill/>
          </p:spPr>
          <p:txBody>
            <a:bodyPr wrap="none" rtlCol="0">
              <a:spAutoFit/>
            </a:bodyPr>
            <a:lstStyle/>
            <a:p>
              <a:pPr algn="ctr"/>
              <a:r>
                <a:rPr lang="en-US" sz="1200" b="1">
                  <a:solidFill>
                    <a:schemeClr val="bg1">
                      <a:lumMod val="50000"/>
                    </a:schemeClr>
                  </a:solidFill>
                </a:rPr>
                <a:t>Condition by</a:t>
              </a:r>
            </a:p>
            <a:p>
              <a:pPr algn="ctr"/>
              <a:r>
                <a:rPr lang="en-US" sz="1200" b="1">
                  <a:solidFill>
                    <a:schemeClr val="bg1">
                      <a:lumMod val="50000"/>
                    </a:schemeClr>
                  </a:solidFill>
                </a:rPr>
                <a:t>% of total space</a:t>
              </a:r>
            </a:p>
          </p:txBody>
        </p:sp>
        <p:sp>
          <p:nvSpPr>
            <p:cNvPr id="6" name="Rectangle 5">
              <a:extLst>
                <a:ext uri="{FF2B5EF4-FFF2-40B4-BE49-F238E27FC236}">
                  <a16:creationId xmlns:a16="http://schemas.microsoft.com/office/drawing/2014/main" id="{C8365F0C-E154-4B14-BE90-983E630D7F70}"/>
                </a:ext>
              </a:extLst>
            </p:cNvPr>
            <p:cNvSpPr/>
            <p:nvPr/>
          </p:nvSpPr>
          <p:spPr>
            <a:xfrm>
              <a:off x="6428509" y="2360815"/>
              <a:ext cx="410095" cy="299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3D1C0F6-C39C-46F1-B351-4B0E8C98D59B}"/>
                </a:ext>
              </a:extLst>
            </p:cNvPr>
            <p:cNvSpPr/>
            <p:nvPr/>
          </p:nvSpPr>
          <p:spPr>
            <a:xfrm>
              <a:off x="3570812" y="2256508"/>
              <a:ext cx="634236" cy="599611"/>
            </a:xfrm>
            <a:prstGeom prst="ellipse">
              <a:avLst/>
            </a:prstGeom>
            <a:noFill/>
            <a:ln w="412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DA5D008-5EA7-4590-9A01-E5159FA6658C}"/>
                </a:ext>
              </a:extLst>
            </p:cNvPr>
            <p:cNvGrpSpPr/>
            <p:nvPr/>
          </p:nvGrpSpPr>
          <p:grpSpPr>
            <a:xfrm>
              <a:off x="5783923" y="709654"/>
              <a:ext cx="3179773" cy="1846659"/>
              <a:chOff x="5575188" y="794477"/>
              <a:chExt cx="3179773" cy="1846659"/>
            </a:xfrm>
          </p:grpSpPr>
          <p:sp>
            <p:nvSpPr>
              <p:cNvPr id="15" name="TextBox 14">
                <a:extLst>
                  <a:ext uri="{FF2B5EF4-FFF2-40B4-BE49-F238E27FC236}">
                    <a16:creationId xmlns:a16="http://schemas.microsoft.com/office/drawing/2014/main" id="{E128C68D-4935-49A4-9CCC-58A3CF917467}"/>
                  </a:ext>
                </a:extLst>
              </p:cNvPr>
              <p:cNvSpPr txBox="1"/>
              <p:nvPr/>
            </p:nvSpPr>
            <p:spPr>
              <a:xfrm>
                <a:off x="5575188" y="794477"/>
                <a:ext cx="3179773" cy="1846659"/>
              </a:xfrm>
              <a:prstGeom prst="rect">
                <a:avLst/>
              </a:prstGeom>
              <a:solidFill>
                <a:schemeClr val="bg1"/>
              </a:solidFill>
              <a:ln>
                <a:solidFill>
                  <a:schemeClr val="accent3"/>
                </a:solidFill>
              </a:ln>
            </p:spPr>
            <p:txBody>
              <a:bodyPr wrap="square">
                <a:spAutoFit/>
              </a:bodyPr>
              <a:lstStyle/>
              <a:p>
                <a:pPr marL="460375" lvl="1" indent="-171450">
                  <a:defRPr/>
                </a:pPr>
                <a:r>
                  <a:rPr lang="en-US" sz="1200"/>
                  <a:t>Pending:</a:t>
                </a:r>
              </a:p>
              <a:p>
                <a:pPr marL="460375" lvl="1" indent="-171450">
                  <a:buFont typeface="Arial" panose="020B0604020202020204" pitchFamily="34" charset="0"/>
                  <a:buChar char="•"/>
                  <a:defRPr/>
                </a:pPr>
                <a:r>
                  <a:rPr lang="en-US" sz="1200"/>
                  <a:t>Building 539: Projected completion 2023</a:t>
                </a:r>
              </a:p>
              <a:p>
                <a:pPr marL="342900" lvl="1" indent="-115888">
                  <a:buFont typeface="Arial" panose="020B0604020202020204" pitchFamily="34" charset="0"/>
                  <a:buChar char="•"/>
                  <a:defRPr/>
                </a:pPr>
                <a:endParaRPr lang="en-US" sz="1200"/>
              </a:p>
              <a:p>
                <a:pPr marL="460375" lvl="1" indent="-171450">
                  <a:defRPr/>
                </a:pPr>
                <a:r>
                  <a:rPr lang="en-US" sz="1200"/>
                  <a:t>Completed:</a:t>
                </a:r>
              </a:p>
              <a:p>
                <a:pPr marL="460375" lvl="1" indent="-171450">
                  <a:buFont typeface="Arial" panose="020B0604020202020204" pitchFamily="34" charset="0"/>
                  <a:buChar char="•"/>
                  <a:defRPr/>
                </a:pPr>
                <a:r>
                  <a:rPr lang="en-US" sz="1200"/>
                  <a:t>Building 325</a:t>
                </a:r>
              </a:p>
              <a:p>
                <a:pPr marL="460375" lvl="1" indent="-171450">
                  <a:buFont typeface="Arial" panose="020B0604020202020204" pitchFamily="34" charset="0"/>
                  <a:buChar char="•"/>
                  <a:defRPr/>
                </a:pPr>
                <a:r>
                  <a:rPr lang="en-US" sz="1200"/>
                  <a:t>Building 469 1</a:t>
                </a:r>
                <a:r>
                  <a:rPr lang="en-US" sz="1200" baseline="30000"/>
                  <a:t>st</a:t>
                </a:r>
                <a:r>
                  <a:rPr lang="en-US" sz="1200"/>
                  <a:t> Floor 2011</a:t>
                </a:r>
              </a:p>
              <a:p>
                <a:pPr marL="460375" lvl="1" indent="-171450">
                  <a:buFont typeface="Arial" panose="020B0604020202020204" pitchFamily="34" charset="0"/>
                  <a:buChar char="•"/>
                  <a:defRPr/>
                </a:pPr>
                <a:r>
                  <a:rPr lang="en-US" sz="1200"/>
                  <a:t>Building 560</a:t>
                </a:r>
              </a:p>
              <a:p>
                <a:pPr marL="746125" lvl="2" indent="-173038">
                  <a:buFont typeface="Courier New" panose="02070309020205020404" pitchFamily="49" charset="0"/>
                  <a:buChar char="o"/>
                  <a:defRPr/>
                </a:pPr>
                <a:r>
                  <a:rPr lang="en-US" sz="1000"/>
                  <a:t>Wing 1, First floor Refurbishment</a:t>
                </a:r>
              </a:p>
              <a:p>
                <a:pPr marL="746125" lvl="3" indent="-173038">
                  <a:buFont typeface="Courier New" panose="02070309020205020404" pitchFamily="49" charset="0"/>
                  <a:buChar char="o"/>
                  <a:defRPr/>
                </a:pPr>
                <a:r>
                  <a:rPr lang="en-US" sz="1000"/>
                  <a:t>Admin wing corridors and restrooms</a:t>
                </a:r>
              </a:p>
              <a:p>
                <a:pPr marL="746125" lvl="3" indent="-173038">
                  <a:buFont typeface="Courier New" panose="02070309020205020404" pitchFamily="49" charset="0"/>
                  <a:buChar char="o"/>
                  <a:defRPr/>
                </a:pPr>
                <a:r>
                  <a:rPr lang="en-US" sz="1000"/>
                  <a:t>Wing-2, First &amp; Second floor Refurbishment </a:t>
                </a:r>
              </a:p>
            </p:txBody>
          </p:sp>
          <p:sp>
            <p:nvSpPr>
              <p:cNvPr id="16" name="Oval 15">
                <a:extLst>
                  <a:ext uri="{FF2B5EF4-FFF2-40B4-BE49-F238E27FC236}">
                    <a16:creationId xmlns:a16="http://schemas.microsoft.com/office/drawing/2014/main" id="{F5F74871-F5DF-471F-BF8E-AE079D085C36}"/>
                  </a:ext>
                </a:extLst>
              </p:cNvPr>
              <p:cNvSpPr/>
              <p:nvPr/>
            </p:nvSpPr>
            <p:spPr>
              <a:xfrm>
                <a:off x="5658284" y="902348"/>
                <a:ext cx="182880" cy="182880"/>
              </a:xfrm>
              <a:prstGeom prst="ellipse">
                <a:avLst/>
              </a:prstGeom>
              <a:noFill/>
              <a:ln w="412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E03616-B180-43BA-BF08-76ADC8EFCAF5}"/>
                  </a:ext>
                </a:extLst>
              </p:cNvPr>
              <p:cNvSpPr/>
              <p:nvPr/>
            </p:nvSpPr>
            <p:spPr>
              <a:xfrm flipV="1">
                <a:off x="5658284" y="1454861"/>
                <a:ext cx="182880" cy="182880"/>
              </a:xfrm>
              <a:prstGeom prst="ellipse">
                <a:avLst/>
              </a:prstGeom>
              <a:noFill/>
              <a:ln w="412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grpSp>
        <p:sp>
          <p:nvSpPr>
            <p:cNvPr id="18" name="Oval 17">
              <a:extLst>
                <a:ext uri="{FF2B5EF4-FFF2-40B4-BE49-F238E27FC236}">
                  <a16:creationId xmlns:a16="http://schemas.microsoft.com/office/drawing/2014/main" id="{5D51066B-F9C5-4551-8BB1-D87E043C5D5D}"/>
                </a:ext>
              </a:extLst>
            </p:cNvPr>
            <p:cNvSpPr/>
            <p:nvPr/>
          </p:nvSpPr>
          <p:spPr>
            <a:xfrm flipV="1">
              <a:off x="4726165" y="3540280"/>
              <a:ext cx="284619" cy="298076"/>
            </a:xfrm>
            <a:prstGeom prst="ellipse">
              <a:avLst/>
            </a:prstGeom>
            <a:noFill/>
            <a:ln w="412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9" name="Oval 18">
              <a:extLst>
                <a:ext uri="{FF2B5EF4-FFF2-40B4-BE49-F238E27FC236}">
                  <a16:creationId xmlns:a16="http://schemas.microsoft.com/office/drawing/2014/main" id="{2F883267-C181-4569-B1EE-292C5B5E5037}"/>
                </a:ext>
              </a:extLst>
            </p:cNvPr>
            <p:cNvSpPr/>
            <p:nvPr/>
          </p:nvSpPr>
          <p:spPr>
            <a:xfrm flipV="1">
              <a:off x="5184746" y="3242204"/>
              <a:ext cx="239495" cy="447114"/>
            </a:xfrm>
            <a:prstGeom prst="ellipse">
              <a:avLst/>
            </a:prstGeom>
            <a:noFill/>
            <a:ln w="412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0" name="Oval 19">
              <a:extLst>
                <a:ext uri="{FF2B5EF4-FFF2-40B4-BE49-F238E27FC236}">
                  <a16:creationId xmlns:a16="http://schemas.microsoft.com/office/drawing/2014/main" id="{EB4B8230-9481-49EC-8F17-A3EFCF60B82E}"/>
                </a:ext>
              </a:extLst>
            </p:cNvPr>
            <p:cNvSpPr/>
            <p:nvPr/>
          </p:nvSpPr>
          <p:spPr>
            <a:xfrm flipV="1">
              <a:off x="4938001" y="2530948"/>
              <a:ext cx="695774" cy="368934"/>
            </a:xfrm>
            <a:prstGeom prst="ellipse">
              <a:avLst/>
            </a:prstGeom>
            <a:noFill/>
            <a:ln w="412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 name="TextBox 2">
              <a:extLst>
                <a:ext uri="{FF2B5EF4-FFF2-40B4-BE49-F238E27FC236}">
                  <a16:creationId xmlns:a16="http://schemas.microsoft.com/office/drawing/2014/main" id="{C549286F-6A28-4D2C-8982-92AB289A9C20}"/>
                </a:ext>
              </a:extLst>
            </p:cNvPr>
            <p:cNvSpPr txBox="1"/>
            <p:nvPr/>
          </p:nvSpPr>
          <p:spPr>
            <a:xfrm>
              <a:off x="417236" y="2904055"/>
              <a:ext cx="3623742" cy="1277273"/>
            </a:xfrm>
            <a:prstGeom prst="rect">
              <a:avLst/>
            </a:prstGeom>
            <a:solidFill>
              <a:schemeClr val="bg1"/>
            </a:solidFill>
            <a:ln>
              <a:noFill/>
            </a:ln>
          </p:spPr>
          <p:txBody>
            <a:bodyPr wrap="square" numCol="1" rtlCol="0">
              <a:spAutoFit/>
            </a:bodyPr>
            <a:lstStyle/>
            <a:p>
              <a:r>
                <a:rPr lang="en-US" sz="1100" b="1">
                  <a:highlight>
                    <a:srgbClr val="E8E8E8"/>
                  </a:highlight>
                </a:rPr>
                <a:t>Facility Condition Index Range		Total Gross Area</a:t>
              </a:r>
            </a:p>
            <a:p>
              <a:r>
                <a:rPr lang="en-US" sz="1100"/>
                <a:t>Dark Green (91-100)			135,722.60</a:t>
              </a:r>
            </a:p>
            <a:p>
              <a:r>
                <a:rPr lang="en-US" sz="1100"/>
                <a:t>Light Green (81-90)			160,798.94</a:t>
              </a:r>
            </a:p>
            <a:p>
              <a:r>
                <a:rPr lang="en-US" sz="1100"/>
                <a:t>Yellow (71-80)				58,465.60</a:t>
              </a:r>
            </a:p>
            <a:p>
              <a:r>
                <a:rPr lang="en-US" sz="1100"/>
                <a:t>Orange (61-70)				121,109.55</a:t>
              </a:r>
            </a:p>
            <a:p>
              <a:r>
                <a:rPr lang="en-US" sz="1100"/>
                <a:t>Red (0-60)				572,516.11</a:t>
              </a:r>
            </a:p>
            <a:p>
              <a:r>
                <a:rPr lang="en-US" sz="1100" b="1">
                  <a:highlight>
                    <a:srgbClr val="E8E8E8"/>
                  </a:highlight>
                </a:rPr>
                <a:t>Total					1,048,612.80</a:t>
              </a:r>
              <a:r>
                <a:rPr lang="en-US" sz="800" b="1">
                  <a:solidFill>
                    <a:srgbClr val="E8E8E8"/>
                  </a:solidFill>
                  <a:highlight>
                    <a:srgbClr val="E8E8E8"/>
                  </a:highlight>
                </a:rPr>
                <a:t>xxxxx</a:t>
              </a:r>
              <a:r>
                <a:rPr lang="en-US" sz="1100" b="1">
                  <a:highlight>
                    <a:srgbClr val="E8E8E8"/>
                  </a:highlight>
                </a:rPr>
                <a:t>    </a:t>
              </a:r>
            </a:p>
          </p:txBody>
        </p:sp>
        <p:pic>
          <p:nvPicPr>
            <p:cNvPr id="24" name="Picture 23" descr="A picture containing scatter chart&#10;&#10;Description automatically generated">
              <a:extLst>
                <a:ext uri="{FF2B5EF4-FFF2-40B4-BE49-F238E27FC236}">
                  <a16:creationId xmlns:a16="http://schemas.microsoft.com/office/drawing/2014/main" id="{A7CFC9C7-E3D4-4554-A4E4-F1B634172892}"/>
                </a:ext>
              </a:extLst>
            </p:cNvPr>
            <p:cNvPicPr>
              <a:picLocks noChangeAspect="1"/>
            </p:cNvPicPr>
            <p:nvPr/>
          </p:nvPicPr>
          <p:blipFill rotWithShape="1">
            <a:blip r:embed="rId5">
              <a:extLst>
                <a:ext uri="{28A0092B-C50C-407E-A947-70E740481C1C}">
                  <a14:useLocalDpi xmlns:a14="http://schemas.microsoft.com/office/drawing/2010/main" val="0"/>
                </a:ext>
              </a:extLst>
            </a:blip>
            <a:srcRect l="83698" t="12212" r="12548" b="63864"/>
            <a:stretch/>
          </p:blipFill>
          <p:spPr>
            <a:xfrm>
              <a:off x="173462" y="3146044"/>
              <a:ext cx="278690" cy="802424"/>
            </a:xfrm>
            <a:prstGeom prst="rect">
              <a:avLst/>
            </a:prstGeom>
            <a:solidFill>
              <a:schemeClr val="bg1"/>
            </a:solidFill>
          </p:spPr>
        </p:pic>
        <p:pic>
          <p:nvPicPr>
            <p:cNvPr id="27" name="Picture 26" descr="A picture containing scatter chart&#10;&#10;Description automatically generated">
              <a:extLst>
                <a:ext uri="{FF2B5EF4-FFF2-40B4-BE49-F238E27FC236}">
                  <a16:creationId xmlns:a16="http://schemas.microsoft.com/office/drawing/2014/main" id="{393B5810-5351-4A88-92D9-61ABEF7832B3}"/>
                </a:ext>
              </a:extLst>
            </p:cNvPr>
            <p:cNvPicPr>
              <a:picLocks noChangeAspect="1"/>
            </p:cNvPicPr>
            <p:nvPr/>
          </p:nvPicPr>
          <p:blipFill rotWithShape="1">
            <a:blip r:embed="rId5">
              <a:extLst>
                <a:ext uri="{28A0092B-C50C-407E-A947-70E740481C1C}">
                  <a14:useLocalDpi xmlns:a14="http://schemas.microsoft.com/office/drawing/2010/main" val="0"/>
                </a:ext>
              </a:extLst>
            </a:blip>
            <a:srcRect l="83701" t="38051" r="12546" b="53371"/>
            <a:stretch/>
          </p:blipFill>
          <p:spPr>
            <a:xfrm>
              <a:off x="181860" y="4256604"/>
              <a:ext cx="278689" cy="293880"/>
            </a:xfrm>
            <a:prstGeom prst="rect">
              <a:avLst/>
            </a:prstGeom>
            <a:solidFill>
              <a:schemeClr val="bg1"/>
            </a:solidFill>
          </p:spPr>
        </p:pic>
        <p:sp>
          <p:nvSpPr>
            <p:cNvPr id="30" name="TextBox 29">
              <a:extLst>
                <a:ext uri="{FF2B5EF4-FFF2-40B4-BE49-F238E27FC236}">
                  <a16:creationId xmlns:a16="http://schemas.microsoft.com/office/drawing/2014/main" id="{BEE7E48A-20F5-4A01-81B5-AACE7928B8BA}"/>
                </a:ext>
              </a:extLst>
            </p:cNvPr>
            <p:cNvSpPr txBox="1"/>
            <p:nvPr/>
          </p:nvSpPr>
          <p:spPr>
            <a:xfrm>
              <a:off x="420389" y="4194790"/>
              <a:ext cx="1433406" cy="430887"/>
            </a:xfrm>
            <a:prstGeom prst="rect">
              <a:avLst/>
            </a:prstGeom>
            <a:solidFill>
              <a:schemeClr val="bg1"/>
            </a:solidFill>
          </p:spPr>
          <p:txBody>
            <a:bodyPr wrap="none" rtlCol="0">
              <a:spAutoFit/>
            </a:bodyPr>
            <a:lstStyle/>
            <a:p>
              <a:r>
                <a:rPr lang="en-US" sz="1100"/>
                <a:t>Purple (Not Assessed)</a:t>
              </a:r>
            </a:p>
            <a:p>
              <a:r>
                <a:rPr lang="en-US" sz="1100"/>
                <a:t>Grey (Demo/inactive)</a:t>
              </a:r>
            </a:p>
          </p:txBody>
        </p:sp>
        <p:sp>
          <p:nvSpPr>
            <p:cNvPr id="34" name="Rectangle 33">
              <a:extLst>
                <a:ext uri="{FF2B5EF4-FFF2-40B4-BE49-F238E27FC236}">
                  <a16:creationId xmlns:a16="http://schemas.microsoft.com/office/drawing/2014/main" id="{F4A95C4C-D8D3-460A-9845-A7E9019FD623}"/>
                </a:ext>
              </a:extLst>
            </p:cNvPr>
            <p:cNvSpPr/>
            <p:nvPr/>
          </p:nvSpPr>
          <p:spPr>
            <a:xfrm>
              <a:off x="6616930" y="2571750"/>
              <a:ext cx="1202998" cy="5212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3874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D90E8F-F581-43CE-89E6-F0420B7D930F}"/>
              </a:ext>
            </a:extLst>
          </p:cNvPr>
          <p:cNvSpPr txBox="1"/>
          <p:nvPr/>
        </p:nvSpPr>
        <p:spPr>
          <a:xfrm>
            <a:off x="4482929" y="4132644"/>
            <a:ext cx="4320603" cy="769441"/>
          </a:xfrm>
          <a:prstGeom prst="rect">
            <a:avLst/>
          </a:prstGeom>
          <a:noFill/>
        </p:spPr>
        <p:txBody>
          <a:bodyPr wrap="square" rtlCol="0">
            <a:spAutoFit/>
          </a:bodyPr>
          <a:lstStyle/>
          <a:p>
            <a:pPr marL="174625" indent="-174625"/>
            <a:r>
              <a:rPr lang="en-US" sz="1100"/>
              <a:t>*	Planned: Major projects and renovations</a:t>
            </a:r>
          </a:p>
          <a:p>
            <a:pPr marL="174625" indent="-174625"/>
            <a:r>
              <a:rPr lang="en-US" sz="1100"/>
              <a:t>**	Special Assists: Requests that do not involve repair or correction and cost &lt; $50,000.  Intended to enhance or improve functionality or aesthetics.</a:t>
            </a:r>
          </a:p>
        </p:txBody>
      </p:sp>
      <p:sp>
        <p:nvSpPr>
          <p:cNvPr id="9" name="Title 8">
            <a:extLst>
              <a:ext uri="{FF2B5EF4-FFF2-40B4-BE49-F238E27FC236}">
                <a16:creationId xmlns:a16="http://schemas.microsoft.com/office/drawing/2014/main" id="{F7D0383E-4A45-45EF-AC79-BC0FFDDE25F7}"/>
              </a:ext>
            </a:extLst>
          </p:cNvPr>
          <p:cNvSpPr>
            <a:spLocks noGrp="1"/>
          </p:cNvSpPr>
          <p:nvPr>
            <p:ph type="title"/>
          </p:nvPr>
        </p:nvSpPr>
        <p:spPr/>
        <p:txBody>
          <a:bodyPr/>
          <a:lstStyle/>
          <a:p>
            <a:pPr algn="ctr"/>
            <a:r>
              <a:rPr lang="en-US" b="1"/>
              <a:t>Operations &amp; Maintenance Workload</a:t>
            </a:r>
          </a:p>
        </p:txBody>
      </p:sp>
      <p:sp>
        <p:nvSpPr>
          <p:cNvPr id="10" name="Content Placeholder 9">
            <a:extLst>
              <a:ext uri="{FF2B5EF4-FFF2-40B4-BE49-F238E27FC236}">
                <a16:creationId xmlns:a16="http://schemas.microsoft.com/office/drawing/2014/main" id="{EAF5F1EA-780E-40FC-B382-302DBF572ABE}"/>
              </a:ext>
            </a:extLst>
          </p:cNvPr>
          <p:cNvSpPr>
            <a:spLocks noGrp="1"/>
          </p:cNvSpPr>
          <p:nvPr>
            <p:ph sz="quarter" idx="11"/>
          </p:nvPr>
        </p:nvSpPr>
        <p:spPr/>
        <p:txBody>
          <a:bodyPr>
            <a:normAutofit fontScale="92500" lnSpcReduction="10000"/>
          </a:bodyPr>
          <a:lstStyle/>
          <a:p>
            <a:r>
              <a:rPr lang="en-US"/>
              <a:t>Facility O&amp;M labor (11/2021 – 10/2022)</a:t>
            </a:r>
          </a:p>
          <a:p>
            <a:pPr lvl="1"/>
            <a:r>
              <a:rPr lang="en-US"/>
              <a:t>Total:  85,864 hours</a:t>
            </a:r>
          </a:p>
          <a:p>
            <a:r>
              <a:rPr lang="en-US"/>
              <a:t>Work Type Count – Campus and ATRF (FY2022)</a:t>
            </a:r>
          </a:p>
          <a:p>
            <a:pPr lvl="1"/>
            <a:r>
              <a:rPr lang="en-US"/>
              <a:t>Corrective Maintenance:  492</a:t>
            </a:r>
          </a:p>
          <a:p>
            <a:pPr lvl="1"/>
            <a:r>
              <a:rPr lang="en-US"/>
              <a:t>Emergency Maintenance:  147</a:t>
            </a:r>
          </a:p>
          <a:p>
            <a:pPr lvl="1"/>
            <a:r>
              <a:rPr lang="en-US"/>
              <a:t>Outsourced Preventive Maintenance:  3,407</a:t>
            </a:r>
          </a:p>
          <a:p>
            <a:pPr lvl="1"/>
            <a:r>
              <a:rPr lang="en-US"/>
              <a:t>Preventive Maintenance:  11,647</a:t>
            </a:r>
          </a:p>
          <a:p>
            <a:pPr lvl="1"/>
            <a:r>
              <a:rPr lang="en-US"/>
              <a:t>Planned Project* Maintenance:  1,207</a:t>
            </a:r>
          </a:p>
          <a:p>
            <a:pPr lvl="1"/>
            <a:r>
              <a:rPr lang="en-US"/>
              <a:t>Predictive Maintenance: 378</a:t>
            </a:r>
          </a:p>
          <a:p>
            <a:pPr lvl="1"/>
            <a:r>
              <a:rPr lang="en-US"/>
              <a:t>Special Assist**:  2,751</a:t>
            </a:r>
          </a:p>
          <a:p>
            <a:pPr lvl="1"/>
            <a:r>
              <a:rPr lang="en-US"/>
              <a:t>Trouble Calls:  9,627</a:t>
            </a:r>
          </a:p>
          <a:p>
            <a:pPr marL="0" indent="0">
              <a:buNone/>
            </a:pPr>
            <a:r>
              <a:rPr lang="en-US"/>
              <a:t>	TOTAL = 29,656</a:t>
            </a:r>
          </a:p>
          <a:p>
            <a:endParaRPr lang="en-US" sz="1600"/>
          </a:p>
        </p:txBody>
      </p:sp>
    </p:spTree>
    <p:extLst>
      <p:ext uri="{BB962C8B-B14F-4D97-AF65-F5344CB8AC3E}">
        <p14:creationId xmlns:p14="http://schemas.microsoft.com/office/powerpoint/2010/main" val="1175615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EB1741-3EEE-47C3-8CE0-8AA61E8B4D7F}"/>
              </a:ext>
            </a:extLst>
          </p:cNvPr>
          <p:cNvSpPr>
            <a:spLocks noGrp="1"/>
          </p:cNvSpPr>
          <p:nvPr>
            <p:ph type="ctrTitle"/>
          </p:nvPr>
        </p:nvSpPr>
        <p:spPr/>
        <p:txBody>
          <a:bodyPr/>
          <a:lstStyle/>
          <a:p>
            <a:r>
              <a:rPr lang="en-US" b="1" i="0"/>
              <a:t>Fort Detrick Visitor Access</a:t>
            </a:r>
            <a:br>
              <a:rPr lang="en-US" i="0"/>
            </a:br>
            <a:endParaRPr lang="en-US"/>
          </a:p>
        </p:txBody>
      </p:sp>
      <p:sp>
        <p:nvSpPr>
          <p:cNvPr id="2" name="Text Placeholder 1">
            <a:extLst>
              <a:ext uri="{FF2B5EF4-FFF2-40B4-BE49-F238E27FC236}">
                <a16:creationId xmlns:a16="http://schemas.microsoft.com/office/drawing/2014/main" id="{25DDCA0D-DA65-4C7B-8F76-763DC2FD2CA4}"/>
              </a:ext>
            </a:extLst>
          </p:cNvPr>
          <p:cNvSpPr>
            <a:spLocks noGrp="1"/>
          </p:cNvSpPr>
          <p:nvPr>
            <p:ph type="subTitle" idx="1"/>
          </p:nvPr>
        </p:nvSpPr>
        <p:spPr/>
        <p:txBody>
          <a:bodyPr/>
          <a:lstStyle/>
          <a:p>
            <a:endParaRPr lang="en-US" i="0"/>
          </a:p>
        </p:txBody>
      </p:sp>
    </p:spTree>
    <p:extLst>
      <p:ext uri="{BB962C8B-B14F-4D97-AF65-F5344CB8AC3E}">
        <p14:creationId xmlns:p14="http://schemas.microsoft.com/office/powerpoint/2010/main" val="205737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87DB9-B430-4758-AF9C-C2EE964D648A}"/>
              </a:ext>
            </a:extLst>
          </p:cNvPr>
          <p:cNvSpPr>
            <a:spLocks noGrp="1"/>
          </p:cNvSpPr>
          <p:nvPr>
            <p:ph type="title"/>
          </p:nvPr>
        </p:nvSpPr>
        <p:spPr/>
        <p:txBody>
          <a:bodyPr/>
          <a:lstStyle/>
          <a:p>
            <a:pPr algn="ctr"/>
            <a:r>
              <a:rPr lang="en-US" b="1">
                <a:solidFill>
                  <a:schemeClr val="tx1"/>
                </a:solidFill>
              </a:rPr>
              <a:t>Fort Detrick Visitor Access</a:t>
            </a:r>
            <a:endParaRPr lang="en-US" b="1"/>
          </a:p>
        </p:txBody>
      </p:sp>
      <p:sp>
        <p:nvSpPr>
          <p:cNvPr id="2" name="Text Placeholder 1">
            <a:extLst>
              <a:ext uri="{FF2B5EF4-FFF2-40B4-BE49-F238E27FC236}">
                <a16:creationId xmlns:a16="http://schemas.microsoft.com/office/drawing/2014/main" id="{25DDCA0D-DA65-4C7B-8F76-763DC2FD2CA4}"/>
              </a:ext>
            </a:extLst>
          </p:cNvPr>
          <p:cNvSpPr>
            <a:spLocks noGrp="1"/>
          </p:cNvSpPr>
          <p:nvPr>
            <p:ph sz="quarter" idx="11"/>
          </p:nvPr>
        </p:nvSpPr>
        <p:spPr/>
        <p:txBody>
          <a:bodyPr/>
          <a:lstStyle/>
          <a:p>
            <a:pPr marL="342900" indent="-342900" algn="l" rtl="0" fontAlgn="base">
              <a:buFont typeface="Arial" panose="020B0604020202020204" pitchFamily="34" charset="0"/>
              <a:buChar char="•"/>
            </a:pPr>
            <a:r>
              <a:rPr lang="en-US" b="0" i="0" u="none" strike="noStrike">
                <a:effectLst/>
                <a:latin typeface="Arial" panose="020B0604020202020204" pitchFamily="34" charset="0"/>
              </a:rPr>
              <a:t>Requirements are posted on the Web:</a:t>
            </a:r>
            <a:r>
              <a:rPr lang="en-US" b="0" i="0">
                <a:effectLst/>
                <a:latin typeface="Arial" panose="020B0604020202020204" pitchFamily="34" charset="0"/>
              </a:rPr>
              <a:t>​</a:t>
            </a:r>
          </a:p>
          <a:p>
            <a:pPr algn="l" rtl="0" fontAlgn="base"/>
            <a:r>
              <a:rPr lang="en-US" b="0" i="0" u="sng" strike="noStrike">
                <a:effectLst/>
                <a:latin typeface="Calibri" panose="020F0502020204030204" pitchFamily="34" charset="0"/>
                <a:hlinkClick r:id="rId2">
                  <a:extLst>
                    <a:ext uri="{A12FA001-AC4F-418D-AE19-62706E023703}">
                      <ahyp:hlinkClr xmlns:ahyp="http://schemas.microsoft.com/office/drawing/2018/hyperlinkcolor" val="tx"/>
                    </a:ext>
                  </a:extLst>
                </a:hlinkClick>
              </a:rPr>
              <a:t>https://home.army.mil/detrick/index.php/my-fort/visitors</a:t>
            </a:r>
            <a:r>
              <a:rPr lang="en-US" b="0" i="0">
                <a:effectLst/>
                <a:latin typeface="Calibri" panose="020F0502020204030204" pitchFamily="34" charset="0"/>
              </a:rPr>
              <a:t>​</a:t>
            </a:r>
            <a:endParaRPr lang="en-US" b="0" i="0">
              <a:effectLst/>
              <a:latin typeface="Arial" panose="020B0604020202020204" pitchFamily="34" charset="0"/>
            </a:endParaRPr>
          </a:p>
          <a:p>
            <a:pPr algn="l" rtl="0" fontAlgn="base"/>
            <a:endParaRPr lang="en-US" b="0" i="0">
              <a:effectLst/>
              <a:latin typeface="Arial" panose="020B0604020202020204" pitchFamily="34" charset="0"/>
            </a:endParaRPr>
          </a:p>
          <a:p>
            <a:pPr marL="342900" indent="-342900" algn="l" rtl="0" fontAlgn="base">
              <a:buFont typeface="Arial" panose="020B0604020202020204" pitchFamily="34" charset="0"/>
              <a:buChar char="•"/>
            </a:pPr>
            <a:r>
              <a:rPr lang="en-US" b="0" i="0" u="none" strike="noStrike">
                <a:effectLst/>
                <a:latin typeface="Calibri" panose="020F0502020204030204" pitchFamily="34" charset="0"/>
              </a:rPr>
              <a:t>The Visitor Control Center is located at 9000 Amber Drive (at the Nallin Gate entrance to Fort Detrick)</a:t>
            </a:r>
            <a:r>
              <a:rPr lang="en-US" b="0" i="0">
                <a:effectLst/>
                <a:latin typeface="Calibri" panose="020F0502020204030204" pitchFamily="34" charset="0"/>
              </a:rPr>
              <a:t>​</a:t>
            </a:r>
            <a:endParaRPr lang="en-US" i="0">
              <a:latin typeface="Calibri" panose="020F0502020204030204" pitchFamily="34" charset="0"/>
            </a:endParaRPr>
          </a:p>
          <a:p>
            <a:pPr marL="800100" lvl="1" indent="-342900">
              <a:buFont typeface="Arial" panose="020B0604020202020204" pitchFamily="34" charset="0"/>
              <a:buChar char="•"/>
            </a:pPr>
            <a:r>
              <a:rPr lang="en-US" b="0" i="0" u="none" strike="noStrike">
                <a:effectLst/>
                <a:latin typeface="Calibri" panose="020F0502020204030204" pitchFamily="34" charset="0"/>
              </a:rPr>
              <a:t>Open weekdays from 6:00 AM to 4:00 PM</a:t>
            </a:r>
            <a:endParaRPr lang="en-US" b="0" i="0">
              <a:effectLst/>
              <a:latin typeface="Arial" panose="020B0604020202020204" pitchFamily="34" charset="0"/>
            </a:endParaRPr>
          </a:p>
          <a:p>
            <a:endParaRPr lang="en-US" i="0"/>
          </a:p>
        </p:txBody>
      </p:sp>
    </p:spTree>
    <p:extLst>
      <p:ext uri="{BB962C8B-B14F-4D97-AF65-F5344CB8AC3E}">
        <p14:creationId xmlns:p14="http://schemas.microsoft.com/office/powerpoint/2010/main" val="243227914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9F84-3190-431B-AFBA-F63E4C27E54C}"/>
              </a:ext>
            </a:extLst>
          </p:cNvPr>
          <p:cNvSpPr>
            <a:spLocks noGrp="1"/>
          </p:cNvSpPr>
          <p:nvPr>
            <p:ph type="title"/>
          </p:nvPr>
        </p:nvSpPr>
        <p:spPr/>
        <p:txBody>
          <a:bodyPr/>
          <a:lstStyle/>
          <a:p>
            <a:pPr algn="ctr"/>
            <a:r>
              <a:rPr lang="en-US" b="1">
                <a:solidFill>
                  <a:schemeClr val="tx1"/>
                </a:solidFill>
              </a:rPr>
              <a:t>Fort Detrick Visitor Access (Cont.)</a:t>
            </a:r>
          </a:p>
        </p:txBody>
      </p:sp>
      <p:sp>
        <p:nvSpPr>
          <p:cNvPr id="3" name="Content Placeholder 2">
            <a:extLst>
              <a:ext uri="{FF2B5EF4-FFF2-40B4-BE49-F238E27FC236}">
                <a16:creationId xmlns:a16="http://schemas.microsoft.com/office/drawing/2014/main" id="{057ACC24-EBD5-406C-8692-052E6B0673F0}"/>
              </a:ext>
            </a:extLst>
          </p:cNvPr>
          <p:cNvSpPr>
            <a:spLocks noGrp="1"/>
          </p:cNvSpPr>
          <p:nvPr>
            <p:ph sz="quarter" idx="11"/>
          </p:nvPr>
        </p:nvSpPr>
        <p:spPr>
          <a:ln>
            <a:solidFill>
              <a:schemeClr val="accent1"/>
            </a:solidFill>
          </a:ln>
        </p:spPr>
        <p:txBody>
          <a:bodyPr vert="horz" lIns="91440" tIns="45720" rIns="91440" bIns="45720" rtlCol="0" anchor="t">
            <a:normAutofit/>
          </a:bodyPr>
          <a:lstStyle/>
          <a:p>
            <a:r>
              <a:rPr lang="en-US"/>
              <a:t>Vetting​</a:t>
            </a:r>
          </a:p>
          <a:p>
            <a:pPr lvl="1"/>
            <a:r>
              <a:rPr lang="en-US"/>
              <a:t>All Visitors aged 18 and older​</a:t>
            </a:r>
            <a:endParaRPr lang="en-US">
              <a:cs typeface="Calibri"/>
            </a:endParaRPr>
          </a:p>
          <a:p>
            <a:pPr lvl="1"/>
            <a:r>
              <a:rPr lang="en-US"/>
              <a:t>NCIC III check​</a:t>
            </a:r>
            <a:endParaRPr lang="en-US">
              <a:cs typeface="Calibri"/>
            </a:endParaRPr>
          </a:p>
          <a:p>
            <a:pPr lvl="1"/>
            <a:r>
              <a:rPr lang="en-US"/>
              <a:t>Individuals need to have a valid reason to visit Fort Detrick​</a:t>
            </a:r>
            <a:endParaRPr lang="en-US">
              <a:cs typeface="Calibri"/>
            </a:endParaRPr>
          </a:p>
          <a:p>
            <a:endParaRPr lang="en-US"/>
          </a:p>
          <a:p>
            <a:r>
              <a:rPr lang="en-US"/>
              <a:t>Acceptable IDs​</a:t>
            </a:r>
            <a:endParaRPr lang="en-US">
              <a:cs typeface="Calibri"/>
            </a:endParaRPr>
          </a:p>
          <a:p>
            <a:pPr lvl="1"/>
            <a:r>
              <a:rPr lang="en-US"/>
              <a:t>Driver's License​</a:t>
            </a:r>
            <a:endParaRPr lang="en-US">
              <a:cs typeface="Calibri"/>
            </a:endParaRPr>
          </a:p>
          <a:p>
            <a:pPr lvl="1"/>
            <a:r>
              <a:rPr lang="en-US"/>
              <a:t>Current Passport</a:t>
            </a:r>
            <a:endParaRPr lang="en-US">
              <a:cs typeface="Calibri"/>
            </a:endParaRPr>
          </a:p>
          <a:p>
            <a:endParaRPr lang="en-US"/>
          </a:p>
        </p:txBody>
      </p:sp>
    </p:spTree>
    <p:extLst>
      <p:ext uri="{BB962C8B-B14F-4D97-AF65-F5344CB8AC3E}">
        <p14:creationId xmlns:p14="http://schemas.microsoft.com/office/powerpoint/2010/main" val="166502817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3287-67E0-4A53-A10A-6C5F3DBB7A4B}"/>
              </a:ext>
            </a:extLst>
          </p:cNvPr>
          <p:cNvSpPr>
            <a:spLocks noGrp="1"/>
          </p:cNvSpPr>
          <p:nvPr>
            <p:ph type="title"/>
          </p:nvPr>
        </p:nvSpPr>
        <p:spPr/>
        <p:txBody>
          <a:bodyPr/>
          <a:lstStyle/>
          <a:p>
            <a:pPr algn="ctr"/>
            <a:r>
              <a:rPr lang="en-US" i="0">
                <a:solidFill>
                  <a:schemeClr val="tx1"/>
                </a:solidFill>
                <a:effectLst/>
                <a:latin typeface="Arial" panose="020B0604020202020204" pitchFamily="34" charset="0"/>
              </a:rPr>
              <a:t>Fort Detrick Visitor Access (Cont.)</a:t>
            </a:r>
            <a:endParaRPr lang="en-US">
              <a:solidFill>
                <a:schemeClr val="tx1"/>
              </a:solidFill>
            </a:endParaRPr>
          </a:p>
        </p:txBody>
      </p:sp>
      <p:sp>
        <p:nvSpPr>
          <p:cNvPr id="3" name="Content Placeholder 2">
            <a:extLst>
              <a:ext uri="{FF2B5EF4-FFF2-40B4-BE49-F238E27FC236}">
                <a16:creationId xmlns:a16="http://schemas.microsoft.com/office/drawing/2014/main" id="{5E3BF7C5-74A2-4D05-B944-2D9B21CBDEA2}"/>
              </a:ext>
            </a:extLst>
          </p:cNvPr>
          <p:cNvSpPr>
            <a:spLocks noGrp="1"/>
          </p:cNvSpPr>
          <p:nvPr>
            <p:ph sz="quarter" idx="11"/>
          </p:nvPr>
        </p:nvSpPr>
        <p:spPr/>
        <p:txBody>
          <a:bodyPr/>
          <a:lstStyle/>
          <a:p>
            <a:pPr algn="l" rtl="0" fontAlgn="base">
              <a:buFont typeface="Arial" panose="020B0604020202020204" pitchFamily="34" charset="0"/>
              <a:buChar char="•"/>
            </a:pPr>
            <a:r>
              <a:rPr lang="en-US" b="0" i="0" u="none" strike="noStrike">
                <a:effectLst/>
                <a:latin typeface="Arial" panose="020B0604020202020204" pitchFamily="34" charset="0"/>
              </a:rPr>
              <a:t>Foreign Nationals</a:t>
            </a:r>
            <a:r>
              <a:rPr lang="en-US" b="0" i="0">
                <a:effectLst/>
                <a:latin typeface="Arial" panose="020B0604020202020204" pitchFamily="34" charset="0"/>
              </a:rPr>
              <a:t>​</a:t>
            </a:r>
          </a:p>
          <a:p>
            <a:pPr lvl="1">
              <a:buFont typeface="Arial" panose="020B0604020202020204" pitchFamily="34" charset="0"/>
              <a:buChar char="•"/>
            </a:pPr>
            <a:r>
              <a:rPr lang="en-US" b="0" i="0" u="none" strike="noStrike">
                <a:effectLst/>
                <a:latin typeface="Arial" panose="020B0604020202020204" pitchFamily="34" charset="0"/>
              </a:rPr>
              <a:t>Documentation from sponsoring unit is necessary along with:</a:t>
            </a:r>
            <a:r>
              <a:rPr lang="en-US" b="0" i="0">
                <a:effectLst/>
                <a:latin typeface="Arial" panose="020B0604020202020204" pitchFamily="34" charset="0"/>
              </a:rPr>
              <a:t>​</a:t>
            </a:r>
          </a:p>
          <a:p>
            <a:pPr lvl="2">
              <a:buFont typeface="Arial" panose="020B0604020202020204" pitchFamily="34" charset="0"/>
              <a:buChar char="•"/>
            </a:pPr>
            <a:r>
              <a:rPr lang="en-US" b="0" i="0" u="none" strike="noStrike">
                <a:effectLst/>
                <a:latin typeface="Arial" panose="020B0604020202020204" pitchFamily="34" charset="0"/>
              </a:rPr>
              <a:t>A valid passport</a:t>
            </a:r>
            <a:r>
              <a:rPr lang="en-US" b="0" i="0">
                <a:effectLst/>
                <a:latin typeface="Arial" panose="020B0604020202020204" pitchFamily="34" charset="0"/>
              </a:rPr>
              <a:t>​</a:t>
            </a:r>
          </a:p>
          <a:p>
            <a:pPr lvl="2">
              <a:buFont typeface="Arial" panose="020B0604020202020204" pitchFamily="34" charset="0"/>
              <a:buChar char="•"/>
            </a:pPr>
            <a:r>
              <a:rPr lang="en-US" b="0" i="0" u="none" strike="noStrike">
                <a:effectLst/>
                <a:latin typeface="Arial" panose="020B0604020202020204" pitchFamily="34" charset="0"/>
              </a:rPr>
              <a:t>A valid VISA (If required for that country)</a:t>
            </a:r>
            <a:r>
              <a:rPr lang="en-US" b="0" i="0">
                <a:effectLst/>
                <a:latin typeface="Arial" panose="020B0604020202020204" pitchFamily="34" charset="0"/>
              </a:rPr>
              <a:t>​</a:t>
            </a:r>
          </a:p>
          <a:p>
            <a:pPr lvl="2">
              <a:buFont typeface="Arial" panose="020B0604020202020204" pitchFamily="34" charset="0"/>
              <a:buChar char="•"/>
            </a:pPr>
            <a:r>
              <a:rPr lang="en-US" b="0" i="0" u="none" strike="noStrike">
                <a:effectLst/>
                <a:latin typeface="Arial" panose="020B0604020202020204" pitchFamily="34" charset="0"/>
              </a:rPr>
              <a:t>Must pass NCIC-III check at the VCC</a:t>
            </a:r>
            <a:r>
              <a:rPr lang="en-US" b="0" i="0">
                <a:effectLst/>
                <a:latin typeface="Arial" panose="020B0604020202020204" pitchFamily="34" charset="0"/>
              </a:rPr>
              <a:t>​</a:t>
            </a:r>
          </a:p>
          <a:p>
            <a:pPr lvl="2">
              <a:buFont typeface="Arial" panose="020B0604020202020204" pitchFamily="34" charset="0"/>
              <a:buChar char="•"/>
            </a:pPr>
            <a:r>
              <a:rPr lang="en-US" b="0" i="0" u="none" strike="noStrike">
                <a:effectLst/>
                <a:latin typeface="Arial" panose="020B0604020202020204" pitchFamily="34" charset="0"/>
              </a:rPr>
              <a:t>If above items met “Escorted Access Only” will be granted</a:t>
            </a:r>
            <a:endParaRPr lang="en-US" b="0" i="0">
              <a:effectLst/>
              <a:latin typeface="Arial" panose="020B0604020202020204" pitchFamily="34" charset="0"/>
            </a:endParaRPr>
          </a:p>
          <a:p>
            <a:endParaRPr lang="en-US"/>
          </a:p>
        </p:txBody>
      </p:sp>
    </p:spTree>
    <p:extLst>
      <p:ext uri="{BB962C8B-B14F-4D97-AF65-F5344CB8AC3E}">
        <p14:creationId xmlns:p14="http://schemas.microsoft.com/office/powerpoint/2010/main" val="29696827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AF4B-76AD-4B31-BD25-5B1F7DA8C077}"/>
              </a:ext>
            </a:extLst>
          </p:cNvPr>
          <p:cNvSpPr>
            <a:spLocks noGrp="1"/>
          </p:cNvSpPr>
          <p:nvPr>
            <p:ph type="title"/>
          </p:nvPr>
        </p:nvSpPr>
        <p:spPr/>
        <p:txBody>
          <a:bodyPr/>
          <a:lstStyle/>
          <a:p>
            <a:pPr algn="ctr"/>
            <a:r>
              <a:rPr lang="en-US"/>
              <a:t>MEETING LOGISTICS</a:t>
            </a:r>
          </a:p>
        </p:txBody>
      </p:sp>
      <p:graphicFrame>
        <p:nvGraphicFramePr>
          <p:cNvPr id="4" name="Content Placeholder 3">
            <a:extLst>
              <a:ext uri="{FF2B5EF4-FFF2-40B4-BE49-F238E27FC236}">
                <a16:creationId xmlns:a16="http://schemas.microsoft.com/office/drawing/2014/main" id="{AE4F7D23-8D13-41F0-A629-6B189D292507}"/>
              </a:ext>
            </a:extLst>
          </p:cNvPr>
          <p:cNvGraphicFramePr>
            <a:graphicFrameLocks noGrp="1"/>
          </p:cNvGraphicFramePr>
          <p:nvPr>
            <p:ph sz="quarter" idx="11"/>
            <p:extLst>
              <p:ext uri="{D42A27DB-BD31-4B8C-83A1-F6EECF244321}">
                <p14:modId xmlns:p14="http://schemas.microsoft.com/office/powerpoint/2010/main" val="3945142297"/>
              </p:ext>
            </p:extLst>
          </p:nvPr>
        </p:nvGraphicFramePr>
        <p:xfrm>
          <a:off x="493713" y="1069975"/>
          <a:ext cx="816610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94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3287-67E0-4A53-A10A-6C5F3DBB7A4B}"/>
              </a:ext>
            </a:extLst>
          </p:cNvPr>
          <p:cNvSpPr>
            <a:spLocks noGrp="1"/>
          </p:cNvSpPr>
          <p:nvPr>
            <p:ph type="title"/>
          </p:nvPr>
        </p:nvSpPr>
        <p:spPr/>
        <p:txBody>
          <a:bodyPr/>
          <a:lstStyle/>
          <a:p>
            <a:pPr algn="ctr"/>
            <a:r>
              <a:rPr lang="en-US" i="0">
                <a:solidFill>
                  <a:schemeClr val="tx1"/>
                </a:solidFill>
                <a:effectLst/>
                <a:latin typeface="Arial" panose="020B0604020202020204" pitchFamily="34" charset="0"/>
              </a:rPr>
              <a:t>Fort Detrick Visitor Access (Cont.)</a:t>
            </a:r>
            <a:endParaRPr lang="en-US">
              <a:solidFill>
                <a:schemeClr val="tx1"/>
              </a:solidFill>
            </a:endParaRPr>
          </a:p>
        </p:txBody>
      </p:sp>
      <p:sp>
        <p:nvSpPr>
          <p:cNvPr id="3" name="Content Placeholder 2">
            <a:extLst>
              <a:ext uri="{FF2B5EF4-FFF2-40B4-BE49-F238E27FC236}">
                <a16:creationId xmlns:a16="http://schemas.microsoft.com/office/drawing/2014/main" id="{5E3BF7C5-74A2-4D05-B944-2D9B21CBDEA2}"/>
              </a:ext>
            </a:extLst>
          </p:cNvPr>
          <p:cNvSpPr>
            <a:spLocks noGrp="1"/>
          </p:cNvSpPr>
          <p:nvPr>
            <p:ph sz="quarter" idx="11"/>
          </p:nvPr>
        </p:nvSpPr>
        <p:spPr/>
        <p:txBody>
          <a:bodyPr/>
          <a:lstStyle/>
          <a:p>
            <a:r>
              <a:rPr lang="en-US"/>
              <a:t>Commercial Vehicles</a:t>
            </a:r>
          </a:p>
          <a:p>
            <a:pPr lvl="1"/>
            <a:r>
              <a:rPr lang="en-US"/>
              <a:t>Contractor/commercial work vehicles must be searched</a:t>
            </a:r>
          </a:p>
          <a:p>
            <a:pPr lvl="2"/>
            <a:r>
              <a:rPr lang="en-US"/>
              <a:t>Enter at Nallin Farm Gate and proceed to Vehicle Search Area</a:t>
            </a:r>
          </a:p>
          <a:p>
            <a:pPr lvl="2"/>
            <a:endParaRPr lang="en-US"/>
          </a:p>
          <a:p>
            <a:r>
              <a:rPr lang="en-US"/>
              <a:t>All persons and vehicles entering Fort Detrick are liable to search</a:t>
            </a:r>
          </a:p>
          <a:p>
            <a:pPr lvl="1"/>
            <a:r>
              <a:rPr lang="en-US"/>
              <a:t>Prohibited items include:</a:t>
            </a:r>
          </a:p>
          <a:p>
            <a:pPr lvl="2"/>
            <a:r>
              <a:rPr lang="en-US"/>
              <a:t>Weapons</a:t>
            </a:r>
          </a:p>
          <a:p>
            <a:pPr lvl="2"/>
            <a:r>
              <a:rPr lang="en-US"/>
              <a:t>Explosives</a:t>
            </a:r>
          </a:p>
          <a:p>
            <a:pPr lvl="2"/>
            <a:r>
              <a:rPr lang="en-US"/>
              <a:t>Illegal drugs</a:t>
            </a:r>
          </a:p>
          <a:p>
            <a:endParaRPr lang="en-US"/>
          </a:p>
        </p:txBody>
      </p:sp>
    </p:spTree>
    <p:extLst>
      <p:ext uri="{BB962C8B-B14F-4D97-AF65-F5344CB8AC3E}">
        <p14:creationId xmlns:p14="http://schemas.microsoft.com/office/powerpoint/2010/main" val="134530251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00E-790E-469B-BD8A-6438BF9DDF88}"/>
              </a:ext>
            </a:extLst>
          </p:cNvPr>
          <p:cNvSpPr>
            <a:spLocks noGrp="1"/>
          </p:cNvSpPr>
          <p:nvPr>
            <p:ph type="ctrTitle"/>
          </p:nvPr>
        </p:nvSpPr>
        <p:spPr/>
        <p:txBody>
          <a:bodyPr/>
          <a:lstStyle/>
          <a:p>
            <a:r>
              <a:rPr lang="en-US" b="1"/>
              <a:t>Sponsoring Agreement</a:t>
            </a:r>
          </a:p>
        </p:txBody>
      </p:sp>
      <p:sp>
        <p:nvSpPr>
          <p:cNvPr id="3" name="Subtitle 2">
            <a:extLst>
              <a:ext uri="{FF2B5EF4-FFF2-40B4-BE49-F238E27FC236}">
                <a16:creationId xmlns:a16="http://schemas.microsoft.com/office/drawing/2014/main" id="{EFF5CEF5-8C22-4372-9D32-EDC1D2FFED7D}"/>
              </a:ext>
            </a:extLst>
          </p:cNvPr>
          <p:cNvSpPr>
            <a:spLocks noGrp="1"/>
          </p:cNvSpPr>
          <p:nvPr>
            <p:ph type="subTitle" idx="1"/>
          </p:nvPr>
        </p:nvSpPr>
        <p:spPr/>
        <p:txBody>
          <a:bodyPr/>
          <a:lstStyle/>
          <a:p>
            <a:r>
              <a:rPr lang="en-US"/>
              <a:t>ARTICLE B.2. &amp; ATTACHMENT 52</a:t>
            </a:r>
          </a:p>
          <a:p>
            <a:r>
              <a:rPr lang="en-US"/>
              <a:t>FAR 35.017-1</a:t>
            </a:r>
          </a:p>
        </p:txBody>
      </p:sp>
    </p:spTree>
    <p:extLst>
      <p:ext uri="{BB962C8B-B14F-4D97-AF65-F5344CB8AC3E}">
        <p14:creationId xmlns:p14="http://schemas.microsoft.com/office/powerpoint/2010/main" val="2548942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439B-A8E0-4960-B9B8-079320285BED}"/>
              </a:ext>
            </a:extLst>
          </p:cNvPr>
          <p:cNvSpPr>
            <a:spLocks noGrp="1"/>
          </p:cNvSpPr>
          <p:nvPr>
            <p:ph type="title"/>
          </p:nvPr>
        </p:nvSpPr>
        <p:spPr/>
        <p:txBody>
          <a:bodyPr/>
          <a:lstStyle/>
          <a:p>
            <a:pPr algn="ctr"/>
            <a:r>
              <a:rPr lang="en-US"/>
              <a:t>SPONSORING AGREEMENT </a:t>
            </a:r>
          </a:p>
        </p:txBody>
      </p:sp>
      <p:graphicFrame>
        <p:nvGraphicFramePr>
          <p:cNvPr id="4" name="Content Placeholder 3">
            <a:extLst>
              <a:ext uri="{FF2B5EF4-FFF2-40B4-BE49-F238E27FC236}">
                <a16:creationId xmlns:a16="http://schemas.microsoft.com/office/drawing/2014/main" id="{EEA43957-EDF5-4BCE-A279-BCB53B3F0062}"/>
              </a:ext>
            </a:extLst>
          </p:cNvPr>
          <p:cNvGraphicFramePr>
            <a:graphicFrameLocks noGrp="1"/>
          </p:cNvGraphicFramePr>
          <p:nvPr>
            <p:ph sz="quarter" idx="11"/>
          </p:nvPr>
        </p:nvGraphicFramePr>
        <p:xfrm>
          <a:off x="493713" y="1069975"/>
          <a:ext cx="81661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817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0239-CFDE-4A43-9693-7600B2D26E21}"/>
              </a:ext>
            </a:extLst>
          </p:cNvPr>
          <p:cNvSpPr>
            <a:spLocks noGrp="1"/>
          </p:cNvSpPr>
          <p:nvPr>
            <p:ph type="title"/>
          </p:nvPr>
        </p:nvSpPr>
        <p:spPr/>
        <p:txBody>
          <a:bodyPr/>
          <a:lstStyle/>
          <a:p>
            <a:pPr algn="ctr"/>
            <a:r>
              <a:rPr lang="en-US"/>
              <a:t>CONTENTS OF THE SPONSORING AGREEMENT</a:t>
            </a:r>
          </a:p>
        </p:txBody>
      </p:sp>
      <p:sp>
        <p:nvSpPr>
          <p:cNvPr id="3" name="Content Placeholder 2">
            <a:extLst>
              <a:ext uri="{FF2B5EF4-FFF2-40B4-BE49-F238E27FC236}">
                <a16:creationId xmlns:a16="http://schemas.microsoft.com/office/drawing/2014/main" id="{A3ABDC18-D4A7-4380-9EE4-7FD0C799EA13}"/>
              </a:ext>
            </a:extLst>
          </p:cNvPr>
          <p:cNvSpPr>
            <a:spLocks noGrp="1"/>
          </p:cNvSpPr>
          <p:nvPr>
            <p:ph sz="quarter" idx="11"/>
          </p:nvPr>
        </p:nvSpPr>
        <p:spPr>
          <a:xfrm>
            <a:off x="493776" y="745351"/>
            <a:ext cx="8165592" cy="3925074"/>
          </a:xfrm>
        </p:spPr>
        <p:txBody>
          <a:bodyPr/>
          <a:lstStyle/>
          <a:p>
            <a:r>
              <a:rPr lang="en-US"/>
              <a:t>In accordance with FAR 35.017-1(c)</a:t>
            </a:r>
          </a:p>
          <a:p>
            <a:pPr lvl="1"/>
            <a:r>
              <a:rPr lang="en-US"/>
              <a:t>Statement of the purpose and mission of the FFRDC </a:t>
            </a:r>
          </a:p>
          <a:p>
            <a:pPr lvl="1"/>
            <a:r>
              <a:rPr lang="en-US"/>
              <a:t>Provisions for an orderly termination or non-renewal of the agreement </a:t>
            </a:r>
          </a:p>
          <a:p>
            <a:pPr lvl="1"/>
            <a:r>
              <a:rPr lang="en-US"/>
              <a:t>Provisions for identification of retained earnings and development of a plan for their use and disposition </a:t>
            </a:r>
          </a:p>
          <a:p>
            <a:pPr lvl="1"/>
            <a:r>
              <a:rPr lang="en-US"/>
              <a:t>Prohibition against the FFRDC competing with any non-FFRDC concern in response to a Federal Agency request for proposal for other than the operation of an FFRDC</a:t>
            </a:r>
          </a:p>
          <a:p>
            <a:pPr lvl="1"/>
            <a:r>
              <a:rPr lang="en-US"/>
              <a:t>Provisions for the FFRDC’s ability to accept work from others than the sponsor and procedures if work can be accepted </a:t>
            </a:r>
          </a:p>
        </p:txBody>
      </p:sp>
    </p:spTree>
    <p:extLst>
      <p:ext uri="{BB962C8B-B14F-4D97-AF65-F5344CB8AC3E}">
        <p14:creationId xmlns:p14="http://schemas.microsoft.com/office/powerpoint/2010/main" val="1845025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76A5-A337-4286-A02E-505D399312C4}"/>
              </a:ext>
            </a:extLst>
          </p:cNvPr>
          <p:cNvSpPr>
            <a:spLocks noGrp="1"/>
          </p:cNvSpPr>
          <p:nvPr>
            <p:ph type="title"/>
          </p:nvPr>
        </p:nvSpPr>
        <p:spPr>
          <a:noFill/>
          <a:ln>
            <a:solidFill>
              <a:schemeClr val="accent1">
                <a:lumMod val="20000"/>
                <a:lumOff val="80000"/>
              </a:schemeClr>
            </a:solidFill>
          </a:ln>
        </p:spPr>
        <p:txBody>
          <a:bodyPr/>
          <a:lstStyle/>
          <a:p>
            <a:pPr algn="ctr"/>
            <a:r>
              <a:rPr lang="en-US" b="1"/>
              <a:t>Sponsoring Agreement </a:t>
            </a:r>
          </a:p>
        </p:txBody>
      </p:sp>
      <p:sp>
        <p:nvSpPr>
          <p:cNvPr id="3" name="Content Placeholder 2">
            <a:extLst>
              <a:ext uri="{FF2B5EF4-FFF2-40B4-BE49-F238E27FC236}">
                <a16:creationId xmlns:a16="http://schemas.microsoft.com/office/drawing/2014/main" id="{0407D1E1-FD24-4D87-BFC4-9A02D82D0E92}"/>
              </a:ext>
            </a:extLst>
          </p:cNvPr>
          <p:cNvSpPr>
            <a:spLocks noGrp="1"/>
          </p:cNvSpPr>
          <p:nvPr>
            <p:ph sz="quarter" idx="11"/>
          </p:nvPr>
        </p:nvSpPr>
        <p:spPr>
          <a:xfrm>
            <a:off x="493776" y="896980"/>
            <a:ext cx="8165592" cy="3600450"/>
          </a:xfrm>
        </p:spPr>
        <p:txBody>
          <a:bodyPr/>
          <a:lstStyle/>
          <a:p>
            <a:r>
              <a:rPr lang="en-US" sz="1800" b="0" i="0" u="none" strike="noStrike" baseline="0">
                <a:solidFill>
                  <a:srgbClr val="000000"/>
                </a:solidFill>
                <a:latin typeface="Calibri" panose="020F0502020204030204" pitchFamily="34" charset="0"/>
              </a:rPr>
              <a:t>Sponsoring Agreement established in accordance with </a:t>
            </a:r>
            <a:r>
              <a:rPr lang="en-US" sz="1800" b="0" i="0" u="none" strike="noStrike" baseline="0">
                <a:solidFill>
                  <a:srgbClr val="000000"/>
                </a:solidFill>
                <a:latin typeface="Calibri" panose="020F0502020204030204" pitchFamily="34" charset="0"/>
                <a:hlinkClick r:id="rId3"/>
              </a:rPr>
              <a:t>FAR 35.017 </a:t>
            </a:r>
            <a:endParaRPr lang="en-US" sz="1800" b="0" i="0" u="none" strike="noStrike" baseline="0">
              <a:solidFill>
                <a:srgbClr val="000000"/>
              </a:solidFill>
              <a:latin typeface="Calibri" panose="020F0502020204030204" pitchFamily="34" charset="0"/>
            </a:endParaRPr>
          </a:p>
          <a:p>
            <a:pPr lvl="1"/>
            <a:r>
              <a:rPr lang="en-US" sz="1700" b="0" i="0" u="none" strike="noStrike" baseline="0">
                <a:solidFill>
                  <a:srgbClr val="000000"/>
                </a:solidFill>
                <a:latin typeface="Calibri" panose="020F0502020204030204" pitchFamily="34" charset="0"/>
              </a:rPr>
              <a:t>FNLCR is sponsored by NIH under contract by NCI</a:t>
            </a:r>
            <a:endParaRPr lang="en-US" sz="1700" b="0" i="0" u="none" strike="noStrike" baseline="0">
              <a:solidFill>
                <a:srgbClr val="000000"/>
              </a:solidFill>
              <a:highlight>
                <a:srgbClr val="FFFF00"/>
              </a:highlight>
              <a:latin typeface="Calibri" panose="020F0502020204030204" pitchFamily="34" charset="0"/>
            </a:endParaRPr>
          </a:p>
          <a:p>
            <a:r>
              <a:rPr lang="en-US" sz="1800" b="0" i="0" u="none" strike="noStrike" baseline="0">
                <a:solidFill>
                  <a:srgbClr val="000000"/>
                </a:solidFill>
                <a:latin typeface="Calibri" panose="020F0502020204030204" pitchFamily="34" charset="0"/>
              </a:rPr>
              <a:t>Initial Term of Sponsoring Agreement will not exceed 5 years (FAR 35.017-1(e)) and can be renewed, as a result of periodic review, in increments not to exceed 5 years</a:t>
            </a:r>
          </a:p>
          <a:p>
            <a:pPr lvl="1"/>
            <a:r>
              <a:rPr lang="en-US" sz="1700">
                <a:latin typeface="Calibri" panose="020F0502020204030204" pitchFamily="34" charset="0"/>
              </a:rPr>
              <a:t>Negotiated outside of the Contract</a:t>
            </a:r>
          </a:p>
          <a:p>
            <a:r>
              <a:rPr lang="en-US" sz="1800">
                <a:effectLst/>
                <a:latin typeface="Calibri" panose="020F0502020204030204" pitchFamily="34" charset="0"/>
                <a:ea typeface="Calibri" panose="020F0502020204030204" pitchFamily="34" charset="0"/>
              </a:rPr>
              <a:t>The operator of the FFRDC cannot compete with any non-FFRDC concern in response to a Federal agency request for proposal for other than the operation of an FFRDC. </a:t>
            </a:r>
          </a:p>
          <a:p>
            <a:pPr lvl="1"/>
            <a:r>
              <a:rPr lang="en-US" sz="1700">
                <a:effectLst/>
                <a:latin typeface="Calibri" panose="020F0502020204030204" pitchFamily="34" charset="0"/>
                <a:ea typeface="Calibri" panose="020F0502020204030204" pitchFamily="34" charset="0"/>
              </a:rPr>
              <a:t>Prohibition against competition is not applicable to the operator’s parent organization, if any, or other subsid</a:t>
            </a:r>
            <a:r>
              <a:rPr lang="en-US" sz="1700">
                <a:latin typeface="Calibri" panose="020F0502020204030204" pitchFamily="34" charset="0"/>
                <a:ea typeface="Calibri" panose="020F0502020204030204" pitchFamily="34" charset="0"/>
              </a:rPr>
              <a:t>iary of the parent organization</a:t>
            </a:r>
            <a:endParaRPr lang="en-US" sz="1700">
              <a:solidFill>
                <a:srgbClr val="0000FF"/>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Contractor may not accept work from other than the Sponsor (NIH), unless approved by the Contracting Officer</a:t>
            </a:r>
          </a:p>
        </p:txBody>
      </p:sp>
    </p:spTree>
    <p:extLst>
      <p:ext uri="{BB962C8B-B14F-4D97-AF65-F5344CB8AC3E}">
        <p14:creationId xmlns:p14="http://schemas.microsoft.com/office/powerpoint/2010/main" val="4087784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6834-E4F7-4407-81B2-5F4E9D55614E}"/>
              </a:ext>
            </a:extLst>
          </p:cNvPr>
          <p:cNvSpPr>
            <a:spLocks noGrp="1"/>
          </p:cNvSpPr>
          <p:nvPr>
            <p:ph type="title"/>
          </p:nvPr>
        </p:nvSpPr>
        <p:spPr/>
        <p:txBody>
          <a:bodyPr/>
          <a:lstStyle/>
          <a:p>
            <a:pPr algn="ctr"/>
            <a:r>
              <a:rPr lang="en-US"/>
              <a:t>CONTENTS OF THE SPONSORING AGREEMENT (Cont.)</a:t>
            </a:r>
          </a:p>
        </p:txBody>
      </p:sp>
      <p:sp>
        <p:nvSpPr>
          <p:cNvPr id="3" name="Content Placeholder 2">
            <a:extLst>
              <a:ext uri="{FF2B5EF4-FFF2-40B4-BE49-F238E27FC236}">
                <a16:creationId xmlns:a16="http://schemas.microsoft.com/office/drawing/2014/main" id="{AE8DF349-D372-4BAE-929F-15D0BF14A914}"/>
              </a:ext>
            </a:extLst>
          </p:cNvPr>
          <p:cNvSpPr>
            <a:spLocks noGrp="1"/>
          </p:cNvSpPr>
          <p:nvPr>
            <p:ph sz="quarter" idx="11"/>
          </p:nvPr>
        </p:nvSpPr>
        <p:spPr/>
        <p:txBody>
          <a:bodyPr/>
          <a:lstStyle/>
          <a:p>
            <a:r>
              <a:rPr lang="en-US"/>
              <a:t>Other provisions that may be addressed in the sponsoring agreement: </a:t>
            </a:r>
          </a:p>
          <a:p>
            <a:pPr lvl="1"/>
            <a:r>
              <a:rPr lang="en-US"/>
              <a:t>Any cost elements which will require advance agreement </a:t>
            </a:r>
          </a:p>
          <a:p>
            <a:pPr lvl="1"/>
            <a:r>
              <a:rPr lang="en-US"/>
              <a:t>Considerations which will affect negotiation of fees where payment of fees is determined by the sponsor to be appropriate</a:t>
            </a:r>
          </a:p>
          <a:p>
            <a:pPr marL="228600" lvl="1" indent="0">
              <a:buNone/>
            </a:pPr>
            <a:endParaRPr lang="en-US"/>
          </a:p>
        </p:txBody>
      </p:sp>
    </p:spTree>
    <p:extLst>
      <p:ext uri="{BB962C8B-B14F-4D97-AF65-F5344CB8AC3E}">
        <p14:creationId xmlns:p14="http://schemas.microsoft.com/office/powerpoint/2010/main" val="3922592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00E-790E-469B-BD8A-6438BF9DDF88}"/>
              </a:ext>
            </a:extLst>
          </p:cNvPr>
          <p:cNvSpPr>
            <a:spLocks noGrp="1"/>
          </p:cNvSpPr>
          <p:nvPr>
            <p:ph type="ctrTitle"/>
          </p:nvPr>
        </p:nvSpPr>
        <p:spPr/>
        <p:txBody>
          <a:bodyPr/>
          <a:lstStyle/>
          <a:p>
            <a:r>
              <a:rPr lang="en-US" b="1"/>
              <a:t>Overview of the NCI at Frederick </a:t>
            </a:r>
            <a:br>
              <a:rPr lang="en-US" b="1"/>
            </a:br>
            <a:r>
              <a:rPr lang="en-US" b="1"/>
              <a:t>and the NCI’s FFRDC </a:t>
            </a:r>
          </a:p>
        </p:txBody>
      </p:sp>
      <p:sp>
        <p:nvSpPr>
          <p:cNvPr id="3" name="Subtitle 2">
            <a:extLst>
              <a:ext uri="{FF2B5EF4-FFF2-40B4-BE49-F238E27FC236}">
                <a16:creationId xmlns:a16="http://schemas.microsoft.com/office/drawing/2014/main" id="{EFF5CEF5-8C22-4372-9D32-EDC1D2FFED7D}"/>
              </a:ext>
            </a:extLst>
          </p:cNvPr>
          <p:cNvSpPr>
            <a:spLocks noGrp="1"/>
          </p:cNvSpPr>
          <p:nvPr>
            <p:ph type="subTitle" idx="1"/>
          </p:nvPr>
        </p:nvSpPr>
        <p:spPr/>
        <p:txBody>
          <a:bodyPr/>
          <a:lstStyle/>
          <a:p>
            <a:r>
              <a:rPr lang="en-US"/>
              <a:t>Dr. Kristin Komschlies</a:t>
            </a:r>
          </a:p>
          <a:p>
            <a:r>
              <a:rPr lang="en-US"/>
              <a:t>NCI Acting Associate Director for Frederick </a:t>
            </a:r>
          </a:p>
        </p:txBody>
      </p:sp>
    </p:spTree>
    <p:extLst>
      <p:ext uri="{BB962C8B-B14F-4D97-AF65-F5344CB8AC3E}">
        <p14:creationId xmlns:p14="http://schemas.microsoft.com/office/powerpoint/2010/main" val="1514894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Overview:  NCI at Frederick</a:t>
            </a:r>
          </a:p>
        </p:txBody>
      </p:sp>
      <p:sp>
        <p:nvSpPr>
          <p:cNvPr id="3" name="Subtitle 2">
            <a:extLst>
              <a:ext uri="{FF2B5EF4-FFF2-40B4-BE49-F238E27FC236}">
                <a16:creationId xmlns:a16="http://schemas.microsoft.com/office/drawing/2014/main" id="{84958F45-6EFD-49B8-B1A1-00EEB8238DD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798342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NCI at Frederick</a:t>
            </a:r>
          </a:p>
        </p:txBody>
      </p:sp>
      <p:sp>
        <p:nvSpPr>
          <p:cNvPr id="3" name="Content Placeholder 2"/>
          <p:cNvSpPr>
            <a:spLocks noGrp="1"/>
          </p:cNvSpPr>
          <p:nvPr>
            <p:ph sz="quarter" idx="11"/>
          </p:nvPr>
        </p:nvSpPr>
        <p:spPr>
          <a:xfrm>
            <a:off x="493775" y="771525"/>
            <a:ext cx="7930557" cy="2174875"/>
          </a:xfrm>
        </p:spPr>
        <p:txBody>
          <a:bodyPr>
            <a:normAutofit fontScale="92500"/>
          </a:bodyPr>
          <a:lstStyle/>
          <a:p>
            <a:pPr>
              <a:spcAft>
                <a:spcPts val="1200"/>
              </a:spcAft>
            </a:pPr>
            <a:r>
              <a:rPr lang="en-US" sz="1600">
                <a:solidFill>
                  <a:prstClr val="black"/>
                </a:solidFill>
              </a:rPr>
              <a:t>Composed of the NCI Campus (owned by NCI/NIH) within the perimeter gate of Ft. Detrick and other contractor-leased facilities.</a:t>
            </a:r>
          </a:p>
          <a:p>
            <a:pPr>
              <a:spcAft>
                <a:spcPts val="1200"/>
              </a:spcAft>
            </a:pPr>
            <a:r>
              <a:rPr lang="en-US" sz="1600">
                <a:solidFill>
                  <a:prstClr val="black"/>
                </a:solidFill>
              </a:rPr>
              <a:t>It is a Government-owned Contractor-operated facility.</a:t>
            </a:r>
          </a:p>
          <a:p>
            <a:pPr>
              <a:spcAft>
                <a:spcPts val="1200"/>
              </a:spcAft>
            </a:pPr>
            <a:r>
              <a:rPr lang="en-US" sz="1600">
                <a:solidFill>
                  <a:prstClr val="black"/>
                </a:solidFill>
              </a:rPr>
              <a:t>Occupants include government administrative and research staff and FFRDC contractor staff.</a:t>
            </a:r>
          </a:p>
          <a:p>
            <a:r>
              <a:rPr lang="en-US" sz="1600"/>
              <a:t>NCI at Frederick – Estimate 750 Government and 2,300 contracted staff -- about 60% conducting scientific research.</a:t>
            </a:r>
          </a:p>
          <a:p>
            <a:pPr>
              <a:spcAft>
                <a:spcPts val="1200"/>
              </a:spcAft>
            </a:pPr>
            <a:endParaRPr lang="en-US">
              <a:solidFill>
                <a:prstClr val="black"/>
              </a:solidFill>
              <a:highlight>
                <a:srgbClr val="FFFF00"/>
              </a:highlight>
            </a:endParaRPr>
          </a:p>
          <a:p>
            <a:endParaRPr lang="en-US"/>
          </a:p>
        </p:txBody>
      </p:sp>
      <p:pic>
        <p:nvPicPr>
          <p:cNvPr id="5" name="Picture 4" descr="Arial view of the NCI at Frederick Campus.">
            <a:extLst>
              <a:ext uri="{FF2B5EF4-FFF2-40B4-BE49-F238E27FC236}">
                <a16:creationId xmlns:a16="http://schemas.microsoft.com/office/drawing/2014/main" id="{37510E73-F8CB-4564-AE47-3339580411EA}"/>
              </a:ext>
            </a:extLst>
          </p:cNvPr>
          <p:cNvPicPr>
            <a:picLocks noChangeAspect="1"/>
          </p:cNvPicPr>
          <p:nvPr/>
        </p:nvPicPr>
        <p:blipFill>
          <a:blip r:embed="rId3" cstate="print"/>
          <a:srcRect l="9537" t="19489" r="8162" b="21240"/>
          <a:stretch>
            <a:fillRect/>
          </a:stretch>
        </p:blipFill>
        <p:spPr bwMode="auto">
          <a:xfrm>
            <a:off x="3947488" y="2824833"/>
            <a:ext cx="4332911" cy="1998542"/>
          </a:xfrm>
          <a:prstGeom prst="rect">
            <a:avLst/>
          </a:prstGeom>
          <a:noFill/>
          <a:ln w="9525">
            <a:noFill/>
            <a:miter lim="800000"/>
            <a:headEnd/>
            <a:tailEnd/>
          </a:ln>
        </p:spPr>
      </p:pic>
    </p:spTree>
    <p:extLst>
      <p:ext uri="{BB962C8B-B14F-4D97-AF65-F5344CB8AC3E}">
        <p14:creationId xmlns:p14="http://schemas.microsoft.com/office/powerpoint/2010/main" val="1550418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NCI at Frederick – Oversight/Management</a:t>
            </a:r>
          </a:p>
        </p:txBody>
      </p:sp>
      <p:sp>
        <p:nvSpPr>
          <p:cNvPr id="3" name="Content Placeholder 2"/>
          <p:cNvSpPr>
            <a:spLocks noGrp="1"/>
          </p:cNvSpPr>
          <p:nvPr>
            <p:ph sz="quarter" idx="11"/>
          </p:nvPr>
        </p:nvSpPr>
        <p:spPr>
          <a:xfrm>
            <a:off x="493775" y="731308"/>
            <a:ext cx="8277691" cy="2460625"/>
          </a:xfrm>
        </p:spPr>
        <p:txBody>
          <a:bodyPr>
            <a:normAutofit fontScale="92500" lnSpcReduction="10000"/>
          </a:bodyPr>
          <a:lstStyle/>
          <a:p>
            <a:pPr>
              <a:spcAft>
                <a:spcPts val="1200"/>
              </a:spcAft>
            </a:pPr>
            <a:r>
              <a:rPr lang="en-US" sz="1600">
                <a:solidFill>
                  <a:prstClr val="black"/>
                </a:solidFill>
              </a:rPr>
              <a:t>NCI Frederick Office of Scientific Operations – Lead Frederick Office.</a:t>
            </a:r>
          </a:p>
          <a:p>
            <a:pPr lvl="1">
              <a:defRPr/>
            </a:pPr>
            <a:r>
              <a:rPr lang="en-US" altLang="en-US" sz="1600">
                <a:cs typeface="Arial" charset="0"/>
              </a:rPr>
              <a:t>Oversees and manages scientific and facilities operations at the NCI at Frederick and the FFRDC Contract.  Four main areas: scientific/technical, facilities/safety, finance and administrative/outreach. </a:t>
            </a:r>
          </a:p>
          <a:p>
            <a:pPr marL="342900" lvl="1" indent="0">
              <a:buNone/>
              <a:defRPr/>
            </a:pPr>
            <a:endParaRPr lang="en-US" altLang="en-US" sz="1600">
              <a:cs typeface="Arial" charset="0"/>
            </a:endParaRPr>
          </a:p>
          <a:p>
            <a:pPr lvl="1">
              <a:spcAft>
                <a:spcPts val="1200"/>
              </a:spcAft>
            </a:pPr>
            <a:r>
              <a:rPr lang="en-US" sz="1600">
                <a:solidFill>
                  <a:prstClr val="black"/>
                </a:solidFill>
              </a:rPr>
              <a:t>Provides strategic planning and programmatic coordination of Government/Contractor interactions.</a:t>
            </a:r>
          </a:p>
          <a:p>
            <a:pPr lvl="1">
              <a:spcAft>
                <a:spcPts val="1200"/>
              </a:spcAft>
            </a:pPr>
            <a:r>
              <a:rPr lang="en-US" sz="1600">
                <a:solidFill>
                  <a:prstClr val="black"/>
                </a:solidFill>
              </a:rPr>
              <a:t>Central office for programmatic oversight of the FFRDC Contract – works closely with the Contracting Office.  </a:t>
            </a:r>
          </a:p>
          <a:p>
            <a:pPr>
              <a:spcAft>
                <a:spcPts val="1200"/>
              </a:spcAft>
            </a:pPr>
            <a:endParaRPr lang="en-US">
              <a:solidFill>
                <a:prstClr val="black"/>
              </a:solidFill>
              <a:highlight>
                <a:srgbClr val="FFFF00"/>
              </a:highlight>
            </a:endParaRPr>
          </a:p>
          <a:p>
            <a:endParaRPr lang="en-US"/>
          </a:p>
        </p:txBody>
      </p:sp>
      <p:pic>
        <p:nvPicPr>
          <p:cNvPr id="6" name="Picture 5" descr="Arial view of the NCI at Frederick Campus.">
            <a:extLst>
              <a:ext uri="{FF2B5EF4-FFF2-40B4-BE49-F238E27FC236}">
                <a16:creationId xmlns:a16="http://schemas.microsoft.com/office/drawing/2014/main" id="{4F5A54F9-F663-4A23-8189-22501BD448E1}"/>
              </a:ext>
            </a:extLst>
          </p:cNvPr>
          <p:cNvPicPr>
            <a:picLocks noChangeAspect="1"/>
          </p:cNvPicPr>
          <p:nvPr/>
        </p:nvPicPr>
        <p:blipFill>
          <a:blip r:embed="rId3" cstate="print"/>
          <a:srcRect l="9537" t="19489" r="8162" b="21240"/>
          <a:stretch>
            <a:fillRect/>
          </a:stretch>
        </p:blipFill>
        <p:spPr bwMode="auto">
          <a:xfrm>
            <a:off x="3873309" y="2929467"/>
            <a:ext cx="4332911" cy="1998542"/>
          </a:xfrm>
          <a:prstGeom prst="rect">
            <a:avLst/>
          </a:prstGeom>
          <a:noFill/>
          <a:ln w="9525">
            <a:noFill/>
            <a:miter lim="800000"/>
            <a:headEnd/>
            <a:tailEnd/>
          </a:ln>
        </p:spPr>
      </p:pic>
    </p:spTree>
    <p:extLst>
      <p:ext uri="{BB962C8B-B14F-4D97-AF65-F5344CB8AC3E}">
        <p14:creationId xmlns:p14="http://schemas.microsoft.com/office/powerpoint/2010/main" val="274251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1AAE-9285-40C8-9D7C-3B5FEDC28129}"/>
              </a:ext>
            </a:extLst>
          </p:cNvPr>
          <p:cNvSpPr>
            <a:spLocks noGrp="1"/>
          </p:cNvSpPr>
          <p:nvPr>
            <p:ph type="title"/>
          </p:nvPr>
        </p:nvSpPr>
        <p:spPr/>
        <p:txBody>
          <a:bodyPr/>
          <a:lstStyle/>
          <a:p>
            <a:pPr algn="ctr"/>
            <a:r>
              <a:rPr lang="en-US"/>
              <a:t>POTENTIAL SITE VISIT</a:t>
            </a:r>
          </a:p>
        </p:txBody>
      </p:sp>
      <p:graphicFrame>
        <p:nvGraphicFramePr>
          <p:cNvPr id="4" name="Content Placeholder 3">
            <a:extLst>
              <a:ext uri="{FF2B5EF4-FFF2-40B4-BE49-F238E27FC236}">
                <a16:creationId xmlns:a16="http://schemas.microsoft.com/office/drawing/2014/main" id="{54529137-AA62-4161-84FA-4B37DEDC7C05}"/>
              </a:ext>
            </a:extLst>
          </p:cNvPr>
          <p:cNvGraphicFramePr>
            <a:graphicFrameLocks noGrp="1"/>
          </p:cNvGraphicFramePr>
          <p:nvPr>
            <p:ph sz="quarter" idx="11"/>
          </p:nvPr>
        </p:nvGraphicFramePr>
        <p:xfrm>
          <a:off x="493713" y="1069975"/>
          <a:ext cx="81661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077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Overview:  NCI’s FFRDC</a:t>
            </a:r>
          </a:p>
        </p:txBody>
      </p:sp>
      <p:sp>
        <p:nvSpPr>
          <p:cNvPr id="3" name="Subtitle 2">
            <a:extLst>
              <a:ext uri="{FF2B5EF4-FFF2-40B4-BE49-F238E27FC236}">
                <a16:creationId xmlns:a16="http://schemas.microsoft.com/office/drawing/2014/main" id="{2405F6E8-024C-4743-846F-1CE82F99B9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043560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NCI’s FFRDC – Purpose</a:t>
            </a:r>
          </a:p>
        </p:txBody>
      </p:sp>
      <p:sp>
        <p:nvSpPr>
          <p:cNvPr id="3" name="Content Placeholder 2"/>
          <p:cNvSpPr>
            <a:spLocks noGrp="1"/>
          </p:cNvSpPr>
          <p:nvPr>
            <p:ph sz="quarter" idx="11"/>
          </p:nvPr>
        </p:nvSpPr>
        <p:spPr>
          <a:xfrm>
            <a:off x="406370" y="876812"/>
            <a:ext cx="8165592" cy="1601316"/>
          </a:xfrm>
        </p:spPr>
        <p:txBody>
          <a:bodyPr/>
          <a:lstStyle/>
          <a:p>
            <a:r>
              <a:rPr lang="en-US" sz="1800"/>
              <a:t>The FFRDC is at the forefront of developing and adapting new technologies and translating basic scientific discoveries into novel agents/approaches/devices for the prevention, diagnosis and treatment of cancer and other diseases, including the Human Immunodeficiency Virus (HIV)/Acquired Immune Deficiency Syndrome (AIDS), SARS-Cov-2 as well as emerging diseases. </a:t>
            </a:r>
          </a:p>
        </p:txBody>
      </p:sp>
      <p:pic>
        <p:nvPicPr>
          <p:cNvPr id="4" name="Picture 3" descr="Arial view of the NCI at Frederick Campus.">
            <a:extLst>
              <a:ext uri="{FF2B5EF4-FFF2-40B4-BE49-F238E27FC236}">
                <a16:creationId xmlns:a16="http://schemas.microsoft.com/office/drawing/2014/main" id="{F2CCD98A-D95C-40FC-87F0-DD175717087E}"/>
              </a:ext>
            </a:extLst>
          </p:cNvPr>
          <p:cNvPicPr>
            <a:picLocks noChangeAspect="1"/>
          </p:cNvPicPr>
          <p:nvPr/>
        </p:nvPicPr>
        <p:blipFill>
          <a:blip r:embed="rId2" cstate="print"/>
          <a:srcRect l="9537" t="19489" r="8162" b="21240"/>
          <a:stretch>
            <a:fillRect/>
          </a:stretch>
        </p:blipFill>
        <p:spPr bwMode="auto">
          <a:xfrm>
            <a:off x="493776" y="2770701"/>
            <a:ext cx="4332911" cy="1998542"/>
          </a:xfrm>
          <a:prstGeom prst="rect">
            <a:avLst/>
          </a:prstGeom>
          <a:noFill/>
          <a:ln w="9525">
            <a:noFill/>
            <a:miter lim="800000"/>
            <a:headEnd/>
            <a:tailEnd/>
          </a:ln>
        </p:spPr>
      </p:pic>
      <p:pic>
        <p:nvPicPr>
          <p:cNvPr id="5" name="Picture 2" descr="Ground view of the Advanced Technology Research Facility.">
            <a:extLst>
              <a:ext uri="{FF2B5EF4-FFF2-40B4-BE49-F238E27FC236}">
                <a16:creationId xmlns:a16="http://schemas.microsoft.com/office/drawing/2014/main" id="{CE08344E-F9F6-429C-9AF2-D61EEAA4851D}"/>
              </a:ext>
            </a:extLst>
          </p:cNvPr>
          <p:cNvPicPr>
            <a:picLocks noChangeAspect="1" noChangeArrowheads="1"/>
          </p:cNvPicPr>
          <p:nvPr/>
        </p:nvPicPr>
        <p:blipFill>
          <a:blip r:embed="rId3"/>
          <a:srcRect/>
          <a:stretch>
            <a:fillRect/>
          </a:stretch>
        </p:blipFill>
        <p:spPr bwMode="auto">
          <a:xfrm>
            <a:off x="4946568" y="2770701"/>
            <a:ext cx="3703656" cy="1986762"/>
          </a:xfrm>
          <a:prstGeom prst="rect">
            <a:avLst/>
          </a:prstGeom>
          <a:noFill/>
          <a:effectLst>
            <a:outerShdw blurRad="292100" dist="139700" dir="2400000" algn="ctr" rotWithShape="0">
              <a:schemeClr val="tx1">
                <a:alpha val="65000"/>
              </a:schemeClr>
            </a:outerShdw>
          </a:effectLst>
        </p:spPr>
      </p:pic>
    </p:spTree>
    <p:extLst>
      <p:ext uri="{BB962C8B-B14F-4D97-AF65-F5344CB8AC3E}">
        <p14:creationId xmlns:p14="http://schemas.microsoft.com/office/powerpoint/2010/main" val="3400123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NCI’s FFRDC – History</a:t>
            </a:r>
          </a:p>
        </p:txBody>
      </p:sp>
      <p:sp>
        <p:nvSpPr>
          <p:cNvPr id="3" name="Content Placeholder 2"/>
          <p:cNvSpPr>
            <a:spLocks noGrp="1"/>
          </p:cNvSpPr>
          <p:nvPr>
            <p:ph sz="quarter" idx="11"/>
          </p:nvPr>
        </p:nvSpPr>
        <p:spPr>
          <a:xfrm>
            <a:off x="493776" y="1069975"/>
            <a:ext cx="4408233" cy="3600450"/>
          </a:xfrm>
        </p:spPr>
        <p:txBody>
          <a:bodyPr>
            <a:normAutofit lnSpcReduction="10000"/>
          </a:bodyPr>
          <a:lstStyle/>
          <a:p>
            <a:pPr>
              <a:spcAft>
                <a:spcPts val="1200"/>
              </a:spcAft>
            </a:pPr>
            <a:r>
              <a:rPr lang="en-US">
                <a:solidFill>
                  <a:prstClr val="black"/>
                </a:solidFill>
              </a:rPr>
              <a:t>NCI’s presence was established in the early 1970’s by President Nixon - converting some of Fort</a:t>
            </a:r>
            <a:r>
              <a:rPr lang="en-US">
                <a:solidFill>
                  <a:prstClr val="black"/>
                </a:solidFill>
                <a:cs typeface="Arial" pitchFamily="34" charset="0"/>
              </a:rPr>
              <a:t> </a:t>
            </a:r>
            <a:r>
              <a:rPr lang="en-US">
                <a:solidFill>
                  <a:prstClr val="black"/>
                </a:solidFill>
              </a:rPr>
              <a:t>Detrick’s biodefense laboratories into “a leading center for cancer research.”</a:t>
            </a:r>
          </a:p>
          <a:p>
            <a:pPr>
              <a:spcAft>
                <a:spcPts val="1200"/>
              </a:spcAft>
            </a:pPr>
            <a:r>
              <a:rPr lang="en-US">
                <a:solidFill>
                  <a:prstClr val="black"/>
                </a:solidFill>
              </a:rPr>
              <a:t>In 1975 the FNLCR was designated as a Federally Funded Research and Development Center (FFRDC).</a:t>
            </a:r>
          </a:p>
          <a:p>
            <a:pPr>
              <a:spcAft>
                <a:spcPts val="1200"/>
              </a:spcAft>
            </a:pPr>
            <a:r>
              <a:rPr lang="en-US">
                <a:solidFill>
                  <a:prstClr val="black"/>
                </a:solidFill>
              </a:rPr>
              <a:t>In 2012 the FNLCR was designated as a National Laboratory.</a:t>
            </a:r>
          </a:p>
          <a:p>
            <a:endParaRPr lang="en-US"/>
          </a:p>
        </p:txBody>
      </p:sp>
      <p:pic>
        <p:nvPicPr>
          <p:cNvPr id="4" name="Picture 1" descr="Picture of President Nixon visiting Fort Detrick in 1971.">
            <a:extLst>
              <a:ext uri="{FF2B5EF4-FFF2-40B4-BE49-F238E27FC236}">
                <a16:creationId xmlns:a16="http://schemas.microsoft.com/office/drawing/2014/main" id="{399C165D-DD4C-4D17-BB8C-BFC27C07ED5B}"/>
              </a:ext>
            </a:extLst>
          </p:cNvPr>
          <p:cNvPicPr>
            <a:picLocks noChangeAspect="1"/>
          </p:cNvPicPr>
          <p:nvPr/>
        </p:nvPicPr>
        <p:blipFill>
          <a:blip r:embed="rId2"/>
          <a:stretch>
            <a:fillRect/>
          </a:stretch>
        </p:blipFill>
        <p:spPr>
          <a:xfrm>
            <a:off x="5690406" y="726062"/>
            <a:ext cx="2616120" cy="2212802"/>
          </a:xfrm>
          <a:prstGeom prst="rect">
            <a:avLst/>
          </a:prstGeom>
          <a:ln w="12700">
            <a:miter lim="400000"/>
          </a:ln>
        </p:spPr>
      </p:pic>
      <p:sp>
        <p:nvSpPr>
          <p:cNvPr id="5" name="Subtitle 2">
            <a:extLst>
              <a:ext uri="{FF2B5EF4-FFF2-40B4-BE49-F238E27FC236}">
                <a16:creationId xmlns:a16="http://schemas.microsoft.com/office/drawing/2014/main" id="{91FB0655-E660-41EC-9483-59C900AA8A1E}"/>
              </a:ext>
            </a:extLst>
          </p:cNvPr>
          <p:cNvSpPr txBox="1"/>
          <p:nvPr/>
        </p:nvSpPr>
        <p:spPr>
          <a:xfrm>
            <a:off x="5772908" y="3161549"/>
            <a:ext cx="2676614" cy="1670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defTabSz="238887">
              <a:lnSpc>
                <a:spcPct val="110000"/>
              </a:lnSpc>
              <a:spcBef>
                <a:spcPts val="400"/>
              </a:spcBef>
              <a:defRPr sz="1210" b="1">
                <a:solidFill>
                  <a:srgbClr val="000000"/>
                </a:solidFill>
                <a:latin typeface="Verdana"/>
                <a:ea typeface="Verdana"/>
                <a:cs typeface="Verdana"/>
                <a:sym typeface="Verdana"/>
              </a:defRPr>
            </a:pPr>
            <a:r>
              <a:t>“Where we have previously had scientists…working on weapons of war, we now have scientists devoting their efforts toward saving life...”</a:t>
            </a:r>
            <a:endParaRPr sz="1100">
              <a:latin typeface="+mn-lt"/>
              <a:ea typeface="+mn-ea"/>
              <a:cs typeface="+mn-cs"/>
              <a:sym typeface="Calibri"/>
            </a:endParaRPr>
          </a:p>
          <a:p>
            <a:pPr defTabSz="238887">
              <a:lnSpc>
                <a:spcPct val="110000"/>
              </a:lnSpc>
              <a:defRPr sz="935">
                <a:solidFill>
                  <a:srgbClr val="000000"/>
                </a:solidFill>
                <a:latin typeface="Verdana"/>
                <a:ea typeface="Verdana"/>
                <a:cs typeface="Verdana"/>
                <a:sym typeface="Verdana"/>
              </a:defRPr>
            </a:pPr>
            <a:r>
              <a:t>President Nixon</a:t>
            </a:r>
            <a:endParaRPr sz="1100" b="1">
              <a:latin typeface="+mn-lt"/>
              <a:ea typeface="+mn-ea"/>
              <a:cs typeface="+mn-cs"/>
              <a:sym typeface="Calibri"/>
            </a:endParaRPr>
          </a:p>
          <a:p>
            <a:pPr defTabSz="238887">
              <a:lnSpc>
                <a:spcPct val="110000"/>
              </a:lnSpc>
              <a:defRPr sz="935">
                <a:solidFill>
                  <a:srgbClr val="000000"/>
                </a:solidFill>
                <a:latin typeface="Verdana"/>
                <a:ea typeface="Verdana"/>
                <a:cs typeface="Verdana"/>
                <a:sym typeface="Verdana"/>
              </a:defRPr>
            </a:pPr>
            <a:r>
              <a:t>Fort Detrick, MD</a:t>
            </a:r>
            <a:endParaRPr sz="1100" b="1">
              <a:latin typeface="+mn-lt"/>
              <a:ea typeface="+mn-ea"/>
              <a:cs typeface="+mn-cs"/>
              <a:sym typeface="Calibri"/>
            </a:endParaRPr>
          </a:p>
          <a:p>
            <a:pPr defTabSz="238887">
              <a:lnSpc>
                <a:spcPct val="110000"/>
              </a:lnSpc>
              <a:defRPr sz="935">
                <a:solidFill>
                  <a:srgbClr val="000000"/>
                </a:solidFill>
                <a:latin typeface="Verdana"/>
                <a:ea typeface="Verdana"/>
                <a:cs typeface="Verdana"/>
                <a:sym typeface="Verdana"/>
              </a:defRPr>
            </a:pPr>
            <a:r>
              <a:t>Oct. 18, 1971</a:t>
            </a:r>
          </a:p>
        </p:txBody>
      </p:sp>
    </p:spTree>
    <p:extLst>
      <p:ext uri="{BB962C8B-B14F-4D97-AF65-F5344CB8AC3E}">
        <p14:creationId xmlns:p14="http://schemas.microsoft.com/office/powerpoint/2010/main" val="3452495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11658"/>
            <a:ext cx="8165592" cy="438871"/>
          </a:xfrm>
        </p:spPr>
        <p:txBody>
          <a:bodyPr/>
          <a:lstStyle/>
          <a:p>
            <a:pPr algn="ctr"/>
            <a:r>
              <a:rPr lang="en-US" sz="2200" b="1"/>
              <a:t>Over 40 Government Research Centers Share the FFRDC Designation</a:t>
            </a:r>
          </a:p>
        </p:txBody>
      </p:sp>
      <p:sp>
        <p:nvSpPr>
          <p:cNvPr id="3" name="Content Placeholder 2"/>
          <p:cNvSpPr>
            <a:spLocks noGrp="1"/>
          </p:cNvSpPr>
          <p:nvPr>
            <p:ph sz="quarter" idx="11"/>
          </p:nvPr>
        </p:nvSpPr>
        <p:spPr>
          <a:xfrm>
            <a:off x="493776" y="1069976"/>
            <a:ext cx="4108387" cy="2584445"/>
          </a:xfrm>
        </p:spPr>
        <p:txBody>
          <a:bodyPr/>
          <a:lstStyle/>
          <a:p>
            <a:pPr marL="342900" lvl="1" indent="-285750">
              <a:spcAft>
                <a:spcPts val="600"/>
              </a:spcAft>
            </a:pPr>
            <a:r>
              <a:rPr lang="en-US" altLang="en-US" sz="1600"/>
              <a:t>Argonne National Lab (DoE)</a:t>
            </a:r>
          </a:p>
          <a:p>
            <a:pPr marL="342900" lvl="1" indent="-285750">
              <a:spcAft>
                <a:spcPts val="600"/>
              </a:spcAft>
            </a:pPr>
            <a:r>
              <a:rPr lang="en-US" altLang="en-US" sz="1600"/>
              <a:t>Lawrence Livermore National Lab (DoE)</a:t>
            </a:r>
          </a:p>
          <a:p>
            <a:pPr marL="285750" indent="-230188">
              <a:spcAft>
                <a:spcPts val="600"/>
              </a:spcAft>
            </a:pPr>
            <a:r>
              <a:rPr lang="en-US" altLang="en-US" sz="1600"/>
              <a:t> Los Alamos National Lab (DoE)</a:t>
            </a:r>
          </a:p>
          <a:p>
            <a:pPr marL="285750" indent="-230188">
              <a:spcAft>
                <a:spcPts val="600"/>
              </a:spcAft>
            </a:pPr>
            <a:r>
              <a:rPr lang="en-US" altLang="en-US" sz="1600"/>
              <a:t> Brookhaven National Lab (DoE)</a:t>
            </a:r>
          </a:p>
          <a:p>
            <a:pPr marL="342900" lvl="1" indent="-285750">
              <a:spcAft>
                <a:spcPts val="600"/>
              </a:spcAft>
            </a:pPr>
            <a:r>
              <a:rPr lang="en-US" altLang="en-US" sz="1600"/>
              <a:t>Oak Ridge National Lab (DoE)</a:t>
            </a:r>
          </a:p>
          <a:p>
            <a:pPr marL="342900" lvl="1" indent="-285750">
              <a:spcAft>
                <a:spcPts val="600"/>
              </a:spcAft>
            </a:pPr>
            <a:r>
              <a:rPr lang="en-US" altLang="en-US" sz="1600"/>
              <a:t>National Defense Research Institute (DoD)</a:t>
            </a:r>
          </a:p>
          <a:p>
            <a:pPr marL="342900" lvl="1" indent="-285750">
              <a:spcAft>
                <a:spcPts val="600"/>
              </a:spcAft>
            </a:pPr>
            <a:r>
              <a:rPr lang="en-US" altLang="en-US" sz="1600"/>
              <a:t>Jet Propulsion Lab (NASA)</a:t>
            </a:r>
          </a:p>
          <a:p>
            <a:endParaRPr lang="en-US"/>
          </a:p>
        </p:txBody>
      </p:sp>
      <p:pic>
        <p:nvPicPr>
          <p:cNvPr id="5" name="Content Placeholder 3" descr="Picture of test tubes containing orange fluid.">
            <a:extLst>
              <a:ext uri="{FF2B5EF4-FFF2-40B4-BE49-F238E27FC236}">
                <a16:creationId xmlns:a16="http://schemas.microsoft.com/office/drawing/2014/main" id="{A0B72D96-D679-4B62-AD59-914D04BC9B7C}"/>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4752911" y="1069975"/>
            <a:ext cx="3897313" cy="258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770AAA5-0A98-47C8-847E-3DE0F8B8E012}"/>
              </a:ext>
            </a:extLst>
          </p:cNvPr>
          <p:cNvSpPr/>
          <p:nvPr/>
        </p:nvSpPr>
        <p:spPr>
          <a:xfrm>
            <a:off x="635432" y="3796549"/>
            <a:ext cx="750117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1" algn="ctr" eaLnBrk="1" hangingPunct="1">
              <a:spcBef>
                <a:spcPct val="20000"/>
              </a:spcBef>
              <a:buClr>
                <a:schemeClr val="accent2"/>
              </a:buClr>
              <a:buSzPct val="150000"/>
            </a:pPr>
            <a:r>
              <a:rPr lang="en-US" altLang="en-US" sz="1800" b="0">
                <a:solidFill>
                  <a:schemeClr val="bg2"/>
                </a:solidFill>
                <a:latin typeface="+mn-lt"/>
                <a:cs typeface="Times New Roman" pitchFamily="18" charset="0"/>
              </a:rPr>
              <a:t>FNLCR is the only FFRDC in the nation dedicated solely to biomedical research</a:t>
            </a:r>
          </a:p>
        </p:txBody>
      </p:sp>
    </p:spTree>
    <p:extLst>
      <p:ext uri="{BB962C8B-B14F-4D97-AF65-F5344CB8AC3E}">
        <p14:creationId xmlns:p14="http://schemas.microsoft.com/office/powerpoint/2010/main" val="2386648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33" y="311658"/>
            <a:ext cx="8165592" cy="317395"/>
          </a:xfrm>
        </p:spPr>
        <p:txBody>
          <a:bodyPr/>
          <a:lstStyle/>
          <a:p>
            <a:pPr algn="ctr"/>
            <a:r>
              <a:rPr lang="en-US" b="1"/>
              <a:t>FFRDC Defined</a:t>
            </a:r>
          </a:p>
        </p:txBody>
      </p:sp>
      <p:sp>
        <p:nvSpPr>
          <p:cNvPr id="3" name="Content Placeholder 2"/>
          <p:cNvSpPr>
            <a:spLocks noGrp="1"/>
          </p:cNvSpPr>
          <p:nvPr>
            <p:ph sz="quarter" idx="11"/>
          </p:nvPr>
        </p:nvSpPr>
        <p:spPr>
          <a:xfrm>
            <a:off x="489204" y="771525"/>
            <a:ext cx="8165592" cy="4008904"/>
          </a:xfrm>
        </p:spPr>
        <p:txBody>
          <a:bodyPr/>
          <a:lstStyle/>
          <a:p>
            <a:r>
              <a:rPr lang="en-US" altLang="en-US" sz="1800" b="1" kern="0"/>
              <a:t>“Federally Funded Research and Development Centers (FFRDCs) means activities that are sponsored under a broad charter by a Government Agency (or agencies) for the purpose of performing, analyzing, integrating, supporting, and/or managing basic or applied research and/or development, and that receive 70% or more of their financial support from the Government.” (FAR 2.101)</a:t>
            </a:r>
          </a:p>
          <a:p>
            <a:pPr lvl="2">
              <a:buFont typeface="Arial" panose="020B0604020202020204" pitchFamily="34" charset="0"/>
              <a:buChar char="•"/>
            </a:pPr>
            <a:r>
              <a:rPr lang="en-US" altLang="en-US" sz="1600">
                <a:cs typeface="Times New Roman" pitchFamily="18" charset="0"/>
              </a:rPr>
              <a:t>A long-term relationship is contemplated;</a:t>
            </a:r>
          </a:p>
          <a:p>
            <a:pPr lvl="2">
              <a:buFont typeface="Arial" panose="020B0604020202020204" pitchFamily="34" charset="0"/>
              <a:buChar char="•"/>
            </a:pPr>
            <a:r>
              <a:rPr lang="en-US" altLang="en-US" sz="1600">
                <a:cs typeface="Times New Roman" pitchFamily="18" charset="0"/>
              </a:rPr>
              <a:t>Most or all of the facilities are owned or funded by the government; and,</a:t>
            </a:r>
          </a:p>
          <a:p>
            <a:pPr lvl="2">
              <a:buFont typeface="Arial" panose="020B0604020202020204" pitchFamily="34" charset="0"/>
              <a:buChar char="•"/>
            </a:pPr>
            <a:r>
              <a:rPr lang="en-US" altLang="en-US" sz="1600">
                <a:cs typeface="Times New Roman" pitchFamily="18" charset="0"/>
              </a:rPr>
              <a:t>The FFRDC has access to government data, employees, and facilities beyond that common in a normal contractual relationship.</a:t>
            </a:r>
          </a:p>
          <a:p>
            <a:endParaRPr lang="en-US"/>
          </a:p>
        </p:txBody>
      </p:sp>
      <p:sp>
        <p:nvSpPr>
          <p:cNvPr id="4" name="Rectangle 3">
            <a:extLst>
              <a:ext uri="{FF2B5EF4-FFF2-40B4-BE49-F238E27FC236}">
                <a16:creationId xmlns:a16="http://schemas.microsoft.com/office/drawing/2014/main" id="{78EB4221-3ECF-474E-9B47-C3D9EDE8D1E4}"/>
              </a:ext>
            </a:extLst>
          </p:cNvPr>
          <p:cNvSpPr/>
          <p:nvPr/>
        </p:nvSpPr>
        <p:spPr>
          <a:xfrm>
            <a:off x="1007388" y="3789336"/>
            <a:ext cx="6958739"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28600" lvl="1" indent="0" algn="ctr" defTabSz="914400">
              <a:lnSpc>
                <a:spcPct val="90000"/>
              </a:lnSpc>
              <a:spcBef>
                <a:spcPct val="20000"/>
              </a:spcBef>
              <a:buClr>
                <a:srgbClr val="3366CC"/>
              </a:buClr>
              <a:buNone/>
            </a:pPr>
            <a:r>
              <a:rPr lang="en-US" altLang="en-US" sz="1800">
                <a:cs typeface="Times New Roman" pitchFamily="18" charset="0"/>
              </a:rPr>
              <a:t>Take on projects/activities within the SOW that can’t be done as effectively by other government mechanisms – avoid competition. (FAR 35.017)</a:t>
            </a:r>
          </a:p>
        </p:txBody>
      </p:sp>
    </p:spTree>
    <p:extLst>
      <p:ext uri="{BB962C8B-B14F-4D97-AF65-F5344CB8AC3E}">
        <p14:creationId xmlns:p14="http://schemas.microsoft.com/office/powerpoint/2010/main" val="651592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NCI’s FFRDC – Summary</a:t>
            </a:r>
          </a:p>
        </p:txBody>
      </p:sp>
      <p:sp>
        <p:nvSpPr>
          <p:cNvPr id="3" name="Content Placeholder 2"/>
          <p:cNvSpPr>
            <a:spLocks noGrp="1"/>
          </p:cNvSpPr>
          <p:nvPr>
            <p:ph sz="quarter" idx="11"/>
          </p:nvPr>
        </p:nvSpPr>
        <p:spPr>
          <a:xfrm>
            <a:off x="493776" y="1069975"/>
            <a:ext cx="4415108" cy="3600450"/>
          </a:xfrm>
        </p:spPr>
        <p:txBody>
          <a:bodyPr/>
          <a:lstStyle/>
          <a:p>
            <a:pPr>
              <a:spcAft>
                <a:spcPts val="1200"/>
              </a:spcAft>
            </a:pPr>
            <a:r>
              <a:rPr lang="en-US" sz="1600">
                <a:solidFill>
                  <a:prstClr val="black"/>
                </a:solidFill>
              </a:rPr>
              <a:t>It is the FFRDC contractor that operates the NCI at Frederick -- Government-owned Contractor-operated facility.</a:t>
            </a:r>
          </a:p>
          <a:p>
            <a:pPr>
              <a:spcAft>
                <a:spcPts val="1200"/>
              </a:spcAft>
            </a:pPr>
            <a:r>
              <a:rPr lang="en-US" sz="1600">
                <a:solidFill>
                  <a:prstClr val="black"/>
                </a:solidFill>
              </a:rPr>
              <a:t>The contractor entity is termed the Frederick National Laboratory for Cancer Research (FNLCR).</a:t>
            </a:r>
          </a:p>
          <a:p>
            <a:pPr>
              <a:spcAft>
                <a:spcPts val="1200"/>
              </a:spcAft>
            </a:pPr>
            <a:r>
              <a:rPr lang="en-US" sz="1600">
                <a:solidFill>
                  <a:prstClr val="black"/>
                </a:solidFill>
              </a:rPr>
              <a:t>Can perform work for other than the sponsoring agency under the Economy Act.</a:t>
            </a:r>
          </a:p>
          <a:p>
            <a:pPr>
              <a:spcAft>
                <a:spcPts val="1200"/>
              </a:spcAft>
            </a:pPr>
            <a:r>
              <a:rPr lang="en-US" sz="1600">
                <a:solidFill>
                  <a:prstClr val="black"/>
                </a:solidFill>
              </a:rPr>
              <a:t>Complex R&amp;D projects including work with  other agencies, multiple agencies and international research support.</a:t>
            </a:r>
          </a:p>
          <a:p>
            <a:pPr>
              <a:spcAft>
                <a:spcPts val="1200"/>
              </a:spcAft>
            </a:pPr>
            <a:endParaRPr lang="en-US">
              <a:solidFill>
                <a:prstClr val="black"/>
              </a:solidFill>
              <a:highlight>
                <a:srgbClr val="FFFF00"/>
              </a:highlight>
            </a:endParaRPr>
          </a:p>
          <a:p>
            <a:endParaRPr lang="en-US"/>
          </a:p>
        </p:txBody>
      </p:sp>
      <p:pic>
        <p:nvPicPr>
          <p:cNvPr id="4" name="Picture 2" descr="Frederick National Laboratory for Cancer Research outdoor sign.">
            <a:extLst>
              <a:ext uri="{FF2B5EF4-FFF2-40B4-BE49-F238E27FC236}">
                <a16:creationId xmlns:a16="http://schemas.microsoft.com/office/drawing/2014/main" id="{28A70AB4-82E1-4D33-83E9-6824DC64F8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3895" y="1137252"/>
            <a:ext cx="2381465" cy="2685354"/>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902573"/>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E87A-2B95-4193-9FF6-7D73C24F8ACF}"/>
              </a:ext>
            </a:extLst>
          </p:cNvPr>
          <p:cNvSpPr>
            <a:spLocks noGrp="1"/>
          </p:cNvSpPr>
          <p:nvPr>
            <p:ph type="title"/>
          </p:nvPr>
        </p:nvSpPr>
        <p:spPr>
          <a:xfrm>
            <a:off x="629840" y="273844"/>
            <a:ext cx="8107759" cy="670053"/>
          </a:xfrm>
        </p:spPr>
        <p:txBody>
          <a:bodyPr>
            <a:normAutofit/>
          </a:bodyPr>
          <a:lstStyle/>
          <a:p>
            <a:pPr algn="ctr"/>
            <a:r>
              <a:rPr lang="en-US" sz="2400" b="1">
                <a:solidFill>
                  <a:srgbClr val="123E57"/>
                </a:solidFill>
              </a:rPr>
              <a:t>Government Owned-Contractor Operated (GOCO) Responsibilities</a:t>
            </a:r>
          </a:p>
        </p:txBody>
      </p:sp>
      <p:sp>
        <p:nvSpPr>
          <p:cNvPr id="3" name="Text Placeholder 2">
            <a:extLst>
              <a:ext uri="{FF2B5EF4-FFF2-40B4-BE49-F238E27FC236}">
                <a16:creationId xmlns:a16="http://schemas.microsoft.com/office/drawing/2014/main" id="{E854BBEB-587C-4A6B-AABA-23E707B23E50}"/>
              </a:ext>
            </a:extLst>
          </p:cNvPr>
          <p:cNvSpPr>
            <a:spLocks noGrp="1"/>
          </p:cNvSpPr>
          <p:nvPr>
            <p:ph type="body" idx="1"/>
          </p:nvPr>
        </p:nvSpPr>
        <p:spPr>
          <a:xfrm>
            <a:off x="627459" y="1021620"/>
            <a:ext cx="3868340" cy="358174"/>
          </a:xfrm>
        </p:spPr>
        <p:txBody>
          <a:bodyPr/>
          <a:lstStyle/>
          <a:p>
            <a:r>
              <a:rPr lang="en-US"/>
              <a:t>Government</a:t>
            </a:r>
          </a:p>
        </p:txBody>
      </p:sp>
      <p:sp>
        <p:nvSpPr>
          <p:cNvPr id="4" name="Content Placeholder 3">
            <a:extLst>
              <a:ext uri="{FF2B5EF4-FFF2-40B4-BE49-F238E27FC236}">
                <a16:creationId xmlns:a16="http://schemas.microsoft.com/office/drawing/2014/main" id="{65C8D8C4-4919-4B6D-9941-CDCB7D047CF6}"/>
              </a:ext>
            </a:extLst>
          </p:cNvPr>
          <p:cNvSpPr>
            <a:spLocks noGrp="1"/>
          </p:cNvSpPr>
          <p:nvPr>
            <p:ph sz="half" idx="2"/>
          </p:nvPr>
        </p:nvSpPr>
        <p:spPr>
          <a:xfrm>
            <a:off x="629842" y="1619890"/>
            <a:ext cx="3868340" cy="2763441"/>
          </a:xfrm>
        </p:spPr>
        <p:txBody>
          <a:bodyPr>
            <a:normAutofit fontScale="92500" lnSpcReduction="10000"/>
          </a:bodyPr>
          <a:lstStyle/>
          <a:p>
            <a:r>
              <a:rPr lang="en-US"/>
              <a:t>Provides oversight</a:t>
            </a:r>
          </a:p>
          <a:p>
            <a:r>
              <a:rPr lang="en-US"/>
              <a:t>Provides infrastructure</a:t>
            </a:r>
          </a:p>
          <a:p>
            <a:r>
              <a:rPr lang="en-US"/>
              <a:t>Provides systems</a:t>
            </a:r>
          </a:p>
          <a:p>
            <a:r>
              <a:rPr lang="en-US"/>
              <a:t>Provides equipment</a:t>
            </a:r>
          </a:p>
          <a:p>
            <a:r>
              <a:rPr lang="en-US"/>
              <a:t>Provides property</a:t>
            </a:r>
          </a:p>
        </p:txBody>
      </p:sp>
      <p:sp>
        <p:nvSpPr>
          <p:cNvPr id="5" name="Text Placeholder 4">
            <a:extLst>
              <a:ext uri="{FF2B5EF4-FFF2-40B4-BE49-F238E27FC236}">
                <a16:creationId xmlns:a16="http://schemas.microsoft.com/office/drawing/2014/main" id="{B35FD4E3-FFCE-470B-9AA1-F5445623CE58}"/>
              </a:ext>
            </a:extLst>
          </p:cNvPr>
          <p:cNvSpPr>
            <a:spLocks noGrp="1"/>
          </p:cNvSpPr>
          <p:nvPr>
            <p:ph type="body" sz="quarter" idx="3"/>
          </p:nvPr>
        </p:nvSpPr>
        <p:spPr>
          <a:xfrm>
            <a:off x="4572000" y="1021620"/>
            <a:ext cx="3887391" cy="358174"/>
          </a:xfrm>
        </p:spPr>
        <p:txBody>
          <a:bodyPr/>
          <a:lstStyle/>
          <a:p>
            <a:r>
              <a:rPr lang="en-US"/>
              <a:t>Contractor</a:t>
            </a:r>
          </a:p>
        </p:txBody>
      </p:sp>
      <p:sp>
        <p:nvSpPr>
          <p:cNvPr id="6" name="Content Placeholder 5">
            <a:extLst>
              <a:ext uri="{FF2B5EF4-FFF2-40B4-BE49-F238E27FC236}">
                <a16:creationId xmlns:a16="http://schemas.microsoft.com/office/drawing/2014/main" id="{E30A017A-B4F9-4629-81B5-83842D95111E}"/>
              </a:ext>
            </a:extLst>
          </p:cNvPr>
          <p:cNvSpPr>
            <a:spLocks noGrp="1"/>
          </p:cNvSpPr>
          <p:nvPr>
            <p:ph sz="quarter" idx="4"/>
          </p:nvPr>
        </p:nvSpPr>
        <p:spPr>
          <a:xfrm>
            <a:off x="4626767" y="1564174"/>
            <a:ext cx="3887391" cy="2763441"/>
          </a:xfrm>
        </p:spPr>
        <p:txBody>
          <a:bodyPr>
            <a:normAutofit fontScale="92500" lnSpcReduction="10000"/>
          </a:bodyPr>
          <a:lstStyle/>
          <a:p>
            <a:r>
              <a:rPr lang="en-US"/>
              <a:t>Operates facility</a:t>
            </a:r>
          </a:p>
          <a:p>
            <a:r>
              <a:rPr lang="en-US"/>
              <a:t>Utilizes in-place systems</a:t>
            </a:r>
          </a:p>
          <a:p>
            <a:r>
              <a:rPr lang="en-US"/>
              <a:t>Performs/manages the work</a:t>
            </a:r>
          </a:p>
          <a:p>
            <a:r>
              <a:rPr lang="en-US"/>
              <a:t>Ensures required licenses, certifications, and accreditations are maintained</a:t>
            </a:r>
          </a:p>
          <a:p>
            <a:r>
              <a:rPr lang="en-US"/>
              <a:t>Provides support to NCI laboratories on-site, but not part of the FNLCR.</a:t>
            </a:r>
          </a:p>
          <a:p>
            <a:pPr marL="0" indent="0">
              <a:buNone/>
            </a:pPr>
            <a:endParaRPr lang="en-US"/>
          </a:p>
          <a:p>
            <a:endParaRPr lang="en-US"/>
          </a:p>
        </p:txBody>
      </p:sp>
    </p:spTree>
    <p:extLst>
      <p:ext uri="{BB962C8B-B14F-4D97-AF65-F5344CB8AC3E}">
        <p14:creationId xmlns:p14="http://schemas.microsoft.com/office/powerpoint/2010/main" val="2739685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cs typeface="+mj-cs"/>
              </a:rPr>
              <a:t>FNLCR – Locations</a:t>
            </a:r>
          </a:p>
        </p:txBody>
      </p:sp>
      <p:sp>
        <p:nvSpPr>
          <p:cNvPr id="3" name="Content Placeholder 2"/>
          <p:cNvSpPr>
            <a:spLocks noGrp="1"/>
          </p:cNvSpPr>
          <p:nvPr>
            <p:ph sz="quarter" idx="11"/>
          </p:nvPr>
        </p:nvSpPr>
        <p:spPr>
          <a:xfrm>
            <a:off x="1250048" y="1069975"/>
            <a:ext cx="3383830" cy="3600450"/>
          </a:xfrm>
        </p:spPr>
        <p:txBody>
          <a:bodyPr/>
          <a:lstStyle/>
          <a:p>
            <a:r>
              <a:rPr lang="en-US" sz="2200"/>
              <a:t>Regional</a:t>
            </a:r>
          </a:p>
          <a:p>
            <a:pPr lvl="1"/>
            <a:r>
              <a:rPr lang="en-US" sz="1800"/>
              <a:t>Frederick, MD</a:t>
            </a:r>
          </a:p>
          <a:p>
            <a:pPr lvl="1"/>
            <a:r>
              <a:rPr lang="en-US" sz="1800"/>
              <a:t>I270 Corridor</a:t>
            </a:r>
          </a:p>
          <a:p>
            <a:pPr lvl="1"/>
            <a:r>
              <a:rPr lang="en-US" sz="1800"/>
              <a:t>Bethesda/DC Area</a:t>
            </a:r>
          </a:p>
          <a:p>
            <a:pPr marL="228600" lvl="1" indent="0">
              <a:buNone/>
            </a:pPr>
            <a:endParaRPr lang="en-US" sz="1800"/>
          </a:p>
          <a:p>
            <a:r>
              <a:rPr lang="en-US" sz="2200"/>
              <a:t>Nationally</a:t>
            </a:r>
          </a:p>
        </p:txBody>
      </p:sp>
      <p:sp>
        <p:nvSpPr>
          <p:cNvPr id="4" name="Content Placeholder 2">
            <a:extLst>
              <a:ext uri="{FF2B5EF4-FFF2-40B4-BE49-F238E27FC236}">
                <a16:creationId xmlns:a16="http://schemas.microsoft.com/office/drawing/2014/main" id="{B17E1AC1-1C78-4F28-9623-368BCDC1AE28}"/>
              </a:ext>
            </a:extLst>
          </p:cNvPr>
          <p:cNvSpPr txBox="1">
            <a:spLocks/>
          </p:cNvSpPr>
          <p:nvPr/>
        </p:nvSpPr>
        <p:spPr bwMode="auto">
          <a:xfrm>
            <a:off x="5204518" y="1078617"/>
            <a:ext cx="338383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buClrTx/>
              <a:buFont typeface="Arial" panose="020B0604020202020204" pitchFamily="34" charset="0"/>
              <a:buChar char="•"/>
            </a:pPr>
            <a:r>
              <a:rPr lang="en-US" sz="2200">
                <a:solidFill>
                  <a:schemeClr val="tx1">
                    <a:lumMod val="95000"/>
                    <a:lumOff val="5000"/>
                  </a:schemeClr>
                </a:solidFill>
              </a:rPr>
              <a:t>Internationally</a:t>
            </a:r>
          </a:p>
          <a:p>
            <a:pPr lvl="1">
              <a:spcAft>
                <a:spcPts val="0"/>
              </a:spcAft>
              <a:buClrTx/>
              <a:buFont typeface="Arial" panose="020B0604020202020204" pitchFamily="34" charset="0"/>
              <a:buChar char="•"/>
            </a:pPr>
            <a:r>
              <a:rPr lang="en-US" sz="1800">
                <a:solidFill>
                  <a:schemeClr val="tx1">
                    <a:lumMod val="95000"/>
                    <a:lumOff val="5000"/>
                  </a:schemeClr>
                </a:solidFill>
              </a:rPr>
              <a:t>North America</a:t>
            </a:r>
          </a:p>
          <a:p>
            <a:pPr lvl="1">
              <a:spcAft>
                <a:spcPts val="0"/>
              </a:spcAft>
              <a:buClrTx/>
              <a:buFont typeface="Arial" panose="020B0604020202020204" pitchFamily="34" charset="0"/>
              <a:buChar char="•"/>
            </a:pPr>
            <a:r>
              <a:rPr lang="en-US" sz="1800">
                <a:solidFill>
                  <a:schemeClr val="tx1">
                    <a:lumMod val="95000"/>
                    <a:lumOff val="5000"/>
                  </a:schemeClr>
                </a:solidFill>
              </a:rPr>
              <a:t>South America</a:t>
            </a:r>
          </a:p>
          <a:p>
            <a:pPr lvl="1">
              <a:spcAft>
                <a:spcPts val="0"/>
              </a:spcAft>
              <a:buClrTx/>
              <a:buFont typeface="Arial" panose="020B0604020202020204" pitchFamily="34" charset="0"/>
              <a:buChar char="•"/>
            </a:pPr>
            <a:r>
              <a:rPr lang="en-US" sz="1800">
                <a:solidFill>
                  <a:schemeClr val="tx1">
                    <a:lumMod val="95000"/>
                    <a:lumOff val="5000"/>
                  </a:schemeClr>
                </a:solidFill>
              </a:rPr>
              <a:t>Africa </a:t>
            </a:r>
          </a:p>
          <a:p>
            <a:pPr lvl="1">
              <a:spcAft>
                <a:spcPts val="0"/>
              </a:spcAft>
              <a:buClrTx/>
              <a:buFont typeface="Arial" panose="020B0604020202020204" pitchFamily="34" charset="0"/>
              <a:buChar char="•"/>
            </a:pPr>
            <a:r>
              <a:rPr lang="en-US" sz="1800">
                <a:solidFill>
                  <a:schemeClr val="tx1">
                    <a:lumMod val="95000"/>
                    <a:lumOff val="5000"/>
                  </a:schemeClr>
                </a:solidFill>
              </a:rPr>
              <a:t>Asia</a:t>
            </a:r>
          </a:p>
        </p:txBody>
      </p:sp>
    </p:spTree>
    <p:extLst>
      <p:ext uri="{BB962C8B-B14F-4D97-AF65-F5344CB8AC3E}">
        <p14:creationId xmlns:p14="http://schemas.microsoft.com/office/powerpoint/2010/main" val="3083328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8BD6-286B-4287-B55F-1E57AABF0765}"/>
              </a:ext>
            </a:extLst>
          </p:cNvPr>
          <p:cNvSpPr>
            <a:spLocks noGrp="1"/>
          </p:cNvSpPr>
          <p:nvPr>
            <p:ph type="ctrTitle"/>
          </p:nvPr>
        </p:nvSpPr>
        <p:spPr/>
        <p:txBody>
          <a:bodyPr/>
          <a:lstStyle/>
          <a:p>
            <a:pPr algn="ctr"/>
            <a:r>
              <a:rPr lang="en-US" sz="7200" b="1"/>
              <a:t>BREAK</a:t>
            </a:r>
            <a:br>
              <a:rPr lang="en-US" sz="7200" b="1"/>
            </a:br>
            <a:r>
              <a:rPr lang="en-US" sz="7200" b="1"/>
              <a:t>11:00 – 11:15</a:t>
            </a:r>
            <a:br>
              <a:rPr lang="en-US" b="1"/>
            </a:br>
            <a:endParaRPr lang="en-US" b="1"/>
          </a:p>
        </p:txBody>
      </p:sp>
      <p:sp>
        <p:nvSpPr>
          <p:cNvPr id="3" name="Subtitle 2">
            <a:extLst>
              <a:ext uri="{FF2B5EF4-FFF2-40B4-BE49-F238E27FC236}">
                <a16:creationId xmlns:a16="http://schemas.microsoft.com/office/drawing/2014/main" id="{0998BBB8-8A8F-4AC2-891E-2239F913B167}"/>
              </a:ext>
            </a:extLst>
          </p:cNvPr>
          <p:cNvSpPr>
            <a:spLocks noGrp="1"/>
          </p:cNvSpPr>
          <p:nvPr>
            <p:ph type="subTitle" idx="1"/>
          </p:nvPr>
        </p:nvSpPr>
        <p:spPr/>
        <p:txBody>
          <a:bodyPr/>
          <a:lstStyle/>
          <a:p>
            <a:pPr algn="ctr"/>
            <a:r>
              <a:rPr lang="en-US" sz="3200"/>
              <a:t>FLNCR_ACQInfo@nih.gov</a:t>
            </a:r>
          </a:p>
        </p:txBody>
      </p:sp>
    </p:spTree>
    <p:extLst>
      <p:ext uri="{BB962C8B-B14F-4D97-AF65-F5344CB8AC3E}">
        <p14:creationId xmlns:p14="http://schemas.microsoft.com/office/powerpoint/2010/main" val="656411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Solicitation Overview Part I</a:t>
            </a:r>
          </a:p>
        </p:txBody>
      </p:sp>
      <p:sp>
        <p:nvSpPr>
          <p:cNvPr id="3" name="Subtitle 2"/>
          <p:cNvSpPr>
            <a:spLocks noGrp="1"/>
          </p:cNvSpPr>
          <p:nvPr>
            <p:ph type="subTitle" idx="1"/>
          </p:nvPr>
        </p:nvSpPr>
        <p:spPr/>
        <p:txBody>
          <a:bodyPr/>
          <a:lstStyle/>
          <a:p>
            <a:r>
              <a:rPr lang="en-US"/>
              <a:t>Sections B-H</a:t>
            </a:r>
          </a:p>
        </p:txBody>
      </p:sp>
      <p:sp>
        <p:nvSpPr>
          <p:cNvPr id="4" name="Date Placeholder 3"/>
          <p:cNvSpPr>
            <a:spLocks noGrp="1"/>
          </p:cNvSpPr>
          <p:nvPr>
            <p:ph type="dt" sz="half" idx="2"/>
          </p:nvPr>
        </p:nvSpPr>
        <p:spPr/>
        <p:txBody>
          <a:bodyPr/>
          <a:lstStyle/>
          <a:p>
            <a:pPr>
              <a:defRPr/>
            </a:pPr>
            <a:endParaRPr lang="en-US"/>
          </a:p>
        </p:txBody>
      </p:sp>
    </p:spTree>
    <p:extLst>
      <p:ext uri="{BB962C8B-B14F-4D97-AF65-F5344CB8AC3E}">
        <p14:creationId xmlns:p14="http://schemas.microsoft.com/office/powerpoint/2010/main" val="423400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ea typeface="ＭＳ Ｐゴシック"/>
              </a:rPr>
              <a:t>Background Information </a:t>
            </a:r>
            <a:endParaRPr lang="en-US"/>
          </a:p>
        </p:txBody>
      </p:sp>
      <p:sp>
        <p:nvSpPr>
          <p:cNvPr id="5" name="Subtitle 4"/>
          <p:cNvSpPr>
            <a:spLocks noGrp="1"/>
          </p:cNvSpPr>
          <p:nvPr>
            <p:ph type="subTitle" idx="1"/>
          </p:nvPr>
        </p:nvSpPr>
        <p:spPr/>
        <p:txBody>
          <a:bodyPr/>
          <a:lstStyle/>
          <a:p>
            <a:r>
              <a:rPr lang="en-US"/>
              <a:t>NCI’s Federally Funded Research and Development Center (FFRDC) </a:t>
            </a:r>
          </a:p>
        </p:txBody>
      </p:sp>
    </p:spTree>
    <p:extLst>
      <p:ext uri="{BB962C8B-B14F-4D97-AF65-F5344CB8AC3E}">
        <p14:creationId xmlns:p14="http://schemas.microsoft.com/office/powerpoint/2010/main" val="860079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B</a:t>
            </a:r>
          </a:p>
        </p:txBody>
      </p:sp>
      <p:sp>
        <p:nvSpPr>
          <p:cNvPr id="5" name="Subtitle 4"/>
          <p:cNvSpPr>
            <a:spLocks noGrp="1"/>
          </p:cNvSpPr>
          <p:nvPr>
            <p:ph type="subTitle" idx="1"/>
          </p:nvPr>
        </p:nvSpPr>
        <p:spPr/>
        <p:txBody>
          <a:bodyPr/>
          <a:lstStyle/>
          <a:p>
            <a:r>
              <a:rPr lang="en-US">
                <a:ea typeface="ＭＳ Ｐゴシック"/>
              </a:rPr>
              <a:t>SUPPLIES OR SERVICES AND PRICES/COSTS</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B4E8-77C3-EDCE-DE36-FF7420906FF3}"/>
              </a:ext>
            </a:extLst>
          </p:cNvPr>
          <p:cNvSpPr>
            <a:spLocks noGrp="1"/>
          </p:cNvSpPr>
          <p:nvPr>
            <p:ph type="title"/>
          </p:nvPr>
        </p:nvSpPr>
        <p:spPr/>
        <p:txBody>
          <a:bodyPr/>
          <a:lstStyle/>
          <a:p>
            <a:pPr algn="ctr"/>
            <a:r>
              <a:rPr lang="en-US" b="1">
                <a:ea typeface="ＭＳ Ｐゴシック"/>
              </a:rPr>
              <a:t>OVERVIEW OF SECTION B</a:t>
            </a:r>
            <a:endParaRPr lang="en-US" b="1"/>
          </a:p>
        </p:txBody>
      </p:sp>
      <p:sp>
        <p:nvSpPr>
          <p:cNvPr id="3" name="Content Placeholder 2">
            <a:extLst>
              <a:ext uri="{FF2B5EF4-FFF2-40B4-BE49-F238E27FC236}">
                <a16:creationId xmlns:a16="http://schemas.microsoft.com/office/drawing/2014/main" id="{D398E188-3D3D-FB63-8182-66B73CD8D6B2}"/>
              </a:ext>
            </a:extLst>
          </p:cNvPr>
          <p:cNvSpPr>
            <a:spLocks noGrp="1"/>
          </p:cNvSpPr>
          <p:nvPr>
            <p:ph sz="quarter" idx="11"/>
          </p:nvPr>
        </p:nvSpPr>
        <p:spPr>
          <a:xfrm>
            <a:off x="493776" y="743404"/>
            <a:ext cx="8165592" cy="4022271"/>
          </a:xfrm>
        </p:spPr>
        <p:txBody>
          <a:bodyPr/>
          <a:lstStyle/>
          <a:p>
            <a:r>
              <a:rPr lang="en-US" sz="1600">
                <a:ea typeface="ＭＳ Ｐゴシック"/>
              </a:rPr>
              <a:t>NIH utilizes the uniform contract format as identified in FAR 15.204-1</a:t>
            </a:r>
          </a:p>
          <a:p>
            <a:r>
              <a:rPr lang="en-US" sz="1600">
                <a:ea typeface="ＭＳ Ｐゴシック"/>
              </a:rPr>
              <a:t>Section B identifies:</a:t>
            </a:r>
          </a:p>
          <a:p>
            <a:pPr lvl="1"/>
            <a:r>
              <a:rPr lang="en-US" sz="1600">
                <a:ea typeface="ＭＳ Ｐゴシック"/>
              </a:rPr>
              <a:t>A brief description of the supplies or services the contractor is required to provide during performance of the contract</a:t>
            </a:r>
            <a:endParaRPr lang="en-US" sz="1600"/>
          </a:p>
          <a:p>
            <a:pPr lvl="1"/>
            <a:r>
              <a:rPr lang="en-US" sz="1600">
                <a:ea typeface="ＭＳ Ｐゴシック"/>
              </a:rPr>
              <a:t>Negotiated price/costs </a:t>
            </a:r>
            <a:endParaRPr lang="en-US" sz="1600"/>
          </a:p>
          <a:p>
            <a:pPr lvl="2"/>
            <a:r>
              <a:rPr lang="en-US" sz="1400">
                <a:ea typeface="ＭＳ Ｐゴシック"/>
              </a:rPr>
              <a:t>Identifies ceiling and negotiated minimum, if applicable </a:t>
            </a:r>
          </a:p>
          <a:p>
            <a:pPr lvl="2"/>
            <a:r>
              <a:rPr lang="en-US" sz="1400">
                <a:ea typeface="ＭＳ Ｐゴシック"/>
              </a:rPr>
              <a:t>Identifies cost and fee related to the contract type </a:t>
            </a:r>
            <a:endParaRPr lang="en-US" sz="1400"/>
          </a:p>
          <a:p>
            <a:pPr lvl="1"/>
            <a:r>
              <a:rPr lang="en-US" sz="1600">
                <a:ea typeface="ＭＳ Ｐゴシック"/>
              </a:rPr>
              <a:t>Provisions Applicable to Direct Costs </a:t>
            </a:r>
            <a:endParaRPr lang="en-US" sz="1600"/>
          </a:p>
          <a:p>
            <a:pPr lvl="2"/>
            <a:r>
              <a:rPr lang="en-US" sz="1400">
                <a:ea typeface="ＭＳ Ｐゴシック"/>
              </a:rPr>
              <a:t>Prohibits or restricts the use of contract funds unless approved, in writing by the Contracting Officer</a:t>
            </a:r>
          </a:p>
          <a:p>
            <a:pPr lvl="1"/>
            <a:r>
              <a:rPr lang="en-US" sz="1600">
                <a:ea typeface="ＭＳ Ｐゴシック"/>
              </a:rPr>
              <a:t>Advanced Understandings: </a:t>
            </a:r>
          </a:p>
          <a:p>
            <a:pPr lvl="2"/>
            <a:r>
              <a:rPr lang="en-US" sz="1400">
                <a:ea typeface="ＭＳ Ｐゴシック"/>
              </a:rPr>
              <a:t>Sets limits for items that cannot be exceed without Contracting Officer Approval or specifies unique contract requirements </a:t>
            </a:r>
          </a:p>
        </p:txBody>
      </p:sp>
    </p:spTree>
    <p:extLst>
      <p:ext uri="{BB962C8B-B14F-4D97-AF65-F5344CB8AC3E}">
        <p14:creationId xmlns:p14="http://schemas.microsoft.com/office/powerpoint/2010/main" val="1059711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B – PRICE/COST</a:t>
            </a:r>
            <a:endParaRPr lang="en-US" b="1"/>
          </a:p>
        </p:txBody>
      </p:sp>
      <p:sp>
        <p:nvSpPr>
          <p:cNvPr id="3" name="Content Placeholder 2"/>
          <p:cNvSpPr>
            <a:spLocks noGrp="1"/>
          </p:cNvSpPr>
          <p:nvPr>
            <p:ph sz="quarter" idx="11"/>
          </p:nvPr>
        </p:nvSpPr>
        <p:spPr>
          <a:xfrm>
            <a:off x="493776" y="691415"/>
            <a:ext cx="8165592" cy="4125595"/>
          </a:xfrm>
        </p:spPr>
        <p:txBody>
          <a:bodyPr/>
          <a:lstStyle/>
          <a:p>
            <a:r>
              <a:rPr lang="en-US" sz="1900">
                <a:effectLst/>
                <a:ea typeface="Calibri" panose="020F0502020204030204" pitchFamily="34" charset="0"/>
              </a:rPr>
              <a:t>This is an Indefinite Quantity contract as contemplated by FAR 16.504.</a:t>
            </a:r>
            <a:r>
              <a:rPr lang="en-US" sz="1900">
                <a:ea typeface="Calibri" panose="020F0502020204030204" pitchFamily="34" charset="0"/>
              </a:rPr>
              <a:t> </a:t>
            </a:r>
            <a:endParaRPr lang="en-US" sz="1900"/>
          </a:p>
          <a:p>
            <a:r>
              <a:rPr lang="en-US" sz="1900">
                <a:ea typeface="Calibri" panose="020F0502020204030204" pitchFamily="34" charset="0"/>
              </a:rPr>
              <a:t>Price/Cost schedule will identify the minimum amount the</a:t>
            </a:r>
            <a:r>
              <a:rPr lang="en-US" sz="1900">
                <a:effectLst/>
                <a:ea typeface="Calibri" panose="020F0502020204030204" pitchFamily="34" charset="0"/>
              </a:rPr>
              <a:t> Contractor shall be reimbursed by the Government</a:t>
            </a:r>
            <a:r>
              <a:rPr lang="en-US" sz="1900">
                <a:ea typeface="Calibri" panose="020F0502020204030204" pitchFamily="34" charset="0"/>
              </a:rPr>
              <a:t> and a maximum ceiling to which the Government can place orders</a:t>
            </a:r>
            <a:endParaRPr lang="en-US" sz="1900"/>
          </a:p>
          <a:p>
            <a:pPr lvl="1"/>
            <a:r>
              <a:rPr lang="en-US" sz="1800">
                <a:effectLst/>
                <a:ea typeface="Calibri" panose="020F0502020204030204" pitchFamily="34" charset="0"/>
              </a:rPr>
              <a:t>An amount not less than a total of $5,000,000 (minimum)</a:t>
            </a:r>
            <a:r>
              <a:rPr lang="en-US" sz="1800">
                <a:ea typeface="Calibri" panose="020F0502020204030204" pitchFamily="34" charset="0"/>
              </a:rPr>
              <a:t> </a:t>
            </a:r>
            <a:endParaRPr lang="en-US" sz="1800"/>
          </a:p>
          <a:p>
            <a:pPr lvl="1"/>
            <a:r>
              <a:rPr lang="en-US" sz="1800">
                <a:ea typeface="Calibri" panose="020F0502020204030204" pitchFamily="34" charset="0"/>
              </a:rPr>
              <a:t>Not</a:t>
            </a:r>
            <a:r>
              <a:rPr lang="en-US" sz="1800">
                <a:effectLst/>
                <a:ea typeface="Calibri" panose="020F0502020204030204" pitchFamily="34" charset="0"/>
              </a:rPr>
              <a:t> more than a total of $89,000,000,000 (maximum)</a:t>
            </a:r>
            <a:r>
              <a:rPr lang="en-US" sz="1800">
                <a:ea typeface="Calibri" panose="020F0502020204030204" pitchFamily="34" charset="0"/>
              </a:rPr>
              <a:t> </a:t>
            </a:r>
            <a:endParaRPr lang="en-US" sz="1800"/>
          </a:p>
          <a:p>
            <a:r>
              <a:rPr lang="en-US" sz="1900">
                <a:ea typeface="Calibri" panose="020F0502020204030204" pitchFamily="34" charset="0"/>
              </a:rPr>
              <a:t>The </a:t>
            </a:r>
            <a:r>
              <a:rPr lang="en-US" sz="1900">
                <a:effectLst/>
                <a:ea typeface="Calibri" panose="020F0502020204030204" pitchFamily="34" charset="0"/>
              </a:rPr>
              <a:t>contract will have terms and conditions for both Cost Reimbursement and Firm Fixed Price for Task Orders.</a:t>
            </a:r>
            <a:r>
              <a:rPr lang="en-US" sz="1900">
                <a:ea typeface="Calibri" panose="020F0502020204030204" pitchFamily="34" charset="0"/>
              </a:rPr>
              <a:t> </a:t>
            </a:r>
            <a:endParaRPr lang="en-US" sz="1900">
              <a:effectLst/>
            </a:endParaRPr>
          </a:p>
          <a:p>
            <a:r>
              <a:rPr lang="en-US" sz="1900">
                <a:ea typeface="Calibri" panose="020F0502020204030204" pitchFamily="34" charset="0"/>
              </a:rPr>
              <a:t>Fee will be negotiated on a Task Order basis. </a:t>
            </a:r>
          </a:p>
          <a:p>
            <a:r>
              <a:rPr lang="en-US" sz="1900">
                <a:ea typeface="Calibri" panose="020F0502020204030204" pitchFamily="34" charset="0"/>
              </a:rPr>
              <a:t>In accordance with FAR 16.401 (e) (3) an award fee plan will be negotiated prior to the issuance of any task order that includes award fee provisions. </a:t>
            </a:r>
            <a:endParaRPr lang="en-US" sz="1900">
              <a:effectLst/>
              <a:ea typeface="Calibri" panose="020F0502020204030204" pitchFamily="34" charset="0"/>
            </a:endParaRPr>
          </a:p>
          <a:p>
            <a:pPr marL="228600" lvl="1" indent="0">
              <a:buNone/>
            </a:pPr>
            <a:endParaRPr lang="en-US" sz="1800">
              <a:effectLst/>
              <a:latin typeface="Calibri" panose="020F0502020204030204" pitchFamily="34" charset="0"/>
              <a:ea typeface="Calibri" panose="020F0502020204030204" pitchFamily="34" charset="0"/>
            </a:endParaRPr>
          </a:p>
          <a:p>
            <a:pPr lvl="1"/>
            <a:endParaRPr lang="en-US"/>
          </a:p>
        </p:txBody>
      </p:sp>
    </p:spTree>
    <p:extLst>
      <p:ext uri="{BB962C8B-B14F-4D97-AF65-F5344CB8AC3E}">
        <p14:creationId xmlns:p14="http://schemas.microsoft.com/office/powerpoint/2010/main" val="1085167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68F6-6D88-1CD0-1CE2-FD5809FD5424}"/>
              </a:ext>
            </a:extLst>
          </p:cNvPr>
          <p:cNvSpPr>
            <a:spLocks noGrp="1"/>
          </p:cNvSpPr>
          <p:nvPr>
            <p:ph type="title"/>
          </p:nvPr>
        </p:nvSpPr>
        <p:spPr>
          <a:xfrm>
            <a:off x="493776" y="515765"/>
            <a:ext cx="8165592" cy="317395"/>
          </a:xfrm>
        </p:spPr>
        <p:txBody>
          <a:bodyPr/>
          <a:lstStyle/>
          <a:p>
            <a:pPr algn="ctr"/>
            <a:r>
              <a:rPr lang="en-US" b="1">
                <a:ea typeface="ＭＳ Ｐゴシック"/>
              </a:rPr>
              <a:t>SECTION B – PROVISIONS APPLICABLE TO DIRECT COSTS </a:t>
            </a:r>
            <a:endParaRPr lang="en-US" b="1"/>
          </a:p>
        </p:txBody>
      </p:sp>
      <p:sp>
        <p:nvSpPr>
          <p:cNvPr id="3" name="Content Placeholder 2">
            <a:extLst>
              <a:ext uri="{FF2B5EF4-FFF2-40B4-BE49-F238E27FC236}">
                <a16:creationId xmlns:a16="http://schemas.microsoft.com/office/drawing/2014/main" id="{EF0BBD1A-3A86-3395-117A-EB1203AA0849}"/>
              </a:ext>
            </a:extLst>
          </p:cNvPr>
          <p:cNvSpPr>
            <a:spLocks noGrp="1"/>
          </p:cNvSpPr>
          <p:nvPr>
            <p:ph sz="quarter" idx="11"/>
          </p:nvPr>
        </p:nvSpPr>
        <p:spPr/>
        <p:txBody>
          <a:bodyPr/>
          <a:lstStyle/>
          <a:p>
            <a:r>
              <a:rPr lang="en-US">
                <a:ea typeface="ＭＳ Ｐゴシック"/>
              </a:rPr>
              <a:t>This article prohibits or restricts the use of contract funds for certain costs, in all task orders, unless the Contractor obtains written approval from the Contracting Officer </a:t>
            </a:r>
          </a:p>
          <a:p>
            <a:r>
              <a:rPr lang="en-US">
                <a:ea typeface="ＭＳ Ｐゴシック"/>
              </a:rPr>
              <a:t>Examples of provisions</a:t>
            </a:r>
          </a:p>
          <a:p>
            <a:endParaRPr lang="en-US">
              <a:ea typeface="ＭＳ Ｐゴシック"/>
            </a:endParaRPr>
          </a:p>
          <a:p>
            <a:endParaRPr lang="en-US">
              <a:ea typeface="ＭＳ Ｐゴシック"/>
            </a:endParaRPr>
          </a:p>
        </p:txBody>
      </p:sp>
      <p:graphicFrame>
        <p:nvGraphicFramePr>
          <p:cNvPr id="4" name="Diagram 4">
            <a:extLst>
              <a:ext uri="{FF2B5EF4-FFF2-40B4-BE49-F238E27FC236}">
                <a16:creationId xmlns:a16="http://schemas.microsoft.com/office/drawing/2014/main" id="{04AE2406-7FD1-AA11-BFE5-83916DE1F25B}"/>
              </a:ext>
            </a:extLst>
          </p:cNvPr>
          <p:cNvGraphicFramePr/>
          <p:nvPr>
            <p:extLst>
              <p:ext uri="{D42A27DB-BD31-4B8C-83A1-F6EECF244321}">
                <p14:modId xmlns:p14="http://schemas.microsoft.com/office/powerpoint/2010/main" val="2387699017"/>
              </p:ext>
            </p:extLst>
          </p:nvPr>
        </p:nvGraphicFramePr>
        <p:xfrm>
          <a:off x="3910263" y="1404687"/>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421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B – ADVANCED UNDERSTANDINGS </a:t>
            </a:r>
            <a:endParaRPr lang="en-US" b="1"/>
          </a:p>
        </p:txBody>
      </p:sp>
      <p:sp>
        <p:nvSpPr>
          <p:cNvPr id="3" name="Content Placeholder 2"/>
          <p:cNvSpPr>
            <a:spLocks noGrp="1"/>
          </p:cNvSpPr>
          <p:nvPr>
            <p:ph sz="quarter" idx="11"/>
          </p:nvPr>
        </p:nvSpPr>
        <p:spPr>
          <a:xfrm>
            <a:off x="489204" y="746124"/>
            <a:ext cx="8165592" cy="3708708"/>
          </a:xfrm>
        </p:spPr>
        <p:txBody>
          <a:bodyPr numCol="2" anchor="t" anchorCtr="0">
            <a:noAutofit/>
          </a:bodyPr>
          <a:lstStyle/>
          <a:p>
            <a:pPr lvl="1"/>
            <a:r>
              <a:rPr lang="en-US" sz="1600">
                <a:solidFill>
                  <a:srgbClr val="242424"/>
                </a:solidFill>
                <a:ea typeface="ＭＳ Ｐゴシック"/>
              </a:rPr>
              <a:t>Advance Understanding p</a:t>
            </a:r>
            <a:r>
              <a:rPr lang="en-US" sz="1600" b="0" i="0">
                <a:solidFill>
                  <a:srgbClr val="242424"/>
                </a:solidFill>
                <a:effectLst/>
                <a:ea typeface="ＭＳ Ｐゴシック"/>
              </a:rPr>
              <a:t>rovides notice of terms and conditions of contract performance not otherwise covered by other sections of the </a:t>
            </a:r>
            <a:r>
              <a:rPr lang="en-US" sz="1600">
                <a:solidFill>
                  <a:srgbClr val="242424"/>
                </a:solidFill>
                <a:ea typeface="ＭＳ Ｐゴシック"/>
              </a:rPr>
              <a:t>resultant contract</a:t>
            </a:r>
            <a:r>
              <a:rPr lang="en-US" sz="1600" b="0" i="0">
                <a:solidFill>
                  <a:srgbClr val="242424"/>
                </a:solidFill>
                <a:effectLst/>
                <a:ea typeface="ＭＳ Ｐゴシック"/>
              </a:rPr>
              <a:t>.</a:t>
            </a:r>
            <a:endParaRPr lang="en-US" sz="1600">
              <a:solidFill>
                <a:srgbClr val="242424"/>
              </a:solidFill>
              <a:ea typeface="ＭＳ Ｐゴシック"/>
            </a:endParaRPr>
          </a:p>
          <a:p>
            <a:pPr lvl="1"/>
            <a:r>
              <a:rPr lang="en-US" sz="1600">
                <a:solidFill>
                  <a:srgbClr val="242424"/>
                </a:solidFill>
                <a:ea typeface="ＭＳ Ｐゴシック"/>
              </a:rPr>
              <a:t>Current solicitation contains 17 Advanced Understandings specific to the successful performance of this contract </a:t>
            </a:r>
          </a:p>
          <a:p>
            <a:pPr lvl="1"/>
            <a:r>
              <a:rPr lang="en-US" sz="1600">
                <a:solidFill>
                  <a:srgbClr val="242424"/>
                </a:solidFill>
                <a:ea typeface="ＭＳ Ｐゴシック"/>
              </a:rPr>
              <a:t>Additional Advanced Understandings may be addressed and negotiated during discussions and become incorporated into the resultant contract award. </a:t>
            </a:r>
          </a:p>
          <a:p>
            <a:pPr lvl="1"/>
            <a:r>
              <a:rPr lang="en-US" sz="1600" b="1">
                <a:solidFill>
                  <a:srgbClr val="242424"/>
                </a:solidFill>
                <a:ea typeface="Calibri" panose="020F0502020204030204" pitchFamily="34" charset="0"/>
              </a:rPr>
              <a:t>Example of Items Included:</a:t>
            </a:r>
          </a:p>
          <a:p>
            <a:pPr marL="571500" lvl="1" indent="-342900">
              <a:spcAft>
                <a:spcPts val="0"/>
              </a:spcAft>
              <a:buFont typeface="+mj-lt"/>
              <a:buAutoNum type="arabicPeriod"/>
            </a:pPr>
            <a:r>
              <a:rPr lang="en-US" sz="1600">
                <a:solidFill>
                  <a:srgbClr val="242424"/>
                </a:solidFill>
                <a:ea typeface="Calibri" panose="020F0502020204030204" pitchFamily="34" charset="0"/>
              </a:rPr>
              <a:t>Indirect Rates</a:t>
            </a:r>
          </a:p>
          <a:p>
            <a:pPr marL="571500" lvl="1" indent="-342900">
              <a:spcAft>
                <a:spcPts val="0"/>
              </a:spcAft>
              <a:buFont typeface="+mj-lt"/>
              <a:buAutoNum type="arabicPeriod"/>
            </a:pPr>
            <a:r>
              <a:rPr lang="en-US" sz="1600">
                <a:solidFill>
                  <a:srgbClr val="242424"/>
                </a:solidFill>
                <a:ea typeface="Calibri" panose="020F0502020204030204" pitchFamily="34" charset="0"/>
              </a:rPr>
              <a:t>Insurance</a:t>
            </a:r>
          </a:p>
          <a:p>
            <a:pPr marL="571500" lvl="1" indent="-342900">
              <a:spcAft>
                <a:spcPts val="0"/>
              </a:spcAft>
              <a:buFont typeface="+mj-lt"/>
              <a:buAutoNum type="arabicPeriod"/>
            </a:pPr>
            <a:r>
              <a:rPr lang="en-US" sz="1600">
                <a:solidFill>
                  <a:srgbClr val="242424"/>
                </a:solidFill>
                <a:ea typeface="Calibri" panose="020F0502020204030204" pitchFamily="34" charset="0"/>
              </a:rPr>
              <a:t>Licenses and Permits</a:t>
            </a:r>
          </a:p>
          <a:p>
            <a:pPr marL="571500" lvl="1" indent="-342900">
              <a:spcAft>
                <a:spcPts val="0"/>
              </a:spcAft>
              <a:buFont typeface="+mj-lt"/>
              <a:buAutoNum type="arabicPeriod"/>
            </a:pPr>
            <a:r>
              <a:rPr lang="en-US" sz="1600">
                <a:solidFill>
                  <a:srgbClr val="242424"/>
                </a:solidFill>
                <a:ea typeface="Calibri" panose="020F0502020204030204" pitchFamily="34" charset="0"/>
              </a:rPr>
              <a:t>Retirement Programs </a:t>
            </a:r>
          </a:p>
          <a:p>
            <a:pPr marL="571500" lvl="1" indent="-342900">
              <a:spcAft>
                <a:spcPts val="0"/>
              </a:spcAft>
              <a:buFont typeface="+mj-lt"/>
              <a:buAutoNum type="arabicPeriod"/>
            </a:pPr>
            <a:r>
              <a:rPr lang="en-US" sz="1600">
                <a:solidFill>
                  <a:srgbClr val="242424"/>
                </a:solidFill>
                <a:ea typeface="Calibri" panose="020F0502020204030204" pitchFamily="34" charset="0"/>
              </a:rPr>
              <a:t>Small Business Participation Program </a:t>
            </a:r>
          </a:p>
          <a:p>
            <a:pPr marL="571500" lvl="1" indent="-342900">
              <a:spcAft>
                <a:spcPts val="0"/>
              </a:spcAft>
              <a:buFont typeface="+mj-lt"/>
              <a:buAutoNum type="arabicPeriod"/>
            </a:pPr>
            <a:r>
              <a:rPr lang="en-US" sz="1600">
                <a:solidFill>
                  <a:srgbClr val="242424"/>
                </a:solidFill>
                <a:ea typeface="Calibri" panose="020F0502020204030204" pitchFamily="34" charset="0"/>
              </a:rPr>
              <a:t>Continuity of Subcontracts </a:t>
            </a:r>
          </a:p>
          <a:p>
            <a:pPr marL="571500" lvl="1" indent="-342900">
              <a:spcAft>
                <a:spcPts val="0"/>
              </a:spcAft>
              <a:buFont typeface="+mj-lt"/>
              <a:buAutoNum type="arabicPeriod"/>
            </a:pPr>
            <a:r>
              <a:rPr lang="en-US" sz="1600">
                <a:solidFill>
                  <a:srgbClr val="242424"/>
                </a:solidFill>
                <a:ea typeface="Calibri" panose="020F0502020204030204" pitchFamily="34" charset="0"/>
              </a:rPr>
              <a:t>Human Subjects</a:t>
            </a:r>
          </a:p>
          <a:p>
            <a:pPr marL="571500" lvl="1" indent="-342900">
              <a:spcAft>
                <a:spcPts val="0"/>
              </a:spcAft>
              <a:buFont typeface="+mj-lt"/>
              <a:buAutoNum type="arabicPeriod"/>
            </a:pPr>
            <a:r>
              <a:rPr lang="en-US" sz="1600">
                <a:solidFill>
                  <a:srgbClr val="242424"/>
                </a:solidFill>
                <a:ea typeface="Calibri" panose="020F0502020204030204" pitchFamily="34" charset="0"/>
              </a:rPr>
              <a:t>Adequate Accounting System </a:t>
            </a:r>
          </a:p>
          <a:p>
            <a:pPr marL="571500" lvl="1" indent="-342900">
              <a:spcAft>
                <a:spcPts val="0"/>
              </a:spcAft>
              <a:buFont typeface="+mj-lt"/>
              <a:buAutoNum type="arabicPeriod"/>
            </a:pPr>
            <a:r>
              <a:rPr lang="en-US" sz="1600">
                <a:solidFill>
                  <a:srgbClr val="242424"/>
                </a:solidFill>
                <a:ea typeface="Calibri" panose="020F0502020204030204" pitchFamily="34" charset="0"/>
              </a:rPr>
              <a:t>Negotiated Labor Rates </a:t>
            </a:r>
          </a:p>
          <a:p>
            <a:pPr marL="571500" lvl="1" indent="-342900">
              <a:spcAft>
                <a:spcPts val="0"/>
              </a:spcAft>
              <a:buFont typeface="+mj-lt"/>
              <a:buAutoNum type="arabicPeriod"/>
            </a:pPr>
            <a:r>
              <a:rPr lang="en-US" sz="1600">
                <a:solidFill>
                  <a:srgbClr val="242424"/>
                </a:solidFill>
                <a:ea typeface="Calibri" panose="020F0502020204030204" pitchFamily="34" charset="0"/>
              </a:rPr>
              <a:t>Certified Cost and Pricing Data</a:t>
            </a:r>
          </a:p>
          <a:p>
            <a:pPr marL="571500" lvl="1" indent="-342900">
              <a:spcAft>
                <a:spcPts val="0"/>
              </a:spcAft>
              <a:buFont typeface="+mj-lt"/>
              <a:buAutoNum type="arabicPeriod"/>
            </a:pPr>
            <a:endParaRPr lang="en-US" sz="1600">
              <a:solidFill>
                <a:srgbClr val="242424"/>
              </a:solidFill>
              <a:latin typeface="+mj-lt"/>
              <a:ea typeface="Calibri" panose="020F0502020204030204" pitchFamily="34" charset="0"/>
            </a:endParaRPr>
          </a:p>
        </p:txBody>
      </p:sp>
    </p:spTree>
    <p:extLst>
      <p:ext uri="{BB962C8B-B14F-4D97-AF65-F5344CB8AC3E}">
        <p14:creationId xmlns:p14="http://schemas.microsoft.com/office/powerpoint/2010/main" val="452215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C</a:t>
            </a:r>
          </a:p>
        </p:txBody>
      </p:sp>
      <p:sp>
        <p:nvSpPr>
          <p:cNvPr id="5" name="Subtitle 4"/>
          <p:cNvSpPr>
            <a:spLocks noGrp="1"/>
          </p:cNvSpPr>
          <p:nvPr>
            <p:ph type="subTitle" idx="1"/>
          </p:nvPr>
        </p:nvSpPr>
        <p:spPr/>
        <p:txBody>
          <a:bodyPr/>
          <a:lstStyle/>
          <a:p>
            <a:r>
              <a:rPr lang="en-US">
                <a:ea typeface="ＭＳ Ｐゴシック"/>
              </a:rPr>
              <a:t>DESCRIPTION/SPECIFICATIONS/STATEMENT OF WORK</a:t>
            </a:r>
            <a:endParaRPr lang="en-US"/>
          </a:p>
        </p:txBody>
      </p:sp>
    </p:spTree>
    <p:extLst>
      <p:ext uri="{BB962C8B-B14F-4D97-AF65-F5344CB8AC3E}">
        <p14:creationId xmlns:p14="http://schemas.microsoft.com/office/powerpoint/2010/main" val="3460671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55" y="570194"/>
            <a:ext cx="8165592" cy="317395"/>
          </a:xfrm>
        </p:spPr>
        <p:txBody>
          <a:bodyPr/>
          <a:lstStyle/>
          <a:p>
            <a:r>
              <a:rPr lang="en-US" b="1">
                <a:ea typeface="ＭＳ Ｐゴシック"/>
              </a:rPr>
              <a:t>SECTION C – DESCRIPTION/SPECIFICATIONS/STATEMENT OF WORK</a:t>
            </a:r>
            <a:endParaRPr lang="en-US" b="1"/>
          </a:p>
        </p:txBody>
      </p:sp>
      <p:sp>
        <p:nvSpPr>
          <p:cNvPr id="3" name="Content Placeholder 2"/>
          <p:cNvSpPr>
            <a:spLocks noGrp="1"/>
          </p:cNvSpPr>
          <p:nvPr>
            <p:ph sz="quarter" idx="11"/>
          </p:nvPr>
        </p:nvSpPr>
        <p:spPr>
          <a:xfrm>
            <a:off x="493776" y="931841"/>
            <a:ext cx="8356442" cy="4125595"/>
          </a:xfrm>
        </p:spPr>
        <p:txBody>
          <a:bodyPr/>
          <a:lstStyle/>
          <a:p>
            <a:pPr lvl="1"/>
            <a:endParaRPr lang="en-US" sz="1700">
              <a:latin typeface="Times New Roman"/>
              <a:ea typeface="Times New Roman" panose="02020603050405020304" pitchFamily="18" charset="0"/>
            </a:endParaRPr>
          </a:p>
          <a:p>
            <a:r>
              <a:rPr lang="en-US" sz="1800">
                <a:ea typeface="Times New Roman" panose="02020603050405020304" pitchFamily="18" charset="0"/>
              </a:rPr>
              <a:t>Section C provides terms and conditions surrounding: </a:t>
            </a:r>
          </a:p>
          <a:p>
            <a:pPr lvl="1"/>
            <a:r>
              <a:rPr lang="en-US" sz="1800">
                <a:ea typeface="Times New Roman" panose="02020603050405020304" pitchFamily="18" charset="0"/>
              </a:rPr>
              <a:t>Statement</a:t>
            </a:r>
            <a:r>
              <a:rPr lang="en-US" sz="1800">
                <a:effectLst/>
                <a:ea typeface="Times New Roman" panose="02020603050405020304" pitchFamily="18" charset="0"/>
              </a:rPr>
              <a:t> of Work</a:t>
            </a:r>
            <a:endParaRPr lang="en-US" sz="1800"/>
          </a:p>
          <a:p>
            <a:pPr lvl="1"/>
            <a:r>
              <a:rPr lang="en-US" sz="1800">
                <a:ea typeface="Times New Roman" panose="02020603050405020304" pitchFamily="18" charset="0"/>
              </a:rPr>
              <a:t>Reporting Requirements </a:t>
            </a:r>
          </a:p>
          <a:p>
            <a:pPr lvl="2"/>
            <a:r>
              <a:rPr lang="en-US">
                <a:ea typeface="Times New Roman" panose="02020603050405020304" pitchFamily="18" charset="0"/>
              </a:rPr>
              <a:t>All reports will correspond with the chart provided in F.2. </a:t>
            </a:r>
          </a:p>
          <a:p>
            <a:pPr lvl="1"/>
            <a:r>
              <a:rPr lang="en-US" sz="1800">
                <a:ea typeface="Times New Roman" panose="02020603050405020304" pitchFamily="18" charset="0"/>
              </a:rPr>
              <a:t>Invention </a:t>
            </a:r>
            <a:r>
              <a:rPr lang="en-US" sz="1800">
                <a:effectLst/>
                <a:ea typeface="Times New Roman" panose="02020603050405020304" pitchFamily="18" charset="0"/>
              </a:rPr>
              <a:t>Reporting</a:t>
            </a:r>
            <a:r>
              <a:rPr lang="en-US" sz="1800">
                <a:ea typeface="Times New Roman" panose="02020603050405020304" pitchFamily="18" charset="0"/>
              </a:rPr>
              <a:t> </a:t>
            </a:r>
            <a:endParaRPr lang="en-US" sz="1800">
              <a:effectLst/>
              <a:ea typeface="Times New Roman" panose="02020603050405020304" pitchFamily="18" charset="0"/>
            </a:endParaRPr>
          </a:p>
          <a:p>
            <a:pPr lvl="1"/>
            <a:endParaRPr lang="en-US" sz="1700">
              <a:latin typeface="Times New Roman" panose="02020603050405020304" pitchFamily="18" charset="0"/>
              <a:ea typeface="Times New Roman" panose="02020603050405020304" pitchFamily="18" charset="0"/>
            </a:endParaRPr>
          </a:p>
          <a:p>
            <a:endParaRPr lang="en-US" sz="1800">
              <a:effectLst/>
              <a:latin typeface="Times New Roman" panose="02020603050405020304" pitchFamily="18" charset="0"/>
              <a:ea typeface="Times New Roman" panose="02020603050405020304" pitchFamily="18" charset="0"/>
            </a:endParaRPr>
          </a:p>
          <a:p>
            <a:pPr marL="228600" lvl="1" indent="0">
              <a:buNone/>
            </a:pPr>
            <a:endParaRPr lang="en-US" sz="1800">
              <a:effectLst/>
              <a:latin typeface="Calibri" panose="020F0502020204030204" pitchFamily="34" charset="0"/>
              <a:ea typeface="Calibri" panose="020F0502020204030204" pitchFamily="34" charset="0"/>
            </a:endParaRPr>
          </a:p>
          <a:p>
            <a:pPr lvl="1"/>
            <a:endParaRPr lang="en-US"/>
          </a:p>
        </p:txBody>
      </p:sp>
    </p:spTree>
    <p:extLst>
      <p:ext uri="{BB962C8B-B14F-4D97-AF65-F5344CB8AC3E}">
        <p14:creationId xmlns:p14="http://schemas.microsoft.com/office/powerpoint/2010/main" val="4189502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9E65-25C8-422A-BAA9-F15A94452664}"/>
              </a:ext>
            </a:extLst>
          </p:cNvPr>
          <p:cNvSpPr>
            <a:spLocks noGrp="1"/>
          </p:cNvSpPr>
          <p:nvPr>
            <p:ph type="title"/>
          </p:nvPr>
        </p:nvSpPr>
        <p:spPr/>
        <p:txBody>
          <a:bodyPr/>
          <a:lstStyle/>
          <a:p>
            <a:pPr algn="ctr"/>
            <a:r>
              <a:rPr lang="en-US" b="1">
                <a:ea typeface="ＭＳ Ｐゴシック"/>
              </a:rPr>
              <a:t>SECTION C – STATEMENT OF WORK (SOW) </a:t>
            </a:r>
          </a:p>
        </p:txBody>
      </p:sp>
      <p:sp>
        <p:nvSpPr>
          <p:cNvPr id="3" name="Content Placeholder 2">
            <a:extLst>
              <a:ext uri="{FF2B5EF4-FFF2-40B4-BE49-F238E27FC236}">
                <a16:creationId xmlns:a16="http://schemas.microsoft.com/office/drawing/2014/main" id="{5BEE6C59-783E-471E-9154-70F7B5CB2F02}"/>
              </a:ext>
            </a:extLst>
          </p:cNvPr>
          <p:cNvSpPr>
            <a:spLocks noGrp="1"/>
          </p:cNvSpPr>
          <p:nvPr>
            <p:ph sz="quarter" idx="11"/>
          </p:nvPr>
        </p:nvSpPr>
        <p:spPr>
          <a:xfrm>
            <a:off x="4754343" y="1069975"/>
            <a:ext cx="4389658" cy="3600450"/>
          </a:xfrm>
        </p:spPr>
        <p:txBody>
          <a:bodyPr/>
          <a:lstStyle/>
          <a:p>
            <a:r>
              <a:rPr lang="en-US" sz="1800">
                <a:latin typeface="Arial"/>
              </a:rPr>
              <a:t>In </a:t>
            </a:r>
            <a:r>
              <a:rPr lang="en-US" sz="1800">
                <a:solidFill>
                  <a:srgbClr val="000000"/>
                </a:solidFill>
                <a:effectLst/>
                <a:ea typeface="Calibri" panose="020F0502020204030204" pitchFamily="34" charset="0"/>
              </a:rPr>
              <a:t>accordance with FAR 35.017, the FFRDC must:</a:t>
            </a:r>
          </a:p>
          <a:p>
            <a:pPr marL="0" indent="0">
              <a:buNone/>
            </a:pPr>
            <a:endParaRPr lang="en-US" sz="1800">
              <a:solidFill>
                <a:srgbClr val="000000"/>
              </a:solidFill>
              <a:effectLst/>
              <a:ea typeface="Calibri" panose="020F0502020204030204" pitchFamily="34" charset="0"/>
            </a:endParaRPr>
          </a:p>
          <a:p>
            <a:pPr lvl="1"/>
            <a:r>
              <a:rPr lang="en-US" sz="1700">
                <a:solidFill>
                  <a:srgbClr val="000000"/>
                </a:solidFill>
                <a:effectLst/>
                <a:ea typeface="Calibri" panose="020F0502020204030204" pitchFamily="34" charset="0"/>
              </a:rPr>
              <a:t> </a:t>
            </a:r>
          </a:p>
          <a:p>
            <a:pPr marL="0" indent="0">
              <a:buNone/>
            </a:pPr>
            <a:endParaRPr lang="en-US" sz="1800">
              <a:latin typeface="Arial"/>
            </a:endParaRPr>
          </a:p>
        </p:txBody>
      </p:sp>
      <p:sp>
        <p:nvSpPr>
          <p:cNvPr id="4" name="Content Placeholder 3">
            <a:extLst>
              <a:ext uri="{FF2B5EF4-FFF2-40B4-BE49-F238E27FC236}">
                <a16:creationId xmlns:a16="http://schemas.microsoft.com/office/drawing/2014/main" id="{00217CE3-F5A2-402A-9EF4-A58D230CC2C2}"/>
              </a:ext>
            </a:extLst>
          </p:cNvPr>
          <p:cNvSpPr>
            <a:spLocks noGrp="1"/>
          </p:cNvSpPr>
          <p:nvPr>
            <p:ph sz="quarter" idx="12"/>
          </p:nvPr>
        </p:nvSpPr>
        <p:spPr>
          <a:xfrm>
            <a:off x="674687" y="1792000"/>
            <a:ext cx="3897313" cy="3600450"/>
          </a:xfrm>
        </p:spPr>
        <p:txBody>
          <a:bodyPr/>
          <a:lstStyle/>
          <a:p>
            <a:pPr marL="342900" indent="-342900" algn="l">
              <a:buFont typeface="Arial" panose="020B0604020202020204" pitchFamily="34" charset="0"/>
              <a:buChar char="•"/>
            </a:pPr>
            <a:r>
              <a:rPr lang="en-US" sz="1800">
                <a:solidFill>
                  <a:srgbClr val="000000"/>
                </a:solidFill>
                <a:effectLst/>
                <a:ea typeface="Calibri" panose="020F0502020204030204" pitchFamily="34" charset="0"/>
              </a:rPr>
              <a:t>The FNLCR serves as a unique, collaborative research and development resource to tackle urgent and challenging problems that range from basic research to clinical investigations</a:t>
            </a:r>
          </a:p>
          <a:p>
            <a:pPr marL="342900" indent="-342900" algn="l">
              <a:buFont typeface="Arial" panose="020B0604020202020204" pitchFamily="34" charset="0"/>
              <a:buChar char="•"/>
            </a:pPr>
            <a:r>
              <a:rPr lang="en-US" sz="1800">
                <a:ea typeface="Calibri" panose="020F0502020204030204" pitchFamily="34" charset="0"/>
              </a:rPr>
              <a:t>Statement of Work reasonably describes the general scope, nature, complexity, and purpose of the supplies or services the Government will acquire under the contract (FAR 16.504)</a:t>
            </a:r>
          </a:p>
          <a:p>
            <a:pPr marL="342900" indent="-342900" algn="l">
              <a:buFont typeface="Wingdings" panose="05000000000000000000" pitchFamily="2" charset="2"/>
              <a:buChar char="§"/>
            </a:pPr>
            <a:endParaRPr lang="en-US" sz="2000">
              <a:latin typeface="Calibri"/>
              <a:ea typeface="Calibri" panose="020F0502020204030204" pitchFamily="34" charset="0"/>
            </a:endParaRPr>
          </a:p>
          <a:p>
            <a:pPr marL="342900" indent="-342900" algn="l">
              <a:buFont typeface="Wingdings" panose="05000000000000000000" pitchFamily="2" charset="2"/>
              <a:buChar char="§"/>
            </a:pPr>
            <a:endParaRPr lang="en-US">
              <a:latin typeface="Calibri"/>
              <a:ea typeface="Calibri" panose="020F0502020204030204" pitchFamily="34" charset="0"/>
            </a:endParaRPr>
          </a:p>
          <a:p>
            <a:pPr marL="342900" indent="-342900" algn="l">
              <a:buFont typeface="Wingdings" panose="05000000000000000000" pitchFamily="2" charset="2"/>
              <a:buChar char="§"/>
            </a:pPr>
            <a:endParaRPr lang="en-US" sz="2000">
              <a:latin typeface="Calibri"/>
              <a:ea typeface="Calibri" panose="020F0502020204030204" pitchFamily="34" charset="0"/>
            </a:endParaRPr>
          </a:p>
          <a:p>
            <a:pPr marL="342900" indent="-342900" algn="l">
              <a:buFont typeface="Wingdings" panose="05000000000000000000" pitchFamily="2" charset="2"/>
              <a:buChar char="§"/>
            </a:pPr>
            <a:endParaRPr lang="en-US" sz="2000">
              <a:latin typeface="Calibri"/>
              <a:ea typeface="Calibri" panose="020F0502020204030204" pitchFamily="34" charset="0"/>
            </a:endParaRPr>
          </a:p>
          <a:p>
            <a:endParaRPr lang="en-US"/>
          </a:p>
        </p:txBody>
      </p:sp>
      <p:graphicFrame>
        <p:nvGraphicFramePr>
          <p:cNvPr id="6" name="Diagram 4">
            <a:extLst>
              <a:ext uri="{FF2B5EF4-FFF2-40B4-BE49-F238E27FC236}">
                <a16:creationId xmlns:a16="http://schemas.microsoft.com/office/drawing/2014/main" id="{3B37F334-6181-4778-9846-B5B34869E147}"/>
              </a:ext>
            </a:extLst>
          </p:cNvPr>
          <p:cNvGraphicFramePr/>
          <p:nvPr>
            <p:extLst>
              <p:ext uri="{D42A27DB-BD31-4B8C-83A1-F6EECF244321}">
                <p14:modId xmlns:p14="http://schemas.microsoft.com/office/powerpoint/2010/main" val="1080856212"/>
              </p:ext>
            </p:extLst>
          </p:nvPr>
        </p:nvGraphicFramePr>
        <p:xfrm>
          <a:off x="4894192" y="1288094"/>
          <a:ext cx="3765176" cy="316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652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9E65-25C8-422A-BAA9-F15A94452664}"/>
              </a:ext>
            </a:extLst>
          </p:cNvPr>
          <p:cNvSpPr>
            <a:spLocks noGrp="1"/>
          </p:cNvSpPr>
          <p:nvPr>
            <p:ph type="title"/>
          </p:nvPr>
        </p:nvSpPr>
        <p:spPr/>
        <p:txBody>
          <a:bodyPr/>
          <a:lstStyle/>
          <a:p>
            <a:pPr algn="ctr"/>
            <a:r>
              <a:rPr lang="en-US" b="1">
                <a:ea typeface="ＭＳ Ｐゴシック"/>
              </a:rPr>
              <a:t>SECTION C – STATEMENT OF WORK (SOW) </a:t>
            </a:r>
          </a:p>
        </p:txBody>
      </p:sp>
      <p:sp>
        <p:nvSpPr>
          <p:cNvPr id="3" name="Content Placeholder 2">
            <a:extLst>
              <a:ext uri="{FF2B5EF4-FFF2-40B4-BE49-F238E27FC236}">
                <a16:creationId xmlns:a16="http://schemas.microsoft.com/office/drawing/2014/main" id="{5BEE6C59-783E-471E-9154-70F7B5CB2F02}"/>
              </a:ext>
            </a:extLst>
          </p:cNvPr>
          <p:cNvSpPr>
            <a:spLocks noGrp="1"/>
          </p:cNvSpPr>
          <p:nvPr>
            <p:ph sz="quarter" idx="11"/>
          </p:nvPr>
        </p:nvSpPr>
        <p:spPr>
          <a:xfrm>
            <a:off x="118335" y="993920"/>
            <a:ext cx="8821270" cy="4149580"/>
          </a:xfrm>
        </p:spPr>
        <p:txBody>
          <a:bodyPr/>
          <a:lstStyle/>
          <a:p>
            <a:pPr lvl="1"/>
            <a:r>
              <a:rPr lang="en-US" sz="1800">
                <a:effectLst/>
                <a:ea typeface="Calibri" panose="020F0502020204030204" pitchFamily="34" charset="0"/>
              </a:rPr>
              <a:t>Independently and not as an agent of the Government, the Contractor shall be required to furnish all the necessary services, qualified personnel, material, equipment, and facilities, not otherwise provided by the Government, as needed to perform the Statement of Work.</a:t>
            </a:r>
          </a:p>
          <a:p>
            <a:pPr lvl="1"/>
            <a:r>
              <a:rPr lang="en-US" sz="1800">
                <a:solidFill>
                  <a:srgbClr val="000000"/>
                </a:solidFill>
                <a:effectLst/>
                <a:ea typeface="Calibri" panose="020F0502020204030204" pitchFamily="34" charset="0"/>
              </a:rPr>
              <a:t>The FFRDC Program requirements are executed through the FNLCR, which operates as a Government-owned, Contractor-operated (GOCO) facility.</a:t>
            </a:r>
            <a:r>
              <a:rPr lang="en-US" sz="1800">
                <a:ea typeface="Calibri" panose="020F0502020204030204" pitchFamily="34" charset="0"/>
              </a:rPr>
              <a:t> </a:t>
            </a:r>
            <a:endParaRPr lang="en-US" sz="1800">
              <a:effectLst/>
              <a:ea typeface="Calibri" panose="020F0502020204030204" pitchFamily="34" charset="0"/>
            </a:endParaRPr>
          </a:p>
          <a:p>
            <a:endParaRPr lang="en-US" sz="1800" b="1" i="1">
              <a:ea typeface="ＭＳ Ｐゴシック"/>
            </a:endParaRPr>
          </a:p>
          <a:p>
            <a:r>
              <a:rPr lang="en-US" sz="1800" b="1" i="1">
                <a:ea typeface="ＭＳ Ｐゴシック"/>
              </a:rPr>
              <a:t>Statements of Work will be developed for task order awards that provide more specifications than that of the parent IDIQ SOW.</a:t>
            </a:r>
            <a:endParaRPr lang="en-US" sz="1800" b="1" i="1"/>
          </a:p>
          <a:p>
            <a:endParaRPr lang="en-US" sz="1800">
              <a:latin typeface="Arial"/>
            </a:endParaRPr>
          </a:p>
        </p:txBody>
      </p:sp>
    </p:spTree>
    <p:extLst>
      <p:ext uri="{BB962C8B-B14F-4D97-AF65-F5344CB8AC3E}">
        <p14:creationId xmlns:p14="http://schemas.microsoft.com/office/powerpoint/2010/main" val="238936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4751-3547-4EBE-977D-4A1EB21C0071}"/>
              </a:ext>
            </a:extLst>
          </p:cNvPr>
          <p:cNvSpPr>
            <a:spLocks noGrp="1"/>
          </p:cNvSpPr>
          <p:nvPr>
            <p:ph type="title"/>
          </p:nvPr>
        </p:nvSpPr>
        <p:spPr/>
        <p:txBody>
          <a:bodyPr/>
          <a:lstStyle/>
          <a:p>
            <a:pPr algn="ctr"/>
            <a:r>
              <a:rPr lang="en-US" b="1">
                <a:ea typeface="ＭＳ Ｐゴシック"/>
              </a:rPr>
              <a:t>SECTION C – REPORTING REQUIREMENTS </a:t>
            </a:r>
            <a:endParaRPr lang="en-US" b="1"/>
          </a:p>
        </p:txBody>
      </p:sp>
      <p:sp>
        <p:nvSpPr>
          <p:cNvPr id="3" name="Content Placeholder 2">
            <a:extLst>
              <a:ext uri="{FF2B5EF4-FFF2-40B4-BE49-F238E27FC236}">
                <a16:creationId xmlns:a16="http://schemas.microsoft.com/office/drawing/2014/main" id="{EAB1E8D8-10A3-4FD7-B081-A780F50E0ECC}"/>
              </a:ext>
            </a:extLst>
          </p:cNvPr>
          <p:cNvSpPr>
            <a:spLocks noGrp="1"/>
          </p:cNvSpPr>
          <p:nvPr>
            <p:ph sz="quarter" idx="11"/>
          </p:nvPr>
        </p:nvSpPr>
        <p:spPr/>
        <p:txBody>
          <a:bodyPr/>
          <a:lstStyle/>
          <a:p>
            <a:r>
              <a:rPr lang="en-US" sz="1800">
                <a:effectLst/>
                <a:ea typeface="Calibri" panose="020F0502020204030204" pitchFamily="34" charset="0"/>
              </a:rPr>
              <a:t>All reports required herein shall be submitted in electronic format unless otherwise requested by the Contracting Officer. The reports required herein should cover all Task Orders awarded within this Contract.</a:t>
            </a:r>
            <a:r>
              <a:rPr lang="en-US" sz="1800">
                <a:ea typeface="Calibri" panose="020F0502020204030204" pitchFamily="34" charset="0"/>
              </a:rPr>
              <a:t> </a:t>
            </a:r>
          </a:p>
          <a:p>
            <a:r>
              <a:rPr lang="en-US" sz="1800">
                <a:effectLst/>
                <a:ea typeface="Calibri" panose="020F0502020204030204" pitchFamily="34" charset="0"/>
              </a:rPr>
              <a:t>The </a:t>
            </a:r>
            <a:r>
              <a:rPr lang="en-US" sz="1800">
                <a:ea typeface="Calibri" panose="020F0502020204030204" pitchFamily="34" charset="0"/>
              </a:rPr>
              <a:t>Government will define reporting requirements that will be required to be delivered during the performance. </a:t>
            </a:r>
            <a:endParaRPr lang="en-US" sz="1800">
              <a:effectLst/>
              <a:ea typeface="Calibri" panose="020F0502020204030204" pitchFamily="34" charset="0"/>
            </a:endParaRPr>
          </a:p>
          <a:p>
            <a:pPr marL="171450" marR="146050">
              <a:spcBef>
                <a:spcPts val="195"/>
              </a:spcBef>
              <a:spcAft>
                <a:spcPts val="0"/>
              </a:spcAft>
            </a:pPr>
            <a:r>
              <a:rPr lang="en-US" sz="1800" i="1">
                <a:effectLst/>
                <a:ea typeface="Calibri" panose="020F0502020204030204" pitchFamily="34" charset="0"/>
                <a:cs typeface="Calibri-Italic"/>
              </a:rPr>
              <a:t>Task Orders issued hereunder will identify Task Order specific reporting requirements.</a:t>
            </a:r>
            <a:endParaRPr lang="en-US" sz="1800">
              <a:effectLst/>
              <a:ea typeface="Calibri" panose="020F0502020204030204" pitchFamily="34" charset="0"/>
            </a:endParaRPr>
          </a:p>
          <a:p>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307683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9FF4-0717-454F-A9A0-00989422A25F}"/>
              </a:ext>
            </a:extLst>
          </p:cNvPr>
          <p:cNvSpPr>
            <a:spLocks noGrp="1"/>
          </p:cNvSpPr>
          <p:nvPr>
            <p:ph type="title"/>
          </p:nvPr>
        </p:nvSpPr>
        <p:spPr>
          <a:xfrm>
            <a:off x="493776" y="311658"/>
            <a:ext cx="8165592" cy="568761"/>
          </a:xfrm>
        </p:spPr>
        <p:txBody>
          <a:bodyPr/>
          <a:lstStyle/>
          <a:p>
            <a:pPr algn="ctr"/>
            <a:r>
              <a:rPr lang="en-US"/>
              <a:t>FEDERALLY FUNDED RESEARCH AND DEVELOPMENT CENTER (FFRDC)</a:t>
            </a:r>
          </a:p>
        </p:txBody>
      </p:sp>
      <p:graphicFrame>
        <p:nvGraphicFramePr>
          <p:cNvPr id="4" name="Content Placeholder 3">
            <a:extLst>
              <a:ext uri="{FF2B5EF4-FFF2-40B4-BE49-F238E27FC236}">
                <a16:creationId xmlns:a16="http://schemas.microsoft.com/office/drawing/2014/main" id="{7279B00E-12DD-4EF5-869A-8F448887BFEF}"/>
              </a:ext>
            </a:extLst>
          </p:cNvPr>
          <p:cNvGraphicFramePr>
            <a:graphicFrameLocks noGrp="1"/>
          </p:cNvGraphicFramePr>
          <p:nvPr>
            <p:ph sz="quarter" idx="11"/>
          </p:nvPr>
        </p:nvGraphicFramePr>
        <p:xfrm>
          <a:off x="493713" y="1069975"/>
          <a:ext cx="81661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652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3E2B-2A0C-435B-B93B-33CDA279D847}"/>
              </a:ext>
            </a:extLst>
          </p:cNvPr>
          <p:cNvSpPr>
            <a:spLocks noGrp="1"/>
          </p:cNvSpPr>
          <p:nvPr>
            <p:ph type="title"/>
          </p:nvPr>
        </p:nvSpPr>
        <p:spPr/>
        <p:txBody>
          <a:bodyPr/>
          <a:lstStyle/>
          <a:p>
            <a:pPr algn="ctr"/>
            <a:r>
              <a:rPr lang="en-US" b="1">
                <a:ea typeface="ＭＳ Ｐゴシック"/>
              </a:rPr>
              <a:t>SECTION C – REPORTING REQUIREMENTS (Continued)</a:t>
            </a:r>
            <a:endParaRPr lang="en-US" b="1"/>
          </a:p>
        </p:txBody>
      </p:sp>
      <p:sp>
        <p:nvSpPr>
          <p:cNvPr id="3" name="Content Placeholder 2">
            <a:extLst>
              <a:ext uri="{FF2B5EF4-FFF2-40B4-BE49-F238E27FC236}">
                <a16:creationId xmlns:a16="http://schemas.microsoft.com/office/drawing/2014/main" id="{E6A27802-EAA9-4333-BAD5-992793BA5CFC}"/>
              </a:ext>
            </a:extLst>
          </p:cNvPr>
          <p:cNvSpPr>
            <a:spLocks noGrp="1"/>
          </p:cNvSpPr>
          <p:nvPr>
            <p:ph sz="quarter" idx="11"/>
          </p:nvPr>
        </p:nvSpPr>
        <p:spPr>
          <a:xfrm>
            <a:off x="489204" y="813120"/>
            <a:ext cx="8165592" cy="3761867"/>
          </a:xfrm>
        </p:spPr>
        <p:txBody>
          <a:bodyPr/>
          <a:lstStyle/>
          <a:p>
            <a:r>
              <a:rPr lang="en-US">
                <a:ea typeface="ＭＳ Ｐゴシック"/>
              </a:rPr>
              <a:t>Examples are reports identified in the solicitation include: </a:t>
            </a:r>
            <a:endParaRPr lang="en-US"/>
          </a:p>
          <a:p>
            <a:pPr marL="685800" lvl="1" indent="-457200">
              <a:buFont typeface="+mj-lt"/>
              <a:buAutoNum type="arabicPeriod"/>
            </a:pPr>
            <a:r>
              <a:rPr lang="en-US" sz="1800">
                <a:effectLst/>
                <a:ea typeface="Calibri" panose="020F0502020204030204" pitchFamily="34" charset="0"/>
              </a:rPr>
              <a:t>Reporting of Financial Conflict of Interest (FCOI)</a:t>
            </a:r>
          </a:p>
          <a:p>
            <a:pPr marL="685800" lvl="1" indent="-457200">
              <a:buFont typeface="+mj-lt"/>
              <a:buAutoNum type="arabicPeriod"/>
            </a:pPr>
            <a:r>
              <a:rPr lang="en-US" sz="1800">
                <a:effectLst/>
                <a:ea typeface="Calibri" panose="020F0502020204030204" pitchFamily="34" charset="0"/>
              </a:rPr>
              <a:t>Report of USDA-Designated Biobased Products</a:t>
            </a:r>
          </a:p>
          <a:p>
            <a:pPr marL="685800" lvl="1" indent="-457200">
              <a:buFont typeface="+mj-lt"/>
              <a:buAutoNum type="arabicPeriod"/>
            </a:pPr>
            <a:r>
              <a:rPr lang="en-US" sz="1800">
                <a:effectLst/>
                <a:ea typeface="Calibri" panose="020F0502020204030204" pitchFamily="34" charset="0"/>
              </a:rPr>
              <a:t>Source Code and Object Code</a:t>
            </a:r>
          </a:p>
          <a:p>
            <a:pPr marL="685800" lvl="1" indent="-457200">
              <a:buFont typeface="+mj-lt"/>
              <a:buAutoNum type="arabicPeriod"/>
            </a:pPr>
            <a:r>
              <a:rPr lang="en-US" sz="1800">
                <a:effectLst/>
                <a:ea typeface="Calibri" panose="020F0502020204030204" pitchFamily="34" charset="0"/>
              </a:rPr>
              <a:t>HHS Security and Privacy Language for Information and IT Procurements Information and/or Physical Security</a:t>
            </a:r>
          </a:p>
          <a:p>
            <a:pPr marL="685800" lvl="1" indent="-457200">
              <a:buFont typeface="+mj-lt"/>
              <a:buAutoNum type="arabicPeriod"/>
            </a:pPr>
            <a:r>
              <a:rPr lang="en-US" sz="1800">
                <a:effectLst/>
                <a:ea typeface="Calibri" panose="020F0502020204030204" pitchFamily="34" charset="0"/>
              </a:rPr>
              <a:t>Section 508 Annual Report</a:t>
            </a:r>
          </a:p>
          <a:p>
            <a:pPr marL="685800" lvl="1" indent="-457200">
              <a:buFont typeface="+mj-lt"/>
              <a:buAutoNum type="arabicPeriod"/>
            </a:pPr>
            <a:r>
              <a:rPr lang="en-US" sz="1800">
                <a:effectLst/>
                <a:ea typeface="Calibri" panose="020F0502020204030204" pitchFamily="34" charset="0"/>
              </a:rPr>
              <a:t>Multiple Principal Investigators Leadership Plan</a:t>
            </a:r>
          </a:p>
          <a:p>
            <a:pPr marL="685800" lvl="1" indent="-457200">
              <a:buFont typeface="+mj-lt"/>
              <a:buAutoNum type="arabicPeriod"/>
            </a:pPr>
            <a:r>
              <a:rPr lang="en-US" sz="1800">
                <a:effectLst/>
                <a:ea typeface="Calibri" panose="020F0502020204030204" pitchFamily="34" charset="0"/>
              </a:rPr>
              <a:t>Environment, Health, and Safety</a:t>
            </a:r>
          </a:p>
          <a:p>
            <a:pPr marL="685800" lvl="1" indent="-457200">
              <a:buFont typeface="+mj-lt"/>
              <a:buAutoNum type="arabicPeriod"/>
            </a:pPr>
            <a:r>
              <a:rPr lang="en-US" sz="1800">
                <a:effectLst/>
                <a:ea typeface="Calibri" panose="020F0502020204030204" pitchFamily="34" charset="0"/>
              </a:rPr>
              <a:t>Contracts and Administration</a:t>
            </a:r>
          </a:p>
          <a:p>
            <a:pPr marL="228600" lvl="1" indent="0">
              <a:buNone/>
            </a:pPr>
            <a:endParaRPr lang="en-US"/>
          </a:p>
        </p:txBody>
      </p:sp>
    </p:spTree>
    <p:extLst>
      <p:ext uri="{BB962C8B-B14F-4D97-AF65-F5344CB8AC3E}">
        <p14:creationId xmlns:p14="http://schemas.microsoft.com/office/powerpoint/2010/main" val="1241779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5364-F1B7-4A5A-8DE2-5BD5F4758E71}"/>
              </a:ext>
            </a:extLst>
          </p:cNvPr>
          <p:cNvSpPr>
            <a:spLocks noGrp="1"/>
          </p:cNvSpPr>
          <p:nvPr>
            <p:ph type="title"/>
          </p:nvPr>
        </p:nvSpPr>
        <p:spPr/>
        <p:txBody>
          <a:bodyPr/>
          <a:lstStyle/>
          <a:p>
            <a:pPr algn="ctr"/>
            <a:r>
              <a:rPr lang="en-US" b="1">
                <a:ea typeface="ＭＳ Ｐゴシック"/>
              </a:rPr>
              <a:t>SECTION C – INVENTION REPORTING </a:t>
            </a:r>
            <a:endParaRPr lang="en-US" b="1"/>
          </a:p>
        </p:txBody>
      </p:sp>
      <p:sp>
        <p:nvSpPr>
          <p:cNvPr id="3" name="Content Placeholder 2">
            <a:extLst>
              <a:ext uri="{FF2B5EF4-FFF2-40B4-BE49-F238E27FC236}">
                <a16:creationId xmlns:a16="http://schemas.microsoft.com/office/drawing/2014/main" id="{0FB31849-C387-4189-8845-9395A2767BEC}"/>
              </a:ext>
            </a:extLst>
          </p:cNvPr>
          <p:cNvSpPr>
            <a:spLocks noGrp="1"/>
          </p:cNvSpPr>
          <p:nvPr>
            <p:ph sz="quarter" idx="11"/>
          </p:nvPr>
        </p:nvSpPr>
        <p:spPr/>
        <p:txBody>
          <a:bodyPr/>
          <a:lstStyle/>
          <a:p>
            <a:r>
              <a:rPr lang="en-US" sz="1800">
                <a:effectLst/>
                <a:ea typeface="Calibri" panose="020F0502020204030204" pitchFamily="34" charset="0"/>
              </a:rPr>
              <a:t>All reports and documentation required by </a:t>
            </a:r>
            <a:r>
              <a:rPr lang="en-US" sz="1800" u="sng">
                <a:effectLst/>
                <a:ea typeface="Calibri" panose="020F0502020204030204" pitchFamily="34" charset="0"/>
              </a:rPr>
              <a:t>FAR Clause 52.227-13, Patent Rights-Ownership by the Government.</a:t>
            </a:r>
            <a:r>
              <a:rPr lang="en-US" sz="1800">
                <a:effectLst/>
                <a:ea typeface="Calibri" panose="020F0502020204030204" pitchFamily="34" charset="0"/>
              </a:rPr>
              <a:t> </a:t>
            </a:r>
          </a:p>
          <a:p>
            <a:r>
              <a:rPr lang="en-US" sz="1800" i="1">
                <a:effectLst/>
                <a:ea typeface="Calibri" panose="020F0502020204030204" pitchFamily="34" charset="0"/>
              </a:rPr>
              <a:t>All reports shall be sent electronically to the Contracting Officer at FFRDC Contract Administration System </a:t>
            </a:r>
            <a:r>
              <a:rPr lang="en-US" sz="1800" i="1" u="sng">
                <a:solidFill>
                  <a:srgbClr val="0000FF"/>
                </a:solidFill>
                <a:effectLst/>
                <a:ea typeface="Calibri" panose="020F0502020204030204" pitchFamily="34" charset="0"/>
                <a:hlinkClick r:id="rId3"/>
              </a:rPr>
              <a:t>https://fcas.nci.nih.gov</a:t>
            </a:r>
            <a:r>
              <a:rPr lang="en-US" sz="1800" i="1">
                <a:effectLst/>
                <a:ea typeface="Calibri" panose="020F0502020204030204" pitchFamily="34" charset="0"/>
              </a:rPr>
              <a:t> unless otherwise indicated by the Contracting Officer.</a:t>
            </a:r>
            <a:endParaRPr lang="en-US" sz="1800" i="1"/>
          </a:p>
          <a:p>
            <a:r>
              <a:rPr lang="en-US" sz="1800" i="1"/>
              <a:t> Please see Article B.5.K Determination of Exceptional Circumstances which notes the following FAR clauses associated with Patent Rights: </a:t>
            </a:r>
          </a:p>
          <a:p>
            <a:pPr marL="685800" lvl="1" indent="-457200">
              <a:buFont typeface="+mj-lt"/>
              <a:buAutoNum type="arabicPeriod"/>
            </a:pPr>
            <a:r>
              <a:rPr lang="en-US" sz="1800">
                <a:effectLst/>
                <a:ea typeface="Calibri" panose="020F0502020204030204" pitchFamily="34" charset="0"/>
              </a:rPr>
              <a:t>FAR 52.227-13 (Deviation) Patent Rights--Ownership by the Governmen</a:t>
            </a:r>
            <a:r>
              <a:rPr lang="en-US" sz="1800" i="1">
                <a:effectLst/>
                <a:ea typeface="Calibri" panose="020F0502020204030204" pitchFamily="34" charset="0"/>
              </a:rPr>
              <a:t>t</a:t>
            </a:r>
          </a:p>
          <a:p>
            <a:pPr marL="685800" lvl="1" indent="-457200">
              <a:buFont typeface="+mj-lt"/>
              <a:buAutoNum type="arabicPeriod"/>
            </a:pPr>
            <a:r>
              <a:rPr lang="en-US" sz="1800">
                <a:effectLst/>
                <a:ea typeface="Calibri" panose="020F0502020204030204" pitchFamily="34" charset="0"/>
              </a:rPr>
              <a:t>FAR 52.227-11 (Deviation) Patent Rights--Ownership by the Contractor </a:t>
            </a:r>
          </a:p>
          <a:p>
            <a:pPr marL="685800" lvl="1" indent="-457200">
              <a:buFont typeface="+mj-lt"/>
              <a:buAutoNum type="arabicPeriod"/>
            </a:pPr>
            <a:r>
              <a:rPr lang="en-US" sz="1800">
                <a:effectLst/>
                <a:ea typeface="Calibri" panose="020F0502020204030204" pitchFamily="34" charset="0"/>
              </a:rPr>
              <a:t>FAR 52.227-11 (Deviation) Patent Rights--Ownership by the Contractor </a:t>
            </a:r>
            <a:endParaRPr lang="en-US" i="1"/>
          </a:p>
        </p:txBody>
      </p:sp>
    </p:spTree>
    <p:extLst>
      <p:ext uri="{BB962C8B-B14F-4D97-AF65-F5344CB8AC3E}">
        <p14:creationId xmlns:p14="http://schemas.microsoft.com/office/powerpoint/2010/main" val="338786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D</a:t>
            </a:r>
          </a:p>
        </p:txBody>
      </p:sp>
      <p:sp>
        <p:nvSpPr>
          <p:cNvPr id="5" name="Subtitle 4"/>
          <p:cNvSpPr>
            <a:spLocks noGrp="1"/>
          </p:cNvSpPr>
          <p:nvPr>
            <p:ph type="subTitle" idx="1"/>
          </p:nvPr>
        </p:nvSpPr>
        <p:spPr/>
        <p:txBody>
          <a:bodyPr/>
          <a:lstStyle/>
          <a:p>
            <a:r>
              <a:rPr lang="en-US">
                <a:ea typeface="ＭＳ Ｐゴシック"/>
              </a:rPr>
              <a:t>PACKAGING, MARKING AND SHIPPING</a:t>
            </a:r>
            <a:endParaRPr lang="en-US"/>
          </a:p>
        </p:txBody>
      </p:sp>
    </p:spTree>
    <p:extLst>
      <p:ext uri="{BB962C8B-B14F-4D97-AF65-F5344CB8AC3E}">
        <p14:creationId xmlns:p14="http://schemas.microsoft.com/office/powerpoint/2010/main" val="838830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D – PACKAGING, MARKING AND SHIPPING</a:t>
            </a:r>
            <a:endParaRPr lang="en-US" b="1"/>
          </a:p>
        </p:txBody>
      </p:sp>
      <p:sp>
        <p:nvSpPr>
          <p:cNvPr id="3" name="Content Placeholder 2"/>
          <p:cNvSpPr>
            <a:spLocks noGrp="1"/>
          </p:cNvSpPr>
          <p:nvPr>
            <p:ph sz="quarter" idx="11"/>
          </p:nvPr>
        </p:nvSpPr>
        <p:spPr>
          <a:xfrm>
            <a:off x="493776" y="931841"/>
            <a:ext cx="8356442" cy="4125595"/>
          </a:xfrm>
        </p:spPr>
        <p:txBody>
          <a:bodyPr/>
          <a:lstStyle/>
          <a:p>
            <a:r>
              <a:rPr lang="en-US" sz="1800">
                <a:ea typeface="ＭＳ Ｐゴシック"/>
              </a:rPr>
              <a:t>Section D identifies the requirements the contractor must meet in order to successfully submit all required contract deliverables:</a:t>
            </a:r>
            <a:endParaRPr lang="en-US" sz="1800"/>
          </a:p>
          <a:p>
            <a:pPr lvl="1"/>
            <a:r>
              <a:rPr lang="en-US" sz="1800">
                <a:solidFill>
                  <a:srgbClr val="000000"/>
                </a:solidFill>
                <a:effectLst/>
                <a:ea typeface="Calibri" panose="020F0502020204030204" pitchFamily="34" charset="0"/>
                <a:cs typeface="Calibri" panose="020F0502020204030204" pitchFamily="34" charset="0"/>
              </a:rPr>
              <a:t>All deliverables required under this contract shall be packaged, marked, and shipped in accordance with Government specifications. </a:t>
            </a:r>
          </a:p>
          <a:p>
            <a:pPr lvl="2"/>
            <a:r>
              <a:rPr lang="en-US">
                <a:ea typeface="Calibri" panose="020F0502020204030204" pitchFamily="34" charset="0"/>
                <a:cs typeface="Calibri"/>
              </a:rPr>
              <a:t>All</a:t>
            </a:r>
            <a:r>
              <a:rPr lang="en-US">
                <a:solidFill>
                  <a:srgbClr val="000000"/>
                </a:solidFill>
                <a:effectLst/>
                <a:ea typeface="Calibri" panose="020F0502020204030204" pitchFamily="34" charset="0"/>
                <a:cs typeface="Calibri"/>
              </a:rPr>
              <a:t> deliverables shall be marked with the contract number and Contractor name.</a:t>
            </a:r>
            <a:r>
              <a:rPr lang="en-US">
                <a:ea typeface="Calibri" panose="020F0502020204030204" pitchFamily="34" charset="0"/>
                <a:cs typeface="Calibri"/>
              </a:rPr>
              <a:t> </a:t>
            </a:r>
            <a:endParaRPr lang="en-US">
              <a:solidFill>
                <a:srgbClr val="000000"/>
              </a:solidFill>
              <a:effectLst/>
              <a:ea typeface="Calibri" panose="020F0502020204030204" pitchFamily="34" charset="0"/>
              <a:cs typeface="Calibri" panose="020F0502020204030204" pitchFamily="34" charset="0"/>
            </a:endParaRPr>
          </a:p>
          <a:p>
            <a:pPr lvl="1"/>
            <a:r>
              <a:rPr lang="en-US" sz="1800">
                <a:solidFill>
                  <a:srgbClr val="000000"/>
                </a:solidFill>
                <a:effectLst/>
                <a:ea typeface="Calibri" panose="020F0502020204030204" pitchFamily="34" charset="0"/>
                <a:cs typeface="Calibri" panose="020F0502020204030204" pitchFamily="34" charset="0"/>
              </a:rPr>
              <a:t>The Contractor shall guarantee that all required materials shall be delivered in immediate usable and acceptable condition.</a:t>
            </a:r>
          </a:p>
          <a:p>
            <a:pPr lvl="1"/>
            <a:r>
              <a:rPr lang="en-US" sz="1800" b="1" i="1">
                <a:effectLst/>
                <a:ea typeface="Calibri" panose="020F0502020204030204" pitchFamily="34" charset="0"/>
              </a:rPr>
              <a:t>Additional packaging, marking, and shipping specifications shall be identified in each Task Order.</a:t>
            </a:r>
            <a:endParaRPr lang="en-US" sz="1800" b="1" i="1">
              <a:effectLst/>
              <a:ea typeface="Calibri" panose="020F0502020204030204" pitchFamily="34" charset="0"/>
              <a:cs typeface="Times New Roman" panose="02020603050405020304" pitchFamily="18" charset="0"/>
            </a:endParaRPr>
          </a:p>
          <a:p>
            <a:pPr marL="228600" lvl="1" indent="0">
              <a:buNone/>
            </a:pPr>
            <a:endParaRPr lang="en-US" sz="1800">
              <a:effectLst/>
              <a:latin typeface="Calibri" panose="020F0502020204030204" pitchFamily="34" charset="0"/>
              <a:ea typeface="Calibri" panose="020F0502020204030204" pitchFamily="34" charset="0"/>
            </a:endParaRPr>
          </a:p>
          <a:p>
            <a:pPr lvl="1"/>
            <a:endParaRPr lang="en-US"/>
          </a:p>
        </p:txBody>
      </p:sp>
    </p:spTree>
    <p:extLst>
      <p:ext uri="{BB962C8B-B14F-4D97-AF65-F5344CB8AC3E}">
        <p14:creationId xmlns:p14="http://schemas.microsoft.com/office/powerpoint/2010/main" val="213978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E</a:t>
            </a:r>
          </a:p>
        </p:txBody>
      </p:sp>
      <p:sp>
        <p:nvSpPr>
          <p:cNvPr id="5" name="Subtitle 4"/>
          <p:cNvSpPr>
            <a:spLocks noGrp="1"/>
          </p:cNvSpPr>
          <p:nvPr>
            <p:ph type="subTitle" idx="1"/>
          </p:nvPr>
        </p:nvSpPr>
        <p:spPr/>
        <p:txBody>
          <a:bodyPr/>
          <a:lstStyle/>
          <a:p>
            <a:r>
              <a:rPr lang="en-US">
                <a:ea typeface="ＭＳ Ｐゴシック"/>
              </a:rPr>
              <a:t>INSPECTION AND ACCEPTANCE </a:t>
            </a:r>
            <a:endParaRPr lang="en-US"/>
          </a:p>
        </p:txBody>
      </p:sp>
    </p:spTree>
    <p:extLst>
      <p:ext uri="{BB962C8B-B14F-4D97-AF65-F5344CB8AC3E}">
        <p14:creationId xmlns:p14="http://schemas.microsoft.com/office/powerpoint/2010/main" val="395848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E – INSPECTION AND ACCEPTANCE</a:t>
            </a:r>
            <a:endParaRPr lang="en-US" b="1"/>
          </a:p>
        </p:txBody>
      </p:sp>
      <p:sp>
        <p:nvSpPr>
          <p:cNvPr id="3" name="Content Placeholder 2"/>
          <p:cNvSpPr>
            <a:spLocks noGrp="1"/>
          </p:cNvSpPr>
          <p:nvPr>
            <p:ph sz="quarter" idx="11"/>
          </p:nvPr>
        </p:nvSpPr>
        <p:spPr>
          <a:xfrm>
            <a:off x="174661" y="697865"/>
            <a:ext cx="8969339" cy="4367295"/>
          </a:xfrm>
        </p:spPr>
        <p:txBody>
          <a:bodyPr/>
          <a:lstStyle/>
          <a:p>
            <a:r>
              <a:rPr lang="en-US" sz="1800">
                <a:ea typeface="ＭＳ Ｐゴシック"/>
              </a:rPr>
              <a:t>Inspection and Acceptance</a:t>
            </a:r>
          </a:p>
          <a:p>
            <a:pPr lvl="2"/>
            <a:r>
              <a:rPr lang="en-US">
                <a:ea typeface="Calibri" panose="020F0502020204030204" pitchFamily="34" charset="0"/>
                <a:cs typeface="Calibri"/>
              </a:rPr>
              <a:t>NIH contracts are required to outline terms for acceptance of services, or supplies that involve the furnishing of services:</a:t>
            </a:r>
          </a:p>
          <a:p>
            <a:pPr lvl="3"/>
            <a:r>
              <a:rPr lang="en-US" sz="1800">
                <a:ea typeface="Calibri" panose="020F0502020204030204" pitchFamily="34" charset="0"/>
                <a:cs typeface="Calibri"/>
              </a:rPr>
              <a:t>Services includes services performed, workmanship, and material furnished or used in performing services (FAR 52.246-4, 52.246-5)</a:t>
            </a:r>
          </a:p>
          <a:p>
            <a:pPr lvl="2"/>
            <a:r>
              <a:rPr lang="en-US">
                <a:ea typeface="Calibri" panose="020F0502020204030204" pitchFamily="34" charset="0"/>
                <a:cs typeface="Calibri"/>
              </a:rPr>
              <a:t>Include</a:t>
            </a:r>
            <a:r>
              <a:rPr lang="en-US">
                <a:solidFill>
                  <a:srgbClr val="000000"/>
                </a:solidFill>
                <a:effectLst/>
                <a:ea typeface="Calibri" panose="020F0502020204030204" pitchFamily="34" charset="0"/>
                <a:cs typeface="Calibri"/>
              </a:rPr>
              <a:t> inspection, acceptance, quality assurance, and reliability requirements (see </a:t>
            </a:r>
            <a:r>
              <a:rPr lang="en-US" u="sng">
                <a:solidFill>
                  <a:srgbClr val="1062AE"/>
                </a:solidFill>
                <a:effectLst/>
                <a:ea typeface="Calibri" panose="020F0502020204030204" pitchFamily="34" charset="0"/>
                <a:cs typeface="Calibri"/>
                <a:hlinkClick r:id="rId3"/>
              </a:rPr>
              <a:t>part  46</a:t>
            </a:r>
            <a:r>
              <a:rPr lang="en-US">
                <a:solidFill>
                  <a:srgbClr val="000000"/>
                </a:solidFill>
                <a:effectLst/>
                <a:ea typeface="Calibri" panose="020F0502020204030204" pitchFamily="34" charset="0"/>
                <a:cs typeface="Calibri"/>
              </a:rPr>
              <a:t>, Quality Assurance).</a:t>
            </a:r>
            <a:endParaRPr lang="en-US">
              <a:effectLst/>
              <a:ea typeface="Calibri" panose="020F0502020204030204" pitchFamily="34" charset="0"/>
              <a:cs typeface="Times New Roman" panose="02020603050405020304" pitchFamily="18" charset="0"/>
            </a:endParaRPr>
          </a:p>
          <a:p>
            <a:pPr marL="228600" lvl="1" indent="0">
              <a:spcAft>
                <a:spcPts val="0"/>
              </a:spcAft>
              <a:buNone/>
            </a:pPr>
            <a:endParaRPr lang="en-US" sz="1600">
              <a:solidFill>
                <a:srgbClr val="242424"/>
              </a:solidFill>
              <a:latin typeface="-apple-system"/>
              <a:ea typeface="Calibri" panose="020F0502020204030204" pitchFamily="34" charset="0"/>
            </a:endParaRPr>
          </a:p>
          <a:p>
            <a:pPr marR="0" lvl="0" algn="l" defTabSz="457200" rtl="0" eaLnBrk="1" latinLnBrk="0" hangingPunct="1">
              <a:lnSpc>
                <a:spcPct val="100000"/>
              </a:lnSpc>
              <a:buClr>
                <a:srgbClr val="BB0E3D"/>
              </a:buClr>
              <a:buSzTx/>
              <a:tabLst/>
              <a:defRPr/>
            </a:pPr>
            <a:endParaRPr lang="en-US" sz="1100">
              <a:effectLst/>
              <a:latin typeface="Arial"/>
              <a:cs typeface="Calibri" panose="020F0502020204030204" pitchFamily="34" charset="0"/>
            </a:endParaRPr>
          </a:p>
          <a:p>
            <a:pPr lvl="1">
              <a:spcAft>
                <a:spcPts val="0"/>
              </a:spcAft>
              <a:buFont typeface="Wingdings" panose="05000000000000000000" pitchFamily="2" charset="2"/>
              <a:buChar char="Ø"/>
            </a:pPr>
            <a:endParaRPr lang="en-US" sz="1800">
              <a:solidFill>
                <a:srgbClr val="242424"/>
              </a:solidFill>
              <a:latin typeface="-apple-system"/>
            </a:endParaRPr>
          </a:p>
          <a:p>
            <a:pPr marL="571500" lvl="1" indent="-342900">
              <a:spcAft>
                <a:spcPts val="0"/>
              </a:spcAft>
              <a:buFont typeface="Arial"/>
              <a:buAutoNum type="arabicPeriod"/>
            </a:pPr>
            <a:endParaRPr lang="en-US" sz="1800">
              <a:solidFill>
                <a:srgbClr val="242424"/>
              </a:solidFill>
              <a:latin typeface="-apple-system"/>
              <a:ea typeface="Calibri" panose="020F0502020204030204" pitchFamily="34" charset="0"/>
            </a:endParaRPr>
          </a:p>
          <a:p>
            <a:pPr lvl="2"/>
            <a:endParaRPr lang="en-US" sz="1700">
              <a:latin typeface="Calibri" panose="020F0502020204030204" pitchFamily="34" charset="0"/>
              <a:ea typeface="Calibri" panose="020F0502020204030204" pitchFamily="34" charset="0"/>
            </a:endParaRPr>
          </a:p>
          <a:p>
            <a:pPr lvl="1"/>
            <a:endParaRPr lang="en-US">
              <a:effectLst/>
              <a:latin typeface="Arial"/>
            </a:endParaRPr>
          </a:p>
        </p:txBody>
      </p:sp>
    </p:spTree>
    <p:extLst>
      <p:ext uri="{BB962C8B-B14F-4D97-AF65-F5344CB8AC3E}">
        <p14:creationId xmlns:p14="http://schemas.microsoft.com/office/powerpoint/2010/main" val="3469085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9018-6F90-31AC-B214-448913508AE8}"/>
              </a:ext>
            </a:extLst>
          </p:cNvPr>
          <p:cNvSpPr>
            <a:spLocks noGrp="1"/>
          </p:cNvSpPr>
          <p:nvPr>
            <p:ph type="title"/>
          </p:nvPr>
        </p:nvSpPr>
        <p:spPr>
          <a:xfrm>
            <a:off x="486972" y="576997"/>
            <a:ext cx="8165592" cy="317395"/>
          </a:xfrm>
        </p:spPr>
        <p:txBody>
          <a:bodyPr/>
          <a:lstStyle/>
          <a:p>
            <a:pPr algn="ctr"/>
            <a:r>
              <a:rPr lang="en-US" b="1">
                <a:ea typeface="ＭＳ Ｐゴシック"/>
              </a:rPr>
              <a:t>SECTION E – INSPECTION AND ACCEPTANCE - CONTINUED</a:t>
            </a:r>
            <a:endParaRPr lang="en-US" b="1"/>
          </a:p>
        </p:txBody>
      </p:sp>
      <p:sp>
        <p:nvSpPr>
          <p:cNvPr id="3" name="Content Placeholder 2">
            <a:extLst>
              <a:ext uri="{FF2B5EF4-FFF2-40B4-BE49-F238E27FC236}">
                <a16:creationId xmlns:a16="http://schemas.microsoft.com/office/drawing/2014/main" id="{4542DD0C-9168-B27E-0E2D-F774DFE4E914}"/>
              </a:ext>
            </a:extLst>
          </p:cNvPr>
          <p:cNvSpPr>
            <a:spLocks noGrp="1"/>
          </p:cNvSpPr>
          <p:nvPr>
            <p:ph sz="quarter" idx="11"/>
          </p:nvPr>
        </p:nvSpPr>
        <p:spPr/>
        <p:txBody>
          <a:bodyPr/>
          <a:lstStyle/>
          <a:p>
            <a:r>
              <a:rPr lang="en-US" sz="1800">
                <a:ea typeface="ＭＳ Ｐゴシック"/>
              </a:rPr>
              <a:t>The parent contract will identify FAR Clauses specific to contract type: </a:t>
            </a:r>
          </a:p>
          <a:p>
            <a:pPr lvl="1"/>
            <a:r>
              <a:rPr lang="en-US" sz="1800">
                <a:ea typeface="ＭＳ Ｐゴシック"/>
              </a:rPr>
              <a:t>52.246-4 Inspection of Services – Fixed Price </a:t>
            </a:r>
          </a:p>
          <a:p>
            <a:pPr lvl="1"/>
            <a:r>
              <a:rPr lang="en-US" sz="1800">
                <a:ea typeface="ＭＳ Ｐゴシック"/>
              </a:rPr>
              <a:t>52.246-5 Inspection of Services – Cost Reimbursement </a:t>
            </a:r>
          </a:p>
          <a:p>
            <a:pPr lvl="1"/>
            <a:r>
              <a:rPr lang="en-US" sz="1800">
                <a:ea typeface="ＭＳ Ｐゴシック"/>
              </a:rPr>
              <a:t>52.246-7 Inspection of Research and Development – Fixed Price </a:t>
            </a:r>
          </a:p>
          <a:p>
            <a:pPr lvl="1"/>
            <a:r>
              <a:rPr lang="en-US" sz="1800">
                <a:ea typeface="ＭＳ Ｐゴシック"/>
              </a:rPr>
              <a:t>52.246-8 Inspection of Research and Development – Cost Reimbursement </a:t>
            </a:r>
          </a:p>
          <a:p>
            <a:pPr lvl="1"/>
            <a:r>
              <a:rPr lang="en-US" sz="1800">
                <a:ea typeface="ＭＳ Ｐゴシック"/>
              </a:rPr>
              <a:t>52.246-9 Inspection of Research and Development </a:t>
            </a:r>
            <a:endParaRPr lang="en-US" sz="1800"/>
          </a:p>
          <a:p>
            <a:pPr lvl="1"/>
            <a:r>
              <a:rPr lang="en-US" sz="1800">
                <a:ea typeface="ＭＳ Ｐゴシック"/>
              </a:rPr>
              <a:t>52.246-12 Inspection of Construction</a:t>
            </a:r>
          </a:p>
          <a:p>
            <a:pPr lvl="1"/>
            <a:r>
              <a:rPr lang="en-US" sz="1800">
                <a:ea typeface="ＭＳ Ｐゴシック"/>
              </a:rPr>
              <a:t>52.246-16 Responsibility for Supplies (Fixed Price) </a:t>
            </a:r>
          </a:p>
        </p:txBody>
      </p:sp>
    </p:spTree>
    <p:extLst>
      <p:ext uri="{BB962C8B-B14F-4D97-AF65-F5344CB8AC3E}">
        <p14:creationId xmlns:p14="http://schemas.microsoft.com/office/powerpoint/2010/main" val="3475736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0DDE-FADA-569A-531C-ADB5EBE5D0EB}"/>
              </a:ext>
            </a:extLst>
          </p:cNvPr>
          <p:cNvSpPr>
            <a:spLocks noGrp="1"/>
          </p:cNvSpPr>
          <p:nvPr>
            <p:ph type="title"/>
          </p:nvPr>
        </p:nvSpPr>
        <p:spPr>
          <a:xfrm>
            <a:off x="493776" y="556587"/>
            <a:ext cx="8165592" cy="317395"/>
          </a:xfrm>
        </p:spPr>
        <p:txBody>
          <a:bodyPr/>
          <a:lstStyle/>
          <a:p>
            <a:pPr algn="ctr"/>
            <a:r>
              <a:rPr lang="en-US" b="1">
                <a:ea typeface="ＭＳ Ｐゴシック"/>
              </a:rPr>
              <a:t>SECTION E – INSPECTION AND ACCEPTANCE – CONTINUED</a:t>
            </a:r>
            <a:endParaRPr lang="en-US" b="1"/>
          </a:p>
        </p:txBody>
      </p:sp>
      <p:sp>
        <p:nvSpPr>
          <p:cNvPr id="3" name="Content Placeholder 2">
            <a:extLst>
              <a:ext uri="{FF2B5EF4-FFF2-40B4-BE49-F238E27FC236}">
                <a16:creationId xmlns:a16="http://schemas.microsoft.com/office/drawing/2014/main" id="{740EF5FC-E1FF-4DE7-B8A6-FBEC28E9D04B}"/>
              </a:ext>
            </a:extLst>
          </p:cNvPr>
          <p:cNvSpPr>
            <a:spLocks noGrp="1"/>
          </p:cNvSpPr>
          <p:nvPr>
            <p:ph sz="quarter" idx="11"/>
          </p:nvPr>
        </p:nvSpPr>
        <p:spPr/>
        <p:txBody>
          <a:bodyPr/>
          <a:lstStyle/>
          <a:p>
            <a:r>
              <a:rPr lang="en-US" sz="1800">
                <a:ea typeface="ＭＳ Ｐゴシック"/>
              </a:rPr>
              <a:t>Article C.2. Reporting Requirements requires all reports shall be submitted in electronic format (unless otherwise requested by the Contracting Officer)</a:t>
            </a:r>
          </a:p>
          <a:p>
            <a:r>
              <a:rPr lang="en-US" sz="1800">
                <a:ea typeface="ＭＳ Ｐゴシック"/>
              </a:rPr>
              <a:t>NCI Utilizes an electronic contract administration system for this electronic submission</a:t>
            </a:r>
          </a:p>
          <a:p>
            <a:r>
              <a:rPr lang="en-US" sz="1800">
                <a:ea typeface="ＭＳ Ｐゴシック"/>
              </a:rPr>
              <a:t>FFRDC Contract Administration System (FCAS) </a:t>
            </a:r>
          </a:p>
          <a:p>
            <a:r>
              <a:rPr lang="en-US" sz="1800" b="1" i="1">
                <a:ea typeface="ＭＳ Ｐゴシック"/>
              </a:rPr>
              <a:t>All contract deliverables will be uploaded to the FCAS Systems</a:t>
            </a:r>
            <a:endParaRPr lang="en-US" sz="1800"/>
          </a:p>
          <a:p>
            <a:pPr lvl="1"/>
            <a:r>
              <a:rPr lang="en-US" sz="1800" b="1" i="1">
                <a:ea typeface="ＭＳ Ｐゴシック"/>
              </a:rPr>
              <a:t>Access to that system will be provided to the successful awardee after contract award </a:t>
            </a:r>
            <a:endParaRPr lang="en-US" sz="1800" b="1" i="1"/>
          </a:p>
          <a:p>
            <a:endParaRPr lang="en-US"/>
          </a:p>
        </p:txBody>
      </p:sp>
    </p:spTree>
    <p:extLst>
      <p:ext uri="{BB962C8B-B14F-4D97-AF65-F5344CB8AC3E}">
        <p14:creationId xmlns:p14="http://schemas.microsoft.com/office/powerpoint/2010/main" val="2154409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F</a:t>
            </a:r>
          </a:p>
        </p:txBody>
      </p:sp>
      <p:sp>
        <p:nvSpPr>
          <p:cNvPr id="5" name="Subtitle 4"/>
          <p:cNvSpPr>
            <a:spLocks noGrp="1"/>
          </p:cNvSpPr>
          <p:nvPr>
            <p:ph type="subTitle" idx="1"/>
          </p:nvPr>
        </p:nvSpPr>
        <p:spPr/>
        <p:txBody>
          <a:bodyPr/>
          <a:lstStyle/>
          <a:p>
            <a:r>
              <a:rPr lang="en-US">
                <a:ea typeface="ＭＳ Ｐゴシック"/>
              </a:rPr>
              <a:t>DELIVERIES OR PERFORMANCE </a:t>
            </a:r>
            <a:endParaRPr lang="en-US"/>
          </a:p>
        </p:txBody>
      </p:sp>
    </p:spTree>
    <p:extLst>
      <p:ext uri="{BB962C8B-B14F-4D97-AF65-F5344CB8AC3E}">
        <p14:creationId xmlns:p14="http://schemas.microsoft.com/office/powerpoint/2010/main" val="2529761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F – ORDERING PERIOD</a:t>
            </a:r>
            <a:endParaRPr lang="en-US" b="1"/>
          </a:p>
        </p:txBody>
      </p:sp>
      <p:sp>
        <p:nvSpPr>
          <p:cNvPr id="3" name="Content Placeholder 2"/>
          <p:cNvSpPr>
            <a:spLocks noGrp="1"/>
          </p:cNvSpPr>
          <p:nvPr>
            <p:ph sz="quarter" idx="11"/>
          </p:nvPr>
        </p:nvSpPr>
        <p:spPr>
          <a:xfrm>
            <a:off x="489203" y="754264"/>
            <a:ext cx="8165592" cy="3600450"/>
          </a:xfrm>
        </p:spPr>
        <p:txBody>
          <a:bodyPr/>
          <a:lstStyle/>
          <a:p>
            <a:pPr lvl="1"/>
            <a:r>
              <a:rPr lang="en-US" sz="1600">
                <a:ea typeface="Calibri" panose="020F0502020204030204" pitchFamily="34" charset="0"/>
              </a:rPr>
              <a:t>Performance in the parent contract consists of an ordering period:  a period in which the Government can issue task orders for supplies or services </a:t>
            </a:r>
            <a:endParaRPr lang="en-US" sz="1600"/>
          </a:p>
          <a:p>
            <a:pPr lvl="1"/>
            <a:r>
              <a:rPr lang="en-US" sz="1600">
                <a:ea typeface="Calibri" panose="020F0502020204030204" pitchFamily="34" charset="0"/>
              </a:rPr>
              <a:t>The value of all orders issued cannot exceed the ceiling identified in Section B.</a:t>
            </a:r>
            <a:endParaRPr lang="en-US" sz="1600"/>
          </a:p>
          <a:p>
            <a:pPr lvl="1"/>
            <a:r>
              <a:rPr lang="en-US" sz="1600">
                <a:ea typeface="Calibri" panose="020F0502020204030204" pitchFamily="34" charset="0"/>
              </a:rPr>
              <a:t>The</a:t>
            </a:r>
            <a:r>
              <a:rPr lang="en-US" sz="1600">
                <a:effectLst/>
                <a:ea typeface="Calibri" panose="020F0502020204030204" pitchFamily="34" charset="0"/>
              </a:rPr>
              <a:t> ordering period of </a:t>
            </a:r>
            <a:r>
              <a:rPr lang="en-US" sz="1600">
                <a:ea typeface="Calibri" panose="020F0502020204030204" pitchFamily="34" charset="0"/>
              </a:rPr>
              <a:t>the parent IDIQ contract</a:t>
            </a:r>
            <a:r>
              <a:rPr lang="en-US" sz="1600">
                <a:effectLst/>
                <a:ea typeface="Calibri" panose="020F0502020204030204" pitchFamily="34" charset="0"/>
              </a:rPr>
              <a:t> </a:t>
            </a:r>
            <a:r>
              <a:rPr lang="en-US" sz="1600">
                <a:ea typeface="Calibri" panose="020F0502020204030204" pitchFamily="34" charset="0"/>
              </a:rPr>
              <a:t>period</a:t>
            </a:r>
            <a:r>
              <a:rPr lang="en-US" sz="1600">
                <a:effectLst/>
                <a:ea typeface="Calibri" panose="020F0502020204030204" pitchFamily="34" charset="0"/>
              </a:rPr>
              <a:t> shall be for 10 years.</a:t>
            </a:r>
            <a:r>
              <a:rPr lang="en-US" sz="1600">
                <a:ea typeface="Calibri" panose="020F0502020204030204" pitchFamily="34" charset="0"/>
              </a:rPr>
              <a:t> </a:t>
            </a:r>
            <a:endParaRPr lang="en-US" sz="1600"/>
          </a:p>
          <a:p>
            <a:pPr lvl="1"/>
            <a:r>
              <a:rPr lang="en-US" sz="1600">
                <a:effectLst/>
                <a:ea typeface="Calibri" panose="020F0502020204030204" pitchFamily="34" charset="0"/>
              </a:rPr>
              <a:t>If the Government exercises its option(s) pursuant to the OPTION PROVISION Article in Section H of this contract, the ordering period will be extended as follows:</a:t>
            </a:r>
          </a:p>
          <a:p>
            <a:pPr marL="228600" lvl="1" indent="0">
              <a:buNone/>
            </a:pPr>
            <a:r>
              <a:rPr lang="en-US" sz="1800">
                <a:effectLst/>
                <a:latin typeface="Calibri" panose="020F0502020204030204" pitchFamily="34" charset="0"/>
                <a:ea typeface="Calibri" panose="020F0502020204030204" pitchFamily="34" charset="0"/>
              </a:rPr>
              <a:t> </a:t>
            </a:r>
          </a:p>
          <a:p>
            <a:pPr marL="228600" lvl="1" indent="0">
              <a:buNone/>
            </a:pPr>
            <a:endParaRPr lang="en-US" sz="1700">
              <a:effectLst/>
              <a:latin typeface="Calibri" panose="020F0502020204030204" pitchFamily="34" charset="0"/>
              <a:ea typeface="Calibri" panose="020F0502020204030204" pitchFamily="34" charset="0"/>
            </a:endParaRPr>
          </a:p>
          <a:p>
            <a:pPr marL="228600" lvl="1" indent="0">
              <a:buNone/>
            </a:pPr>
            <a:endParaRPr lang="en-US">
              <a:latin typeface="+mj-lt"/>
              <a:ea typeface="Calibri" panose="020F0502020204030204" pitchFamily="34" charset="0"/>
            </a:endParaRPr>
          </a:p>
        </p:txBody>
      </p:sp>
      <p:graphicFrame>
        <p:nvGraphicFramePr>
          <p:cNvPr id="4" name="Table 3">
            <a:extLst>
              <a:ext uri="{FF2B5EF4-FFF2-40B4-BE49-F238E27FC236}">
                <a16:creationId xmlns:a16="http://schemas.microsoft.com/office/drawing/2014/main" id="{5E644D15-2818-4A44-AACD-9D77469EC87F}"/>
              </a:ext>
            </a:extLst>
          </p:cNvPr>
          <p:cNvGraphicFramePr>
            <a:graphicFrameLocks noGrp="1"/>
          </p:cNvGraphicFramePr>
          <p:nvPr>
            <p:extLst>
              <p:ext uri="{D42A27DB-BD31-4B8C-83A1-F6EECF244321}">
                <p14:modId xmlns:p14="http://schemas.microsoft.com/office/powerpoint/2010/main" val="1500660824"/>
              </p:ext>
            </p:extLst>
          </p:nvPr>
        </p:nvGraphicFramePr>
        <p:xfrm>
          <a:off x="1248625" y="2524757"/>
          <a:ext cx="6797582" cy="1742194"/>
        </p:xfrm>
        <a:graphic>
          <a:graphicData uri="http://schemas.openxmlformats.org/drawingml/2006/table">
            <a:tbl>
              <a:tblPr firstRow="1" firstCol="1" lastRow="1" lastCol="1" bandRow="1" bandCol="1">
                <a:tableStyleId>{775DCB02-9BB8-47FD-8907-85C794F793BA}</a:tableStyleId>
              </a:tblPr>
              <a:tblGrid>
                <a:gridCol w="3073743">
                  <a:extLst>
                    <a:ext uri="{9D8B030D-6E8A-4147-A177-3AD203B41FA5}">
                      <a16:colId xmlns:a16="http://schemas.microsoft.com/office/drawing/2014/main" val="1131424890"/>
                    </a:ext>
                  </a:extLst>
                </a:gridCol>
                <a:gridCol w="3723839">
                  <a:extLst>
                    <a:ext uri="{9D8B030D-6E8A-4147-A177-3AD203B41FA5}">
                      <a16:colId xmlns:a16="http://schemas.microsoft.com/office/drawing/2014/main" val="3795410201"/>
                    </a:ext>
                  </a:extLst>
                </a:gridCol>
              </a:tblGrid>
              <a:tr h="247794">
                <a:tc>
                  <a:txBody>
                    <a:bodyPr/>
                    <a:lstStyle/>
                    <a:p>
                      <a:pPr marL="750570" marR="746125" algn="ctr">
                        <a:lnSpc>
                          <a:spcPts val="1360"/>
                        </a:lnSpc>
                        <a:spcBef>
                          <a:spcPts val="0"/>
                        </a:spcBef>
                        <a:spcAft>
                          <a:spcPts val="0"/>
                        </a:spcAft>
                      </a:pPr>
                      <a:r>
                        <a:rPr lang="en-US" sz="1200">
                          <a:effectLst/>
                        </a:rPr>
                        <a:t>Option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750570" marR="746125" algn="ctr">
                        <a:lnSpc>
                          <a:spcPts val="1360"/>
                        </a:lnSpc>
                        <a:spcBef>
                          <a:spcPts val="0"/>
                        </a:spcBef>
                        <a:spcAft>
                          <a:spcPts val="0"/>
                        </a:spcAft>
                      </a:pPr>
                      <a:r>
                        <a:rPr lang="en-US" sz="1200">
                          <a:effectLst/>
                        </a:rPr>
                        <a:t>Option Period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76638700"/>
                  </a:ext>
                </a:extLst>
              </a:tr>
              <a:tr h="496436">
                <a:tc>
                  <a:txBody>
                    <a:bodyPr/>
                    <a:lstStyle/>
                    <a:p>
                      <a:pPr marL="0" marR="146050" algn="l">
                        <a:spcBef>
                          <a:spcPts val="0"/>
                        </a:spcBef>
                        <a:spcAft>
                          <a:spcPts val="0"/>
                        </a:spcAft>
                      </a:pPr>
                      <a:r>
                        <a:rPr lang="en-US" sz="1200">
                          <a:effectLst/>
                        </a:rPr>
                        <a:t>Option Period 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146050" algn="l">
                        <a:spcBef>
                          <a:spcPts val="0"/>
                        </a:spcBef>
                        <a:spcAft>
                          <a:spcPts val="0"/>
                        </a:spcAft>
                      </a:pPr>
                      <a:r>
                        <a:rPr lang="en-US" sz="1200">
                          <a:effectLst/>
                        </a:rPr>
                        <a:t>_____ through ____ (five years)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0285633"/>
                  </a:ext>
                </a:extLst>
              </a:tr>
              <a:tr h="498982">
                <a:tc>
                  <a:txBody>
                    <a:bodyPr/>
                    <a:lstStyle/>
                    <a:p>
                      <a:pPr marL="0" marR="146050" algn="l">
                        <a:spcBef>
                          <a:spcPts val="0"/>
                        </a:spcBef>
                        <a:spcAft>
                          <a:spcPts val="0"/>
                        </a:spcAft>
                      </a:pPr>
                      <a:r>
                        <a:rPr lang="en-US" sz="1200">
                          <a:effectLst/>
                        </a:rPr>
                        <a:t>Option Period 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146050" algn="l">
                        <a:spcBef>
                          <a:spcPts val="0"/>
                        </a:spcBef>
                        <a:spcAft>
                          <a:spcPts val="0"/>
                        </a:spcAft>
                      </a:pPr>
                      <a:r>
                        <a:rPr lang="en-US" sz="1200">
                          <a:effectLst/>
                        </a:rPr>
                        <a:t>_____ through ____ (five years)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7180415"/>
                  </a:ext>
                </a:extLst>
              </a:tr>
              <a:tr h="498982">
                <a:tc>
                  <a:txBody>
                    <a:bodyPr/>
                    <a:lstStyle/>
                    <a:p>
                      <a:pPr marL="0" marR="146050" algn="l">
                        <a:spcBef>
                          <a:spcPts val="0"/>
                        </a:spcBef>
                        <a:spcAft>
                          <a:spcPts val="0"/>
                        </a:spcAft>
                      </a:pPr>
                      <a:r>
                        <a:rPr lang="en-US" sz="1200">
                          <a:effectLst/>
                        </a:rPr>
                        <a:t>Option Period 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146050" algn="l">
                        <a:spcBef>
                          <a:spcPts val="0"/>
                        </a:spcBef>
                        <a:spcAft>
                          <a:spcPts val="0"/>
                        </a:spcAft>
                      </a:pPr>
                      <a:r>
                        <a:rPr lang="en-US" sz="1200">
                          <a:effectLst/>
                        </a:rPr>
                        <a:t>_____ through ____ (five years)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20201149"/>
                  </a:ext>
                </a:extLst>
              </a:tr>
            </a:tbl>
          </a:graphicData>
        </a:graphic>
      </p:graphicFrame>
    </p:spTree>
    <p:extLst>
      <p:ext uri="{BB962C8B-B14F-4D97-AF65-F5344CB8AC3E}">
        <p14:creationId xmlns:p14="http://schemas.microsoft.com/office/powerpoint/2010/main" val="282457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437D-B11C-4405-971A-8B3F9278AA1E}"/>
              </a:ext>
            </a:extLst>
          </p:cNvPr>
          <p:cNvSpPr>
            <a:spLocks noGrp="1"/>
          </p:cNvSpPr>
          <p:nvPr>
            <p:ph type="title"/>
          </p:nvPr>
        </p:nvSpPr>
        <p:spPr/>
        <p:txBody>
          <a:bodyPr/>
          <a:lstStyle/>
          <a:p>
            <a:pPr algn="ctr"/>
            <a:r>
              <a:rPr lang="en-US"/>
              <a:t>EVOLUTION OF THE NCI’S FFRDC </a:t>
            </a:r>
          </a:p>
        </p:txBody>
      </p:sp>
      <p:sp>
        <p:nvSpPr>
          <p:cNvPr id="3" name="Content Placeholder 2">
            <a:extLst>
              <a:ext uri="{FF2B5EF4-FFF2-40B4-BE49-F238E27FC236}">
                <a16:creationId xmlns:a16="http://schemas.microsoft.com/office/drawing/2014/main" id="{21EB27B0-9B94-4A51-976A-DB9E8E5D7CE5}"/>
              </a:ext>
            </a:extLst>
          </p:cNvPr>
          <p:cNvSpPr>
            <a:spLocks noGrp="1"/>
          </p:cNvSpPr>
          <p:nvPr>
            <p:ph sz="quarter" idx="11"/>
          </p:nvPr>
        </p:nvSpPr>
        <p:spPr/>
        <p:txBody>
          <a:bodyPr/>
          <a:lstStyle/>
          <a:p>
            <a:r>
              <a:rPr lang="en-US"/>
              <a:t>The National Cancer Act was announced by President Nixon and officially signed into law December 1971</a:t>
            </a:r>
          </a:p>
          <a:p>
            <a:pPr lvl="1"/>
            <a:r>
              <a:rPr lang="en-US"/>
              <a:t>Announcement made that the “Army’s Biological Defense Research Center at Fort Detrick, Maryland is being converted into a leading center for cancer research” </a:t>
            </a:r>
          </a:p>
          <a:p>
            <a:pPr lvl="1"/>
            <a:r>
              <a:rPr lang="en-US"/>
              <a:t>1975 National Science Foundation designated this facility as a Federally Funded Research and Development Center (FFRDC) (recognized as a Government Owned – Contractor Operated (GOCO) facility)</a:t>
            </a:r>
          </a:p>
          <a:p>
            <a:pPr lvl="1"/>
            <a:r>
              <a:rPr lang="en-US"/>
              <a:t>2012 Frederick National Laboratory for Cancer Research (FNLCR) is designated as a National Laboratory </a:t>
            </a:r>
          </a:p>
          <a:p>
            <a:pPr lvl="1"/>
            <a:endParaRPr lang="en-US"/>
          </a:p>
        </p:txBody>
      </p:sp>
    </p:spTree>
    <p:extLst>
      <p:ext uri="{BB962C8B-B14F-4D97-AF65-F5344CB8AC3E}">
        <p14:creationId xmlns:p14="http://schemas.microsoft.com/office/powerpoint/2010/main" val="2497773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F – DELIVERIES </a:t>
            </a:r>
            <a:endParaRPr lang="en-US" b="1"/>
          </a:p>
        </p:txBody>
      </p:sp>
      <p:sp>
        <p:nvSpPr>
          <p:cNvPr id="3" name="Content Placeholder 2"/>
          <p:cNvSpPr>
            <a:spLocks noGrp="1"/>
          </p:cNvSpPr>
          <p:nvPr>
            <p:ph sz="quarter" idx="11"/>
          </p:nvPr>
        </p:nvSpPr>
        <p:spPr>
          <a:xfrm>
            <a:off x="493776" y="629054"/>
            <a:ext cx="8165592" cy="4041372"/>
          </a:xfrm>
        </p:spPr>
        <p:txBody>
          <a:bodyPr/>
          <a:lstStyle/>
          <a:p>
            <a:pPr>
              <a:lnSpc>
                <a:spcPct val="107000"/>
              </a:lnSpc>
              <a:spcBef>
                <a:spcPts val="0"/>
              </a:spcBef>
              <a:spcAft>
                <a:spcPts val="800"/>
              </a:spcAft>
            </a:pPr>
            <a:r>
              <a:rPr lang="en-US" sz="1800" b="1">
                <a:solidFill>
                  <a:srgbClr val="000000"/>
                </a:solidFill>
                <a:effectLst/>
                <a:ea typeface="Calibri"/>
                <a:cs typeface="Times New Roman"/>
              </a:rPr>
              <a:t>Section F.2</a:t>
            </a:r>
            <a:r>
              <a:rPr lang="en-US" sz="1800" b="1">
                <a:solidFill>
                  <a:srgbClr val="000000"/>
                </a:solidFill>
                <a:effectLst/>
                <a:ea typeface="Calibri"/>
                <a:cs typeface="Calibri"/>
              </a:rPr>
              <a:t> </a:t>
            </a:r>
            <a:r>
              <a:rPr lang="en-US" sz="1800">
                <a:solidFill>
                  <a:srgbClr val="000000"/>
                </a:solidFill>
                <a:effectLst/>
                <a:ea typeface="Calibri"/>
                <a:cs typeface="Calibri"/>
              </a:rPr>
              <a:t>describes the time, place, and method for delivering the procured line items, subline items, and services.</a:t>
            </a:r>
            <a:r>
              <a:rPr lang="en-US" sz="1800">
                <a:ea typeface="Calibri"/>
                <a:cs typeface="Calibri"/>
              </a:rPr>
              <a:t> </a:t>
            </a:r>
            <a:endParaRPr lang="en-US" sz="1800"/>
          </a:p>
          <a:p>
            <a:pPr lvl="1">
              <a:lnSpc>
                <a:spcPct val="107000"/>
              </a:lnSpc>
              <a:spcBef>
                <a:spcPts val="0"/>
              </a:spcBef>
              <a:spcAft>
                <a:spcPts val="800"/>
              </a:spcAft>
            </a:pPr>
            <a:r>
              <a:rPr lang="en-US" sz="1700">
                <a:ea typeface="Calibri"/>
                <a:cs typeface="Calibri"/>
              </a:rPr>
              <a:t>The table in Section F, Deliveries, aligns with Section C, Reporting Requirements </a:t>
            </a:r>
          </a:p>
          <a:p>
            <a:pPr lvl="1">
              <a:lnSpc>
                <a:spcPct val="107000"/>
              </a:lnSpc>
              <a:spcBef>
                <a:spcPts val="0"/>
              </a:spcBef>
              <a:spcAft>
                <a:spcPts val="800"/>
              </a:spcAft>
            </a:pPr>
            <a:r>
              <a:rPr lang="en-US" sz="1700">
                <a:solidFill>
                  <a:srgbClr val="000000"/>
                </a:solidFill>
                <a:effectLst/>
                <a:ea typeface="Calibri"/>
                <a:cs typeface="Calibri"/>
              </a:rPr>
              <a:t>Delivery schedules may be described in terms of calendar dates or in specified periods of time from the contract award date.</a:t>
            </a:r>
            <a:r>
              <a:rPr lang="en-US" sz="1700">
                <a:ea typeface="Calibri"/>
                <a:cs typeface="Calibri"/>
              </a:rPr>
              <a:t> </a:t>
            </a:r>
            <a:endParaRPr lang="en-US" sz="1700">
              <a:solidFill>
                <a:srgbClr val="000000"/>
              </a:solidFill>
              <a:effectLst/>
              <a:ea typeface="Calibri" panose="020F0502020204030204" pitchFamily="34" charset="0"/>
              <a:cs typeface="Calibri" panose="020F0502020204030204" pitchFamily="34" charset="0"/>
            </a:endParaRPr>
          </a:p>
          <a:p>
            <a:pPr lvl="1">
              <a:lnSpc>
                <a:spcPct val="107000"/>
              </a:lnSpc>
              <a:spcBef>
                <a:spcPts val="0"/>
              </a:spcBef>
              <a:spcAft>
                <a:spcPts val="800"/>
              </a:spcAft>
            </a:pPr>
            <a:r>
              <a:rPr lang="en-US" sz="1700">
                <a:ea typeface="Calibri"/>
                <a:cs typeface="Calibri"/>
              </a:rPr>
              <a:t>Delivery Schedule identifies the schedule and Government Point of Contact responsible for inspection and acceptance of that deliverable</a:t>
            </a:r>
          </a:p>
          <a:p>
            <a:pPr marL="228600" lvl="1" indent="0">
              <a:buNone/>
            </a:pPr>
            <a:r>
              <a:rPr lang="en-US" sz="1700" i="1">
                <a:effectLst/>
                <a:latin typeface="Calibri" panose="020F0502020204030204" pitchFamily="34" charset="0"/>
                <a:ea typeface="Calibri" panose="020F0502020204030204" pitchFamily="34" charset="0"/>
              </a:rPr>
              <a:t>Example: </a:t>
            </a:r>
            <a:endParaRPr lang="en-US" sz="1700">
              <a:effectLst/>
              <a:latin typeface="Calibri" panose="020F0502020204030204" pitchFamily="34" charset="0"/>
              <a:ea typeface="Calibri" panose="020F0502020204030204" pitchFamily="34" charset="0"/>
            </a:endParaRPr>
          </a:p>
          <a:p>
            <a:pPr marL="228600" lvl="1" indent="0">
              <a:buNone/>
            </a:pPr>
            <a:endParaRPr lang="en-US">
              <a:latin typeface="+mj-lt"/>
              <a:ea typeface="Calibri" panose="020F0502020204030204" pitchFamily="34" charset="0"/>
            </a:endParaRPr>
          </a:p>
          <a:p>
            <a:pPr lvl="1"/>
            <a:r>
              <a:rPr lang="en-US" sz="1800">
                <a:ea typeface="Calibri"/>
              </a:rPr>
              <a:t>All deliveries will be made "f.o.b. destination" meaning free of expense to the Government  in accordance with FAR 52.247-35</a:t>
            </a:r>
            <a:endParaRPr lang="en-US" sz="1800">
              <a:ea typeface="Calibri" panose="020F0502020204030204" pitchFamily="34" charset="0"/>
            </a:endParaRPr>
          </a:p>
        </p:txBody>
      </p:sp>
      <p:graphicFrame>
        <p:nvGraphicFramePr>
          <p:cNvPr id="4" name="Table 3">
            <a:extLst>
              <a:ext uri="{FF2B5EF4-FFF2-40B4-BE49-F238E27FC236}">
                <a16:creationId xmlns:a16="http://schemas.microsoft.com/office/drawing/2014/main" id="{1ACA8ADC-19D8-48D0-9955-71F65EBD7EE8}"/>
              </a:ext>
            </a:extLst>
          </p:cNvPr>
          <p:cNvGraphicFramePr>
            <a:graphicFrameLocks noGrp="1"/>
          </p:cNvGraphicFramePr>
          <p:nvPr>
            <p:extLst>
              <p:ext uri="{D42A27DB-BD31-4B8C-83A1-F6EECF244321}">
                <p14:modId xmlns:p14="http://schemas.microsoft.com/office/powerpoint/2010/main" val="3441999835"/>
              </p:ext>
            </p:extLst>
          </p:nvPr>
        </p:nvGraphicFramePr>
        <p:xfrm>
          <a:off x="1673678" y="3075917"/>
          <a:ext cx="6926579" cy="510244"/>
        </p:xfrm>
        <a:graphic>
          <a:graphicData uri="http://schemas.openxmlformats.org/drawingml/2006/table">
            <a:tbl>
              <a:tblPr firstRow="1" firstCol="1" bandRow="1">
                <a:tableStyleId>{5C22544A-7EE6-4342-B048-85BDC9FD1C3A}</a:tableStyleId>
              </a:tblPr>
              <a:tblGrid>
                <a:gridCol w="387803">
                  <a:extLst>
                    <a:ext uri="{9D8B030D-6E8A-4147-A177-3AD203B41FA5}">
                      <a16:colId xmlns:a16="http://schemas.microsoft.com/office/drawing/2014/main" val="2386186489"/>
                    </a:ext>
                  </a:extLst>
                </a:gridCol>
                <a:gridCol w="1228906">
                  <a:extLst>
                    <a:ext uri="{9D8B030D-6E8A-4147-A177-3AD203B41FA5}">
                      <a16:colId xmlns:a16="http://schemas.microsoft.com/office/drawing/2014/main" val="2943632290"/>
                    </a:ext>
                  </a:extLst>
                </a:gridCol>
                <a:gridCol w="1426845">
                  <a:extLst>
                    <a:ext uri="{9D8B030D-6E8A-4147-A177-3AD203B41FA5}">
                      <a16:colId xmlns:a16="http://schemas.microsoft.com/office/drawing/2014/main" val="329296625"/>
                    </a:ext>
                  </a:extLst>
                </a:gridCol>
                <a:gridCol w="1616710">
                  <a:extLst>
                    <a:ext uri="{9D8B030D-6E8A-4147-A177-3AD203B41FA5}">
                      <a16:colId xmlns:a16="http://schemas.microsoft.com/office/drawing/2014/main" val="77379570"/>
                    </a:ext>
                  </a:extLst>
                </a:gridCol>
                <a:gridCol w="2266315">
                  <a:extLst>
                    <a:ext uri="{9D8B030D-6E8A-4147-A177-3AD203B41FA5}">
                      <a16:colId xmlns:a16="http://schemas.microsoft.com/office/drawing/2014/main" val="2687458111"/>
                    </a:ext>
                  </a:extLst>
                </a:gridCol>
              </a:tblGrid>
              <a:tr h="510244">
                <a:tc>
                  <a:txBody>
                    <a:bodyPr/>
                    <a:lstStyle/>
                    <a:p>
                      <a:pPr marL="0" marR="0">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marL="0" marR="0">
                        <a:spcBef>
                          <a:spcPts val="0"/>
                        </a:spcBef>
                        <a:spcAft>
                          <a:spcPts val="0"/>
                        </a:spcAft>
                      </a:pPr>
                      <a:r>
                        <a:rPr lang="en-US" sz="1100">
                          <a:effectLst/>
                        </a:rPr>
                        <a:t>C.2.8.o.i</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marL="0" marR="0">
                        <a:spcBef>
                          <a:spcPts val="0"/>
                        </a:spcBef>
                        <a:spcAft>
                          <a:spcPts val="0"/>
                        </a:spcAft>
                      </a:pPr>
                      <a:r>
                        <a:rPr lang="en-US" sz="1100">
                          <a:effectLst/>
                        </a:rPr>
                        <a:t>FFRDC Annual Report</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marL="0" marR="0">
                        <a:spcBef>
                          <a:spcPts val="0"/>
                        </a:spcBef>
                        <a:spcAft>
                          <a:spcPts val="0"/>
                        </a:spcAft>
                      </a:pPr>
                      <a:r>
                        <a:rPr lang="en-US" sz="1100">
                          <a:effectLst/>
                        </a:rPr>
                        <a:t>Due annually on XX/XX</a:t>
                      </a:r>
                      <a:endParaRPr lang="en-US" sz="1100">
                        <a:effectLst/>
                        <a:latin typeface="Calibri" panose="020F050202020403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marL="0" marR="0">
                        <a:spcBef>
                          <a:spcPts val="0"/>
                        </a:spcBef>
                        <a:spcAft>
                          <a:spcPts val="0"/>
                        </a:spcAft>
                      </a:pPr>
                      <a:r>
                        <a:rPr lang="en-US" sz="1100">
                          <a:effectLst/>
                        </a:rPr>
                        <a:t>FFRDC COR</a:t>
                      </a:r>
                      <a:endParaRPr lang="en-US" sz="110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653263138"/>
                  </a:ext>
                </a:extLst>
              </a:tr>
            </a:tbl>
          </a:graphicData>
        </a:graphic>
      </p:graphicFrame>
    </p:spTree>
    <p:extLst>
      <p:ext uri="{BB962C8B-B14F-4D97-AF65-F5344CB8AC3E}">
        <p14:creationId xmlns:p14="http://schemas.microsoft.com/office/powerpoint/2010/main" val="31116859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F – CLAUSES INCORPORATED BY REFERENCE</a:t>
            </a:r>
            <a:endParaRPr lang="en-US" b="1"/>
          </a:p>
        </p:txBody>
      </p:sp>
      <p:sp>
        <p:nvSpPr>
          <p:cNvPr id="3" name="Content Placeholder 2"/>
          <p:cNvSpPr>
            <a:spLocks noGrp="1"/>
          </p:cNvSpPr>
          <p:nvPr>
            <p:ph sz="quarter" idx="11"/>
          </p:nvPr>
        </p:nvSpPr>
        <p:spPr/>
        <p:txBody>
          <a:bodyPr/>
          <a:lstStyle/>
          <a:p>
            <a:r>
              <a:rPr lang="en-US">
                <a:ea typeface="ＭＳ Ｐゴシック"/>
              </a:rPr>
              <a:t>FAR 52.252-2</a:t>
            </a:r>
          </a:p>
          <a:p>
            <a:pPr lvl="1"/>
            <a:r>
              <a:rPr lang="en-US" sz="1800">
                <a:effectLst/>
                <a:ea typeface="Calibri" panose="020F0502020204030204" pitchFamily="34" charset="0"/>
              </a:rPr>
              <a:t>This contract incorporates the following clause(s) by reference, with the same force and effect as if it were given in the full text. Upon request, the Contracting Officer will make its full text available. Also, the full text of a clause may be accessed electronically at this address: </a:t>
            </a:r>
            <a:r>
              <a:rPr lang="en-US" sz="1800" u="sng">
                <a:solidFill>
                  <a:srgbClr val="2B5FDE"/>
                </a:solidFill>
                <a:effectLst/>
                <a:ea typeface="Calibri" panose="020F0502020204030204" pitchFamily="34" charset="0"/>
                <a:hlinkClick r:id="rId3"/>
              </a:rPr>
              <a:t>https://www.acquisition.gov/?q=browsefar</a:t>
            </a:r>
            <a:r>
              <a:rPr lang="en-US" sz="1800" u="none" strike="noStrike">
                <a:solidFill>
                  <a:srgbClr val="2B5FDE"/>
                </a:solidFill>
                <a:effectLst/>
                <a:ea typeface="Calibri" panose="020F0502020204030204" pitchFamily="34" charset="0"/>
                <a:hlinkClick r:id="rId3"/>
              </a:rPr>
              <a:t> </a:t>
            </a:r>
            <a:endParaRPr lang="en-US" sz="1800">
              <a:effectLst/>
              <a:ea typeface="Calibri" panose="020F0502020204030204" pitchFamily="34" charset="0"/>
            </a:endParaRPr>
          </a:p>
          <a:p>
            <a:pPr lvl="1"/>
            <a:r>
              <a:rPr lang="en-US" sz="1800">
                <a:ea typeface="Calibri" panose="020F0502020204030204" pitchFamily="34" charset="0"/>
              </a:rPr>
              <a:t>The clauses listed in this section directly relate to the information provided in the previous paragraphs of Section F </a:t>
            </a:r>
            <a:endParaRPr lang="en-US" sz="1800">
              <a:effectLst/>
              <a:ea typeface="Calibri" panose="020F0502020204030204" pitchFamily="34" charset="0"/>
            </a:endParaRPr>
          </a:p>
          <a:p>
            <a:pPr marL="228600" lvl="1" indent="0">
              <a:buNone/>
            </a:pPr>
            <a:endParaRPr lang="en-US">
              <a:latin typeface="+mj-lt"/>
              <a:ea typeface="Calibri" panose="020F0502020204030204" pitchFamily="34" charset="0"/>
            </a:endParaRPr>
          </a:p>
        </p:txBody>
      </p:sp>
    </p:spTree>
    <p:extLst>
      <p:ext uri="{BB962C8B-B14F-4D97-AF65-F5344CB8AC3E}">
        <p14:creationId xmlns:p14="http://schemas.microsoft.com/office/powerpoint/2010/main" val="22517988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G</a:t>
            </a:r>
          </a:p>
        </p:txBody>
      </p:sp>
      <p:sp>
        <p:nvSpPr>
          <p:cNvPr id="5" name="Subtitle 4"/>
          <p:cNvSpPr>
            <a:spLocks noGrp="1"/>
          </p:cNvSpPr>
          <p:nvPr>
            <p:ph type="subTitle" idx="1"/>
          </p:nvPr>
        </p:nvSpPr>
        <p:spPr/>
        <p:txBody>
          <a:bodyPr/>
          <a:lstStyle/>
          <a:p>
            <a:r>
              <a:rPr lang="en-US">
                <a:ea typeface="ＭＳ Ｐゴシック"/>
              </a:rPr>
              <a:t>CONTRACT ADMINISTRATION DATA </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G – CONTRACT ADMINISTRATION DATA</a:t>
            </a:r>
            <a:endParaRPr lang="en-US" b="1"/>
          </a:p>
        </p:txBody>
      </p:sp>
      <p:sp>
        <p:nvSpPr>
          <p:cNvPr id="3" name="Content Placeholder 2"/>
          <p:cNvSpPr>
            <a:spLocks noGrp="1"/>
          </p:cNvSpPr>
          <p:nvPr>
            <p:ph sz="quarter" idx="11"/>
          </p:nvPr>
        </p:nvSpPr>
        <p:spPr>
          <a:xfrm>
            <a:off x="493776" y="771525"/>
            <a:ext cx="8165592" cy="4152900"/>
          </a:xfrm>
        </p:spPr>
        <p:txBody>
          <a:bodyPr/>
          <a:lstStyle/>
          <a:p>
            <a:r>
              <a:rPr lang="en-US"/>
              <a:t>This section includes any data required for proper accounting, appropriation and administration</a:t>
            </a:r>
          </a:p>
          <a:p>
            <a:pPr lvl="1"/>
            <a:r>
              <a:rPr lang="en-US"/>
              <a:t>Specifies the Government Contracting Officer Representatives (COR) and their responsibilities</a:t>
            </a:r>
          </a:p>
          <a:p>
            <a:pPr lvl="1"/>
            <a:r>
              <a:rPr lang="en-US"/>
              <a:t>Lists Contractor Key Personnel </a:t>
            </a:r>
          </a:p>
          <a:p>
            <a:pPr lvl="1"/>
            <a:r>
              <a:rPr lang="en-US"/>
              <a:t>Defines ordering procedures for Task Orders</a:t>
            </a:r>
          </a:p>
          <a:p>
            <a:pPr lvl="1"/>
            <a:r>
              <a:rPr lang="en-US"/>
              <a:t>Explains how to invoice and receive payment</a:t>
            </a:r>
          </a:p>
          <a:p>
            <a:pPr lvl="1"/>
            <a:r>
              <a:rPr lang="en-US"/>
              <a:t>Assigns responsibility for Government property</a:t>
            </a:r>
          </a:p>
          <a:p>
            <a:pPr lvl="1"/>
            <a:r>
              <a:rPr lang="en-US"/>
              <a:t>Describes methods for contractor performance evaluation and CPARS</a:t>
            </a:r>
          </a:p>
          <a:p>
            <a:pPr lvl="1"/>
            <a:endParaRPr lang="en-US"/>
          </a:p>
        </p:txBody>
      </p:sp>
    </p:spTree>
    <p:extLst>
      <p:ext uri="{BB962C8B-B14F-4D97-AF65-F5344CB8AC3E}">
        <p14:creationId xmlns:p14="http://schemas.microsoft.com/office/powerpoint/2010/main" val="1819020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G – CONTRACT ADMINISTRATION DATA</a:t>
            </a:r>
            <a:endParaRPr lang="en-US" b="1"/>
          </a:p>
        </p:txBody>
      </p:sp>
      <p:sp>
        <p:nvSpPr>
          <p:cNvPr id="3" name="Content Placeholder 2"/>
          <p:cNvSpPr>
            <a:spLocks noGrp="1"/>
          </p:cNvSpPr>
          <p:nvPr>
            <p:ph sz="quarter" idx="11"/>
          </p:nvPr>
        </p:nvSpPr>
        <p:spPr>
          <a:xfrm>
            <a:off x="493776" y="771525"/>
            <a:ext cx="8165592" cy="4152900"/>
          </a:xfrm>
        </p:spPr>
        <p:txBody>
          <a:bodyPr/>
          <a:lstStyle/>
          <a:p>
            <a:pPr marL="0" indent="0">
              <a:buNone/>
            </a:pPr>
            <a:r>
              <a:rPr lang="en-US"/>
              <a:t>Key Personnel and COR Assignments</a:t>
            </a:r>
          </a:p>
          <a:p>
            <a:r>
              <a:rPr lang="en-US"/>
              <a:t>Lists Contractor Key Personnel that are essential to work performance</a:t>
            </a:r>
          </a:p>
          <a:p>
            <a:r>
              <a:rPr lang="en-US"/>
              <a:t>Specifies COR responsible for monitoring technical performance</a:t>
            </a:r>
          </a:p>
          <a:p>
            <a:r>
              <a:rPr lang="en-US"/>
              <a:t>Changes to these assignments require modification to the contract</a:t>
            </a:r>
          </a:p>
          <a:p>
            <a:pPr lvl="1"/>
            <a:endParaRPr lang="en-US"/>
          </a:p>
        </p:txBody>
      </p:sp>
    </p:spTree>
    <p:extLst>
      <p:ext uri="{BB962C8B-B14F-4D97-AF65-F5344CB8AC3E}">
        <p14:creationId xmlns:p14="http://schemas.microsoft.com/office/powerpoint/2010/main" val="4097926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G – CONTRACT ADMINISTRATION DATA</a:t>
            </a:r>
            <a:endParaRPr lang="en-US" b="1"/>
          </a:p>
        </p:txBody>
      </p:sp>
      <p:sp>
        <p:nvSpPr>
          <p:cNvPr id="3" name="Content Placeholder 2"/>
          <p:cNvSpPr>
            <a:spLocks noGrp="1"/>
          </p:cNvSpPr>
          <p:nvPr>
            <p:ph sz="quarter" idx="11"/>
          </p:nvPr>
        </p:nvSpPr>
        <p:spPr>
          <a:xfrm>
            <a:off x="493776" y="771525"/>
            <a:ext cx="8165592" cy="4152900"/>
          </a:xfrm>
        </p:spPr>
        <p:txBody>
          <a:bodyPr/>
          <a:lstStyle/>
          <a:p>
            <a:pPr marL="0" indent="0">
              <a:buNone/>
            </a:pPr>
            <a:r>
              <a:rPr lang="en-US"/>
              <a:t>Ordering Procedures for Task Orders</a:t>
            </a:r>
          </a:p>
          <a:p>
            <a:r>
              <a:rPr lang="en-US"/>
              <a:t>Describes the general contents to be expected in a Task Order Request for Proposals (TORFP) </a:t>
            </a:r>
          </a:p>
          <a:p>
            <a:r>
              <a:rPr lang="en-US"/>
              <a:t>Clauses in the Parent IDIQ flow-down to the awarded Task Orders</a:t>
            </a:r>
          </a:p>
          <a:p>
            <a:r>
              <a:rPr lang="en-US">
                <a:ea typeface="ＭＳ Ｐゴシック"/>
              </a:rPr>
              <a:t>Restates that issuance of a TORFP or a Task Order Award can only be made by the CO</a:t>
            </a:r>
          </a:p>
          <a:p>
            <a:r>
              <a:rPr lang="en-US">
                <a:ea typeface="ＭＳ Ｐゴシック"/>
              </a:rPr>
              <a:t>This applies to contract performance and is not needed for the RFP</a:t>
            </a:r>
          </a:p>
        </p:txBody>
      </p:sp>
    </p:spTree>
    <p:extLst>
      <p:ext uri="{BB962C8B-B14F-4D97-AF65-F5344CB8AC3E}">
        <p14:creationId xmlns:p14="http://schemas.microsoft.com/office/powerpoint/2010/main" val="18387094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G – CONTRACT ADMINISTRATION DATA</a:t>
            </a:r>
            <a:endParaRPr lang="en-US"/>
          </a:p>
        </p:txBody>
      </p:sp>
      <p:sp>
        <p:nvSpPr>
          <p:cNvPr id="3" name="Content Placeholder 2"/>
          <p:cNvSpPr>
            <a:spLocks noGrp="1"/>
          </p:cNvSpPr>
          <p:nvPr>
            <p:ph sz="quarter" idx="11"/>
          </p:nvPr>
        </p:nvSpPr>
        <p:spPr>
          <a:xfrm>
            <a:off x="493776" y="771525"/>
            <a:ext cx="8165592" cy="4152900"/>
          </a:xfrm>
        </p:spPr>
        <p:txBody>
          <a:bodyPr/>
          <a:lstStyle/>
          <a:p>
            <a:pPr marL="0" indent="0">
              <a:buNone/>
            </a:pPr>
            <a:r>
              <a:rPr lang="en-US"/>
              <a:t>Invoicing and Payments</a:t>
            </a:r>
          </a:p>
          <a:p>
            <a:r>
              <a:rPr lang="en-US"/>
              <a:t>Articles describe the contract specific details required for a proper invoice required for payment</a:t>
            </a:r>
          </a:p>
          <a:p>
            <a:r>
              <a:rPr lang="en-US"/>
              <a:t>As of April 2022, the Data Universal Numbering System (DUNS) was replaced by the Government owned Unique Entity Identifier (UEI)</a:t>
            </a:r>
          </a:p>
          <a:p>
            <a:r>
              <a:rPr lang="en-US"/>
              <a:t>Separate instructions included for Cost Reimbursement invoices (Article G.4) and Fixed Price invoices (Article G.5)</a:t>
            </a:r>
          </a:p>
          <a:p>
            <a:r>
              <a:rPr lang="en-US"/>
              <a:t>Official invoice for payment processing submitted via Invoice Processing Platform (IPP)</a:t>
            </a:r>
          </a:p>
          <a:p>
            <a:r>
              <a:rPr lang="en-US"/>
              <a:t>Additional copy submitted through FFRDC specific FFRDC Contract Administration System (FCAS) system for invoice review and tracking</a:t>
            </a:r>
          </a:p>
          <a:p>
            <a:pPr lvl="1"/>
            <a:endParaRPr lang="en-US"/>
          </a:p>
        </p:txBody>
      </p:sp>
    </p:spTree>
    <p:extLst>
      <p:ext uri="{BB962C8B-B14F-4D97-AF65-F5344CB8AC3E}">
        <p14:creationId xmlns:p14="http://schemas.microsoft.com/office/powerpoint/2010/main" val="2076653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G – CONTRACT ADMINISTRATION DATA</a:t>
            </a:r>
            <a:endParaRPr lang="en-US"/>
          </a:p>
        </p:txBody>
      </p:sp>
      <p:sp>
        <p:nvSpPr>
          <p:cNvPr id="3" name="Content Placeholder 2"/>
          <p:cNvSpPr>
            <a:spLocks noGrp="1"/>
          </p:cNvSpPr>
          <p:nvPr>
            <p:ph sz="quarter" idx="11"/>
          </p:nvPr>
        </p:nvSpPr>
        <p:spPr>
          <a:xfrm>
            <a:off x="493776" y="771525"/>
            <a:ext cx="8165592" cy="4152900"/>
          </a:xfrm>
        </p:spPr>
        <p:txBody>
          <a:bodyPr/>
          <a:lstStyle/>
          <a:p>
            <a:pPr marL="0" indent="0">
              <a:buNone/>
            </a:pPr>
            <a:r>
              <a:rPr lang="en-US"/>
              <a:t>Government Property</a:t>
            </a:r>
          </a:p>
          <a:p>
            <a:pPr lvl="1"/>
            <a:r>
              <a:rPr lang="en-US"/>
              <a:t>Article G.8 incorporates the “HHS Contracting Guide for Contract of Government Property“ which includes details on reporting, inventory, disposal and more.</a:t>
            </a:r>
          </a:p>
          <a:p>
            <a:pPr lvl="1"/>
            <a:r>
              <a:rPr lang="en-US"/>
              <a:t>Article G.9 holds the contractor responsible for Government Property located on a Government site or installation </a:t>
            </a:r>
          </a:p>
          <a:p>
            <a:pPr lvl="1"/>
            <a:r>
              <a:rPr lang="en-US"/>
              <a:t>Contracting Officer Authorizations (COA) are required for certain types of acquisitions including:</a:t>
            </a:r>
          </a:p>
          <a:p>
            <a:pPr lvl="2"/>
            <a:r>
              <a:rPr lang="en-US"/>
              <a:t>Capital Equipment - non-expendable personal property with an acquisition cost of $10,000 or more</a:t>
            </a:r>
          </a:p>
          <a:p>
            <a:pPr lvl="2"/>
            <a:r>
              <a:rPr lang="en-US"/>
              <a:t>Sensitive Items - personal property supplies and equipment that highly desirable and easily converted to personal use</a:t>
            </a:r>
          </a:p>
          <a:p>
            <a:pPr lvl="1"/>
            <a:endParaRPr lang="en-US"/>
          </a:p>
        </p:txBody>
      </p:sp>
    </p:spTree>
    <p:extLst>
      <p:ext uri="{BB962C8B-B14F-4D97-AF65-F5344CB8AC3E}">
        <p14:creationId xmlns:p14="http://schemas.microsoft.com/office/powerpoint/2010/main" val="90130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ea typeface="ＭＳ Ｐゴシック"/>
              </a:rPr>
              <a:t>SECTION G – CONTRACT ADMINISTRATION DATA</a:t>
            </a:r>
            <a:endParaRPr lang="en-US"/>
          </a:p>
        </p:txBody>
      </p:sp>
      <p:sp>
        <p:nvSpPr>
          <p:cNvPr id="3" name="Content Placeholder 2"/>
          <p:cNvSpPr>
            <a:spLocks noGrp="1"/>
          </p:cNvSpPr>
          <p:nvPr>
            <p:ph sz="quarter" idx="11"/>
          </p:nvPr>
        </p:nvSpPr>
        <p:spPr>
          <a:xfrm>
            <a:off x="493776" y="771525"/>
            <a:ext cx="8165592" cy="4152900"/>
          </a:xfrm>
        </p:spPr>
        <p:txBody>
          <a:bodyPr/>
          <a:lstStyle/>
          <a:p>
            <a:pPr lvl="1"/>
            <a:r>
              <a:rPr lang="en-US"/>
              <a:t>Article G.10.c permits semi-annual performance assessments of Contractor Key Personnel</a:t>
            </a:r>
          </a:p>
          <a:p>
            <a:pPr lvl="1"/>
            <a:r>
              <a:rPr lang="en-US"/>
              <a:t>CPARS</a:t>
            </a:r>
          </a:p>
          <a:p>
            <a:pPr lvl="2"/>
            <a:r>
              <a:rPr lang="en-US"/>
              <a:t>An online web application that is used to collect and manage Contractor Performance Assessment Reports</a:t>
            </a:r>
          </a:p>
          <a:p>
            <a:pPr lvl="2"/>
            <a:r>
              <a:rPr lang="en-US"/>
              <a:t>FAR 42.15 requires</a:t>
            </a:r>
          </a:p>
          <a:p>
            <a:pPr lvl="3"/>
            <a:r>
              <a:rPr lang="en-US" sz="1500"/>
              <a:t>Past performance evaluations are prepared at least annually</a:t>
            </a:r>
          </a:p>
          <a:p>
            <a:pPr lvl="3"/>
            <a:r>
              <a:rPr lang="en-US" sz="1500"/>
              <a:t>Contractors are evaluated on their performance in Technical, Cost Control, Schedule, Management, Small Business Subcontracting and Regulatory Compliance</a:t>
            </a:r>
          </a:p>
          <a:p>
            <a:pPr marL="685800" lvl="2" indent="0">
              <a:buNone/>
            </a:pPr>
            <a:endParaRPr lang="en-US"/>
          </a:p>
        </p:txBody>
      </p:sp>
    </p:spTree>
    <p:extLst>
      <p:ext uri="{BB962C8B-B14F-4D97-AF65-F5344CB8AC3E}">
        <p14:creationId xmlns:p14="http://schemas.microsoft.com/office/powerpoint/2010/main" val="26508687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a:t>Section H</a:t>
            </a:r>
          </a:p>
        </p:txBody>
      </p:sp>
      <p:sp>
        <p:nvSpPr>
          <p:cNvPr id="5" name="Subtitle 4"/>
          <p:cNvSpPr>
            <a:spLocks noGrp="1"/>
          </p:cNvSpPr>
          <p:nvPr>
            <p:ph type="subTitle" idx="1"/>
          </p:nvPr>
        </p:nvSpPr>
        <p:spPr/>
        <p:txBody>
          <a:bodyPr/>
          <a:lstStyle/>
          <a:p>
            <a:r>
              <a:rPr lang="en-US"/>
              <a:t>Special Contract Requirements</a:t>
            </a:r>
          </a:p>
          <a:p>
            <a:endParaRPr lang="en-US"/>
          </a:p>
        </p:txBody>
      </p:sp>
    </p:spTree>
    <p:extLst>
      <p:ext uri="{BB962C8B-B14F-4D97-AF65-F5344CB8AC3E}">
        <p14:creationId xmlns:p14="http://schemas.microsoft.com/office/powerpoint/2010/main" val="231557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ea typeface="ＭＳ Ｐゴシック"/>
              </a:rPr>
              <a:t>NCI’s FFRDC Contract Environment</a:t>
            </a:r>
            <a:endParaRPr lang="en-US"/>
          </a:p>
        </p:txBody>
      </p:sp>
      <p:sp>
        <p:nvSpPr>
          <p:cNvPr id="5" name="Subtitle 4"/>
          <p:cNvSpPr>
            <a:spLocks noGrp="1"/>
          </p:cNvSpPr>
          <p:nvPr>
            <p:ph type="subTitle" idx="1"/>
          </p:nvPr>
        </p:nvSpPr>
        <p:spPr/>
        <p:txBody>
          <a:bodyPr/>
          <a:lstStyle/>
          <a:p>
            <a:r>
              <a:rPr lang="en-US"/>
              <a:t>Indefinite Delivery – Indefinite Quantity (IDIQ) </a:t>
            </a:r>
          </a:p>
        </p:txBody>
      </p:sp>
    </p:spTree>
    <p:extLst>
      <p:ext uri="{BB962C8B-B14F-4D97-AF65-F5344CB8AC3E}">
        <p14:creationId xmlns:p14="http://schemas.microsoft.com/office/powerpoint/2010/main" val="37022741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Section H – Special Contract Performance Requirements</a:t>
            </a:r>
          </a:p>
        </p:txBody>
      </p:sp>
      <p:sp>
        <p:nvSpPr>
          <p:cNvPr id="3" name="Content Placeholder 2"/>
          <p:cNvSpPr>
            <a:spLocks noGrp="1"/>
          </p:cNvSpPr>
          <p:nvPr>
            <p:ph sz="quarter" idx="11"/>
          </p:nvPr>
        </p:nvSpPr>
        <p:spPr/>
        <p:txBody>
          <a:bodyPr/>
          <a:lstStyle/>
          <a:p>
            <a:r>
              <a:rPr lang="en-US"/>
              <a:t>Special Contract Performance Requirements</a:t>
            </a:r>
          </a:p>
          <a:p>
            <a:pPr lvl="1"/>
            <a:r>
              <a:rPr lang="en-US"/>
              <a:t>This section includes special requirements not included in Section I</a:t>
            </a:r>
          </a:p>
          <a:p>
            <a:pPr lvl="1"/>
            <a:r>
              <a:rPr lang="en-US"/>
              <a:t>Many articles are based on regulations or policies unique to HHS, NIH, NCI and even the FFRDC</a:t>
            </a:r>
          </a:p>
          <a:p>
            <a:pPr lvl="1"/>
            <a:r>
              <a:rPr lang="en-US"/>
              <a:t>This section of the RFP will become part of any resultant contract</a:t>
            </a:r>
          </a:p>
          <a:p>
            <a:pPr marL="0" indent="0">
              <a:buNone/>
            </a:pPr>
            <a:endParaRPr lang="en-US"/>
          </a:p>
          <a:p>
            <a:pPr lvl="1"/>
            <a:endParaRPr lang="en-US" sz="1700">
              <a:effectLst/>
              <a:latin typeface="Calibri" panose="020F0502020204030204" pitchFamily="34" charset="0"/>
              <a:ea typeface="Calibri" panose="020F0502020204030204" pitchFamily="34" charset="0"/>
            </a:endParaRPr>
          </a:p>
          <a:p>
            <a:pPr marL="228600" lvl="1" indent="0">
              <a:buNone/>
            </a:pPr>
            <a:endParaRPr lang="en-US">
              <a:latin typeface="+mj-lt"/>
              <a:ea typeface="Calibri" panose="020F0502020204030204" pitchFamily="34" charset="0"/>
            </a:endParaRPr>
          </a:p>
        </p:txBody>
      </p:sp>
    </p:spTree>
    <p:extLst>
      <p:ext uri="{BB962C8B-B14F-4D97-AF65-F5344CB8AC3E}">
        <p14:creationId xmlns:p14="http://schemas.microsoft.com/office/powerpoint/2010/main" val="88890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Human Subjects - Protections</a:t>
            </a:r>
          </a:p>
          <a:p>
            <a:pPr lvl="1"/>
            <a:r>
              <a:rPr lang="en-US"/>
              <a:t>Guarantees the rights and welfare of human subjects involved</a:t>
            </a:r>
          </a:p>
          <a:p>
            <a:pPr lvl="1"/>
            <a:r>
              <a:rPr lang="en-US"/>
              <a:t>Protect the privacy of research participants</a:t>
            </a:r>
          </a:p>
          <a:p>
            <a:pPr lvl="1"/>
            <a:r>
              <a:rPr lang="en-US"/>
              <a:t>Prohibits undue inducements to influence the donation of human materials</a:t>
            </a:r>
          </a:p>
          <a:p>
            <a:pPr lvl="1"/>
            <a:endParaRPr lang="en-US"/>
          </a:p>
        </p:txBody>
      </p:sp>
      <p:graphicFrame>
        <p:nvGraphicFramePr>
          <p:cNvPr id="4" name="Table 3">
            <a:extLst>
              <a:ext uri="{FF2B5EF4-FFF2-40B4-BE49-F238E27FC236}">
                <a16:creationId xmlns:a16="http://schemas.microsoft.com/office/drawing/2014/main" id="{5F21C6A8-5283-4632-ABA8-57955E7EE744}"/>
              </a:ext>
            </a:extLst>
          </p:cNvPr>
          <p:cNvGraphicFramePr>
            <a:graphicFrameLocks noGrp="1"/>
          </p:cNvGraphicFramePr>
          <p:nvPr>
            <p:extLst>
              <p:ext uri="{D42A27DB-BD31-4B8C-83A1-F6EECF244321}">
                <p14:modId xmlns:p14="http://schemas.microsoft.com/office/powerpoint/2010/main" val="2929079300"/>
              </p:ext>
            </p:extLst>
          </p:nvPr>
        </p:nvGraphicFramePr>
        <p:xfrm>
          <a:off x="4602163" y="1014597"/>
          <a:ext cx="2988323" cy="2194560"/>
        </p:xfrm>
        <a:graphic>
          <a:graphicData uri="http://schemas.openxmlformats.org/drawingml/2006/table">
            <a:tbl>
              <a:tblPr bandRow="1">
                <a:tableStyleId>{5C22544A-7EE6-4342-B048-85BDC9FD1C3A}</a:tableStyleId>
              </a:tblPr>
              <a:tblGrid>
                <a:gridCol w="2988323">
                  <a:extLst>
                    <a:ext uri="{9D8B030D-6E8A-4147-A177-3AD203B41FA5}">
                      <a16:colId xmlns:a16="http://schemas.microsoft.com/office/drawing/2014/main" val="241251088"/>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 PROTECTION OF HUMAN SUBJECTS, HHSAR 352.270-4(b) (December 2015)</a:t>
                      </a:r>
                    </a:p>
                  </a:txBody>
                  <a:tcPr marL="7803" marR="7803" marT="7803" marB="0" anchor="b"/>
                </a:tc>
                <a:extLst>
                  <a:ext uri="{0D108BD9-81ED-4DB2-BD59-A6C34878D82A}">
                    <a16:rowId xmlns:a16="http://schemas.microsoft.com/office/drawing/2014/main" val="2877551512"/>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 HUMAN SUBJECTS</a:t>
                      </a:r>
                    </a:p>
                  </a:txBody>
                  <a:tcPr marL="7803" marR="7803" marT="7803" marB="0" anchor="b"/>
                </a:tc>
                <a:extLst>
                  <a:ext uri="{0D108BD9-81ED-4DB2-BD59-A6C34878D82A}">
                    <a16:rowId xmlns:a16="http://schemas.microsoft.com/office/drawing/2014/main" val="172430686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H.8. CERTIFICATE OF CONFIDENTIALITY</a:t>
                      </a:r>
                    </a:p>
                  </a:txBody>
                  <a:tcPr marL="7803" marR="7803" marT="7803" marB="0" anchor="b"/>
                </a:tc>
                <a:extLst>
                  <a:ext uri="{0D108BD9-81ED-4DB2-BD59-A6C34878D82A}">
                    <a16:rowId xmlns:a16="http://schemas.microsoft.com/office/drawing/2014/main" val="788890037"/>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H.15. HIV ANTIRETROVIRAL TREATMENT TRIALS</a:t>
                      </a:r>
                    </a:p>
                  </a:txBody>
                  <a:tcPr marL="7803" marR="7803" marT="7803" marB="0" anchor="b"/>
                </a:tc>
                <a:extLst>
                  <a:ext uri="{0D108BD9-81ED-4DB2-BD59-A6C34878D82A}">
                    <a16:rowId xmlns:a16="http://schemas.microsoft.com/office/drawing/2014/main" val="1229783610"/>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H.16. HUMAN MATERIALS</a:t>
                      </a:r>
                    </a:p>
                  </a:txBody>
                  <a:tcPr marL="7803" marR="7803" marT="7803" marB="0" anchor="b"/>
                </a:tc>
                <a:extLst>
                  <a:ext uri="{0D108BD9-81ED-4DB2-BD59-A6C34878D82A}">
                    <a16:rowId xmlns:a16="http://schemas.microsoft.com/office/drawing/2014/main" val="750762282"/>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H.17. HUMAN MATERIALS (ASSURANCE OF OHRP COMPLIANCE)</a:t>
                      </a:r>
                    </a:p>
                  </a:txBody>
                  <a:tcPr marL="7803" marR="7803" marT="7803" marB="0" anchor="b"/>
                </a:tc>
                <a:extLst>
                  <a:ext uri="{0D108BD9-81ED-4DB2-BD59-A6C34878D82A}">
                    <a16:rowId xmlns:a16="http://schemas.microsoft.com/office/drawing/2014/main" val="2611473439"/>
                  </a:ext>
                </a:extLst>
              </a:tr>
            </a:tbl>
          </a:graphicData>
        </a:graphic>
      </p:graphicFrame>
    </p:spTree>
    <p:extLst>
      <p:ext uri="{BB962C8B-B14F-4D97-AF65-F5344CB8AC3E}">
        <p14:creationId xmlns:p14="http://schemas.microsoft.com/office/powerpoint/2010/main" val="27623353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Human Subjects - Training and Resources</a:t>
            </a:r>
          </a:p>
          <a:p>
            <a:pPr lvl="1"/>
            <a:r>
              <a:rPr lang="en-US"/>
              <a:t>Describes the policy requirements for education and training on the protection of human subjects</a:t>
            </a:r>
          </a:p>
          <a:p>
            <a:pPr lvl="1"/>
            <a:r>
              <a:rPr lang="en-US"/>
              <a:t>Requirements for reporting adverse affects</a:t>
            </a:r>
          </a:p>
        </p:txBody>
      </p:sp>
      <p:graphicFrame>
        <p:nvGraphicFramePr>
          <p:cNvPr id="4" name="Table 3">
            <a:extLst>
              <a:ext uri="{FF2B5EF4-FFF2-40B4-BE49-F238E27FC236}">
                <a16:creationId xmlns:a16="http://schemas.microsoft.com/office/drawing/2014/main" id="{BB874C69-D82B-4280-A4CC-75E8406A5E70}"/>
              </a:ext>
            </a:extLst>
          </p:cNvPr>
          <p:cNvGraphicFramePr>
            <a:graphicFrameLocks noGrp="1"/>
          </p:cNvGraphicFramePr>
          <p:nvPr/>
        </p:nvGraphicFramePr>
        <p:xfrm>
          <a:off x="4762500" y="1069848"/>
          <a:ext cx="3887724" cy="1097280"/>
        </p:xfrm>
        <a:graphic>
          <a:graphicData uri="http://schemas.openxmlformats.org/drawingml/2006/table">
            <a:tbl>
              <a:tblPr bandRow="1">
                <a:tableStyleId>{5C22544A-7EE6-4342-B048-85BDC9FD1C3A}</a:tableStyleId>
              </a:tblPr>
              <a:tblGrid>
                <a:gridCol w="3887724">
                  <a:extLst>
                    <a:ext uri="{9D8B030D-6E8A-4147-A177-3AD203B41FA5}">
                      <a16:colId xmlns:a16="http://schemas.microsoft.com/office/drawing/2014/main" val="2696605262"/>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 REQUIRED EDUCATION IN THE PROTECTION OF HUMAN RESEARCH PARTICIPANTS</a:t>
                      </a:r>
                    </a:p>
                  </a:txBody>
                  <a:tcPr marL="7803" marR="7803" marT="7803" marB="0" anchor="b"/>
                </a:tc>
                <a:extLst>
                  <a:ext uri="{0D108BD9-81ED-4DB2-BD59-A6C34878D82A}">
                    <a16:rowId xmlns:a16="http://schemas.microsoft.com/office/drawing/2014/main" val="21493373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 DATA AND SAFETY MONITORING IN CLINICAL TRIALS</a:t>
                      </a:r>
                    </a:p>
                  </a:txBody>
                  <a:tcPr marL="7803" marR="7803" marT="7803" marB="0" anchor="b"/>
                </a:tc>
                <a:extLst>
                  <a:ext uri="{0D108BD9-81ED-4DB2-BD59-A6C34878D82A}">
                    <a16:rowId xmlns:a16="http://schemas.microsoft.com/office/drawing/2014/main" val="326737775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 GOOD CLINICAL PRACTICE TRAINING FOR NIH AWARDEES INVOLVED IN NIH-FUNDED CLINICAL TRIALS</a:t>
                      </a:r>
                    </a:p>
                  </a:txBody>
                  <a:tcPr marL="7803" marR="7803" marT="7803" marB="0" anchor="b"/>
                </a:tc>
                <a:extLst>
                  <a:ext uri="{0D108BD9-81ED-4DB2-BD59-A6C34878D82A}">
                    <a16:rowId xmlns:a16="http://schemas.microsoft.com/office/drawing/2014/main" val="1163481355"/>
                  </a:ext>
                </a:extLst>
              </a:tr>
            </a:tbl>
          </a:graphicData>
        </a:graphic>
      </p:graphicFrame>
    </p:spTree>
    <p:extLst>
      <p:ext uri="{BB962C8B-B14F-4D97-AF65-F5344CB8AC3E}">
        <p14:creationId xmlns:p14="http://schemas.microsoft.com/office/powerpoint/2010/main" val="4642437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Human Subjects - Reporting</a:t>
            </a:r>
          </a:p>
          <a:p>
            <a:pPr lvl="2"/>
            <a:r>
              <a:rPr lang="en-US"/>
              <a:t>All NIH-funded clinical trials are expected to register and submit results information to ClinicalTrials.gov</a:t>
            </a:r>
          </a:p>
          <a:p>
            <a:pPr lvl="2"/>
            <a:r>
              <a:rPr lang="en-US"/>
              <a:t>Describes the Government as the Sponsor and “Responsible Party” with regards to FDAAA</a:t>
            </a:r>
          </a:p>
          <a:p>
            <a:pPr lvl="1"/>
            <a:endParaRPr lang="en-US"/>
          </a:p>
        </p:txBody>
      </p:sp>
      <p:graphicFrame>
        <p:nvGraphicFramePr>
          <p:cNvPr id="4" name="Table 3">
            <a:extLst>
              <a:ext uri="{FF2B5EF4-FFF2-40B4-BE49-F238E27FC236}">
                <a16:creationId xmlns:a16="http://schemas.microsoft.com/office/drawing/2014/main" id="{2D691A4B-1DD9-40E6-9DB3-999FD7A5B419}"/>
              </a:ext>
            </a:extLst>
          </p:cNvPr>
          <p:cNvGraphicFramePr>
            <a:graphicFrameLocks noGrp="1"/>
          </p:cNvGraphicFramePr>
          <p:nvPr/>
        </p:nvGraphicFramePr>
        <p:xfrm>
          <a:off x="4762500" y="1069848"/>
          <a:ext cx="3897313" cy="146304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1967217250"/>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 CLINICAL TRIAL REGISTRATION AND RESULTS INFORMATION SUBMISSION</a:t>
                      </a:r>
                    </a:p>
                  </a:txBody>
                  <a:tcPr marL="7803" marR="7803" marT="7803" marB="0" anchor="b"/>
                </a:tc>
                <a:extLst>
                  <a:ext uri="{0D108BD9-81ED-4DB2-BD59-A6C34878D82A}">
                    <a16:rowId xmlns:a16="http://schemas.microsoft.com/office/drawing/2014/main" val="2434621209"/>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H.7. CLINICAL TRIAL REGISTRATION AND RESULTS INFORMATION SUBMISSION PLAN</a:t>
                      </a:r>
                    </a:p>
                  </a:txBody>
                  <a:tcPr marL="7803" marR="7803" marT="7803" marB="0" anchor="b"/>
                </a:tc>
                <a:extLst>
                  <a:ext uri="{0D108BD9-81ED-4DB2-BD59-A6C34878D82A}">
                    <a16:rowId xmlns:a16="http://schemas.microsoft.com/office/drawing/2014/main" val="3962922407"/>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H.13. POSTING CLINICAL TRIAL INFORMED CONSENT FORMS TO CLINICALTRIALS.GOV</a:t>
                      </a:r>
                    </a:p>
                  </a:txBody>
                  <a:tcPr marL="7803" marR="7803" marT="7803" marB="0" anchor="b"/>
                </a:tc>
                <a:extLst>
                  <a:ext uri="{0D108BD9-81ED-4DB2-BD59-A6C34878D82A}">
                    <a16:rowId xmlns:a16="http://schemas.microsoft.com/office/drawing/2014/main" val="342060477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H.14. REGISTRATION AND RESULTS REPORTING FOR APPLICABLE CLINICAL TRIALS IN CLINICALTRIALS.GOV</a:t>
                      </a:r>
                    </a:p>
                  </a:txBody>
                  <a:tcPr marL="7803" marR="7803" marT="7803" marB="0" anchor="b"/>
                </a:tc>
                <a:extLst>
                  <a:ext uri="{0D108BD9-81ED-4DB2-BD59-A6C34878D82A}">
                    <a16:rowId xmlns:a16="http://schemas.microsoft.com/office/drawing/2014/main" val="3217856914"/>
                  </a:ext>
                </a:extLst>
              </a:tr>
            </a:tbl>
          </a:graphicData>
        </a:graphic>
      </p:graphicFrame>
    </p:spTree>
    <p:extLst>
      <p:ext uri="{BB962C8B-B14F-4D97-AF65-F5344CB8AC3E}">
        <p14:creationId xmlns:p14="http://schemas.microsoft.com/office/powerpoint/2010/main" val="18026592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Human Subjects - Review Boards</a:t>
            </a:r>
          </a:p>
          <a:p>
            <a:pPr lvl="1"/>
            <a:r>
              <a:rPr lang="en-US"/>
              <a:t>Provides for the ethical review of human subject research protocols</a:t>
            </a:r>
          </a:p>
          <a:p>
            <a:pPr lvl="1"/>
            <a:r>
              <a:rPr lang="en-US"/>
              <a:t>sIRB is expected to carry out the regulatory requirements as specified at 45 CFR Part 46</a:t>
            </a:r>
          </a:p>
        </p:txBody>
      </p:sp>
      <p:graphicFrame>
        <p:nvGraphicFramePr>
          <p:cNvPr id="4" name="Table 3">
            <a:extLst>
              <a:ext uri="{FF2B5EF4-FFF2-40B4-BE49-F238E27FC236}">
                <a16:creationId xmlns:a16="http://schemas.microsoft.com/office/drawing/2014/main" id="{C3E09582-5514-4DC3-8F80-7EC2C8E1AD40}"/>
              </a:ext>
            </a:extLst>
          </p:cNvPr>
          <p:cNvGraphicFramePr>
            <a:graphicFrameLocks noGrp="1"/>
          </p:cNvGraphicFramePr>
          <p:nvPr>
            <p:extLst>
              <p:ext uri="{D42A27DB-BD31-4B8C-83A1-F6EECF244321}">
                <p14:modId xmlns:p14="http://schemas.microsoft.com/office/powerpoint/2010/main" val="1403620233"/>
              </p:ext>
            </p:extLst>
          </p:nvPr>
        </p:nvGraphicFramePr>
        <p:xfrm>
          <a:off x="4762500" y="1069848"/>
          <a:ext cx="3896868" cy="731520"/>
        </p:xfrm>
        <a:graphic>
          <a:graphicData uri="http://schemas.openxmlformats.org/drawingml/2006/table">
            <a:tbl>
              <a:tblPr bandRow="1">
                <a:tableStyleId>{5C22544A-7EE6-4342-B048-85BDC9FD1C3A}</a:tableStyleId>
              </a:tblPr>
              <a:tblGrid>
                <a:gridCol w="3896868">
                  <a:extLst>
                    <a:ext uri="{9D8B030D-6E8A-4147-A177-3AD203B41FA5}">
                      <a16:colId xmlns:a16="http://schemas.microsoft.com/office/drawing/2014/main" val="649786987"/>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H.9. SINGLE INSTITUTIONAL REVIEW BOARD (sIRB)</a:t>
                      </a:r>
                    </a:p>
                  </a:txBody>
                  <a:tcPr marL="7803" marR="7803" marT="7803" marB="0" anchor="b"/>
                </a:tc>
                <a:extLst>
                  <a:ext uri="{0D108BD9-81ED-4DB2-BD59-A6C34878D82A}">
                    <a16:rowId xmlns:a16="http://schemas.microsoft.com/office/drawing/2014/main" val="14573499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H.10. PLAN FOR SINGLE INSTITUTIONAL REVIEW BOARD (sIRB)</a:t>
                      </a:r>
                    </a:p>
                  </a:txBody>
                  <a:tcPr marL="7803" marR="7803" marT="7803" marB="0" anchor="b"/>
                </a:tc>
                <a:extLst>
                  <a:ext uri="{0D108BD9-81ED-4DB2-BD59-A6C34878D82A}">
                    <a16:rowId xmlns:a16="http://schemas.microsoft.com/office/drawing/2014/main" val="2182390115"/>
                  </a:ext>
                </a:extLst>
              </a:tr>
            </a:tbl>
          </a:graphicData>
        </a:graphic>
      </p:graphicFrame>
    </p:spTree>
    <p:extLst>
      <p:ext uri="{BB962C8B-B14F-4D97-AF65-F5344CB8AC3E}">
        <p14:creationId xmlns:p14="http://schemas.microsoft.com/office/powerpoint/2010/main" val="444167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Human Subjects – Inclusions</a:t>
            </a:r>
          </a:p>
          <a:p>
            <a:pPr lvl="1"/>
            <a:r>
              <a:rPr lang="en-US"/>
              <a:t>The inclusion of women and minority groups is required in all clinical research</a:t>
            </a:r>
          </a:p>
          <a:p>
            <a:pPr lvl="1"/>
            <a:r>
              <a:rPr lang="en-US"/>
              <a:t>H.12 ensures that research findings can be generalized to the entire population</a:t>
            </a:r>
          </a:p>
        </p:txBody>
      </p:sp>
      <p:graphicFrame>
        <p:nvGraphicFramePr>
          <p:cNvPr id="4" name="Table 3">
            <a:extLst>
              <a:ext uri="{FF2B5EF4-FFF2-40B4-BE49-F238E27FC236}">
                <a16:creationId xmlns:a16="http://schemas.microsoft.com/office/drawing/2014/main" id="{F062C4AF-C181-4258-9ECE-57F93E5EF681}"/>
              </a:ext>
            </a:extLst>
          </p:cNvPr>
          <p:cNvGraphicFramePr>
            <a:graphicFrameLocks noGrp="1"/>
          </p:cNvGraphicFramePr>
          <p:nvPr/>
        </p:nvGraphicFramePr>
        <p:xfrm>
          <a:off x="4762500" y="1069848"/>
          <a:ext cx="3887724" cy="731520"/>
        </p:xfrm>
        <a:graphic>
          <a:graphicData uri="http://schemas.openxmlformats.org/drawingml/2006/table">
            <a:tbl>
              <a:tblPr bandRow="1">
                <a:tableStyleId>{5C22544A-7EE6-4342-B048-85BDC9FD1C3A}</a:tableStyleId>
              </a:tblPr>
              <a:tblGrid>
                <a:gridCol w="3887724">
                  <a:extLst>
                    <a:ext uri="{9D8B030D-6E8A-4147-A177-3AD203B41FA5}">
                      <a16:colId xmlns:a16="http://schemas.microsoft.com/office/drawing/2014/main" val="2764811085"/>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H.11. INCLUSION OF WOMEN AND MINORITIES IN RESEARCH INVOLVING HUMAN SUBJECTS</a:t>
                      </a:r>
                    </a:p>
                  </a:txBody>
                  <a:tcPr marL="7803" marR="7803" marT="7803" marB="0" anchor="b"/>
                </a:tc>
                <a:extLst>
                  <a:ext uri="{0D108BD9-81ED-4DB2-BD59-A6C34878D82A}">
                    <a16:rowId xmlns:a16="http://schemas.microsoft.com/office/drawing/2014/main" val="101072697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H.12. INCLUSION OF INDIVIDUALS ACROSS THE LIFESPAN AS PARTICIPANTS IN RESEARCH INVOLVING HUMAN SUBJECTS</a:t>
                      </a:r>
                    </a:p>
                  </a:txBody>
                  <a:tcPr marL="7803" marR="7803" marT="7803" marB="0" anchor="b"/>
                </a:tc>
                <a:extLst>
                  <a:ext uri="{0D108BD9-81ED-4DB2-BD59-A6C34878D82A}">
                    <a16:rowId xmlns:a16="http://schemas.microsoft.com/office/drawing/2014/main" val="1240798793"/>
                  </a:ext>
                </a:extLst>
              </a:tr>
            </a:tbl>
          </a:graphicData>
        </a:graphic>
      </p:graphicFrame>
    </p:spTree>
    <p:extLst>
      <p:ext uri="{BB962C8B-B14F-4D97-AF65-F5344CB8AC3E}">
        <p14:creationId xmlns:p14="http://schemas.microsoft.com/office/powerpoint/2010/main" val="230218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Human Subjects - Special Considerations</a:t>
            </a:r>
          </a:p>
          <a:p>
            <a:pPr lvl="1"/>
            <a:r>
              <a:rPr lang="en-US"/>
              <a:t>Details additional responsibilities and limitations </a:t>
            </a:r>
          </a:p>
          <a:p>
            <a:pPr lvl="1"/>
            <a:r>
              <a:rPr lang="en-US"/>
              <a:t>Designed to be in accordance with Federal Regulations and NIH Policies</a:t>
            </a:r>
          </a:p>
        </p:txBody>
      </p:sp>
      <p:graphicFrame>
        <p:nvGraphicFramePr>
          <p:cNvPr id="5" name="Table 4">
            <a:extLst>
              <a:ext uri="{FF2B5EF4-FFF2-40B4-BE49-F238E27FC236}">
                <a16:creationId xmlns:a16="http://schemas.microsoft.com/office/drawing/2014/main" id="{3B7028B4-33AE-4B1F-83C2-B5AC9CE0F47F}"/>
              </a:ext>
            </a:extLst>
          </p:cNvPr>
          <p:cNvGraphicFramePr>
            <a:graphicFrameLocks noGrp="1"/>
          </p:cNvGraphicFramePr>
          <p:nvPr/>
        </p:nvGraphicFramePr>
        <p:xfrm>
          <a:off x="4762054" y="1069848"/>
          <a:ext cx="3897313" cy="109728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1589479440"/>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H.18. RESEARCH INVOLVING HUMAN FETAL TISSUE</a:t>
                      </a:r>
                    </a:p>
                  </a:txBody>
                  <a:tcPr marL="7803" marR="7803" marT="7803" marB="0" anchor="b"/>
                </a:tc>
                <a:extLst>
                  <a:ext uri="{0D108BD9-81ED-4DB2-BD59-A6C34878D82A}">
                    <a16:rowId xmlns:a16="http://schemas.microsoft.com/office/drawing/2014/main" val="3153570591"/>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H.19. RESEARCH INVOLVING RECOMBINANT OR SYNTHETIC NUCLEIC ACID MOLECULES (Including Human Gene Transfer Research)</a:t>
                      </a:r>
                    </a:p>
                  </a:txBody>
                  <a:tcPr marL="7803" marR="7803" marT="7803" marB="0" anchor="b"/>
                </a:tc>
                <a:extLst>
                  <a:ext uri="{0D108BD9-81ED-4DB2-BD59-A6C34878D82A}">
                    <a16:rowId xmlns:a16="http://schemas.microsoft.com/office/drawing/2014/main" val="3088646877"/>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H.20. HUMAN STEM CELL RESEARCH</a:t>
                      </a:r>
                    </a:p>
                  </a:txBody>
                  <a:tcPr marL="7803" marR="7803" marT="7803" marB="0" anchor="b"/>
                </a:tc>
                <a:extLst>
                  <a:ext uri="{0D108BD9-81ED-4DB2-BD59-A6C34878D82A}">
                    <a16:rowId xmlns:a16="http://schemas.microsoft.com/office/drawing/2014/main" val="2036777042"/>
                  </a:ext>
                </a:extLst>
              </a:tr>
            </a:tbl>
          </a:graphicData>
        </a:graphic>
      </p:graphicFrame>
    </p:spTree>
    <p:extLst>
      <p:ext uri="{BB962C8B-B14F-4D97-AF65-F5344CB8AC3E}">
        <p14:creationId xmlns:p14="http://schemas.microsoft.com/office/powerpoint/2010/main" val="35549936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Animals</a:t>
            </a:r>
          </a:p>
          <a:p>
            <a:pPr lvl="1"/>
            <a:r>
              <a:rPr lang="en-US"/>
              <a:t>Designed in accordance with policies, regulations and guidance that protect animals used in research, training and testing</a:t>
            </a:r>
          </a:p>
          <a:p>
            <a:pPr lvl="1"/>
            <a:r>
              <a:rPr lang="en-US"/>
              <a:t>Provides protections for animal and human welfare</a:t>
            </a:r>
          </a:p>
          <a:p>
            <a:pPr lvl="1"/>
            <a:r>
              <a:rPr lang="en-US"/>
              <a:t>See the </a:t>
            </a:r>
            <a:r>
              <a:rPr lang="en-US" b="0" i="0">
                <a:solidFill>
                  <a:srgbClr val="000000"/>
                </a:solidFill>
                <a:effectLst/>
                <a:latin typeface="Helvetica" panose="020B0604020202020204" pitchFamily="34" charset="0"/>
              </a:rPr>
              <a:t>Office of Laboratory Animal Welfare (</a:t>
            </a:r>
            <a:r>
              <a:rPr lang="en-US"/>
              <a:t>OLAW) website in Article H.34 for additional details</a:t>
            </a:r>
          </a:p>
        </p:txBody>
      </p:sp>
      <p:graphicFrame>
        <p:nvGraphicFramePr>
          <p:cNvPr id="4" name="Table 3">
            <a:extLst>
              <a:ext uri="{FF2B5EF4-FFF2-40B4-BE49-F238E27FC236}">
                <a16:creationId xmlns:a16="http://schemas.microsoft.com/office/drawing/2014/main" id="{33ED6972-A9F8-4DAC-AD4C-E05FB4645AA2}"/>
              </a:ext>
            </a:extLst>
          </p:cNvPr>
          <p:cNvGraphicFramePr>
            <a:graphicFrameLocks noGrp="1"/>
          </p:cNvGraphicFramePr>
          <p:nvPr/>
        </p:nvGraphicFramePr>
        <p:xfrm>
          <a:off x="4762500" y="1069848"/>
          <a:ext cx="3897313" cy="146304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703963748"/>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H.33. CARE OF LIVE VERTEBRATE ANIMALS, HHSAR 352.270-5(b) (December 2015)</a:t>
                      </a:r>
                    </a:p>
                  </a:txBody>
                  <a:tcPr marL="7803" marR="7803" marT="7803" marB="0" anchor="b"/>
                </a:tc>
                <a:extLst>
                  <a:ext uri="{0D108BD9-81ED-4DB2-BD59-A6C34878D82A}">
                    <a16:rowId xmlns:a16="http://schemas.microsoft.com/office/drawing/2014/main" val="242312699"/>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H.34. ANIMAL WELFARE</a:t>
                      </a:r>
                    </a:p>
                  </a:txBody>
                  <a:tcPr marL="7803" marR="7803" marT="7803" marB="0" anchor="b"/>
                </a:tc>
                <a:extLst>
                  <a:ext uri="{0D108BD9-81ED-4DB2-BD59-A6C34878D82A}">
                    <a16:rowId xmlns:a16="http://schemas.microsoft.com/office/drawing/2014/main" val="3146788368"/>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H.35. INTRODUCTION OF RODENTS AND RODENT PRODUCTS</a:t>
                      </a:r>
                    </a:p>
                  </a:txBody>
                  <a:tcPr marL="7803" marR="7803" marT="7803" marB="0" anchor="b"/>
                </a:tc>
                <a:extLst>
                  <a:ext uri="{0D108BD9-81ED-4DB2-BD59-A6C34878D82A}">
                    <a16:rowId xmlns:a16="http://schemas.microsoft.com/office/drawing/2014/main" val="372820512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H.36. PROTECTION OF PERSONNEL WHO WORK WITH NONHUMAN PRIMATES</a:t>
                      </a:r>
                    </a:p>
                  </a:txBody>
                  <a:tcPr marL="7803" marR="7803" marT="7803" marB="0" anchor="b"/>
                </a:tc>
                <a:extLst>
                  <a:ext uri="{0D108BD9-81ED-4DB2-BD59-A6C34878D82A}">
                    <a16:rowId xmlns:a16="http://schemas.microsoft.com/office/drawing/2014/main" val="407055785"/>
                  </a:ext>
                </a:extLst>
              </a:tr>
            </a:tbl>
          </a:graphicData>
        </a:graphic>
      </p:graphicFrame>
    </p:spTree>
    <p:extLst>
      <p:ext uri="{BB962C8B-B14F-4D97-AF65-F5344CB8AC3E}">
        <p14:creationId xmlns:p14="http://schemas.microsoft.com/office/powerpoint/2010/main" val="40173665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General Policies </a:t>
            </a:r>
          </a:p>
          <a:p>
            <a:pPr lvl="1"/>
            <a:r>
              <a:rPr lang="en-US"/>
              <a:t>Many of the included articles ensure adherence to general HHS/NIH policies </a:t>
            </a:r>
          </a:p>
          <a:p>
            <a:pPr lvl="1"/>
            <a:r>
              <a:rPr lang="en-US"/>
              <a:t>These articles apply broadly to most HHS/NIH contracts</a:t>
            </a:r>
          </a:p>
        </p:txBody>
      </p:sp>
      <p:graphicFrame>
        <p:nvGraphicFramePr>
          <p:cNvPr id="4" name="Table 3">
            <a:extLst>
              <a:ext uri="{FF2B5EF4-FFF2-40B4-BE49-F238E27FC236}">
                <a16:creationId xmlns:a16="http://schemas.microsoft.com/office/drawing/2014/main" id="{78D5137A-681E-4441-9D03-EA5F7C493D82}"/>
              </a:ext>
            </a:extLst>
          </p:cNvPr>
          <p:cNvGraphicFramePr>
            <a:graphicFrameLocks noGrp="1"/>
          </p:cNvGraphicFramePr>
          <p:nvPr>
            <p:extLst>
              <p:ext uri="{D42A27DB-BD31-4B8C-83A1-F6EECF244321}">
                <p14:modId xmlns:p14="http://schemas.microsoft.com/office/powerpoint/2010/main" val="2502994515"/>
              </p:ext>
            </p:extLst>
          </p:nvPr>
        </p:nvGraphicFramePr>
        <p:xfrm>
          <a:off x="4654762" y="763206"/>
          <a:ext cx="3887724" cy="2926080"/>
        </p:xfrm>
        <a:graphic>
          <a:graphicData uri="http://schemas.openxmlformats.org/drawingml/2006/table">
            <a:tbl>
              <a:tblPr bandRow="1">
                <a:tableStyleId>{5C22544A-7EE6-4342-B048-85BDC9FD1C3A}</a:tableStyleId>
              </a:tblPr>
              <a:tblGrid>
                <a:gridCol w="3887724">
                  <a:extLst>
                    <a:ext uri="{9D8B030D-6E8A-4147-A177-3AD203B41FA5}">
                      <a16:colId xmlns:a16="http://schemas.microsoft.com/office/drawing/2014/main" val="2484884252"/>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H.21. REMITTANCE PROCEDURES FOR SALE OF RESEARCH SUBSTANCES AND LIVING ORGANISMS</a:t>
                      </a:r>
                    </a:p>
                  </a:txBody>
                  <a:tcPr marL="7803" marR="7803" marT="7803" marB="0" anchor="b"/>
                </a:tc>
                <a:extLst>
                  <a:ext uri="{0D108BD9-81ED-4DB2-BD59-A6C34878D82A}">
                    <a16:rowId xmlns:a16="http://schemas.microsoft.com/office/drawing/2014/main" val="3485982425"/>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H.22. NIH POLICY ON ENHANCING REPRODUCIBILITY THROUGH RIGOR AND TRANSPARENCY</a:t>
                      </a:r>
                    </a:p>
                  </a:txBody>
                  <a:tcPr marL="7803" marR="7803" marT="7803" marB="0" anchor="b"/>
                </a:tc>
                <a:extLst>
                  <a:ext uri="{0D108BD9-81ED-4DB2-BD59-A6C34878D82A}">
                    <a16:rowId xmlns:a16="http://schemas.microsoft.com/office/drawing/2014/main" val="4161679990"/>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H.26. DUAL USE RESEARCH OF CONCERN</a:t>
                      </a:r>
                    </a:p>
                  </a:txBody>
                  <a:tcPr marL="7803" marR="7803" marT="7803" marB="0" anchor="b"/>
                </a:tc>
                <a:extLst>
                  <a:ext uri="{0D108BD9-81ED-4DB2-BD59-A6C34878D82A}">
                    <a16:rowId xmlns:a16="http://schemas.microsoft.com/office/drawing/2014/main" val="926041046"/>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H.49. INSTITUTIONAL RESPONSIBILITY REGARDING INVESTIGATOR FINANCIAL CONFLICTS OF INTEREST</a:t>
                      </a:r>
                    </a:p>
                  </a:txBody>
                  <a:tcPr marL="7803" marR="7803" marT="7803" marB="0" anchor="b"/>
                </a:tc>
                <a:extLst>
                  <a:ext uri="{0D108BD9-81ED-4DB2-BD59-A6C34878D82A}">
                    <a16:rowId xmlns:a16="http://schemas.microsoft.com/office/drawing/2014/main" val="3832249046"/>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H.51. REPORTING MATTERS INVOLVING FRAUD, WASTE AND ABUSE</a:t>
                      </a:r>
                    </a:p>
                  </a:txBody>
                  <a:tcPr marL="7803" marR="7803" marT="7803" marB="0" anchor="b"/>
                </a:tc>
                <a:extLst>
                  <a:ext uri="{0D108BD9-81ED-4DB2-BD59-A6C34878D82A}">
                    <a16:rowId xmlns:a16="http://schemas.microsoft.com/office/drawing/2014/main" val="1413171789"/>
                  </a:ext>
                </a:extLst>
              </a:tr>
              <a:tr h="365760">
                <a:tc>
                  <a:txBody>
                    <a:bodyPr/>
                    <a:lstStyle/>
                    <a:p>
                      <a:pPr marL="0" algn="l" defTabSz="457200" rtl="0" eaLnBrk="1" fontAlgn="b" latinLnBrk="0" hangingPunct="1"/>
                      <a:r>
                        <a:rPr lang="fr-FR" sz="800" b="0" i="0" u="none" strike="noStrike" kern="1200">
                          <a:solidFill>
                            <a:srgbClr val="000000"/>
                          </a:solidFill>
                          <a:effectLst/>
                          <a:latin typeface="Calibri" panose="020F0502020204030204" pitchFamily="34" charset="0"/>
                          <a:ea typeface="+mn-ea"/>
                          <a:cs typeface="+mn-cs"/>
                        </a:rPr>
                        <a:t>ARTICLE H.61. CONSTITUTION DAY</a:t>
                      </a:r>
                    </a:p>
                  </a:txBody>
                  <a:tcPr marL="7803" marR="7803" marT="7803" marB="0" anchor="b"/>
                </a:tc>
                <a:extLst>
                  <a:ext uri="{0D108BD9-81ED-4DB2-BD59-A6C34878D82A}">
                    <a16:rowId xmlns:a16="http://schemas.microsoft.com/office/drawing/2014/main" val="3164351850"/>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H.65. GUIDELINES FOR INCLUSION OF WOMEN, MINORITIES, AND PERSONS WITH DISABILITIES IN NIH-SUPPORTED CONFERENCES</a:t>
                      </a:r>
                    </a:p>
                  </a:txBody>
                  <a:tcPr marL="7803" marR="7803" marT="7803" marB="0" anchor="b"/>
                </a:tc>
                <a:extLst>
                  <a:ext uri="{0D108BD9-81ED-4DB2-BD59-A6C34878D82A}">
                    <a16:rowId xmlns:a16="http://schemas.microsoft.com/office/drawing/2014/main" val="4183026037"/>
                  </a:ext>
                </a:extLst>
              </a:tr>
              <a:tr h="365760">
                <a:tc>
                  <a:txBody>
                    <a:bodyPr/>
                    <a:lstStyle/>
                    <a:p>
                      <a:pPr marL="0" algn="l" defTabSz="457200" rtl="0" eaLnBrk="1" fontAlgn="b" latinLnBrk="0" hangingPunct="1"/>
                      <a:r>
                        <a:rPr lang="fr-FR" sz="800" b="0" i="0" u="none" strike="noStrike" kern="1200">
                          <a:solidFill>
                            <a:srgbClr val="000000"/>
                          </a:solidFill>
                          <a:effectLst/>
                          <a:latin typeface="Calibri" panose="020F0502020204030204" pitchFamily="34" charset="0"/>
                          <a:ea typeface="+mn-ea"/>
                          <a:cs typeface="+mn-cs"/>
                        </a:rPr>
                        <a:t>ARTICLE H.89. PUBLIC HEALTH SURVEILLANCE EXCLUSION</a:t>
                      </a:r>
                    </a:p>
                  </a:txBody>
                  <a:tcPr marL="7803" marR="7803" marT="7803" marB="0" anchor="b"/>
                </a:tc>
                <a:extLst>
                  <a:ext uri="{0D108BD9-81ED-4DB2-BD59-A6C34878D82A}">
                    <a16:rowId xmlns:a16="http://schemas.microsoft.com/office/drawing/2014/main" val="2809823512"/>
                  </a:ext>
                </a:extLst>
              </a:tr>
            </a:tbl>
          </a:graphicData>
        </a:graphic>
      </p:graphicFrame>
    </p:spTree>
    <p:extLst>
      <p:ext uri="{BB962C8B-B14F-4D97-AF65-F5344CB8AC3E}">
        <p14:creationId xmlns:p14="http://schemas.microsoft.com/office/powerpoint/2010/main" val="29080916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C567-002B-4205-91AB-58A193B8D9FA}"/>
              </a:ext>
            </a:extLst>
          </p:cNvPr>
          <p:cNvSpPr>
            <a:spLocks noGrp="1"/>
          </p:cNvSpPr>
          <p:nvPr>
            <p:ph type="title"/>
          </p:nvPr>
        </p:nvSpPr>
        <p:spPr/>
        <p:txBody>
          <a:bodyPr/>
          <a:lstStyle/>
          <a:p>
            <a:pPr algn="ctr"/>
            <a:r>
              <a:rPr lang="en-US" b="1"/>
              <a:t>Section H – Special Contract Performance Requirements</a:t>
            </a:r>
            <a:endParaRPr lang="en-US"/>
          </a:p>
        </p:txBody>
      </p:sp>
      <p:sp>
        <p:nvSpPr>
          <p:cNvPr id="3" name="Content Placeholder 2">
            <a:extLst>
              <a:ext uri="{FF2B5EF4-FFF2-40B4-BE49-F238E27FC236}">
                <a16:creationId xmlns:a16="http://schemas.microsoft.com/office/drawing/2014/main" id="{A96FF4D6-61AC-490A-87E8-2315C764E193}"/>
              </a:ext>
            </a:extLst>
          </p:cNvPr>
          <p:cNvSpPr>
            <a:spLocks noGrp="1"/>
          </p:cNvSpPr>
          <p:nvPr>
            <p:ph sz="quarter" idx="11"/>
          </p:nvPr>
        </p:nvSpPr>
        <p:spPr/>
        <p:txBody>
          <a:bodyPr/>
          <a:lstStyle/>
          <a:p>
            <a:r>
              <a:rPr lang="en-US"/>
              <a:t>Allowances</a:t>
            </a:r>
          </a:p>
          <a:p>
            <a:pPr lvl="1"/>
            <a:r>
              <a:rPr lang="en-US"/>
              <a:t>Some articles are designed to provide written allowance for certain contractual actions</a:t>
            </a:r>
          </a:p>
        </p:txBody>
      </p:sp>
      <p:graphicFrame>
        <p:nvGraphicFramePr>
          <p:cNvPr id="4" name="Table 3">
            <a:extLst>
              <a:ext uri="{FF2B5EF4-FFF2-40B4-BE49-F238E27FC236}">
                <a16:creationId xmlns:a16="http://schemas.microsoft.com/office/drawing/2014/main" id="{B91BF4A9-1824-4D5F-BE2E-44F455F39B23}"/>
              </a:ext>
            </a:extLst>
          </p:cNvPr>
          <p:cNvGraphicFramePr>
            <a:graphicFrameLocks noGrp="1"/>
          </p:cNvGraphicFramePr>
          <p:nvPr/>
        </p:nvGraphicFramePr>
        <p:xfrm>
          <a:off x="4762500" y="1069848"/>
          <a:ext cx="3897313" cy="1463040"/>
        </p:xfrm>
        <a:graphic>
          <a:graphicData uri="http://schemas.openxmlformats.org/drawingml/2006/table">
            <a:tbl>
              <a:tblPr bandRow="1">
                <a:tableStyleId>{5C22544A-7EE6-4342-B048-85BDC9FD1C3A}</a:tableStyleId>
              </a:tblPr>
              <a:tblGrid>
                <a:gridCol w="3897313">
                  <a:extLst>
                    <a:ext uri="{9D8B030D-6E8A-4147-A177-3AD203B41FA5}">
                      <a16:colId xmlns:a16="http://schemas.microsoft.com/office/drawing/2014/main" val="3485328087"/>
                    </a:ext>
                  </a:extLst>
                </a:gridCol>
              </a:tblGrid>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H.47. CONTRACTOR'S USE OF LIBRARY RESOURCES AT NIH</a:t>
                      </a:r>
                    </a:p>
                  </a:txBody>
                  <a:tcPr marL="7803" marR="7803" marT="7803" marB="0" anchor="b"/>
                </a:tc>
                <a:extLst>
                  <a:ext uri="{0D108BD9-81ED-4DB2-BD59-A6C34878D82A}">
                    <a16:rowId xmlns:a16="http://schemas.microsoft.com/office/drawing/2014/main" val="337449325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H.54. INTELLECTUAL PROPERTY OPTION TO COLLABORATOR (APPLICABLE AT THE TASK ORDER LEVEL)</a:t>
                      </a:r>
                    </a:p>
                  </a:txBody>
                  <a:tcPr marL="7803" marR="7803" marT="7803" marB="0" anchor="b"/>
                </a:tc>
                <a:extLst>
                  <a:ext uri="{0D108BD9-81ED-4DB2-BD59-A6C34878D82A}">
                    <a16:rowId xmlns:a16="http://schemas.microsoft.com/office/drawing/2014/main" val="1963691318"/>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H.63. REGISTRATION FEES FOR CONFERENCES, WORKSHOPS AND MEETINGS (APPLICABLE AT THE TASK ORDER LEVEL)</a:t>
                      </a:r>
                    </a:p>
                  </a:txBody>
                  <a:tcPr marL="7803" marR="7803" marT="7803" marB="0" anchor="b"/>
                </a:tc>
                <a:extLst>
                  <a:ext uri="{0D108BD9-81ED-4DB2-BD59-A6C34878D82A}">
                    <a16:rowId xmlns:a16="http://schemas.microsoft.com/office/drawing/2014/main" val="4131322664"/>
                  </a:ext>
                </a:extLst>
              </a:tr>
              <a:tr h="365760">
                <a:tc>
                  <a:txBody>
                    <a:bodyPr/>
                    <a:lstStyle/>
                    <a:p>
                      <a:pPr marL="0" algn="l" defTabSz="457200" rtl="0" eaLnBrk="1" fontAlgn="b" latinLnBrk="0" hangingPunct="1"/>
                      <a:r>
                        <a:rPr lang="en-US" sz="800" b="0" i="0" u="none" strike="noStrike" kern="1200">
                          <a:solidFill>
                            <a:srgbClr val="000000"/>
                          </a:solidFill>
                          <a:effectLst/>
                          <a:latin typeface="Calibri" panose="020F0502020204030204" pitchFamily="34" charset="0"/>
                          <a:ea typeface="+mn-ea"/>
                          <a:cs typeface="+mn-cs"/>
                        </a:rPr>
                        <a:t>ARTICLE H.64. REGISTRATION FEES FOR NIH SPONSORED SCIENTIFIC, EDUCATIONAL, AND RESEARCH- RELATED CONFERENCES</a:t>
                      </a:r>
                    </a:p>
                  </a:txBody>
                  <a:tcPr marL="7803" marR="7803" marT="7803" marB="0" anchor="b"/>
                </a:tc>
                <a:extLst>
                  <a:ext uri="{0D108BD9-81ED-4DB2-BD59-A6C34878D82A}">
                    <a16:rowId xmlns:a16="http://schemas.microsoft.com/office/drawing/2014/main" val="2996263653"/>
                  </a:ext>
                </a:extLst>
              </a:tr>
            </a:tbl>
          </a:graphicData>
        </a:graphic>
      </p:graphicFrame>
    </p:spTree>
    <p:extLst>
      <p:ext uri="{BB962C8B-B14F-4D97-AF65-F5344CB8AC3E}">
        <p14:creationId xmlns:p14="http://schemas.microsoft.com/office/powerpoint/2010/main" val="259275792"/>
      </p:ext>
    </p:extLst>
  </p:cSld>
  <p:clrMapOvr>
    <a:masterClrMapping/>
  </p:clrMapOvr>
</p:sld>
</file>

<file path=ppt/theme/theme1.xml><?xml version="1.0" encoding="utf-8"?>
<a:theme xmlns:a="http://schemas.openxmlformats.org/drawingml/2006/main" name="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B4B93DAD8B24E82DED2256D926486" ma:contentTypeVersion="6" ma:contentTypeDescription="Create a new document." ma:contentTypeScope="" ma:versionID="c01faa8afb9c269cbc9f4d4042972f8a">
  <xsd:schema xmlns:xsd="http://www.w3.org/2001/XMLSchema" xmlns:xs="http://www.w3.org/2001/XMLSchema" xmlns:p="http://schemas.microsoft.com/office/2006/metadata/properties" xmlns:ns2="4894da74-6e54-49ba-aae8-2b251a5d8ad7" xmlns:ns3="6912a9d1-1ba3-404f-8815-4da8dba07f2c" targetNamespace="http://schemas.microsoft.com/office/2006/metadata/properties" ma:root="true" ma:fieldsID="e52edabd4d1f4110f19d88b2005c7a32" ns2:_="" ns3:_="">
    <xsd:import namespace="4894da74-6e54-49ba-aae8-2b251a5d8ad7"/>
    <xsd:import namespace="6912a9d1-1ba3-404f-8815-4da8dba07f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4da74-6e54-49ba-aae8-2b251a5d8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12a9d1-1ba3-404f-8815-4da8dba07f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C3A40F-D3DD-48CA-AE3B-97AFE41E1597}">
  <ds:schemaRefs>
    <ds:schemaRef ds:uri="http://schemas.microsoft.com/sharepoint/v3/contenttype/forms"/>
  </ds:schemaRefs>
</ds:datastoreItem>
</file>

<file path=customXml/itemProps2.xml><?xml version="1.0" encoding="utf-8"?>
<ds:datastoreItem xmlns:ds="http://schemas.openxmlformats.org/officeDocument/2006/customXml" ds:itemID="{70117E1E-6E10-46A6-B998-BC7B8212B126}">
  <ds:schemaRefs>
    <ds:schemaRef ds:uri="4894da74-6e54-49ba-aae8-2b251a5d8ad7"/>
    <ds:schemaRef ds:uri="6912a9d1-1ba3-404f-8815-4da8dba07f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7830FD-10B1-4F51-BB86-9724E0E0CB0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4894da74-6e54-49ba-aae8-2b251a5d8ad7"/>
    <ds:schemaRef ds:uri="6912a9d1-1ba3-404f-8815-4da8dba07f2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10541</Words>
  <Application>Microsoft Office PowerPoint</Application>
  <PresentationFormat>On-screen Show (16:9)</PresentationFormat>
  <Paragraphs>1208</Paragraphs>
  <Slides>145</Slides>
  <Notes>82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145</vt:i4>
      </vt:variant>
    </vt:vector>
  </HeadingPairs>
  <TitlesOfParts>
    <vt:vector size="161" baseType="lpstr">
      <vt:lpstr>-apple-system</vt:lpstr>
      <vt:lpstr>Arial</vt:lpstr>
      <vt:lpstr>Calibri</vt:lpstr>
      <vt:lpstr>Calibri Light</vt:lpstr>
      <vt:lpstr>Courier New</vt:lpstr>
      <vt:lpstr>Helvetica</vt:lpstr>
      <vt:lpstr>Lato</vt:lpstr>
      <vt:lpstr>MercurySSm-Book-Pro_Web</vt:lpstr>
      <vt:lpstr>open_sansregular</vt:lpstr>
      <vt:lpstr>SapientCentroSlab-Light</vt:lpstr>
      <vt:lpstr>Times New Roman</vt:lpstr>
      <vt:lpstr>Verdana</vt:lpstr>
      <vt:lpstr>Wingdings</vt:lpstr>
      <vt:lpstr>NCI PPT Template 16x9 BLUE</vt:lpstr>
      <vt:lpstr>NCI PPT Template 16x9 RED</vt:lpstr>
      <vt:lpstr>Office Theme</vt:lpstr>
      <vt:lpstr>OPENING REMARKS </vt:lpstr>
      <vt:lpstr>LOGISTICS OF THIS MEETING</vt:lpstr>
      <vt:lpstr>INTERACTIONS</vt:lpstr>
      <vt:lpstr>MEETING LOGISTICS</vt:lpstr>
      <vt:lpstr>POTENTIAL SITE VISIT</vt:lpstr>
      <vt:lpstr>Background Information </vt:lpstr>
      <vt:lpstr>FEDERALLY FUNDED RESEARCH AND DEVELOPMENT CENTER (FFRDC)</vt:lpstr>
      <vt:lpstr>EVOLUTION OF THE NCI’S FFRDC </vt:lpstr>
      <vt:lpstr>NCI’s FFRDC Contract Environment</vt:lpstr>
      <vt:lpstr>NCI’S FFRDC CONTRACT ENVIRONMENT</vt:lpstr>
      <vt:lpstr>TASK ORDER AWARDS</vt:lpstr>
      <vt:lpstr>Topics for Special Consideration</vt:lpstr>
      <vt:lpstr>Resultant Changes Made from Draft Solicitation Feedback</vt:lpstr>
      <vt:lpstr>Resultant Changes Made from Draft Solicitation Feedback</vt:lpstr>
      <vt:lpstr>Resultant Changes Made from Draft Solicitation Feedback (Continued)</vt:lpstr>
      <vt:lpstr>Resultant Changes Made from Draft Solicitation Feedback (Continued)</vt:lpstr>
      <vt:lpstr>Scientific Peer Review of Technical Proposals</vt:lpstr>
      <vt:lpstr>Scientific Peer Review (42 CFR 52h)</vt:lpstr>
      <vt:lpstr>NIH Manual Chapter 6315-1</vt:lpstr>
      <vt:lpstr>6315-1 continued…</vt:lpstr>
      <vt:lpstr>Small Business Participation (SBP) Factor </vt:lpstr>
      <vt:lpstr> SBP Origins: Executive Order and Federal Policy</vt:lpstr>
      <vt:lpstr>SBP Evaluation- Section M.2.b</vt:lpstr>
      <vt:lpstr>Section M.2.b.1.2 (i)-(v)</vt:lpstr>
      <vt:lpstr>Small Business Participation Program During Performance</vt:lpstr>
      <vt:lpstr>Specific NCI FFRDC Requirements </vt:lpstr>
      <vt:lpstr>Technology Transfer</vt:lpstr>
      <vt:lpstr>Technology Transfer</vt:lpstr>
      <vt:lpstr>Technology Transfer</vt:lpstr>
      <vt:lpstr>Technology Transfer</vt:lpstr>
      <vt:lpstr> </vt:lpstr>
      <vt:lpstr>Facilities and Maintenance Evaluation Criteria</vt:lpstr>
      <vt:lpstr>Facility Types</vt:lpstr>
      <vt:lpstr>PowerPoint Presentation</vt:lpstr>
      <vt:lpstr>Operations &amp; Maintenance Workload</vt:lpstr>
      <vt:lpstr>Fort Detrick Visitor Access </vt:lpstr>
      <vt:lpstr>Fort Detrick Visitor Access</vt:lpstr>
      <vt:lpstr>Fort Detrick Visitor Access (Cont.)</vt:lpstr>
      <vt:lpstr>Fort Detrick Visitor Access (Cont.)</vt:lpstr>
      <vt:lpstr>Fort Detrick Visitor Access (Cont.)</vt:lpstr>
      <vt:lpstr>Sponsoring Agreement</vt:lpstr>
      <vt:lpstr>SPONSORING AGREEMENT </vt:lpstr>
      <vt:lpstr>CONTENTS OF THE SPONSORING AGREEMENT</vt:lpstr>
      <vt:lpstr>Sponsoring Agreement </vt:lpstr>
      <vt:lpstr>CONTENTS OF THE SPONSORING AGREEMENT (Cont.)</vt:lpstr>
      <vt:lpstr>Overview of the NCI at Frederick  and the NCI’s FFRDC </vt:lpstr>
      <vt:lpstr>Overview:  NCI at Frederick</vt:lpstr>
      <vt:lpstr>The NCI at Frederick</vt:lpstr>
      <vt:lpstr>The NCI at Frederick – Oversight/Management</vt:lpstr>
      <vt:lpstr>Overview:  NCI’s FFRDC</vt:lpstr>
      <vt:lpstr>The NCI’s FFRDC – Purpose</vt:lpstr>
      <vt:lpstr>The NCI’s FFRDC – History</vt:lpstr>
      <vt:lpstr>Over 40 Government Research Centers Share the FFRDC Designation</vt:lpstr>
      <vt:lpstr>FFRDC Defined</vt:lpstr>
      <vt:lpstr>The NCI’s FFRDC – Summary</vt:lpstr>
      <vt:lpstr>Government Owned-Contractor Operated (GOCO) Responsibilities</vt:lpstr>
      <vt:lpstr>FNLCR – Locations</vt:lpstr>
      <vt:lpstr>BREAK 11:00 – 11:15 </vt:lpstr>
      <vt:lpstr>Solicitation Overview Part I</vt:lpstr>
      <vt:lpstr>Section B</vt:lpstr>
      <vt:lpstr>OVERVIEW OF SECTION B</vt:lpstr>
      <vt:lpstr>SECTION B – PRICE/COST</vt:lpstr>
      <vt:lpstr>SECTION B – PROVISIONS APPLICABLE TO DIRECT COSTS </vt:lpstr>
      <vt:lpstr>SECTION B – ADVANCED UNDERSTANDINGS </vt:lpstr>
      <vt:lpstr>Section C</vt:lpstr>
      <vt:lpstr>SECTION C – DESCRIPTION/SPECIFICATIONS/STATEMENT OF WORK</vt:lpstr>
      <vt:lpstr>SECTION C – STATEMENT OF WORK (SOW) </vt:lpstr>
      <vt:lpstr>SECTION C – STATEMENT OF WORK (SOW) </vt:lpstr>
      <vt:lpstr>SECTION C – REPORTING REQUIREMENTS </vt:lpstr>
      <vt:lpstr>SECTION C – REPORTING REQUIREMENTS (Continued)</vt:lpstr>
      <vt:lpstr>SECTION C – INVENTION REPORTING </vt:lpstr>
      <vt:lpstr>Section D</vt:lpstr>
      <vt:lpstr>SECTION D – PACKAGING, MARKING AND SHIPPING</vt:lpstr>
      <vt:lpstr>Section E</vt:lpstr>
      <vt:lpstr>Section E – INSPECTION AND ACCEPTANCE</vt:lpstr>
      <vt:lpstr>SECTION E – INSPECTION AND ACCEPTANCE - CONTINUED</vt:lpstr>
      <vt:lpstr>SECTION E – INSPECTION AND ACCEPTANCE – CONTINUED</vt:lpstr>
      <vt:lpstr>Section F</vt:lpstr>
      <vt:lpstr>SECTION F – ORDERING PERIOD</vt:lpstr>
      <vt:lpstr>SECTION F – DELIVERIES </vt:lpstr>
      <vt:lpstr>Section F – CLAUSES INCORPORATED BY REFERENCE</vt:lpstr>
      <vt:lpstr>Section G</vt:lpstr>
      <vt:lpstr>SECTION G – CONTRACT ADMINISTRATION DATA</vt:lpstr>
      <vt:lpstr>SECTION G – CONTRACT ADMINISTRATION DATA</vt:lpstr>
      <vt:lpstr>SECTION G – CONTRACT ADMINISTRATION DATA</vt:lpstr>
      <vt:lpstr>SECTION G – CONTRACT ADMINISTRATION DATA</vt:lpstr>
      <vt:lpstr>SECTION G – CONTRACT ADMINISTRATION DATA</vt:lpstr>
      <vt:lpstr>SECTION G – CONTRACT ADMINISTRATION DATA</vt:lpstr>
      <vt:lpstr>Section H</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Section H – Special Contract Performance Requirements</vt:lpstr>
      <vt:lpstr>LUNCH BREAK 12:45 – 1:45 </vt:lpstr>
      <vt:lpstr>Section I</vt:lpstr>
      <vt:lpstr>Section I – Contract Clauses</vt:lpstr>
      <vt:lpstr> Section I – Contract Clauses</vt:lpstr>
      <vt:lpstr>Section I – Contract Clauses</vt:lpstr>
      <vt:lpstr>Section J</vt:lpstr>
      <vt:lpstr>Solicitation Attachments</vt:lpstr>
      <vt:lpstr>Technical Proposal Attachments</vt:lpstr>
      <vt:lpstr>Business Proposal Attachments</vt:lpstr>
      <vt:lpstr>Informational Attachments</vt:lpstr>
      <vt:lpstr>RFP Amendment IV – 75N91020R00062-29</vt:lpstr>
      <vt:lpstr>Section K</vt:lpstr>
      <vt:lpstr>SECTION K – REPRESENTATIONS, CERTIFICATIONS AND OTHER STATEMENTS OF OFFERORS </vt:lpstr>
      <vt:lpstr>BREAK  </vt:lpstr>
      <vt:lpstr>Section  L</vt:lpstr>
      <vt:lpstr>Instructions, Conditions, and Notices to Offerors</vt:lpstr>
      <vt:lpstr>General Information</vt:lpstr>
      <vt:lpstr>Instructions to Offerors – A. General Information</vt:lpstr>
      <vt:lpstr>Selection of Offerors (L.2.A.11.)</vt:lpstr>
      <vt:lpstr>PowerPoint Presentation</vt:lpstr>
      <vt:lpstr>Technical Proposal Instructions Continued</vt:lpstr>
      <vt:lpstr>PowerPoint Presentation</vt:lpstr>
      <vt:lpstr>Business Proposal Instructions – Cost/Price</vt:lpstr>
      <vt:lpstr>Data Other than Certified Cost or Pricing Data (FAR 15.403-3)</vt:lpstr>
      <vt:lpstr>Small Business Subcontracting Plan</vt:lpstr>
      <vt:lpstr>Section  M</vt:lpstr>
      <vt:lpstr>Best Value Determination-Trade Off</vt:lpstr>
      <vt:lpstr>4 Evaluation Factors for Award- Proposal Volumes</vt:lpstr>
      <vt:lpstr>Business Proposal Evaluation (Section M.2)</vt:lpstr>
      <vt:lpstr>Cost/Price Evaluation (M.2.a)</vt:lpstr>
      <vt:lpstr>Past Performance Evaluation (M.2.c)</vt:lpstr>
      <vt:lpstr>Technical Proposal Evaluation (Section M.3)</vt:lpstr>
      <vt:lpstr>Technical Proposal Evaluation (Section M.3)</vt:lpstr>
      <vt:lpstr>Technical Proposal Evaluation (Section M.3)</vt:lpstr>
      <vt:lpstr>Final Remarks</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Bielen, Lisa (NIH/NCI) [E]</cp:lastModifiedBy>
  <cp:revision>1</cp:revision>
  <dcterms:created xsi:type="dcterms:W3CDTF">2013-05-02T18:01:03Z</dcterms:created>
  <dcterms:modified xsi:type="dcterms:W3CDTF">2022-12-01T17:48:48Z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y fmtid="{D5CDD505-2E9C-101B-9397-08002B2CF9AE}" pid="8" name="ContentTypeId">
    <vt:lpwstr>0x010100E9AB4B93DAD8B24E82DED2256D926486</vt:lpwstr>
  </property>
</Properties>
</file>