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7"/>
  </p:notesMasterIdLst>
  <p:handoutMasterIdLst>
    <p:handoutMasterId r:id="rId18"/>
  </p:handoutMasterIdLst>
  <p:sldIdLst>
    <p:sldId id="308" r:id="rId2"/>
    <p:sldId id="309" r:id="rId3"/>
    <p:sldId id="306" r:id="rId4"/>
    <p:sldId id="319" r:id="rId5"/>
    <p:sldId id="311" r:id="rId6"/>
    <p:sldId id="316" r:id="rId7"/>
    <p:sldId id="317" r:id="rId8"/>
    <p:sldId id="318" r:id="rId9"/>
    <p:sldId id="323" r:id="rId10"/>
    <p:sldId id="325" r:id="rId11"/>
    <p:sldId id="322" r:id="rId12"/>
    <p:sldId id="326" r:id="rId13"/>
    <p:sldId id="330" r:id="rId14"/>
    <p:sldId id="327" r:id="rId15"/>
    <p:sldId id="310" r:id="rId16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6C6C6C"/>
    <a:srgbClr val="E8E8E8"/>
    <a:srgbClr val="F2F2F2"/>
    <a:srgbClr val="4C4C4C"/>
    <a:srgbClr val="565656"/>
    <a:srgbClr val="2A5DA5"/>
    <a:srgbClr val="2A67A5"/>
    <a:srgbClr val="2A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770" autoAdjust="0"/>
    <p:restoredTop sz="94654" autoAdjust="0"/>
  </p:normalViewPr>
  <p:slideViewPr>
    <p:cSldViewPr snapToGrid="0" snapToObjects="1">
      <p:cViewPr>
        <p:scale>
          <a:sx n="100" d="100"/>
          <a:sy n="100" d="100"/>
        </p:scale>
        <p:origin x="-1944" y="-12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24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NLCR_ACQ@mail.nih.gov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For a more accessible version of this file or to request additional information about the images contained in this PowerPoint presentation, please contact: the FNCLR Acquisition Team @ </a:t>
            </a:r>
            <a:r>
              <a:rPr lang="en-US" u="sng" dirty="0">
                <a:hlinkClick r:id="rId3"/>
              </a:rPr>
              <a:t>FNLCR_ACQ@mail.nih.gov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="1" i="1" baseline="0" dirty="0" smtClean="0"/>
              <a:t>Focus on cancer with high mutation rates of KRAS:  especially pancreatic, lung, and colorectal cancers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1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assays are being run at FNLCR whereas others are being conducted in</a:t>
            </a:r>
            <a:r>
              <a:rPr lang="en-US" baseline="0" dirty="0" smtClean="0"/>
              <a:t> collaboration with partners</a:t>
            </a:r>
            <a:r>
              <a:rPr lang="en-US" dirty="0" smtClean="0"/>
              <a:t> as indicated</a:t>
            </a:r>
            <a:r>
              <a:rPr lang="en-US" baseline="0" dirty="0" smtClean="0"/>
              <a:t> in brackets.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5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find out more about</a:t>
            </a:r>
            <a:r>
              <a:rPr lang="en-US" baseline="0" dirty="0" smtClean="0"/>
              <a:t> the RAS Initiative please see our website.  Additional details on the scientific progress of the Initiative can be found in the FNLAC presentations on the NCI website. http://deainfo.nci.nih.gov/advisory/fac/facmeetings.htm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RAS pathway has</a:t>
            </a:r>
            <a:r>
              <a:rPr lang="en-US" baseline="0" dirty="0" smtClean="0"/>
              <a:t> been redefined with input from the research community.  A collection of cDNA clones have been made at the FNLCR for the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Invitations</a:t>
            </a:r>
            <a:r>
              <a:rPr lang="en-US" baseline="0" dirty="0" smtClean="0"/>
              <a:t> to join RAS Lab were sent to researchers on our email list serv.  A link to RAS Lab can be found on cancer.gov/RAS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 </a:t>
            </a:r>
            <a:endParaRPr lang="en-US" dirty="0"/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 smtClean="0"/>
              <a:pPr>
                <a:defRPr/>
              </a:pPr>
              <a:t>June 21,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 smtClean="0"/>
              <a:t>Agenda Item 1</a:t>
            </a:r>
          </a:p>
          <a:p>
            <a:pPr lvl="1"/>
            <a:r>
              <a:rPr lang="en-US" dirty="0" smtClean="0"/>
              <a:t>Agenda Item 1a</a:t>
            </a:r>
          </a:p>
          <a:p>
            <a:pPr lvl="1"/>
            <a:r>
              <a:rPr lang="en-US" dirty="0" smtClean="0"/>
              <a:t>Agenda Item 1b</a:t>
            </a:r>
          </a:p>
          <a:p>
            <a:r>
              <a:rPr lang="en-US" dirty="0" smtClean="0"/>
              <a:t>Agenda Item 2</a:t>
            </a:r>
          </a:p>
          <a:p>
            <a:pPr lvl="1"/>
            <a:r>
              <a:rPr lang="en-US" dirty="0" smtClean="0"/>
              <a:t>Agenda Item 2a</a:t>
            </a:r>
          </a:p>
          <a:p>
            <a:pPr lvl="1"/>
            <a:r>
              <a:rPr lang="en-US" dirty="0" smtClean="0"/>
              <a:t>Agenda Item 2b</a:t>
            </a:r>
          </a:p>
          <a:p>
            <a:r>
              <a:rPr lang="en-US" dirty="0" smtClean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 smtClean="0"/>
              <a:t>Vision Quote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fugit </a:t>
            </a:r>
            <a:r>
              <a:rPr lang="en-US" dirty="0" err="1" smtClean="0"/>
              <a:t>liberavisse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nec</a:t>
            </a:r>
            <a:r>
              <a:rPr lang="en-US" dirty="0" smtClean="0"/>
              <a:t> at. </a:t>
            </a:r>
            <a:r>
              <a:rPr lang="en-US" dirty="0" err="1" smtClean="0"/>
              <a:t>Essent</a:t>
            </a:r>
            <a:r>
              <a:rPr lang="en-US" dirty="0" smtClean="0"/>
              <a:t> </a:t>
            </a:r>
            <a:r>
              <a:rPr lang="en-US" dirty="0" err="1" smtClean="0"/>
              <a:t>elaboraret</a:t>
            </a:r>
            <a:r>
              <a:rPr lang="en-US" dirty="0" smtClean="0"/>
              <a:t> </a:t>
            </a:r>
            <a:r>
              <a:rPr lang="en-US" dirty="0" err="1" smtClean="0"/>
              <a:t>conclusionemque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eam</a:t>
            </a:r>
            <a:r>
              <a:rPr lang="en-US" dirty="0" smtClean="0"/>
              <a:t> id. Quo ex </a:t>
            </a:r>
            <a:r>
              <a:rPr lang="en-US" dirty="0" err="1" smtClean="0"/>
              <a:t>laboramus</a:t>
            </a:r>
            <a:r>
              <a:rPr lang="en-US" dirty="0" smtClean="0"/>
              <a:t> </a:t>
            </a:r>
            <a:r>
              <a:rPr lang="en-US" dirty="0" err="1" smtClean="0"/>
              <a:t>accommodare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his </a:t>
            </a:r>
            <a:r>
              <a:rPr lang="en-US" dirty="0" err="1" smtClean="0"/>
              <a:t>falli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. </a:t>
            </a:r>
            <a:r>
              <a:rPr lang="en-US" dirty="0" err="1" smtClean="0"/>
              <a:t>Illud</a:t>
            </a:r>
            <a:r>
              <a:rPr lang="en-US" dirty="0" smtClean="0"/>
              <a:t> postulant </a:t>
            </a:r>
            <a:br>
              <a:rPr lang="en-US" dirty="0" smtClean="0"/>
            </a:br>
            <a:r>
              <a:rPr lang="en-US" dirty="0" err="1" smtClean="0"/>
              <a:t>adversarium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55" r:id="rId2"/>
    <p:sldLayoutId id="2147483821" r:id="rId3"/>
    <p:sldLayoutId id="2147483822" r:id="rId4"/>
    <p:sldLayoutId id="2147483823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4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4" y="1234440"/>
            <a:ext cx="7772400" cy="1370882"/>
          </a:xfrm>
        </p:spPr>
        <p:txBody>
          <a:bodyPr/>
          <a:lstStyle/>
          <a:p>
            <a:r>
              <a:rPr lang="en-US" dirty="0" smtClean="0"/>
              <a:t> RAS Initiative at</a:t>
            </a:r>
            <a:r>
              <a:rPr lang="en-US" altLang="en-US" dirty="0" smtClean="0"/>
              <a:t> </a:t>
            </a:r>
            <a:r>
              <a:rPr lang="en-US" altLang="en-US" dirty="0"/>
              <a:t>the </a:t>
            </a:r>
            <a:r>
              <a:rPr lang="en-US" altLang="en-US" dirty="0" smtClean="0"/>
              <a:t>Federally </a:t>
            </a:r>
            <a:r>
              <a:rPr lang="en-US" altLang="en-US" dirty="0"/>
              <a:t>Funded Research and Development Center at Frederick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Sara S. Hook  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 1, 2015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Pathway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9001" y="452582"/>
            <a:ext cx="5621274" cy="32731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1800" dirty="0" smtClean="0"/>
              <a:t>Signaling node analysis determines which “hallmarks </a:t>
            </a:r>
            <a:r>
              <a:rPr lang="en-US" sz="1800" dirty="0"/>
              <a:t>of </a:t>
            </a:r>
            <a:r>
              <a:rPr lang="en-US" sz="1800" dirty="0" smtClean="0"/>
              <a:t>cancer</a:t>
            </a:r>
            <a:r>
              <a:rPr lang="en-US" sz="1800" dirty="0"/>
              <a:t>" are affected when mutant KRAS </a:t>
            </a:r>
            <a:r>
              <a:rPr lang="en-US" sz="1800" dirty="0" smtClean="0"/>
              <a:t>or its effectors are ablated in lung, pancreatic, and colorectal cancer.  </a:t>
            </a:r>
            <a:endParaRPr lang="en-US" sz="1800" dirty="0"/>
          </a:p>
          <a:p>
            <a:r>
              <a:rPr lang="en-US" sz="1800" dirty="0" smtClean="0"/>
              <a:t>Bioinformatics efforts utilize FNLCR </a:t>
            </a:r>
            <a:r>
              <a:rPr lang="en-US" sz="1800" dirty="0"/>
              <a:t>data </a:t>
            </a:r>
            <a:r>
              <a:rPr lang="en-US" sz="1800" dirty="0" smtClean="0"/>
              <a:t>and publically available data such as that from The Cancer Genome Atlas to identify trends and vulnerabilities of mutant RAS cancers.</a:t>
            </a:r>
          </a:p>
          <a:p>
            <a:r>
              <a:rPr lang="en-US" sz="1800" dirty="0" smtClean="0"/>
              <a:t>Involves </a:t>
            </a:r>
            <a:r>
              <a:rPr lang="en-US" sz="1800" dirty="0"/>
              <a:t>FNLCR </a:t>
            </a:r>
            <a:r>
              <a:rPr lang="en-US" sz="1800" dirty="0" smtClean="0"/>
              <a:t>efforts with academic collaborators.</a:t>
            </a:r>
            <a:endParaRPr lang="en-US" sz="1800" dirty="0"/>
          </a:p>
        </p:txBody>
      </p:sp>
      <p:grpSp>
        <p:nvGrpSpPr>
          <p:cNvPr id="6" name="Group 38"/>
          <p:cNvGrpSpPr/>
          <p:nvPr/>
        </p:nvGrpSpPr>
        <p:grpSpPr>
          <a:xfrm>
            <a:off x="5998869" y="604442"/>
            <a:ext cx="2954823" cy="2369974"/>
            <a:chOff x="5074521" y="1589919"/>
            <a:chExt cx="3915709" cy="314067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28788" y="1620697"/>
              <a:ext cx="0" cy="280265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H="1">
              <a:off x="5428788" y="4404154"/>
              <a:ext cx="344564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 rot="16200000">
              <a:off x="4552002" y="2849473"/>
              <a:ext cx="1322037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Cellular response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53468" y="4453591"/>
              <a:ext cx="1362056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Node knockdown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6640" y="4392606"/>
              <a:ext cx="407033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0%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12073" y="4378524"/>
              <a:ext cx="578157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100%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8043" y="4213974"/>
              <a:ext cx="27022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5329" y="1589919"/>
              <a:ext cx="27022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1</a:t>
              </a: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5473548" y="1827069"/>
              <a:ext cx="3516682" cy="2536521"/>
              <a:chOff x="5473548" y="1827069"/>
              <a:chExt cx="3516682" cy="253652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473548" y="1889487"/>
                <a:ext cx="3402067" cy="2419205"/>
              </a:xfrm>
              <a:custGeom>
                <a:avLst/>
                <a:gdLst>
                  <a:gd name="connsiteX0" fmla="*/ 0 w 3402067"/>
                  <a:gd name="connsiteY0" fmla="*/ 2419205 h 2419205"/>
                  <a:gd name="connsiteX1" fmla="*/ 1164263 w 3402067"/>
                  <a:gd name="connsiteY1" fmla="*/ 2298259 h 2419205"/>
                  <a:gd name="connsiteX2" fmla="*/ 1693473 w 3402067"/>
                  <a:gd name="connsiteY2" fmla="*/ 1723767 h 2419205"/>
                  <a:gd name="connsiteX3" fmla="*/ 1980759 w 3402067"/>
                  <a:gd name="connsiteY3" fmla="*/ 559664 h 2419205"/>
                  <a:gd name="connsiteX4" fmla="*/ 2449488 w 3402067"/>
                  <a:gd name="connsiteY4" fmla="*/ 91000 h 2419205"/>
                  <a:gd name="connsiteX5" fmla="*/ 3402067 w 3402067"/>
                  <a:gd name="connsiteY5" fmla="*/ 290 h 241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2067" h="2419205">
                    <a:moveTo>
                      <a:pt x="0" y="2419205"/>
                    </a:moveTo>
                    <a:cubicBezTo>
                      <a:pt x="441009" y="2416685"/>
                      <a:pt x="882018" y="2414165"/>
                      <a:pt x="1164263" y="2298259"/>
                    </a:cubicBezTo>
                    <a:cubicBezTo>
                      <a:pt x="1446508" y="2182353"/>
                      <a:pt x="1557390" y="2013533"/>
                      <a:pt x="1693473" y="1723767"/>
                    </a:cubicBezTo>
                    <a:cubicBezTo>
                      <a:pt x="1829556" y="1434001"/>
                      <a:pt x="1854757" y="831792"/>
                      <a:pt x="1980759" y="559664"/>
                    </a:cubicBezTo>
                    <a:cubicBezTo>
                      <a:pt x="2106762" y="287536"/>
                      <a:pt x="2212603" y="184229"/>
                      <a:pt x="2449488" y="91000"/>
                    </a:cubicBezTo>
                    <a:cubicBezTo>
                      <a:pt x="2686373" y="-2229"/>
                      <a:pt x="3044220" y="-970"/>
                      <a:pt x="3402067" y="29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733185" y="1827069"/>
                <a:ext cx="257045" cy="116959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416865" y="1828289"/>
                <a:ext cx="257045" cy="116959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118441" y="1859727"/>
                <a:ext cx="257045" cy="116959"/>
              </a:xfrm>
              <a:prstGeom prst="ellipse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832361" y="1906301"/>
                <a:ext cx="257045" cy="116959"/>
              </a:xfrm>
              <a:prstGeom prst="ellipse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575316" y="2020434"/>
                <a:ext cx="257045" cy="116959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46793" y="2187306"/>
                <a:ext cx="257045" cy="116959"/>
              </a:xfrm>
              <a:prstGeom prst="ellipse">
                <a:avLst/>
              </a:prstGeom>
              <a:solidFill>
                <a:srgbClr val="D7E4BD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342153" y="2369942"/>
                <a:ext cx="257045" cy="116959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282873" y="2552578"/>
                <a:ext cx="257045" cy="116959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222393" y="2733994"/>
                <a:ext cx="257045" cy="116959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193353" y="2931748"/>
                <a:ext cx="257045" cy="116959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163113" y="3128282"/>
                <a:ext cx="257045" cy="116959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117753" y="3324816"/>
                <a:ext cx="257045" cy="116959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064830" y="3501993"/>
                <a:ext cx="257045" cy="116959"/>
              </a:xfrm>
              <a:prstGeom prst="ellipse">
                <a:avLst/>
              </a:prstGeom>
              <a:solidFill>
                <a:srgbClr val="9BBB59">
                  <a:lumMod val="75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975310" y="3684629"/>
                <a:ext cx="257045" cy="116959"/>
              </a:xfrm>
              <a:prstGeom prst="ellipse">
                <a:avLst/>
              </a:prstGeom>
              <a:solidFill>
                <a:srgbClr val="9BBB59">
                  <a:lumMod val="75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69470" y="3866045"/>
                <a:ext cx="257045" cy="116959"/>
              </a:xfrm>
              <a:prstGeom prst="ellipse">
                <a:avLst/>
              </a:prstGeom>
              <a:solidFill>
                <a:srgbClr val="9BBB59">
                  <a:lumMod val="75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703150" y="4032343"/>
                <a:ext cx="257045" cy="116959"/>
              </a:xfrm>
              <a:prstGeom prst="ellipse">
                <a:avLst/>
              </a:prstGeom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447310" y="4139389"/>
                <a:ext cx="257045" cy="116959"/>
              </a:xfrm>
              <a:prstGeom prst="ellipse">
                <a:avLst/>
              </a:prstGeom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144910" y="4214979"/>
                <a:ext cx="257045" cy="116959"/>
              </a:xfrm>
              <a:prstGeom prst="ellipse">
                <a:avLst/>
              </a:prstGeom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32237" y="4245411"/>
                <a:ext cx="257045" cy="116959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037" y="4246631"/>
                <a:ext cx="257045" cy="116959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61" y="3624612"/>
            <a:ext cx="5688659" cy="1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5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Spokes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1" y="1003300"/>
            <a:ext cx="490970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6605" y="268250"/>
            <a:ext cx="348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RAS Synthetic Lethal Network:  NCI awarded a cohort of grants to conduct next-generation screens to identify and validate target that are synthetic lethal with mutant KRAS.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6605" y="4173319"/>
            <a:ext cx="338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NCI-supported post-doctoral fellows conducting RAS-related research.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35043" y="2962275"/>
            <a:ext cx="1123950" cy="115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763695" y="3309640"/>
            <a:ext cx="3381302" cy="919162"/>
            <a:chOff x="5668445" y="3595390"/>
            <a:chExt cx="3381302" cy="9191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41" t="71793" r="13058" b="13600"/>
            <a:stretch/>
          </p:blipFill>
          <p:spPr bwMode="auto">
            <a:xfrm>
              <a:off x="6039993" y="3638252"/>
              <a:ext cx="3009754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0" t="42584" r="13058" b="37306"/>
            <a:stretch/>
          </p:blipFill>
          <p:spPr bwMode="auto">
            <a:xfrm>
              <a:off x="5668445" y="3595390"/>
              <a:ext cx="2518781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5616130" y="1683941"/>
            <a:ext cx="3299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FFRDC support to the NCI’s Clinical Proteomics Tumor Analysis Consortium to develop quantitative </a:t>
            </a:r>
            <a:r>
              <a:rPr lang="en-US" sz="1600" dirty="0">
                <a:solidFill>
                  <a:srgbClr val="000000"/>
                </a:solidFill>
              </a:rPr>
              <a:t>assays for proteins and </a:t>
            </a:r>
            <a:r>
              <a:rPr lang="en-US" sz="1600" dirty="0" err="1">
                <a:solidFill>
                  <a:srgbClr val="000000"/>
                </a:solidFill>
              </a:rPr>
              <a:t>phosphopeptides</a:t>
            </a:r>
            <a:r>
              <a:rPr lang="en-US" sz="1600" dirty="0">
                <a:solidFill>
                  <a:srgbClr val="000000"/>
                </a:solidFill>
              </a:rPr>
              <a:t> involved in RAS </a:t>
            </a:r>
            <a:r>
              <a:rPr lang="en-US" sz="1600" dirty="0" smtClean="0">
                <a:solidFill>
                  <a:srgbClr val="000000"/>
                </a:solidFill>
              </a:rPr>
              <a:t>signaling.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14700" y="1707478"/>
            <a:ext cx="1133475" cy="144026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543425" y="1015695"/>
            <a:ext cx="996505" cy="698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8200" y="2714625"/>
            <a:ext cx="953643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86300" y="2247900"/>
            <a:ext cx="809625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658993" y="1683941"/>
            <a:ext cx="3000375" cy="156966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60063" y="4213838"/>
            <a:ext cx="3102937" cy="54425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39942" y="230150"/>
            <a:ext cx="3451670" cy="1360526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 </a:t>
            </a:r>
            <a:r>
              <a:rPr lang="en-US" dirty="0" smtClean="0"/>
              <a:t>Outreach – Cancer.gov/RAS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0759" r="5165" b="3222"/>
          <a:stretch/>
        </p:blipFill>
        <p:spPr bwMode="auto">
          <a:xfrm>
            <a:off x="310638" y="771928"/>
            <a:ext cx="5740146" cy="380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0775" y="524189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RAS Initiative  sends email updates to 4200 international researchers conducting RAS-related studies.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324" y="2273518"/>
            <a:ext cx="276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Initiative has held workshops of topical interest </a:t>
            </a:r>
            <a:r>
              <a:rPr lang="en-US" dirty="0">
                <a:solidFill>
                  <a:srgbClr val="000000"/>
                </a:solidFill>
              </a:rPr>
              <a:t>to gain input from extramural experts.  In December the FNLCR is hosting the first </a:t>
            </a:r>
            <a:r>
              <a:rPr lang="en-US" dirty="0" smtClean="0">
                <a:solidFill>
                  <a:srgbClr val="000000"/>
                </a:solidFill>
              </a:rPr>
              <a:t>community-wide RAS Initiative Symposium.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48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058" y="381000"/>
            <a:ext cx="8919633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51" y="254508"/>
            <a:ext cx="8165592" cy="317395"/>
          </a:xfrm>
        </p:spPr>
        <p:txBody>
          <a:bodyPr/>
          <a:lstStyle/>
          <a:p>
            <a:r>
              <a:rPr lang="en-US" dirty="0" smtClean="0"/>
              <a:t>RAS pathway 2.0</a:t>
            </a:r>
            <a:endParaRPr lang="en-US" dirty="0"/>
          </a:p>
        </p:txBody>
      </p:sp>
      <p:sp>
        <p:nvSpPr>
          <p:cNvPr id="489" name="Rectangle 488"/>
          <p:cNvSpPr/>
          <p:nvPr/>
        </p:nvSpPr>
        <p:spPr>
          <a:xfrm>
            <a:off x="1028700" y="3781424"/>
            <a:ext cx="1885950" cy="904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TextBox 486"/>
          <p:cNvSpPr txBox="1"/>
          <p:nvPr/>
        </p:nvSpPr>
        <p:spPr>
          <a:xfrm>
            <a:off x="180976" y="3444930"/>
            <a:ext cx="2081786" cy="196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RAS pathway clone collection </a:t>
            </a:r>
            <a:r>
              <a:rPr lang="en-US" dirty="0" smtClean="0">
                <a:solidFill>
                  <a:srgbClr val="C00000"/>
                </a:solidFill>
              </a:rPr>
              <a:t>with 180 </a:t>
            </a:r>
            <a:r>
              <a:rPr lang="en-US" dirty="0">
                <a:solidFill>
                  <a:srgbClr val="C00000"/>
                </a:solidFill>
              </a:rPr>
              <a:t>total genes, 360 total constructs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48200" y="1171574"/>
            <a:ext cx="857250" cy="44767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Outreach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10551" r="24834" b="16587"/>
          <a:stretch/>
        </p:blipFill>
        <p:spPr>
          <a:xfrm>
            <a:off x="227076" y="657628"/>
            <a:ext cx="5382060" cy="4171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8824" y="1181099"/>
            <a:ext cx="3305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RAS Lab - </a:t>
            </a:r>
            <a:r>
              <a:rPr lang="en-US" dirty="0">
                <a:solidFill>
                  <a:srgbClr val="000000"/>
                </a:solidFill>
              </a:rPr>
              <a:t>an invitation only </a:t>
            </a:r>
            <a:r>
              <a:rPr lang="en-US" dirty="0" smtClean="0">
                <a:solidFill>
                  <a:srgbClr val="000000"/>
                </a:solidFill>
              </a:rPr>
              <a:t>discussion forum to </a:t>
            </a:r>
            <a:r>
              <a:rPr lang="en-US" dirty="0">
                <a:solidFill>
                  <a:srgbClr val="000000"/>
                </a:solidFill>
              </a:rPr>
              <a:t>promote </a:t>
            </a:r>
            <a:r>
              <a:rPr lang="en-US" dirty="0" smtClean="0">
                <a:solidFill>
                  <a:srgbClr val="000000"/>
                </a:solidFill>
              </a:rPr>
              <a:t>technical scientific </a:t>
            </a:r>
            <a:r>
              <a:rPr lang="en-US" dirty="0">
                <a:solidFill>
                  <a:srgbClr val="000000"/>
                </a:solidFill>
              </a:rPr>
              <a:t>exchange among </a:t>
            </a:r>
            <a:r>
              <a:rPr lang="en-US" dirty="0" smtClean="0">
                <a:solidFill>
                  <a:srgbClr val="000000"/>
                </a:solidFill>
              </a:rPr>
              <a:t>RAS researchers. </a:t>
            </a:r>
            <a:r>
              <a:rPr lang="en-US" dirty="0">
                <a:solidFill>
                  <a:srgbClr val="000000"/>
                </a:solidFill>
              </a:rPr>
              <a:t>RAS Lab allows members to post </a:t>
            </a:r>
            <a:r>
              <a:rPr lang="en-US" dirty="0" smtClean="0">
                <a:solidFill>
                  <a:srgbClr val="000000"/>
                </a:solidFill>
              </a:rPr>
              <a:t>and respond to messages</a:t>
            </a:r>
            <a:r>
              <a:rPr lang="en-US" dirty="0">
                <a:solidFill>
                  <a:srgbClr val="000000"/>
                </a:solidFill>
              </a:rPr>
              <a:t>, upload data, and contact </a:t>
            </a:r>
            <a:r>
              <a:rPr lang="en-US" dirty="0" smtClean="0">
                <a:solidFill>
                  <a:srgbClr val="000000"/>
                </a:solidFill>
              </a:rPr>
              <a:t>one another for collaborations.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Currently, more than </a:t>
            </a:r>
            <a:r>
              <a:rPr lang="en-US" b="1" dirty="0" smtClean="0">
                <a:solidFill>
                  <a:srgbClr val="000000"/>
                </a:solidFill>
              </a:rPr>
              <a:t>350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members </a:t>
            </a:r>
            <a:r>
              <a:rPr lang="en-US" dirty="0" smtClean="0">
                <a:solidFill>
                  <a:srgbClr val="000000"/>
                </a:solidFill>
              </a:rPr>
              <a:t>are involved </a:t>
            </a:r>
            <a:r>
              <a:rPr lang="en-US" dirty="0">
                <a:solidFill>
                  <a:srgbClr val="000000"/>
                </a:solidFill>
              </a:rPr>
              <a:t>in the discussion.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Mission and Purpose</a:t>
            </a:r>
          </a:p>
        </p:txBody>
      </p:sp>
    </p:spTree>
    <p:extLst>
      <p:ext uri="{BB962C8B-B14F-4D97-AF65-F5344CB8AC3E}">
        <p14:creationId xmlns:p14="http://schemas.microsoft.com/office/powerpoint/2010/main" val="3637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Mission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17551" y="974725"/>
            <a:ext cx="5421249" cy="3600450"/>
          </a:xfrm>
        </p:spPr>
        <p:txBody>
          <a:bodyPr/>
          <a:lstStyle/>
          <a:p>
            <a:r>
              <a:rPr lang="en-US" sz="1600" i="1" dirty="0" smtClean="0"/>
              <a:t>In </a:t>
            </a:r>
            <a:r>
              <a:rPr lang="en-US" sz="1600" i="1" dirty="0"/>
              <a:t>2011</a:t>
            </a:r>
            <a:r>
              <a:rPr lang="en-US" sz="1600" i="1" dirty="0" smtClean="0"/>
              <a:t>, </a:t>
            </a:r>
            <a:r>
              <a:rPr lang="en-US" sz="1600" i="1" dirty="0"/>
              <a:t>NCI Director Harold </a:t>
            </a:r>
            <a:r>
              <a:rPr lang="en-US" sz="1600" i="1" dirty="0" smtClean="0"/>
              <a:t>Varmus established the Frederick </a:t>
            </a:r>
            <a:r>
              <a:rPr lang="en-US" sz="1600" i="1" dirty="0"/>
              <a:t>National </a:t>
            </a:r>
            <a:r>
              <a:rPr lang="en-US" sz="1600" i="1" dirty="0" smtClean="0"/>
              <a:t>Laboratory </a:t>
            </a:r>
            <a:r>
              <a:rPr lang="en-US" sz="1600" i="1" dirty="0"/>
              <a:t>Advisory Committee </a:t>
            </a:r>
            <a:r>
              <a:rPr lang="en-US" sz="1600" i="1" dirty="0" smtClean="0"/>
              <a:t>(FNLAC</a:t>
            </a:r>
            <a:r>
              <a:rPr lang="en-US" sz="1600" i="1" dirty="0"/>
              <a:t>). The FNLAC recommended that the </a:t>
            </a:r>
            <a:r>
              <a:rPr lang="en-US" sz="1600" i="1" dirty="0" smtClean="0"/>
              <a:t>FNLCR undertake </a:t>
            </a:r>
            <a:r>
              <a:rPr lang="en-US" sz="1600" i="1" dirty="0"/>
              <a:t>important and ambitious projects in cancer research that would be difficult to pursue without an orchestrated effort</a:t>
            </a:r>
            <a:r>
              <a:rPr lang="en-US" sz="1600" i="1" dirty="0" smtClean="0"/>
              <a:t>.</a:t>
            </a:r>
          </a:p>
          <a:p>
            <a:r>
              <a:rPr lang="en-US" sz="1600" i="1" dirty="0" smtClean="0"/>
              <a:t>After consultation with the extramural community, RAS was chosen as the first initiative, commenced in Oct. 2013, and is currently the only scientific effort </a:t>
            </a:r>
            <a:r>
              <a:rPr lang="en-US" sz="1600" i="1" dirty="0"/>
              <a:t>operated out of the Immediate Office of the NCI Director</a:t>
            </a:r>
            <a:r>
              <a:rPr lang="en-US" sz="1600" i="1" dirty="0" smtClean="0"/>
              <a:t>.</a:t>
            </a:r>
          </a:p>
          <a:p>
            <a:r>
              <a:rPr lang="en-US" sz="1600" i="1" dirty="0"/>
              <a:t>RAS genes drive approximately 30% of all tumor types yet there are no direct or indirect RAS inhibitors. </a:t>
            </a:r>
          </a:p>
          <a:p>
            <a:pPr marL="0" indent="0">
              <a:buNone/>
            </a:pPr>
            <a:endParaRPr lang="en-US" sz="1600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b="1" i="1" dirty="0"/>
          </a:p>
          <a:p>
            <a:endParaRPr lang="en-US" dirty="0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82700"/>
            <a:ext cx="4241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/>
          </p:cNvSpPr>
          <p:nvPr/>
        </p:nvSpPr>
        <p:spPr bwMode="auto">
          <a:xfrm>
            <a:off x="7418388" y="1831975"/>
            <a:ext cx="6873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57150" eaLnBrk="1" hangingPunct="1">
              <a:spcBef>
                <a:spcPts val="850"/>
              </a:spcBef>
            </a:pPr>
            <a:r>
              <a:rPr lang="en-US" altLang="en-US" sz="1300" b="1" i="1" dirty="0" smtClean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KRAS</a:t>
            </a:r>
            <a:r>
              <a:rPr lang="en-US" altLang="en-US" sz="1300" b="1" dirty="0" smtClean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 </a:t>
            </a:r>
            <a:r>
              <a:rPr lang="en-US" altLang="en-US" sz="1300" b="1" dirty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22.4%</a:t>
            </a: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7140575" y="1144588"/>
            <a:ext cx="10541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57150" eaLnBrk="1" hangingPunct="1">
              <a:spcBef>
                <a:spcPts val="850"/>
              </a:spcBef>
            </a:pPr>
            <a:r>
              <a:rPr lang="en-US" altLang="en-US" sz="1300" b="1" i="1" dirty="0" smtClean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HRAS </a:t>
            </a:r>
            <a:r>
              <a:rPr lang="en-US" altLang="en-US" sz="1300" b="1" i="1" dirty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3.5%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7921496" y="2618581"/>
            <a:ext cx="1054100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57150" eaLnBrk="1" hangingPunct="1">
              <a:spcBef>
                <a:spcPts val="850"/>
              </a:spcBef>
            </a:pPr>
            <a:r>
              <a:rPr lang="en-US" altLang="en-US" sz="1300" b="1" i="1" dirty="0" smtClean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NRAS</a:t>
            </a:r>
            <a:r>
              <a:rPr lang="en-US" altLang="en-US" sz="1300" b="1" dirty="0" smtClean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 </a:t>
            </a:r>
            <a:r>
              <a:rPr lang="en-US" altLang="en-US" sz="1300" b="1" dirty="0">
                <a:solidFill>
                  <a:srgbClr val="000000"/>
                </a:solidFill>
                <a:latin typeface="Helvetica" pitchFamily="-84" charset="0"/>
                <a:sym typeface="Helvetica" pitchFamily="-84" charset="0"/>
              </a:rPr>
              <a:t>7.5%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6023188" y="3776749"/>
            <a:ext cx="258410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57150" algn="ctr" eaLnBrk="1" hangingPunct="1">
              <a:spcBef>
                <a:spcPts val="850"/>
              </a:spcBef>
            </a:pPr>
            <a:r>
              <a:rPr lang="en-US" altLang="en-US" sz="1700" b="1" dirty="0" smtClean="0">
                <a:solidFill>
                  <a:srgbClr val="000099"/>
                </a:solidFill>
                <a:latin typeface="Helvetica" pitchFamily="-84" charset="0"/>
                <a:sym typeface="Helvetica" pitchFamily="-84" charset="0"/>
              </a:rPr>
              <a:t>Incidence of RAS mutations in all cancers (cosmic database)</a:t>
            </a:r>
            <a:endParaRPr lang="en-US" altLang="en-US" sz="1700" b="1" dirty="0">
              <a:solidFill>
                <a:srgbClr val="000099"/>
              </a:solidFill>
              <a:latin typeface="Helvetica" pitchFamily="-84" charset="0"/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Mission and </a:t>
            </a:r>
            <a:r>
              <a:rPr lang="en-US" dirty="0" smtClean="0"/>
              <a:t>Purpose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889953"/>
            <a:ext cx="8165592" cy="3960495"/>
          </a:xfrm>
        </p:spPr>
        <p:txBody>
          <a:bodyPr/>
          <a:lstStyle/>
          <a:p>
            <a:r>
              <a:rPr lang="en-US" sz="1600" i="1" dirty="0"/>
              <a:t>The goals of the </a:t>
            </a:r>
            <a:r>
              <a:rPr lang="en-US" sz="1600" i="1" dirty="0" smtClean="0"/>
              <a:t>Initiative </a:t>
            </a:r>
            <a:r>
              <a:rPr lang="en-US" sz="1600" i="1" dirty="0"/>
              <a:t>are broad:  </a:t>
            </a:r>
          </a:p>
          <a:p>
            <a:pPr lvl="2"/>
            <a:r>
              <a:rPr lang="en-US" sz="1600" i="1" dirty="0" smtClean="0"/>
              <a:t>better </a:t>
            </a:r>
            <a:r>
              <a:rPr lang="en-US" sz="1600" i="1" dirty="0"/>
              <a:t>understanding of the role of RAS mutations in cancer in order to solve the challenges of treating RAS-driven cancers; </a:t>
            </a:r>
            <a:r>
              <a:rPr lang="en-US" sz="1600" i="1" dirty="0" smtClean="0"/>
              <a:t>and</a:t>
            </a:r>
          </a:p>
          <a:p>
            <a:pPr lvl="2"/>
            <a:r>
              <a:rPr lang="en-US" sz="1600" i="1" dirty="0" smtClean="0"/>
              <a:t>build </a:t>
            </a:r>
            <a:r>
              <a:rPr lang="en-US" sz="1600" i="1" dirty="0"/>
              <a:t>an open model of collaboration among government, academic, and industry researchers that will re-energize efforts to develop RAS </a:t>
            </a:r>
            <a:r>
              <a:rPr lang="en-US" sz="1600" i="1" dirty="0" smtClean="0"/>
              <a:t>therapeutics</a:t>
            </a:r>
          </a:p>
          <a:p>
            <a:r>
              <a:rPr lang="en-US" sz="1600" i="1" dirty="0" smtClean="0"/>
              <a:t>Frank </a:t>
            </a:r>
            <a:r>
              <a:rPr lang="en-US" sz="1600" i="1" dirty="0"/>
              <a:t>McCormick, </a:t>
            </a:r>
            <a:r>
              <a:rPr lang="en-US" sz="1600" i="1" dirty="0" smtClean="0"/>
              <a:t>renowned </a:t>
            </a:r>
            <a:r>
              <a:rPr lang="en-US" sz="1600" i="1" dirty="0"/>
              <a:t>RAS researcher, was hired as the scientific </a:t>
            </a:r>
            <a:r>
              <a:rPr lang="en-US" sz="1600" i="1" dirty="0" smtClean="0"/>
              <a:t>advisor </a:t>
            </a:r>
          </a:p>
          <a:p>
            <a:r>
              <a:rPr lang="en-US" sz="1600" i="1" dirty="0" smtClean="0"/>
              <a:t>Progress is monitored and evaluated by the ad hoc RAS working group and its parent committee, the FNLAC.</a:t>
            </a:r>
            <a:endParaRPr lang="en-US" sz="1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16336" r="36351" b="50990"/>
          <a:stretch/>
        </p:blipFill>
        <p:spPr bwMode="auto">
          <a:xfrm>
            <a:off x="3200399" y="3288652"/>
            <a:ext cx="3219451" cy="15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Scientific Work</a:t>
            </a:r>
          </a:p>
        </p:txBody>
      </p:sp>
    </p:spTree>
    <p:extLst>
      <p:ext uri="{BB962C8B-B14F-4D97-AF65-F5344CB8AC3E}">
        <p14:creationId xmlns:p14="http://schemas.microsoft.com/office/powerpoint/2010/main" val="41455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 Initiative Hub and Spoke model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91" y="1136651"/>
            <a:ext cx="4560310" cy="334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01" y="1019175"/>
            <a:ext cx="45354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The Initiative is a unique model for programs within the national lab.  FNLCR staff in consultation with Dr. McCormick drive the research projects with collaborations extending to all sectors of the community.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Core ongoing research projects in the areas of: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--Structural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Biology and Biochemistry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--RAS Assays (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in vitro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, cell based)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--Biology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of Mutant KRAS Cell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Lines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--Pathway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Analysis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--Cell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Surface Analysis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--RAS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Reference Reagents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Biology and Biochemistry</a:t>
            </a:r>
            <a:endParaRPr lang="en-US" dirty="0"/>
          </a:p>
        </p:txBody>
      </p:sp>
      <p:pic>
        <p:nvPicPr>
          <p:cNvPr id="5" name="Content Placeholder 4" descr="fig-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5207" r="26677" b="5345"/>
          <a:stretch/>
        </p:blipFill>
        <p:spPr bwMode="auto">
          <a:xfrm>
            <a:off x="6648930" y="2452333"/>
            <a:ext cx="2209349" cy="26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1376" y="993775"/>
            <a:ext cx="8916923" cy="3600450"/>
          </a:xfrm>
        </p:spPr>
        <p:txBody>
          <a:bodyPr/>
          <a:lstStyle/>
          <a:p>
            <a:r>
              <a:rPr lang="en-US" dirty="0" smtClean="0"/>
              <a:t>Objective of </a:t>
            </a:r>
            <a:r>
              <a:rPr lang="en-US" dirty="0"/>
              <a:t>the group: </a:t>
            </a:r>
            <a:r>
              <a:rPr lang="en-US" dirty="0" smtClean="0"/>
              <a:t> using structural </a:t>
            </a:r>
            <a:r>
              <a:rPr lang="en-US" dirty="0"/>
              <a:t>and biophysical approaches to determine </a:t>
            </a:r>
            <a:r>
              <a:rPr lang="en-US" dirty="0" smtClean="0"/>
              <a:t>how </a:t>
            </a:r>
            <a:r>
              <a:rPr lang="en-US" dirty="0"/>
              <a:t>common oncogenic alleles of </a:t>
            </a:r>
            <a:r>
              <a:rPr lang="en-US" dirty="0" smtClean="0"/>
              <a:t>KRAS can be inhibited</a:t>
            </a:r>
          </a:p>
          <a:p>
            <a:pPr lvl="2"/>
            <a:r>
              <a:rPr lang="en-US" i="1" dirty="0" smtClean="0"/>
              <a:t>In vitro </a:t>
            </a:r>
            <a:r>
              <a:rPr lang="en-US" dirty="0" smtClean="0"/>
              <a:t>assays (</a:t>
            </a:r>
            <a:r>
              <a:rPr lang="en-US" dirty="0"/>
              <a:t>FNLCR, collaborations </a:t>
            </a:r>
            <a:r>
              <a:rPr lang="en-US" dirty="0" smtClean="0"/>
              <a:t>with academia and </a:t>
            </a:r>
            <a:r>
              <a:rPr lang="en-US" dirty="0"/>
              <a:t>NIST</a:t>
            </a:r>
            <a:r>
              <a:rPr lang="en-US" dirty="0" smtClean="0"/>
              <a:t>)</a:t>
            </a:r>
          </a:p>
          <a:p>
            <a:pPr lvl="4">
              <a:spcAft>
                <a:spcPts val="600"/>
              </a:spcAft>
            </a:pPr>
            <a:r>
              <a:rPr lang="en-US" dirty="0" smtClean="0"/>
              <a:t>Highlight: generating pure fully processed KRAS protein</a:t>
            </a:r>
          </a:p>
          <a:p>
            <a:pPr lvl="2">
              <a:spcAft>
                <a:spcPts val="0"/>
              </a:spcAft>
            </a:pPr>
            <a:r>
              <a:rPr lang="en-US" dirty="0"/>
              <a:t>C</a:t>
            </a:r>
            <a:r>
              <a:rPr lang="en-US" dirty="0" smtClean="0"/>
              <a:t>rystal </a:t>
            </a:r>
            <a:r>
              <a:rPr lang="en-US" dirty="0"/>
              <a:t>structures of </a:t>
            </a:r>
            <a:r>
              <a:rPr lang="en-US" dirty="0" smtClean="0"/>
              <a:t>mutant </a:t>
            </a:r>
            <a:r>
              <a:rPr lang="en-US" dirty="0"/>
              <a:t>KRAS </a:t>
            </a:r>
            <a:r>
              <a:rPr lang="en-US" dirty="0" smtClean="0"/>
              <a:t>with/without binding partners, </a:t>
            </a:r>
            <a:r>
              <a:rPr lang="en-US" i="1" dirty="0" smtClean="0"/>
              <a:t>in </a:t>
            </a:r>
          </a:p>
          <a:p>
            <a:pPr marL="685800" lvl="3" indent="0">
              <a:spcAft>
                <a:spcPts val="0"/>
              </a:spcAft>
              <a:buNone/>
            </a:pP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screens </a:t>
            </a:r>
            <a:r>
              <a:rPr lang="en-US" dirty="0"/>
              <a:t>(</a:t>
            </a:r>
            <a:r>
              <a:rPr lang="en-US" dirty="0" smtClean="0"/>
              <a:t>FNLCR,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collaborations with </a:t>
            </a:r>
            <a:r>
              <a:rPr lang="en-US" dirty="0" smtClean="0"/>
              <a:t>academia, a CRO)</a:t>
            </a:r>
          </a:p>
          <a:p>
            <a:pPr lvl="4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Highlight: Solved a unique KRAS structure with a potential </a:t>
            </a:r>
          </a:p>
          <a:p>
            <a:pPr marL="548640" lvl="4" indent="0">
              <a:buNone/>
            </a:pPr>
            <a:r>
              <a:rPr lang="en-US" dirty="0" smtClean="0"/>
              <a:t>	new “</a:t>
            </a:r>
            <a:r>
              <a:rPr lang="en-US" dirty="0" err="1" smtClean="0"/>
              <a:t>druggable</a:t>
            </a:r>
            <a:r>
              <a:rPr lang="en-US" dirty="0" smtClean="0"/>
              <a:t>” pocket.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Solution structures with </a:t>
            </a:r>
            <a:r>
              <a:rPr lang="en-US" dirty="0"/>
              <a:t>FNLCR generated </a:t>
            </a:r>
            <a:r>
              <a:rPr lang="en-US" dirty="0" smtClean="0"/>
              <a:t>proteins </a:t>
            </a:r>
          </a:p>
          <a:p>
            <a:pPr marL="457200" lvl="2" indent="0">
              <a:buNone/>
            </a:pPr>
            <a:r>
              <a:rPr lang="en-US" dirty="0" smtClean="0"/>
              <a:t>(with academia)</a:t>
            </a:r>
          </a:p>
          <a:p>
            <a:pPr lvl="2"/>
            <a:r>
              <a:rPr lang="en-US" dirty="0" err="1" smtClean="0"/>
              <a:t>Cryo</a:t>
            </a:r>
            <a:r>
              <a:rPr lang="en-US" dirty="0" smtClean="0"/>
              <a:t>-EM efforts with another program at </a:t>
            </a:r>
            <a:r>
              <a:rPr lang="en-US" dirty="0"/>
              <a:t>FNLCR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87" y="1"/>
            <a:ext cx="1641012" cy="8763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203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8455" y="3114675"/>
            <a:ext cx="3921701" cy="15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5677" y="2264800"/>
            <a:ext cx="5583174" cy="4792200"/>
          </a:xfrm>
        </p:spPr>
        <p:txBody>
          <a:bodyPr/>
          <a:lstStyle/>
          <a:p>
            <a:r>
              <a:rPr lang="en-US" sz="1800" dirty="0" smtClean="0"/>
              <a:t>Cell </a:t>
            </a:r>
            <a:r>
              <a:rPr lang="en-US" sz="1800" dirty="0"/>
              <a:t>based assays for drug screens:  </a:t>
            </a:r>
            <a:endParaRPr lang="en-US" sz="1800" dirty="0" smtClean="0"/>
          </a:p>
          <a:p>
            <a:pPr lvl="2"/>
            <a:r>
              <a:rPr lang="en-US" dirty="0" smtClean="0"/>
              <a:t>proliferation assays [low-medium </a:t>
            </a:r>
            <a:r>
              <a:rPr lang="en-US" dirty="0"/>
              <a:t>throughput at </a:t>
            </a:r>
            <a:r>
              <a:rPr lang="en-US" dirty="0" smtClean="0"/>
              <a:t>FNLCR, </a:t>
            </a:r>
            <a:r>
              <a:rPr lang="en-US" dirty="0"/>
              <a:t>high throughput National Center for Advancing Translational Science at NIH, pharmaceutical companies (</a:t>
            </a:r>
            <a:r>
              <a:rPr lang="en-US" dirty="0" err="1"/>
              <a:t>cCRADA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localization assays for RAS, </a:t>
            </a:r>
            <a:r>
              <a:rPr lang="en-US" dirty="0" err="1" smtClean="0"/>
              <a:t>multimers</a:t>
            </a:r>
            <a:r>
              <a:rPr lang="en-US" dirty="0" smtClean="0"/>
              <a:t>, and RAS interaction with binding partners </a:t>
            </a:r>
            <a:r>
              <a:rPr lang="en-US" dirty="0"/>
              <a:t>[</a:t>
            </a:r>
            <a:r>
              <a:rPr lang="en-US" dirty="0" smtClean="0"/>
              <a:t>FNLCR</a:t>
            </a:r>
            <a:r>
              <a:rPr lang="en-US" dirty="0"/>
              <a:t>, pharmaceutical companies (</a:t>
            </a:r>
            <a:r>
              <a:rPr lang="en-US" dirty="0" err="1"/>
              <a:t>cCRADA</a:t>
            </a:r>
            <a:r>
              <a:rPr lang="en-US" dirty="0" smtClean="0"/>
              <a:t>)]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749" y="1853700"/>
            <a:ext cx="1141943" cy="822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5" y="904875"/>
            <a:ext cx="627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In vitro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assays to inhibit RAS function, interaction with binding proteins, interaction with the membrane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[FNLCR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efforts, collaboration with academic labs, pharmaceutical companies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through a contractor CRADA (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cCRADA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)]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9732" y="75527"/>
            <a:ext cx="2168644" cy="14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Surface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650875"/>
            <a:ext cx="8316850" cy="36004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sz="1800" dirty="0" smtClean="0"/>
              <a:t>The goal is to identify epitopes that might be used for antibody attack, immune-based </a:t>
            </a:r>
            <a:r>
              <a:rPr lang="en-US" sz="1800" dirty="0"/>
              <a:t>therapies, or </a:t>
            </a:r>
            <a:r>
              <a:rPr lang="en-US" sz="1800" dirty="0" smtClean="0"/>
              <a:t>nanoparticle mediated drug delivery for mutant RAS cancers (FNLCR efforts and collaborations with academia, the biotechnology sector, another </a:t>
            </a:r>
            <a:r>
              <a:rPr lang="en-US" sz="1800" dirty="0"/>
              <a:t>FNLCR </a:t>
            </a:r>
            <a:r>
              <a:rPr lang="en-US" sz="1800" dirty="0" smtClean="0"/>
              <a:t>program - the Nanotechnology Characterization Laboratory).</a:t>
            </a:r>
            <a:endParaRPr lang="en-US" sz="1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2370" y="2958807"/>
            <a:ext cx="5874847" cy="153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619744909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985</Words>
  <Application>Microsoft Office PowerPoint</Application>
  <PresentationFormat>On-screen Show (16:9)</PresentationFormat>
  <Paragraphs>93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Helvetica</vt:lpstr>
      <vt:lpstr>Helvetica Neue Light</vt:lpstr>
      <vt:lpstr>Sapient Centro Slab</vt:lpstr>
      <vt:lpstr>SapientCentroSlab-Light</vt:lpstr>
      <vt:lpstr>SapientSansBold</vt:lpstr>
      <vt:lpstr>SapientSansRegular</vt:lpstr>
      <vt:lpstr>Wingdings</vt:lpstr>
      <vt:lpstr>NCI PPT Template 16x9 RED</vt:lpstr>
      <vt:lpstr> RAS Initiative at the Federally Funded Research and Development Center at Frederick</vt:lpstr>
      <vt:lpstr>Overview of Mission and Purpose</vt:lpstr>
      <vt:lpstr>Overview of Mission and Purpose</vt:lpstr>
      <vt:lpstr>Overview of Mission and Purpose (continued)</vt:lpstr>
      <vt:lpstr>Overview of Scientific Work</vt:lpstr>
      <vt:lpstr>RAS Initiative Hub and Spoke model</vt:lpstr>
      <vt:lpstr>Structural Biology and Biochemistry</vt:lpstr>
      <vt:lpstr>RAS Assays</vt:lpstr>
      <vt:lpstr>Cell Surface Analysis</vt:lpstr>
      <vt:lpstr>RAS Pathway Analysis</vt:lpstr>
      <vt:lpstr>Other Spokes</vt:lpstr>
      <vt:lpstr>RAS Outreach – Cancer.gov/RAS </vt:lpstr>
      <vt:lpstr>RAS pathway 2.0</vt:lpstr>
      <vt:lpstr>RAS Outreach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Joyce Ogunlade</cp:lastModifiedBy>
  <cp:revision>204</cp:revision>
  <cp:lastPrinted>2015-09-30T18:31:34Z</cp:lastPrinted>
  <dcterms:created xsi:type="dcterms:W3CDTF">2013-05-02T18:01:03Z</dcterms:created>
  <dcterms:modified xsi:type="dcterms:W3CDTF">2017-06-21T14:05:20Z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