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notesMasterIdLst>
    <p:notesMasterId r:id="rId15"/>
  </p:notesMasterIdLst>
  <p:handoutMasterIdLst>
    <p:handoutMasterId r:id="rId16"/>
  </p:handoutMasterIdLst>
  <p:sldIdLst>
    <p:sldId id="308" r:id="rId2"/>
    <p:sldId id="309" r:id="rId3"/>
    <p:sldId id="314" r:id="rId4"/>
    <p:sldId id="306" r:id="rId5"/>
    <p:sldId id="311" r:id="rId6"/>
    <p:sldId id="313" r:id="rId7"/>
    <p:sldId id="315" r:id="rId8"/>
    <p:sldId id="318" r:id="rId9"/>
    <p:sldId id="316" r:id="rId10"/>
    <p:sldId id="317" r:id="rId11"/>
    <p:sldId id="319" r:id="rId12"/>
    <p:sldId id="320" r:id="rId13"/>
    <p:sldId id="310" r:id="rId14"/>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F7F7F"/>
    <a:srgbClr val="6C6C6C"/>
    <a:srgbClr val="E8E8E8"/>
    <a:srgbClr val="F2F2F2"/>
    <a:srgbClr val="4C4C4C"/>
    <a:srgbClr val="565656"/>
    <a:srgbClr val="2A5DA5"/>
    <a:srgbClr val="2A67A5"/>
    <a:srgbClr val="2A71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789" autoAdjust="0"/>
    <p:restoredTop sz="72925" autoAdjust="0"/>
  </p:normalViewPr>
  <p:slideViewPr>
    <p:cSldViewPr snapToGrid="0" snapToObjects="1">
      <p:cViewPr>
        <p:scale>
          <a:sx n="100" d="100"/>
          <a:sy n="100" d="100"/>
        </p:scale>
        <p:origin x="-1944" y="-558"/>
      </p:cViewPr>
      <p:guideLst>
        <p:guide orient="horz" pos="1620"/>
        <p:guide pos="2880"/>
      </p:guideLst>
    </p:cSldViewPr>
  </p:slideViewPr>
  <p:notesTextViewPr>
    <p:cViewPr>
      <p:scale>
        <a:sx n="125" d="100"/>
        <a:sy n="125" d="100"/>
      </p:scale>
      <p:origin x="0" y="0"/>
    </p:cViewPr>
  </p:notesTextViewPr>
  <p:notesViewPr>
    <p:cSldViewPr snapToGrid="0" snapToObjects="1">
      <p:cViewPr varScale="1">
        <p:scale>
          <a:sx n="53" d="100"/>
          <a:sy n="53" d="100"/>
        </p:scale>
        <p:origin x="2648"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99F3A4-7CE6-7D4B-82F4-AAB0A89D24A0}" type="datetimeFigureOut">
              <a:rPr lang="en-US" smtClean="0"/>
              <a:t>6/21/2017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03C395-96D9-3549-B668-03A5D401BEEB}" type="datetimeFigureOut">
              <a:rPr lang="en-US" smtClean="0"/>
              <a:t>6/21/2017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59DD9-C07A-0F4A-BE38-5AFB42BB2A68}" type="slidenum">
              <a:rPr lang="en-US" smtClean="0"/>
              <a:t>‹#›</a:t>
            </a:fld>
            <a:endParaRPr lang="en-US"/>
          </a:p>
        </p:txBody>
      </p:sp>
    </p:spTree>
    <p:extLst>
      <p:ext uri="{BB962C8B-B14F-4D97-AF65-F5344CB8AC3E}">
        <p14:creationId xmlns:p14="http://schemas.microsoft.com/office/powerpoint/2010/main" val="21610538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NLCR_ACQ@mail.nih.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more accessible version of this file or to request additional information about the images contained in this PowerPoint presentation, please contact: the FNCLR Acquisition Team @ </a:t>
            </a:r>
            <a:r>
              <a:rPr lang="en-US" u="sng" dirty="0">
                <a:hlinkClick r:id="rId3"/>
              </a:rPr>
              <a:t>FNLCR_ACQ@mail.nih.gov</a:t>
            </a:r>
            <a:r>
              <a:rPr lang="en-US" dirty="0"/>
              <a:t>.</a:t>
            </a:r>
            <a:endParaRPr lang="en-US" dirty="0" smtClean="0"/>
          </a:p>
          <a:p>
            <a:endParaRPr lang="en-US" dirty="0"/>
          </a:p>
          <a:p>
            <a:endParaRPr lang="en-US" dirty="0" smtClean="0"/>
          </a:p>
          <a:p>
            <a:endParaRPr lang="en-US" dirty="0"/>
          </a:p>
          <a:p>
            <a:endParaRPr lang="en-US" dirty="0" smtClean="0"/>
          </a:p>
          <a:p>
            <a:r>
              <a:rPr lang="en-US" dirty="0" smtClean="0"/>
              <a:t>Good Afternoon.  I’m Jeffrey Thomas and I’ll will be talking about technology transfer and intellectual property activities under the </a:t>
            </a:r>
            <a:r>
              <a:rPr lang="en-US" b="1" dirty="0" smtClean="0"/>
              <a:t>current</a:t>
            </a:r>
            <a:r>
              <a:rPr lang="en-US" dirty="0" smtClean="0"/>
              <a:t> FFRDC</a:t>
            </a:r>
            <a:r>
              <a:rPr lang="en-US" baseline="0" dirty="0" smtClean="0"/>
              <a:t> contract at the Frederick National Laboratory for Cancer Research (FNLCR).</a:t>
            </a:r>
          </a:p>
          <a:p>
            <a:endParaRPr lang="en-US" baseline="0" dirty="0" smtClean="0"/>
          </a:p>
          <a:p>
            <a:r>
              <a:rPr lang="en-US" baseline="0" dirty="0" smtClean="0"/>
              <a:t>FFRDC= Federally Funded Research and Development Center (Federal Acquisition Regulation (FAR) 35.017)</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a:t>
            </a:fld>
            <a:endParaRPr lang="en-US"/>
          </a:p>
        </p:txBody>
      </p:sp>
    </p:spTree>
    <p:extLst>
      <p:ext uri="{BB962C8B-B14F-4D97-AF65-F5344CB8AC3E}">
        <p14:creationId xmlns:p14="http://schemas.microsoft.com/office/powerpoint/2010/main" val="3057235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a:spcBef>
                <a:spcPts val="1200"/>
              </a:spcBef>
              <a:spcAft>
                <a:spcPts val="0"/>
              </a:spcAft>
              <a:buFont typeface="Arial" panose="020B0604020202020204" pitchFamily="34" charset="0"/>
              <a:buChar char="•"/>
              <a:defRPr/>
            </a:pPr>
            <a:r>
              <a:rPr lang="en-US" dirty="0" smtClean="0"/>
              <a:t>Under the current FFRDC contract, the Contractor operates under </a:t>
            </a:r>
            <a:r>
              <a:rPr lang="en-US" sz="1200" dirty="0" smtClean="0"/>
              <a:t>a Determination of Exceptional Circumstances (DEC).</a:t>
            </a:r>
            <a:r>
              <a:rPr lang="en-US" sz="1200" baseline="0" dirty="0" smtClean="0"/>
              <a:t>  Under the DEC, </a:t>
            </a:r>
            <a:r>
              <a:rPr lang="en-US" dirty="0" smtClean="0"/>
              <a:t>the Contractor assigns its rights to inventions made by its employees to the Government except in the case of Subject Inventions produced under a </a:t>
            </a:r>
            <a:r>
              <a:rPr lang="en-US" dirty="0" err="1" smtClean="0"/>
              <a:t>cCRADA</a:t>
            </a:r>
            <a:r>
              <a:rPr lang="en-US" dirty="0" smtClean="0"/>
              <a:t>.  For Subject Inventions resulting from </a:t>
            </a:r>
            <a:r>
              <a:rPr lang="en-US" dirty="0" err="1" smtClean="0"/>
              <a:t>cCRADAs</a:t>
            </a:r>
            <a:r>
              <a:rPr lang="en-US" baseline="0" dirty="0" smtClean="0"/>
              <a:t> the Contractor has conditional ownership </a:t>
            </a:r>
            <a:r>
              <a:rPr lang="en-US" baseline="0" smtClean="0"/>
              <a:t>of these inventions</a:t>
            </a:r>
            <a:r>
              <a:rPr lang="en-US" baseline="0" dirty="0" smtClean="0"/>
              <a:t>.  In all cases the Contractor </a:t>
            </a:r>
            <a:r>
              <a:rPr lang="en-US" sz="1200" dirty="0" smtClean="0"/>
              <a:t>retains a revocable nonexclusive license to the inventions produced under the contract</a:t>
            </a:r>
            <a:r>
              <a:rPr lang="en-US" sz="1200" baseline="0" dirty="0" smtClean="0"/>
              <a:t> and t</a:t>
            </a:r>
            <a:r>
              <a:rPr lang="en-US" sz="1200" dirty="0" smtClean="0"/>
              <a:t>he FNLCR Contractor may request greater rights to inventions on a case-by-case basis.</a:t>
            </a:r>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10</a:t>
            </a:fld>
            <a:endParaRPr lang="en-US"/>
          </a:p>
        </p:txBody>
      </p:sp>
    </p:spTree>
    <p:extLst>
      <p:ext uri="{BB962C8B-B14F-4D97-AF65-F5344CB8AC3E}">
        <p14:creationId xmlns:p14="http://schemas.microsoft.com/office/powerpoint/2010/main" val="29897662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As noted on the previous slide the FNLCR Contractor</a:t>
            </a:r>
            <a:r>
              <a:rPr lang="en-US" baseline="0" dirty="0" smtClean="0"/>
              <a:t> conditionally owns Subject Inventions made under a </a:t>
            </a:r>
            <a:r>
              <a:rPr lang="en-US" baseline="0" dirty="0" err="1" smtClean="0"/>
              <a:t>cCRADA</a:t>
            </a:r>
            <a:r>
              <a:rPr lang="en-US" baseline="0" dirty="0" smtClean="0"/>
              <a:t>.  </a:t>
            </a:r>
            <a:r>
              <a:rPr lang="en-US" altLang="en-US" sz="1200" dirty="0" smtClean="0"/>
              <a:t>Such </a:t>
            </a:r>
            <a:r>
              <a:rPr lang="en-US" altLang="en-US" sz="1200" dirty="0" err="1" smtClean="0"/>
              <a:t>cCRADA</a:t>
            </a:r>
            <a:r>
              <a:rPr lang="en-US" altLang="en-US" sz="1200" dirty="0" smtClean="0"/>
              <a:t> Subject  Inventions are managed by the FNLCR Contractor consistent with the CRADA statute and may include patenting, licensing and collecting royalties associated with FNLCR </a:t>
            </a:r>
            <a:r>
              <a:rPr lang="en-US" altLang="en-US" sz="1200" dirty="0" err="1" smtClean="0"/>
              <a:t>cCRADA</a:t>
            </a:r>
            <a:r>
              <a:rPr lang="en-US" altLang="en-US" sz="1200" dirty="0" smtClean="0"/>
              <a:t> Subject inventions.</a:t>
            </a:r>
            <a:r>
              <a:rPr lang="en-US" altLang="en-US" sz="1200" baseline="0" dirty="0" smtClean="0"/>
              <a:t>  </a:t>
            </a:r>
            <a:r>
              <a:rPr lang="en-US" dirty="0" smtClean="0"/>
              <a:t>In the event that an</a:t>
            </a:r>
            <a:r>
              <a:rPr lang="en-US" baseline="0" dirty="0" smtClean="0"/>
              <a:t> incumbent FNLCR contractor is no longer the contractor, inventions, patents and licenses resulting from </a:t>
            </a:r>
            <a:r>
              <a:rPr lang="en-US" baseline="0" dirty="0" err="1" smtClean="0"/>
              <a:t>cCRADAs</a:t>
            </a:r>
            <a:r>
              <a:rPr lang="en-US" baseline="0" dirty="0" smtClean="0"/>
              <a:t> remain at the FNLCR to be managed by a successor contractor or by the Government.  An out-going FNLCR contractor cannot take these inventions; thus the conditional-ownership of inventions pursuant to the DEC.</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11</a:t>
            </a:fld>
            <a:endParaRPr lang="en-US"/>
          </a:p>
        </p:txBody>
      </p:sp>
    </p:spTree>
    <p:extLst>
      <p:ext uri="{BB962C8B-B14F-4D97-AF65-F5344CB8AC3E}">
        <p14:creationId xmlns:p14="http://schemas.microsoft.com/office/powerpoint/2010/main" val="2838570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summary the FFRDC contractor conducts a variety of research activities at the FNLCR that are documented under different agreements.  All Contractor activities at the FNLCR operate under a DEC which directs ownership of inventions to the Government.  The exception is subject inventions resulting from </a:t>
            </a:r>
            <a:r>
              <a:rPr lang="en-US" baseline="0" dirty="0" err="1" smtClean="0"/>
              <a:t>cCRADAs</a:t>
            </a:r>
            <a:r>
              <a:rPr lang="en-US" baseline="0" dirty="0" smtClean="0"/>
              <a:t> which are conditionally-owned by the FNLCR contractor to be managed by the contractor during its tenure as the FNLCR contractor.</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12</a:t>
            </a:fld>
            <a:endParaRPr lang="en-US"/>
          </a:p>
        </p:txBody>
      </p:sp>
    </p:spTree>
    <p:extLst>
      <p:ext uri="{BB962C8B-B14F-4D97-AF65-F5344CB8AC3E}">
        <p14:creationId xmlns:p14="http://schemas.microsoft.com/office/powerpoint/2010/main" val="229338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2</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 verbatim</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3</a:t>
            </a:fld>
            <a:endParaRPr lang="en-US"/>
          </a:p>
        </p:txBody>
      </p:sp>
    </p:spTree>
    <p:extLst>
      <p:ext uri="{BB962C8B-B14F-4D97-AF65-F5344CB8AC3E}">
        <p14:creationId xmlns:p14="http://schemas.microsoft.com/office/powerpoint/2010/main" val="213985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0" baseline="0" dirty="0" smtClean="0"/>
              <a:t>The NCI Technology Transfer Center (NCI TTC) is a Government office within NCI that executes transactional agreements such as Material Transfer Agreements (MTA), Confidential Disclosure Agreements (CDA), and Cooperative Research and Development Agreements or CRADAs on behalf of NCI staff.  NCI TTC also facilitates research partnerships for NCI investigators and is also responsible for managing government-owned intellectual property.  NCI TTC is the liaison to the FNLCR Contractor on matters related to intellectual property and technology transfer.</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i="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i="0" baseline="0" dirty="0" smtClean="0"/>
              <a:t>NCI=National Cancer Institute</a:t>
            </a:r>
          </a:p>
          <a:p>
            <a:pPr marL="0" marR="0" indent="0" algn="l" defTabSz="457200" rtl="0" eaLnBrk="1" fontAlgn="auto" latinLnBrk="0" hangingPunct="1">
              <a:lnSpc>
                <a:spcPct val="100000"/>
              </a:lnSpc>
              <a:spcBef>
                <a:spcPts val="0"/>
              </a:spcBef>
              <a:spcAft>
                <a:spcPts val="0"/>
              </a:spcAft>
              <a:buClrTx/>
              <a:buSzTx/>
              <a:buFontTx/>
              <a:buNone/>
              <a:tabLst/>
              <a:defRPr/>
            </a:pPr>
            <a:r>
              <a:rPr lang="en-US" b="0" i="0" baseline="0" dirty="0" smtClean="0"/>
              <a:t>FNLCR=Frederick National Laboratory for Cancer Research</a:t>
            </a:r>
            <a:endParaRPr lang="en-US" b="0" i="0"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4</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5</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a:t>
            </a:r>
            <a:r>
              <a:rPr lang="en-US" baseline="0" dirty="0" smtClean="0"/>
              <a:t> activities are currently carried out by FNLCR Contractor staff in FNLCR-Directed laboratories solely occupied by contractor staff or in laboratories that support Government laboratories and programs.  Thus, Contractor research activities span those which are driven by the Contractor and those which are in direct support of an NCI Laboratory or Program.  This creates exceptional circumstances with respect to inventions and technologies produced in these laboratories.</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6</a:t>
            </a:fld>
            <a:endParaRPr lang="en-US"/>
          </a:p>
        </p:txBody>
      </p:sp>
    </p:spTree>
    <p:extLst>
      <p:ext uri="{BB962C8B-B14F-4D97-AF65-F5344CB8AC3E}">
        <p14:creationId xmlns:p14="http://schemas.microsoft.com/office/powerpoint/2010/main" val="3066677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current FNLCR contractor conducts a variety of technology transfer and partnering activities including executing </a:t>
            </a:r>
            <a:r>
              <a:rPr lang="en-US" altLang="en-US" sz="1200" dirty="0" smtClean="0"/>
              <a:t>MTAs, CDAs and collaboration agreements for Contractor staff.</a:t>
            </a:r>
            <a:r>
              <a:rPr lang="en-US" altLang="en-US" sz="1200" baseline="0" dirty="0" smtClean="0"/>
              <a:t>  The Contractor also facilitates research partnerships with academic and industrial partners.  They also support Government research activities including in support of Government CRADAs.  The Contractor also conducts its own independent Contractor-CRADAs (</a:t>
            </a:r>
            <a:r>
              <a:rPr lang="en-US" altLang="en-US" sz="1200" baseline="0" dirty="0" err="1" smtClean="0"/>
              <a:t>cCRADA</a:t>
            </a:r>
            <a:r>
              <a:rPr lang="en-US" altLang="en-US" sz="1200" baseline="0" dirty="0" smtClean="0"/>
              <a:t>).</a:t>
            </a:r>
            <a:endParaRPr lang="en-US" altLang="en-US" sz="1200"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7</a:t>
            </a:fld>
            <a:endParaRPr lang="en-US"/>
          </a:p>
        </p:txBody>
      </p:sp>
    </p:spTree>
    <p:extLst>
      <p:ext uri="{BB962C8B-B14F-4D97-AF65-F5344CB8AC3E}">
        <p14:creationId xmlns:p14="http://schemas.microsoft.com/office/powerpoint/2010/main" val="4128196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More about</a:t>
            </a:r>
            <a:r>
              <a:rPr lang="en-US" baseline="0" dirty="0" smtClean="0"/>
              <a:t> </a:t>
            </a:r>
            <a:r>
              <a:rPr lang="en-US" baseline="0" dirty="0" err="1" smtClean="0"/>
              <a:t>cCRADAs</a:t>
            </a:r>
            <a:r>
              <a:rPr lang="en-US" baseline="0" dirty="0" smtClean="0"/>
              <a:t>:  The CRADA statute permits a Government-owned Contractor-Operated (GOCO) Contractor (like the FNLCR) to initiate CRADAs independently with Government oversight. </a:t>
            </a:r>
            <a:r>
              <a:rPr lang="en-US" dirty="0" smtClean="0"/>
              <a:t>FNLCR </a:t>
            </a:r>
            <a:r>
              <a:rPr lang="en-US" dirty="0" err="1" smtClean="0"/>
              <a:t>cCRADAs</a:t>
            </a:r>
            <a:r>
              <a:rPr lang="en-US" dirty="0" smtClean="0"/>
              <a:t> can not involve NIH government staff in the </a:t>
            </a:r>
            <a:r>
              <a:rPr lang="en-US" dirty="0" err="1" smtClean="0"/>
              <a:t>cCRADA</a:t>
            </a:r>
            <a:r>
              <a:rPr lang="en-US" dirty="0" smtClean="0"/>
              <a:t> research.  Under a </a:t>
            </a:r>
            <a:r>
              <a:rPr lang="en-US" dirty="0" err="1" smtClean="0"/>
              <a:t>cCRADA</a:t>
            </a:r>
            <a:r>
              <a:rPr lang="en-US" baseline="0" dirty="0" smtClean="0"/>
              <a:t> funds may be provided to the FNLCR Contractor laboratory by the </a:t>
            </a:r>
            <a:r>
              <a:rPr lang="en-US" baseline="0" dirty="0" err="1" smtClean="0"/>
              <a:t>cCRADA</a:t>
            </a:r>
            <a:r>
              <a:rPr lang="en-US" baseline="0" dirty="0" smtClean="0"/>
              <a:t> partner to defray the costs of the proposed research. </a:t>
            </a:r>
            <a:r>
              <a:rPr lang="en-US" dirty="0" smtClean="0"/>
              <a:t>A standard </a:t>
            </a:r>
            <a:r>
              <a:rPr lang="en-US" dirty="0" err="1" smtClean="0"/>
              <a:t>cCRADA</a:t>
            </a:r>
            <a:r>
              <a:rPr lang="en-US" dirty="0" smtClean="0"/>
              <a:t> is a joint research and development project with the </a:t>
            </a:r>
            <a:r>
              <a:rPr lang="en-US" dirty="0" err="1" smtClean="0"/>
              <a:t>cCRADA</a:t>
            </a:r>
            <a:r>
              <a:rPr lang="en-US" dirty="0" smtClean="0"/>
              <a:t> partner.  A Technical Service Agreement (TSA) is a type of </a:t>
            </a:r>
            <a:r>
              <a:rPr lang="en-US" dirty="0" err="1" smtClean="0"/>
              <a:t>cCRADA</a:t>
            </a:r>
            <a:r>
              <a:rPr lang="en-US" dirty="0" smtClean="0"/>
              <a:t> that provides unique FNLCR services to the research community on a cost-recovery basis.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8</a:t>
            </a:fld>
            <a:endParaRPr lang="en-US"/>
          </a:p>
        </p:txBody>
      </p:sp>
    </p:spTree>
    <p:extLst>
      <p:ext uri="{BB962C8B-B14F-4D97-AF65-F5344CB8AC3E}">
        <p14:creationId xmlns:p14="http://schemas.microsoft.com/office/powerpoint/2010/main" val="2076721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Pursuant to the Bayh-Dole Act (35 U.S.C. §§ 201-212) Government contractors typically retain ownership of inventions made by its employees under the contract.  However,</a:t>
            </a:r>
            <a:r>
              <a:rPr lang="en-US" baseline="0" dirty="0" smtClean="0"/>
              <a:t> u</a:t>
            </a:r>
            <a:r>
              <a:rPr lang="en-US" dirty="0" smtClean="0"/>
              <a:t>nder “exceptional circumstances” the government may take ownership of contractor inventions if it would better serve the intent of the Bayh-Dole Act.</a:t>
            </a:r>
            <a:r>
              <a:rPr lang="en-US" baseline="0" dirty="0" smtClean="0"/>
              <a:t>  </a:t>
            </a:r>
            <a:r>
              <a:rPr lang="en-US" dirty="0" smtClean="0"/>
              <a:t>A Determination of Exceptional Circumstances (DEC) is required to have a contractor direct ownership of inventions made under the contract to the Government</a:t>
            </a:r>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9</a:t>
            </a:fld>
            <a:endParaRPr lang="en-US"/>
          </a:p>
        </p:txBody>
      </p:sp>
    </p:spTree>
    <p:extLst>
      <p:ext uri="{BB962C8B-B14F-4D97-AF65-F5344CB8AC3E}">
        <p14:creationId xmlns:p14="http://schemas.microsoft.com/office/powerpoint/2010/main" val="41537981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66486"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2872114" cy="5148072"/>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3776472"/>
            <a:ext cx="9144000" cy="1371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234440"/>
            <a:ext cx="7772400" cy="1370882"/>
          </a:xfrm>
        </p:spPr>
        <p:txBody>
          <a:bodyPr lIns="0" tIns="0" rIns="0" bIns="0" anchor="b">
            <a:noAutofit/>
          </a:bodyPr>
          <a:lstStyle>
            <a:lvl1pPr algn="r">
              <a:defRPr sz="2800" b="0" i="0">
                <a:solidFill>
                  <a:srgbClr val="FFFFFF"/>
                </a:solidFill>
                <a:latin typeface="Arial"/>
                <a:cs typeface="Arial"/>
              </a:defRPr>
            </a:lvl1pPr>
          </a:lstStyle>
          <a:p>
            <a:r>
              <a:rPr lang="en-US" dirty="0" smtClean="0"/>
              <a:t>Title of the presentation</a:t>
            </a:r>
            <a:endParaRPr lang="en-US" dirty="0"/>
          </a:p>
        </p:txBody>
      </p:sp>
      <p:sp>
        <p:nvSpPr>
          <p:cNvPr id="23" name="Subtitle 2"/>
          <p:cNvSpPr>
            <a:spLocks noGrp="1"/>
          </p:cNvSpPr>
          <p:nvPr>
            <p:ph type="subTitle" idx="1" hasCustomPrompt="1"/>
          </p:nvPr>
        </p:nvSpPr>
        <p:spPr>
          <a:xfrm>
            <a:off x="685800" y="2674620"/>
            <a:ext cx="7772400" cy="514782"/>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2" name="Picture 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1" y="4282743"/>
            <a:ext cx="3993515" cy="381000"/>
          </a:xfrm>
          <a:prstGeom prst="rect">
            <a:avLst/>
          </a:prstGeom>
        </p:spPr>
      </p:pic>
      <p:sp>
        <p:nvSpPr>
          <p:cNvPr id="9" name="Date Placeholder 3"/>
          <p:cNvSpPr>
            <a:spLocks noGrp="1"/>
          </p:cNvSpPr>
          <p:nvPr>
            <p:ph type="dt" sz="half" idx="2"/>
          </p:nvPr>
        </p:nvSpPr>
        <p:spPr>
          <a:xfrm>
            <a:off x="6400800" y="4295773"/>
            <a:ext cx="2286000" cy="356616"/>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DEE2CC4A-D4A6-3847-844C-B33A6D47D47C}" type="datetime4">
              <a:rPr lang="en-US" smtClean="0"/>
              <a:pPr>
                <a:defRPr/>
              </a:pPr>
              <a:t>June 21, 2017</a:t>
            </a:fld>
            <a:endParaRPr lang="en-US" dirty="0"/>
          </a:p>
        </p:txBody>
      </p:sp>
    </p:spTree>
    <p:extLst>
      <p:ext uri="{BB962C8B-B14F-4D97-AF65-F5344CB8AC3E}">
        <p14:creationId xmlns:p14="http://schemas.microsoft.com/office/powerpoint/2010/main" val="89561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573747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1117762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3807219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13"/>
          <p:cNvSpPr txBox="1">
            <a:spLocks noChangeArrowheads="1"/>
          </p:cNvSpPr>
          <p:nvPr userDrawn="1"/>
        </p:nvSpPr>
        <p:spPr bwMode="auto">
          <a:xfrm>
            <a:off x="1996889" y="4356100"/>
            <a:ext cx="51867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smtClean="0">
                <a:solidFill>
                  <a:schemeClr val="bg1"/>
                </a:solidFill>
                <a:latin typeface="Arial" charset="0"/>
              </a:rPr>
              <a:t>www.cancer.gov</a:t>
            </a:r>
            <a:r>
              <a:rPr lang="en-US" sz="1600" b="1" dirty="0" smtClean="0">
                <a:solidFill>
                  <a:schemeClr val="bg1"/>
                </a:solidFill>
                <a:latin typeface="Arial" charset="0"/>
              </a:rPr>
              <a:t>                 </a:t>
            </a:r>
            <a:r>
              <a:rPr lang="en-US" sz="1600" b="1" dirty="0" err="1" smtClean="0">
                <a:solidFill>
                  <a:schemeClr val="bg1"/>
                </a:solidFill>
                <a:latin typeface="Arial" charset="0"/>
              </a:rPr>
              <a:t>www.cancer.gov</a:t>
            </a:r>
            <a:r>
              <a:rPr lang="en-US" sz="1600" b="1" dirty="0" smtClean="0">
                <a:solidFill>
                  <a:schemeClr val="bg1"/>
                </a:solidFill>
                <a:latin typeface="Arial" charset="0"/>
              </a:rPr>
              <a:t>/</a:t>
            </a:r>
            <a:r>
              <a:rPr lang="en-US" sz="1600" b="1" dirty="0" err="1" smtClean="0">
                <a:solidFill>
                  <a:schemeClr val="bg1"/>
                </a:solidFill>
                <a:latin typeface="Arial" charset="0"/>
              </a:rPr>
              <a:t>espanol</a:t>
            </a:r>
            <a:endParaRPr lang="en-US" sz="1600" b="1" dirty="0" smtClean="0">
              <a:solidFill>
                <a:schemeClr val="bg1"/>
              </a:solidFill>
              <a:latin typeface="Arial" charset="0"/>
            </a:endParaRPr>
          </a:p>
        </p:txBody>
      </p:sp>
      <p:grpSp>
        <p:nvGrpSpPr>
          <p:cNvPr id="7" name="Group 6"/>
          <p:cNvGrpSpPr>
            <a:grpSpLocks noChangeAspect="1"/>
          </p:cNvGrpSpPr>
          <p:nvPr userDrawn="1"/>
        </p:nvGrpSpPr>
        <p:grpSpPr>
          <a:xfrm>
            <a:off x="2994026" y="2148840"/>
            <a:ext cx="3163776" cy="813435"/>
            <a:chOff x="2333626" y="1990725"/>
            <a:chExt cx="4519680" cy="116205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Tree>
    <p:extLst>
      <p:ext uri="{BB962C8B-B14F-4D97-AF65-F5344CB8AC3E}">
        <p14:creationId xmlns:p14="http://schemas.microsoft.com/office/powerpoint/2010/main" val="1678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5148072"/>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5148072"/>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371600"/>
            <a:ext cx="3017520" cy="13716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11" name="Text Placeholder 12"/>
          <p:cNvSpPr>
            <a:spLocks noGrp="1"/>
          </p:cNvSpPr>
          <p:nvPr>
            <p:ph type="body" sz="quarter" idx="11" hasCustomPrompt="1"/>
          </p:nvPr>
        </p:nvSpPr>
        <p:spPr>
          <a:xfrm>
            <a:off x="4334256" y="0"/>
            <a:ext cx="4297680" cy="5148072"/>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p:txBody>
      </p:sp>
    </p:spTree>
    <p:extLst>
      <p:ext uri="{BB962C8B-B14F-4D97-AF65-F5344CB8AC3E}">
        <p14:creationId xmlns:p14="http://schemas.microsoft.com/office/powerpoint/2010/main" val="98528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20" name="Pentagon 19"/>
          <p:cNvSpPr/>
          <p:nvPr userDrawn="1"/>
        </p:nvSpPr>
        <p:spPr>
          <a:xfrm>
            <a:off x="1"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entagon 20"/>
          <p:cNvSpPr/>
          <p:nvPr userDrawn="1"/>
        </p:nvSpPr>
        <p:spPr>
          <a:xfrm>
            <a:off x="1"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9000" y="1817370"/>
            <a:ext cx="5029199" cy="13716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3428999" y="3257550"/>
            <a:ext cx="5022892" cy="51435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304840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3228985" cy="5148072"/>
          </a:xfrm>
          <a:prstGeom prst="homePlate">
            <a:avLst>
              <a:gd name="adj" fmla="val 3235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1817370"/>
            <a:ext cx="4062728" cy="13716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71" y="3257550"/>
            <a:ext cx="4056420" cy="51435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
        <p:nvSpPr>
          <p:cNvPr id="1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60416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371600"/>
            <a:ext cx="7772400" cy="24003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23103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3"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448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246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2654"/>
            <a:ext cx="822960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990378"/>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4767263"/>
            <a:ext cx="2133600" cy="273844"/>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June 21, 2017</a:t>
            </a:fld>
            <a:endParaRPr lang="en-US" dirty="0"/>
          </a:p>
        </p:txBody>
      </p:sp>
      <p:sp>
        <p:nvSpPr>
          <p:cNvPr id="11" name="Footer Placeholder 4"/>
          <p:cNvSpPr>
            <a:spLocks noGrp="1"/>
          </p:cNvSpPr>
          <p:nvPr>
            <p:ph type="ftr" sz="quarter" idx="3"/>
          </p:nvPr>
        </p:nvSpPr>
        <p:spPr>
          <a:xfrm>
            <a:off x="3124200" y="4767263"/>
            <a:ext cx="2895600" cy="273844"/>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4767263"/>
            <a:ext cx="2133600" cy="273844"/>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0" r:id="rId1"/>
    <p:sldLayoutId id="2147483755" r:id="rId2"/>
    <p:sldLayoutId id="2147483821" r:id="rId3"/>
    <p:sldLayoutId id="2147483822" r:id="rId4"/>
    <p:sldLayoutId id="2147483823" r:id="rId5"/>
    <p:sldLayoutId id="2147483770" r:id="rId6"/>
    <p:sldLayoutId id="2147483810" r:id="rId7"/>
    <p:sldLayoutId id="2147483771" r:id="rId8"/>
    <p:sldLayoutId id="2147483812" r:id="rId9"/>
    <p:sldLayoutId id="2147483772" r:id="rId10"/>
    <p:sldLayoutId id="2147483813" r:id="rId11"/>
    <p:sldLayoutId id="2147483773" r:id="rId12"/>
    <p:sldLayoutId id="2147483814" r:id="rId13"/>
    <p:sldLayoutId id="2147483763" r:id="rId14"/>
    <p:sldLayoutId id="2147483807" r:id="rId15"/>
    <p:sldLayoutId id="2147483824"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1127760"/>
            <a:ext cx="7772400" cy="1370882"/>
          </a:xfrm>
        </p:spPr>
        <p:txBody>
          <a:bodyPr/>
          <a:lstStyle/>
          <a:p>
            <a:r>
              <a:rPr lang="en-US" dirty="0" smtClean="0"/>
              <a:t>Technology Transfer</a:t>
            </a:r>
            <a:endParaRPr lang="en-US" dirty="0"/>
          </a:p>
        </p:txBody>
      </p:sp>
      <p:sp>
        <p:nvSpPr>
          <p:cNvPr id="3" name="Subtitle 2"/>
          <p:cNvSpPr>
            <a:spLocks noGrp="1"/>
          </p:cNvSpPr>
          <p:nvPr>
            <p:ph type="subTitle" idx="1"/>
          </p:nvPr>
        </p:nvSpPr>
        <p:spPr/>
        <p:txBody>
          <a:bodyPr/>
          <a:lstStyle/>
          <a:p>
            <a:r>
              <a:rPr lang="en-US" dirty="0"/>
              <a:t>Presented By: </a:t>
            </a:r>
            <a:r>
              <a:rPr lang="en-US" dirty="0" smtClean="0"/>
              <a:t>Jeffrey W. Thomas, Ph.D.   </a:t>
            </a:r>
            <a:endParaRPr lang="en-US" dirty="0"/>
          </a:p>
          <a:p>
            <a:endParaRPr lang="en-US" dirty="0"/>
          </a:p>
        </p:txBody>
      </p:sp>
      <p:sp>
        <p:nvSpPr>
          <p:cNvPr id="4" name="Date Placeholder 3"/>
          <p:cNvSpPr>
            <a:spLocks noGrp="1"/>
          </p:cNvSpPr>
          <p:nvPr>
            <p:ph type="dt" sz="half" idx="2"/>
          </p:nvPr>
        </p:nvSpPr>
        <p:spPr/>
        <p:txBody>
          <a:bodyPr/>
          <a:lstStyle/>
          <a:p>
            <a:pPr>
              <a:defRPr/>
            </a:pPr>
            <a:r>
              <a:rPr lang="en-US" dirty="0"/>
              <a:t>October 1, 2015</a:t>
            </a:r>
          </a:p>
          <a:p>
            <a:pPr>
              <a:defRPr/>
            </a:pPr>
            <a:endParaRPr lang="en-US" dirty="0"/>
          </a:p>
        </p:txBody>
      </p:sp>
    </p:spTree>
    <p:extLst>
      <p:ext uri="{BB962C8B-B14F-4D97-AF65-F5344CB8AC3E}">
        <p14:creationId xmlns:p14="http://schemas.microsoft.com/office/powerpoint/2010/main" val="159313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996" y="311658"/>
            <a:ext cx="8165592" cy="317395"/>
          </a:xfrm>
        </p:spPr>
        <p:txBody>
          <a:bodyPr/>
          <a:lstStyle/>
          <a:p>
            <a:r>
              <a:rPr lang="en-US" altLang="en-US" sz="2800" b="1" dirty="0" smtClean="0"/>
              <a:t>Inventions </a:t>
            </a:r>
            <a:r>
              <a:rPr lang="en-US" altLang="en-US" sz="2800" b="1" dirty="0"/>
              <a:t>Under the Current </a:t>
            </a:r>
            <a:r>
              <a:rPr lang="en-US" altLang="en-US" sz="2800" b="1" dirty="0" smtClean="0"/>
              <a:t>FNLCR Contract</a:t>
            </a:r>
            <a:endParaRPr lang="en-US" sz="2800" b="1" dirty="0"/>
          </a:p>
        </p:txBody>
      </p:sp>
      <p:sp>
        <p:nvSpPr>
          <p:cNvPr id="3" name="Content Placeholder 2"/>
          <p:cNvSpPr>
            <a:spLocks noGrp="1"/>
          </p:cNvSpPr>
          <p:nvPr>
            <p:ph sz="quarter" idx="11"/>
          </p:nvPr>
        </p:nvSpPr>
        <p:spPr>
          <a:xfrm>
            <a:off x="205740" y="879474"/>
            <a:ext cx="8755380" cy="4043045"/>
          </a:xfrm>
        </p:spPr>
        <p:txBody>
          <a:bodyPr/>
          <a:lstStyle/>
          <a:p>
            <a:pPr fontAlgn="auto">
              <a:spcBef>
                <a:spcPts val="1200"/>
              </a:spcBef>
              <a:spcAft>
                <a:spcPts val="0"/>
              </a:spcAft>
              <a:buFont typeface="Arial" panose="020B0604020202020204" pitchFamily="34" charset="0"/>
              <a:buChar char="•"/>
              <a:defRPr/>
            </a:pPr>
            <a:r>
              <a:rPr lang="en-US" sz="2200" dirty="0"/>
              <a:t>The current FNLCR contract operates under a </a:t>
            </a:r>
            <a:r>
              <a:rPr lang="en-US" sz="2200" dirty="0" smtClean="0"/>
              <a:t>Determination of Exceptional Circumstances (DEC)</a:t>
            </a:r>
            <a:endParaRPr lang="en-US" sz="2200" dirty="0"/>
          </a:p>
          <a:p>
            <a:pPr fontAlgn="auto">
              <a:spcBef>
                <a:spcPts val="1200"/>
              </a:spcBef>
              <a:spcAft>
                <a:spcPts val="0"/>
              </a:spcAft>
              <a:buFont typeface="Arial" panose="020B0604020202020204" pitchFamily="34" charset="0"/>
              <a:buChar char="•"/>
              <a:defRPr/>
            </a:pPr>
            <a:r>
              <a:rPr lang="en-US" sz="2200" dirty="0" smtClean="0"/>
              <a:t>Ownership of FNLCR Contractor </a:t>
            </a:r>
            <a:r>
              <a:rPr lang="en-US" sz="2200" dirty="0"/>
              <a:t>inventions are assigned to Government with one exception </a:t>
            </a:r>
            <a:endParaRPr lang="en-US" sz="2200" dirty="0" smtClean="0"/>
          </a:p>
          <a:p>
            <a:pPr fontAlgn="auto">
              <a:spcBef>
                <a:spcPts val="1200"/>
              </a:spcBef>
              <a:spcAft>
                <a:spcPts val="0"/>
              </a:spcAft>
              <a:buFont typeface="Arial" panose="020B0604020202020204" pitchFamily="34" charset="0"/>
              <a:buChar char="•"/>
              <a:defRPr/>
            </a:pPr>
            <a:r>
              <a:rPr lang="en-US" sz="2200" b="1" u="sng" dirty="0"/>
              <a:t>Exception</a:t>
            </a:r>
            <a:r>
              <a:rPr lang="en-US" sz="2200" b="1" dirty="0"/>
              <a:t>: </a:t>
            </a:r>
            <a:r>
              <a:rPr lang="en-US" sz="2200" dirty="0"/>
              <a:t>The FNLCR Contractor retains </a:t>
            </a:r>
            <a:r>
              <a:rPr lang="en-US" sz="2200" u="sng" dirty="0"/>
              <a:t>conditional</a:t>
            </a:r>
            <a:r>
              <a:rPr lang="en-US" sz="2200" dirty="0"/>
              <a:t> ownership of inventions resulting from Contractor-CRADAs (</a:t>
            </a:r>
            <a:r>
              <a:rPr lang="en-US" sz="2200" dirty="0" err="1"/>
              <a:t>cCRADAs</a:t>
            </a:r>
            <a:r>
              <a:rPr lang="en-US" sz="2200" dirty="0" smtClean="0"/>
              <a:t>)</a:t>
            </a:r>
          </a:p>
          <a:p>
            <a:pPr fontAlgn="auto">
              <a:spcBef>
                <a:spcPts val="1200"/>
              </a:spcBef>
              <a:spcAft>
                <a:spcPts val="0"/>
              </a:spcAft>
              <a:buFont typeface="Arial" panose="020B0604020202020204" pitchFamily="34" charset="0"/>
              <a:buChar char="•"/>
              <a:defRPr/>
            </a:pPr>
            <a:r>
              <a:rPr lang="en-US" sz="2200" dirty="0" smtClean="0"/>
              <a:t>The FNLCR Contractor </a:t>
            </a:r>
            <a:r>
              <a:rPr lang="en-US" sz="2200" dirty="0"/>
              <a:t>retains a revocable nonexclusive license to the inventions produced under the </a:t>
            </a:r>
            <a:r>
              <a:rPr lang="en-US" sz="2200" dirty="0" smtClean="0"/>
              <a:t>contract</a:t>
            </a:r>
            <a:endParaRPr lang="en-US" sz="2200" dirty="0"/>
          </a:p>
          <a:p>
            <a:pPr fontAlgn="auto">
              <a:spcBef>
                <a:spcPts val="1200"/>
              </a:spcBef>
              <a:spcAft>
                <a:spcPts val="0"/>
              </a:spcAft>
              <a:buFont typeface="Arial" panose="020B0604020202020204" pitchFamily="34" charset="0"/>
              <a:buChar char="•"/>
              <a:defRPr/>
            </a:pPr>
            <a:r>
              <a:rPr lang="en-US" sz="2200" dirty="0"/>
              <a:t>The </a:t>
            </a:r>
            <a:r>
              <a:rPr lang="en-US" sz="2200" dirty="0" smtClean="0"/>
              <a:t>FNLCR Contractor </a:t>
            </a:r>
            <a:r>
              <a:rPr lang="en-US" sz="2200" dirty="0"/>
              <a:t>may request </a:t>
            </a:r>
            <a:r>
              <a:rPr lang="en-US" sz="2200" dirty="0" smtClean="0"/>
              <a:t>greater </a:t>
            </a:r>
            <a:r>
              <a:rPr lang="en-US" sz="2200" dirty="0"/>
              <a:t>r</a:t>
            </a:r>
            <a:r>
              <a:rPr lang="en-US" sz="2200" dirty="0" smtClean="0"/>
              <a:t>ights </a:t>
            </a:r>
            <a:r>
              <a:rPr lang="en-US" sz="2200" dirty="0"/>
              <a:t>to inventions on a case-by-case </a:t>
            </a:r>
            <a:r>
              <a:rPr lang="en-US" sz="2200" dirty="0" smtClean="0"/>
              <a:t>basis</a:t>
            </a:r>
            <a:endParaRPr lang="en-US" sz="2200" dirty="0"/>
          </a:p>
          <a:p>
            <a:endParaRPr lang="en-US" dirty="0"/>
          </a:p>
        </p:txBody>
      </p:sp>
    </p:spTree>
    <p:extLst>
      <p:ext uri="{BB962C8B-B14F-4D97-AF65-F5344CB8AC3E}">
        <p14:creationId xmlns:p14="http://schemas.microsoft.com/office/powerpoint/2010/main" val="23567914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				</a:t>
            </a:r>
            <a:r>
              <a:rPr lang="en-US" altLang="en-US" sz="2800" b="1" dirty="0" err="1" smtClean="0"/>
              <a:t>cCRADA</a:t>
            </a:r>
            <a:r>
              <a:rPr lang="en-US" altLang="en-US" sz="2800" b="1" dirty="0" smtClean="0"/>
              <a:t> </a:t>
            </a:r>
            <a:r>
              <a:rPr lang="en-US" altLang="en-US" sz="2800" b="1" dirty="0"/>
              <a:t>Inventions</a:t>
            </a:r>
            <a:endParaRPr lang="en-US" sz="2800" b="1" dirty="0"/>
          </a:p>
        </p:txBody>
      </p:sp>
      <p:sp>
        <p:nvSpPr>
          <p:cNvPr id="3" name="Content Placeholder 2"/>
          <p:cNvSpPr>
            <a:spLocks noGrp="1"/>
          </p:cNvSpPr>
          <p:nvPr>
            <p:ph sz="quarter" idx="11"/>
          </p:nvPr>
        </p:nvSpPr>
        <p:spPr>
          <a:xfrm>
            <a:off x="425196" y="826135"/>
            <a:ext cx="8165592" cy="3600450"/>
          </a:xfrm>
        </p:spPr>
        <p:txBody>
          <a:bodyPr/>
          <a:lstStyle/>
          <a:p>
            <a:pPr>
              <a:spcBef>
                <a:spcPts val="1200"/>
              </a:spcBef>
              <a:spcAft>
                <a:spcPts val="1200"/>
              </a:spcAft>
            </a:pPr>
            <a:r>
              <a:rPr lang="en-US" altLang="en-US" sz="2400" dirty="0" err="1"/>
              <a:t>cCRADA</a:t>
            </a:r>
            <a:r>
              <a:rPr lang="en-US" altLang="en-US" sz="2400" dirty="0"/>
              <a:t> Subject </a:t>
            </a:r>
            <a:r>
              <a:rPr lang="en-US" altLang="en-US" sz="2400" dirty="0" smtClean="0"/>
              <a:t>Inventions </a:t>
            </a:r>
            <a:r>
              <a:rPr lang="en-US" altLang="en-US" sz="2400" dirty="0"/>
              <a:t>made by contractor employees are </a:t>
            </a:r>
            <a:r>
              <a:rPr lang="en-US" altLang="en-US" sz="2400" u="sng" dirty="0"/>
              <a:t>conditionally-owned</a:t>
            </a:r>
            <a:r>
              <a:rPr lang="en-US" altLang="en-US" sz="2400" dirty="0"/>
              <a:t> by the </a:t>
            </a:r>
            <a:r>
              <a:rPr lang="en-US" altLang="en-US" sz="2400" dirty="0" smtClean="0"/>
              <a:t>FNLCR Contractor</a:t>
            </a:r>
            <a:endParaRPr lang="en-US" altLang="en-US" sz="2400" dirty="0"/>
          </a:p>
          <a:p>
            <a:pPr>
              <a:spcAft>
                <a:spcPts val="1200"/>
              </a:spcAft>
            </a:pPr>
            <a:r>
              <a:rPr lang="en-US" altLang="en-US" sz="2400" dirty="0"/>
              <a:t>Such inventions are managed by the </a:t>
            </a:r>
            <a:r>
              <a:rPr lang="en-US" altLang="en-US" sz="2400" dirty="0" smtClean="0"/>
              <a:t>FNLCR Contractor </a:t>
            </a:r>
            <a:r>
              <a:rPr lang="en-US" altLang="en-US" sz="2400" dirty="0"/>
              <a:t>consistent with the CRADA statute and may include patenting, licensing and collecting royalties associated with </a:t>
            </a:r>
            <a:r>
              <a:rPr lang="en-US" altLang="en-US" sz="2400" dirty="0" smtClean="0"/>
              <a:t>FNLCR </a:t>
            </a:r>
            <a:r>
              <a:rPr lang="en-US" altLang="en-US" sz="2400" dirty="0" err="1" smtClean="0"/>
              <a:t>cCRADA</a:t>
            </a:r>
            <a:r>
              <a:rPr lang="en-US" altLang="en-US" sz="2400" dirty="0" smtClean="0"/>
              <a:t> Subject Inventions</a:t>
            </a:r>
            <a:endParaRPr lang="en-US" altLang="en-US" sz="2400" dirty="0"/>
          </a:p>
          <a:p>
            <a:pPr>
              <a:spcAft>
                <a:spcPts val="1200"/>
              </a:spcAft>
            </a:pPr>
            <a:r>
              <a:rPr lang="en-US" altLang="en-US" sz="2400" dirty="0" err="1"/>
              <a:t>cCRADA</a:t>
            </a:r>
            <a:r>
              <a:rPr lang="en-US" altLang="en-US" sz="2400" dirty="0"/>
              <a:t> Subject Inventions remain with the FNLCR for a successor contractor to manage or they go to the Government if no </a:t>
            </a:r>
            <a:r>
              <a:rPr lang="en-US" altLang="en-US" sz="2400" dirty="0" smtClean="0"/>
              <a:t>successor contractor  </a:t>
            </a:r>
            <a:endParaRPr lang="en-US" altLang="en-US" sz="2400" dirty="0"/>
          </a:p>
          <a:p>
            <a:endParaRPr lang="en-US" sz="2400" dirty="0"/>
          </a:p>
        </p:txBody>
      </p:sp>
    </p:spTree>
    <p:extLst>
      <p:ext uri="{BB962C8B-B14F-4D97-AF65-F5344CB8AC3E}">
        <p14:creationId xmlns:p14="http://schemas.microsoft.com/office/powerpoint/2010/main" val="2166644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952" y="165453"/>
            <a:ext cx="8165592" cy="396240"/>
          </a:xfrm>
        </p:spPr>
        <p:txBody>
          <a:bodyPr/>
          <a:lstStyle/>
          <a:p>
            <a:r>
              <a:rPr lang="en-US" altLang="en-US" b="1" dirty="0" smtClean="0">
                <a:latin typeface="Arial" charset="0"/>
              </a:rPr>
              <a:t>			</a:t>
            </a:r>
            <a:r>
              <a:rPr lang="en-US" altLang="en-US" sz="2800" b="1" dirty="0" smtClean="0">
                <a:latin typeface="Arial" charset="0"/>
              </a:rPr>
              <a:t>Current FFRDC Contract</a:t>
            </a:r>
            <a:endParaRPr lang="en-US" sz="2800" dirty="0"/>
          </a:p>
        </p:txBody>
      </p:sp>
      <p:sp>
        <p:nvSpPr>
          <p:cNvPr id="10" name="Text Box 10"/>
          <p:cNvSpPr txBox="1">
            <a:spLocks noChangeArrowheads="1"/>
          </p:cNvSpPr>
          <p:nvPr/>
        </p:nvSpPr>
        <p:spPr bwMode="auto">
          <a:xfrm>
            <a:off x="308259" y="2095802"/>
            <a:ext cx="3888442" cy="1785104"/>
          </a:xfrm>
          <a:prstGeom prst="rect">
            <a:avLst/>
          </a:prstGeom>
          <a:noFill/>
          <a:ln w="571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defRPr/>
            </a:pPr>
            <a:r>
              <a:rPr lang="en-US" altLang="en-US" sz="1800" b="1" dirty="0" smtClean="0">
                <a:solidFill>
                  <a:srgbClr val="000000"/>
                </a:solidFill>
                <a:latin typeface="Arial" charset="0"/>
              </a:rPr>
              <a:t>All activities that are </a:t>
            </a:r>
            <a:r>
              <a:rPr lang="en-US" altLang="en-US" sz="1800" b="1" u="sng" dirty="0" smtClean="0">
                <a:solidFill>
                  <a:srgbClr val="000000"/>
                </a:solidFill>
                <a:latin typeface="Arial" charset="0"/>
              </a:rPr>
              <a:t>NOT</a:t>
            </a:r>
            <a:r>
              <a:rPr lang="en-US" altLang="en-US" sz="1800" b="1" dirty="0" smtClean="0">
                <a:solidFill>
                  <a:srgbClr val="000000"/>
                </a:solidFill>
                <a:latin typeface="Arial" charset="0"/>
              </a:rPr>
              <a:t> contractor-CRADAs:</a:t>
            </a:r>
            <a:endParaRPr lang="en-US" altLang="en-US" sz="1800" dirty="0" smtClean="0">
              <a:solidFill>
                <a:srgbClr val="000000"/>
              </a:solidFill>
              <a:latin typeface="Arial" charset="0"/>
            </a:endParaRPr>
          </a:p>
          <a:p>
            <a:pPr marL="60325" indent="-60325" eaLnBrk="1" hangingPunct="1">
              <a:spcBef>
                <a:spcPts val="1200"/>
              </a:spcBef>
              <a:defRPr/>
            </a:pPr>
            <a:r>
              <a:rPr lang="en-US" altLang="en-US" sz="1800" dirty="0" smtClean="0">
                <a:solidFill>
                  <a:srgbClr val="000000"/>
                </a:solidFill>
                <a:latin typeface="Arial" charset="0"/>
              </a:rPr>
              <a:t>FNLCR-Directed Laboratories</a:t>
            </a:r>
          </a:p>
          <a:p>
            <a:pPr marL="60325" indent="-60325" eaLnBrk="1" hangingPunct="1">
              <a:spcBef>
                <a:spcPts val="1200"/>
              </a:spcBef>
              <a:defRPr/>
            </a:pPr>
            <a:r>
              <a:rPr lang="en-US" altLang="en-US" sz="1800" dirty="0">
                <a:solidFill>
                  <a:srgbClr val="000000"/>
                </a:solidFill>
                <a:latin typeface="Arial" charset="0"/>
              </a:rPr>
              <a:t>FNLCR-Supported Government Laboratories or </a:t>
            </a:r>
            <a:r>
              <a:rPr lang="en-US" altLang="en-US" sz="1800" dirty="0" smtClean="0">
                <a:solidFill>
                  <a:srgbClr val="000000"/>
                </a:solidFill>
                <a:latin typeface="Arial" charset="0"/>
              </a:rPr>
              <a:t>Programs</a:t>
            </a:r>
            <a:endParaRPr lang="en-US" altLang="en-US" sz="1800" dirty="0">
              <a:solidFill>
                <a:srgbClr val="000000"/>
              </a:solidFill>
              <a:latin typeface="Arial" charset="0"/>
            </a:endParaRPr>
          </a:p>
        </p:txBody>
      </p:sp>
      <p:sp>
        <p:nvSpPr>
          <p:cNvPr id="12" name="Text Box 10"/>
          <p:cNvSpPr txBox="1">
            <a:spLocks noChangeArrowheads="1"/>
          </p:cNvSpPr>
          <p:nvPr/>
        </p:nvSpPr>
        <p:spPr bwMode="auto">
          <a:xfrm>
            <a:off x="4997220" y="2095802"/>
            <a:ext cx="3704056" cy="1508105"/>
          </a:xfrm>
          <a:prstGeom prst="rect">
            <a:avLst/>
          </a:prstGeom>
          <a:noFill/>
          <a:ln w="57150">
            <a:solidFill>
              <a:srgbClr val="7030A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defRPr/>
            </a:pPr>
            <a:r>
              <a:rPr lang="en-US" altLang="en-US" sz="1800" b="1" dirty="0" smtClean="0">
                <a:solidFill>
                  <a:srgbClr val="000000"/>
                </a:solidFill>
                <a:latin typeface="Arial" charset="0"/>
              </a:rPr>
              <a:t>Contractor CRADAs (</a:t>
            </a:r>
            <a:r>
              <a:rPr lang="en-US" altLang="en-US" sz="1800" b="1" dirty="0" err="1" smtClean="0">
                <a:solidFill>
                  <a:srgbClr val="000000"/>
                </a:solidFill>
                <a:latin typeface="Arial" charset="0"/>
              </a:rPr>
              <a:t>cCRADA</a:t>
            </a:r>
            <a:r>
              <a:rPr lang="en-US" altLang="en-US" sz="1800" b="1" dirty="0" smtClean="0">
                <a:solidFill>
                  <a:srgbClr val="000000"/>
                </a:solidFill>
                <a:latin typeface="Arial" charset="0"/>
              </a:rPr>
              <a:t>)</a:t>
            </a:r>
            <a:endParaRPr lang="en-US" altLang="en-US" sz="1800" dirty="0" smtClean="0">
              <a:solidFill>
                <a:srgbClr val="000000"/>
              </a:solidFill>
              <a:latin typeface="Arial" charset="0"/>
            </a:endParaRPr>
          </a:p>
          <a:p>
            <a:pPr marL="114300" indent="-114300" eaLnBrk="1" hangingPunct="1">
              <a:spcBef>
                <a:spcPts val="1200"/>
              </a:spcBef>
              <a:defRPr/>
            </a:pPr>
            <a:r>
              <a:rPr lang="en-US" altLang="en-US" sz="1800" dirty="0" smtClean="0">
                <a:solidFill>
                  <a:srgbClr val="000000"/>
                </a:solidFill>
                <a:latin typeface="Arial" charset="0"/>
              </a:rPr>
              <a:t>Standard </a:t>
            </a:r>
            <a:r>
              <a:rPr lang="en-US" altLang="en-US" sz="1800" dirty="0" err="1" smtClean="0">
                <a:solidFill>
                  <a:srgbClr val="000000"/>
                </a:solidFill>
                <a:latin typeface="Arial" charset="0"/>
              </a:rPr>
              <a:t>cCRADA</a:t>
            </a:r>
            <a:endParaRPr lang="en-US" altLang="en-US" sz="1800" dirty="0" smtClean="0">
              <a:solidFill>
                <a:srgbClr val="000000"/>
              </a:solidFill>
              <a:latin typeface="Arial" charset="0"/>
            </a:endParaRPr>
          </a:p>
          <a:p>
            <a:pPr marL="114300" indent="-114300" eaLnBrk="1" hangingPunct="1">
              <a:spcBef>
                <a:spcPts val="1200"/>
              </a:spcBef>
              <a:defRPr/>
            </a:pPr>
            <a:r>
              <a:rPr lang="en-US" altLang="en-US" sz="1800" dirty="0" smtClean="0">
                <a:solidFill>
                  <a:srgbClr val="000000"/>
                </a:solidFill>
                <a:latin typeface="Arial" charset="0"/>
              </a:rPr>
              <a:t> Technical Service Agreement (TSA)</a:t>
            </a:r>
            <a:endParaRPr lang="en-US" altLang="en-US" sz="1800" dirty="0">
              <a:latin typeface="Arial" charset="0"/>
            </a:endParaRPr>
          </a:p>
        </p:txBody>
      </p:sp>
      <p:sp>
        <p:nvSpPr>
          <p:cNvPr id="13" name="Rectangle 1"/>
          <p:cNvSpPr>
            <a:spLocks noChangeArrowheads="1"/>
          </p:cNvSpPr>
          <p:nvPr/>
        </p:nvSpPr>
        <p:spPr bwMode="auto">
          <a:xfrm>
            <a:off x="137160" y="1537141"/>
            <a:ext cx="441659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b="1" u="sng" dirty="0" smtClean="0">
                <a:solidFill>
                  <a:srgbClr val="000000"/>
                </a:solidFill>
                <a:latin typeface="Arial" charset="0"/>
              </a:rPr>
              <a:t>Assign </a:t>
            </a:r>
            <a:r>
              <a:rPr lang="en-US" altLang="en-US" b="1" u="sng" dirty="0">
                <a:solidFill>
                  <a:srgbClr val="000000"/>
                </a:solidFill>
                <a:latin typeface="Arial" charset="0"/>
              </a:rPr>
              <a:t>Inventions to the Government</a:t>
            </a:r>
          </a:p>
          <a:p>
            <a:pPr eaLnBrk="1" hangingPunct="1"/>
            <a:endParaRPr lang="en-US" altLang="en-US" b="1" dirty="0">
              <a:latin typeface="Arial" charset="0"/>
            </a:endParaRPr>
          </a:p>
        </p:txBody>
      </p:sp>
      <p:sp>
        <p:nvSpPr>
          <p:cNvPr id="14" name="Rectangle 2"/>
          <p:cNvSpPr>
            <a:spLocks noChangeArrowheads="1"/>
          </p:cNvSpPr>
          <p:nvPr/>
        </p:nvSpPr>
        <p:spPr bwMode="auto">
          <a:xfrm>
            <a:off x="4879748" y="1506364"/>
            <a:ext cx="421140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b="1" u="sng" dirty="0">
                <a:solidFill>
                  <a:srgbClr val="000000"/>
                </a:solidFill>
                <a:latin typeface="Arial" charset="0"/>
              </a:rPr>
              <a:t>Conditional Ownership of Inventions</a:t>
            </a:r>
          </a:p>
        </p:txBody>
      </p:sp>
      <p:sp>
        <p:nvSpPr>
          <p:cNvPr id="15" name="Block Arc 14"/>
          <p:cNvSpPr/>
          <p:nvPr/>
        </p:nvSpPr>
        <p:spPr>
          <a:xfrm>
            <a:off x="378326" y="782672"/>
            <a:ext cx="8350855" cy="1083564"/>
          </a:xfrm>
          <a:prstGeom prst="blockArc">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rgbClr val="000000"/>
                </a:solidFill>
              </a:rPr>
              <a:t>DEC</a:t>
            </a:r>
          </a:p>
        </p:txBody>
      </p:sp>
      <p:cxnSp>
        <p:nvCxnSpPr>
          <p:cNvPr id="7" name="Straight Connector 6"/>
          <p:cNvCxnSpPr/>
          <p:nvPr/>
        </p:nvCxnSpPr>
        <p:spPr>
          <a:xfrm flipH="1">
            <a:off x="4565987" y="1176791"/>
            <a:ext cx="1" cy="2165506"/>
          </a:xfrm>
          <a:prstGeom prst="line">
            <a:avLst/>
          </a:prstGeom>
          <a:ln w="57150">
            <a:solidFill>
              <a:srgbClr val="00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17036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341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a:t>
            </a:r>
            <a:r>
              <a:rPr lang="en-US" dirty="0" smtClean="0"/>
              <a:t>Technology Transfer </a:t>
            </a:r>
            <a:endParaRPr lang="en-US" dirty="0"/>
          </a:p>
        </p:txBody>
      </p:sp>
    </p:spTree>
    <p:extLst>
      <p:ext uri="{BB962C8B-B14F-4D97-AF65-F5344CB8AC3E}">
        <p14:creationId xmlns:p14="http://schemas.microsoft.com/office/powerpoint/2010/main" val="3637983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3600" b="1" dirty="0" smtClean="0"/>
              <a:t>Technology </a:t>
            </a:r>
            <a:r>
              <a:rPr lang="en-US" sz="3600" b="1" dirty="0"/>
              <a:t>Transfer</a:t>
            </a:r>
          </a:p>
        </p:txBody>
      </p:sp>
      <p:sp>
        <p:nvSpPr>
          <p:cNvPr id="3" name="Content Placeholder 2"/>
          <p:cNvSpPr>
            <a:spLocks noGrp="1"/>
          </p:cNvSpPr>
          <p:nvPr>
            <p:ph sz="quarter" idx="11"/>
          </p:nvPr>
        </p:nvSpPr>
        <p:spPr>
          <a:xfrm>
            <a:off x="493776" y="780415"/>
            <a:ext cx="8406384" cy="3600450"/>
          </a:xfrm>
        </p:spPr>
        <p:txBody>
          <a:bodyPr/>
          <a:lstStyle/>
          <a:p>
            <a:pPr marL="0" indent="0">
              <a:buNone/>
            </a:pPr>
            <a:r>
              <a:rPr lang="en-US" b="1" dirty="0"/>
              <a:t>Technology </a:t>
            </a:r>
            <a:r>
              <a:rPr lang="en-US" b="1" dirty="0" smtClean="0"/>
              <a:t>Transfer </a:t>
            </a:r>
            <a:r>
              <a:rPr lang="en-US" dirty="0"/>
              <a:t>is the process of transferring knowledge and materials from one organization to another to promote </a:t>
            </a:r>
            <a:r>
              <a:rPr lang="en-US" dirty="0" smtClean="0"/>
              <a:t>the further </a:t>
            </a:r>
            <a:r>
              <a:rPr lang="en-US" dirty="0"/>
              <a:t>development and </a:t>
            </a:r>
            <a:r>
              <a:rPr lang="en-US" dirty="0" smtClean="0"/>
              <a:t>commercialization of technology.  </a:t>
            </a:r>
            <a:r>
              <a:rPr lang="en-US" dirty="0"/>
              <a:t>Activities may </a:t>
            </a:r>
            <a:r>
              <a:rPr lang="en-US" dirty="0" smtClean="0"/>
              <a:t>include:</a:t>
            </a:r>
            <a:endParaRPr lang="en-US" dirty="0"/>
          </a:p>
          <a:p>
            <a:r>
              <a:rPr lang="en-US" dirty="0"/>
              <a:t>Sharing materials and information </a:t>
            </a:r>
          </a:p>
          <a:p>
            <a:r>
              <a:rPr lang="en-US" dirty="0"/>
              <a:t>Protecting technologies through patents and </a:t>
            </a:r>
            <a:r>
              <a:rPr lang="en-US" dirty="0" smtClean="0"/>
              <a:t>copyrights</a:t>
            </a:r>
            <a:endParaRPr lang="en-US" dirty="0"/>
          </a:p>
          <a:p>
            <a:r>
              <a:rPr lang="en-US" dirty="0"/>
              <a:t>Licensing technologies to further develop and commercialize the technologies</a:t>
            </a:r>
          </a:p>
          <a:p>
            <a:r>
              <a:rPr lang="en-US" dirty="0"/>
              <a:t>Developing partnerships and collaborations to advance scientific research and development</a:t>
            </a:r>
          </a:p>
          <a:p>
            <a:r>
              <a:rPr lang="en-US" dirty="0"/>
              <a:t>Partnering with academic, industrial and economic development </a:t>
            </a:r>
            <a:r>
              <a:rPr lang="en-US" dirty="0" smtClean="0"/>
              <a:t>organizations </a:t>
            </a:r>
            <a:r>
              <a:rPr lang="en-US" dirty="0"/>
              <a:t>to foster economic </a:t>
            </a:r>
            <a:r>
              <a:rPr lang="en-US" dirty="0" smtClean="0"/>
              <a:t>growth</a:t>
            </a:r>
            <a:endParaRPr lang="en-US" dirty="0"/>
          </a:p>
          <a:p>
            <a:endParaRPr lang="en-US" dirty="0"/>
          </a:p>
        </p:txBody>
      </p:sp>
    </p:spTree>
    <p:extLst>
      <p:ext uri="{BB962C8B-B14F-4D97-AF65-F5344CB8AC3E}">
        <p14:creationId xmlns:p14="http://schemas.microsoft.com/office/powerpoint/2010/main" val="1160515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656" y="312420"/>
            <a:ext cx="8165592" cy="593059"/>
          </a:xfrm>
        </p:spPr>
        <p:txBody>
          <a:bodyPr/>
          <a:lstStyle/>
          <a:p>
            <a:r>
              <a:rPr lang="en-US" sz="3200" b="1" dirty="0" smtClean="0"/>
              <a:t>NCI </a:t>
            </a:r>
            <a:r>
              <a:rPr lang="en-US" sz="3200" b="1" dirty="0"/>
              <a:t>Technology Transfer </a:t>
            </a:r>
            <a:r>
              <a:rPr lang="en-US" sz="3200" b="1" dirty="0" smtClean="0"/>
              <a:t>Center (NCI TTC)</a:t>
            </a:r>
            <a:endParaRPr lang="en-US" sz="3200" b="1" dirty="0"/>
          </a:p>
        </p:txBody>
      </p:sp>
      <p:sp>
        <p:nvSpPr>
          <p:cNvPr id="3" name="Content Placeholder 2"/>
          <p:cNvSpPr>
            <a:spLocks noGrp="1"/>
          </p:cNvSpPr>
          <p:nvPr>
            <p:ph sz="quarter" idx="11"/>
          </p:nvPr>
        </p:nvSpPr>
        <p:spPr/>
        <p:txBody>
          <a:bodyPr/>
          <a:lstStyle/>
          <a:p>
            <a:r>
              <a:rPr lang="en-US" sz="2400" dirty="0" smtClean="0"/>
              <a:t>A Government </a:t>
            </a:r>
            <a:r>
              <a:rPr lang="en-US" sz="2400" dirty="0"/>
              <a:t>office within the NCI</a:t>
            </a:r>
          </a:p>
          <a:p>
            <a:r>
              <a:rPr lang="en-US" sz="2400" dirty="0"/>
              <a:t>Executes transactional agreements (i.e. MTA, CDA, CRADA) on behalf of NCI </a:t>
            </a:r>
            <a:r>
              <a:rPr lang="en-US" sz="2400" dirty="0" smtClean="0"/>
              <a:t>staff</a:t>
            </a:r>
          </a:p>
          <a:p>
            <a:r>
              <a:rPr lang="en-US" sz="2400" dirty="0" smtClean="0"/>
              <a:t>Facilitates research partnerships for NCI investigators</a:t>
            </a:r>
            <a:endParaRPr lang="en-US" sz="2400" dirty="0"/>
          </a:p>
          <a:p>
            <a:r>
              <a:rPr lang="en-US" sz="2400" dirty="0"/>
              <a:t>Manages government-owned intellectual property for the </a:t>
            </a:r>
            <a:r>
              <a:rPr lang="en-US" sz="2400" dirty="0" smtClean="0"/>
              <a:t>NCI including patenting and licensing</a:t>
            </a:r>
            <a:endParaRPr lang="en-US" sz="2400" dirty="0"/>
          </a:p>
          <a:p>
            <a:r>
              <a:rPr lang="en-US" sz="2400" dirty="0"/>
              <a:t>Serves as the liaison to the FNLCR </a:t>
            </a:r>
            <a:r>
              <a:rPr lang="en-US" sz="2400" dirty="0" smtClean="0"/>
              <a:t>Contractor </a:t>
            </a:r>
            <a:r>
              <a:rPr lang="en-US" sz="2400" dirty="0"/>
              <a:t>regarding intellectual property and technology transfer </a:t>
            </a:r>
            <a:r>
              <a:rPr lang="en-US" sz="2400" dirty="0" smtClean="0"/>
              <a:t>matters</a:t>
            </a:r>
            <a:endParaRPr lang="en-US" sz="2400" dirty="0"/>
          </a:p>
          <a:p>
            <a:endParaRPr lang="en-US" dirty="0"/>
          </a:p>
        </p:txBody>
      </p:sp>
    </p:spTree>
    <p:extLst>
      <p:ext uri="{BB962C8B-B14F-4D97-AF65-F5344CB8AC3E}">
        <p14:creationId xmlns:p14="http://schemas.microsoft.com/office/powerpoint/2010/main" val="21890048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a:t>
            </a:r>
            <a:r>
              <a:rPr lang="en-US" dirty="0" smtClean="0"/>
              <a:t>of Technology Transfer at FNLCR</a:t>
            </a:r>
            <a:endParaRPr lang="en-US" dirty="0"/>
          </a:p>
        </p:txBody>
      </p:sp>
    </p:spTree>
    <p:extLst>
      <p:ext uri="{BB962C8B-B14F-4D97-AF65-F5344CB8AC3E}">
        <p14:creationId xmlns:p14="http://schemas.microsoft.com/office/powerpoint/2010/main" val="4145556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492" y="417015"/>
            <a:ext cx="8165592" cy="317395"/>
          </a:xfrm>
        </p:spPr>
        <p:txBody>
          <a:bodyPr/>
          <a:lstStyle/>
          <a:p>
            <a:r>
              <a:rPr lang="en-US" altLang="en-US" sz="2800" b="1" dirty="0" smtClean="0"/>
              <a:t>		Current FNLCR Research </a:t>
            </a:r>
            <a:r>
              <a:rPr lang="en-US" altLang="en-US" sz="2800" b="1" dirty="0"/>
              <a:t>Activities</a:t>
            </a:r>
            <a:endParaRPr lang="en-US" sz="2800" b="1" dirty="0"/>
          </a:p>
        </p:txBody>
      </p:sp>
      <p:sp>
        <p:nvSpPr>
          <p:cNvPr id="3" name="Content Placeholder 2"/>
          <p:cNvSpPr>
            <a:spLocks noGrp="1"/>
          </p:cNvSpPr>
          <p:nvPr>
            <p:ph sz="quarter" idx="11"/>
          </p:nvPr>
        </p:nvSpPr>
        <p:spPr>
          <a:xfrm>
            <a:off x="507492" y="1229995"/>
            <a:ext cx="8165592" cy="3600450"/>
          </a:xfrm>
        </p:spPr>
        <p:txBody>
          <a:bodyPr/>
          <a:lstStyle/>
          <a:p>
            <a:pPr>
              <a:spcAft>
                <a:spcPts val="1800"/>
              </a:spcAft>
            </a:pPr>
            <a:r>
              <a:rPr lang="en-US" altLang="en-US" sz="2400" u="sng" dirty="0" smtClean="0"/>
              <a:t>FNLCR-Directed Laboratories</a:t>
            </a:r>
            <a:r>
              <a:rPr lang="en-US" altLang="en-US" sz="2400" dirty="0" smtClean="0"/>
              <a:t>:  e.g. the Nanotechnology Characterization Laboratory (NCL)</a:t>
            </a:r>
          </a:p>
          <a:p>
            <a:pPr>
              <a:spcAft>
                <a:spcPts val="1800"/>
              </a:spcAft>
            </a:pPr>
            <a:r>
              <a:rPr lang="en-US" altLang="en-US" sz="2400" u="sng" dirty="0" smtClean="0"/>
              <a:t>FNLCR-Supported Government Laboratories or Programs:</a:t>
            </a:r>
            <a:r>
              <a:rPr lang="en-US" altLang="en-US" sz="2400" dirty="0" smtClean="0"/>
              <a:t>  e.g. Developmental Therapeutics Program (DTP</a:t>
            </a:r>
            <a:r>
              <a:rPr lang="en-US" altLang="en-US" sz="2400" dirty="0"/>
              <a:t>) in the Division of Cancer Treatment and Diagnosis (DCTD)</a:t>
            </a:r>
            <a:endParaRPr lang="en-US" altLang="en-US" sz="2400" dirty="0" smtClean="0"/>
          </a:p>
          <a:p>
            <a:pPr>
              <a:spcAft>
                <a:spcPts val="1800"/>
              </a:spcAft>
            </a:pPr>
            <a:r>
              <a:rPr lang="en-US" altLang="en-US" sz="2400" u="sng" dirty="0" smtClean="0"/>
              <a:t>Government Laboratories:</a:t>
            </a:r>
            <a:r>
              <a:rPr lang="en-US" altLang="en-US" sz="2400" dirty="0" smtClean="0"/>
              <a:t> e.g. the Chemical Biology Laboratory in the Center for Cancer Research (CCR)</a:t>
            </a:r>
            <a:endParaRPr lang="en-US" altLang="en-US" sz="2400" dirty="0"/>
          </a:p>
        </p:txBody>
      </p:sp>
    </p:spTree>
    <p:extLst>
      <p:ext uri="{BB962C8B-B14F-4D97-AF65-F5344CB8AC3E}">
        <p14:creationId xmlns:p14="http://schemas.microsoft.com/office/powerpoint/2010/main" val="2988211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376" y="114300"/>
            <a:ext cx="8165592" cy="894430"/>
          </a:xfrm>
        </p:spPr>
        <p:txBody>
          <a:bodyPr/>
          <a:lstStyle/>
          <a:p>
            <a:r>
              <a:rPr lang="en-US" dirty="0" smtClean="0"/>
              <a:t>		</a:t>
            </a:r>
            <a:r>
              <a:rPr lang="en-US" sz="2800" b="1" dirty="0" smtClean="0"/>
              <a:t>Current FNLCR Contractor </a:t>
            </a:r>
            <a:r>
              <a:rPr lang="en-US" sz="2800" b="1" dirty="0"/>
              <a:t>Technology </a:t>
            </a:r>
            <a:r>
              <a:rPr lang="en-US" sz="2800" b="1" dirty="0" smtClean="0"/>
              <a:t>			    Transfer and </a:t>
            </a:r>
            <a:r>
              <a:rPr lang="en-US" sz="2800" b="1" dirty="0"/>
              <a:t>Partnering Activities</a:t>
            </a:r>
          </a:p>
        </p:txBody>
      </p:sp>
      <p:sp>
        <p:nvSpPr>
          <p:cNvPr id="3" name="Content Placeholder 2"/>
          <p:cNvSpPr>
            <a:spLocks noGrp="1"/>
          </p:cNvSpPr>
          <p:nvPr>
            <p:ph sz="quarter" idx="11"/>
          </p:nvPr>
        </p:nvSpPr>
        <p:spPr>
          <a:xfrm>
            <a:off x="432816" y="1272540"/>
            <a:ext cx="8165592" cy="3159825"/>
          </a:xfrm>
        </p:spPr>
        <p:txBody>
          <a:bodyPr/>
          <a:lstStyle/>
          <a:p>
            <a:r>
              <a:rPr lang="en-US" altLang="en-US" sz="2400" dirty="0" smtClean="0"/>
              <a:t>Executing transactional agreements such as MTAs, CDAs and collaboration agreements for Contractor staff</a:t>
            </a:r>
          </a:p>
          <a:p>
            <a:r>
              <a:rPr lang="en-US" altLang="en-US" sz="2400" dirty="0" smtClean="0"/>
              <a:t>Identifying and facilitating research partnerships with academic, nonprofit and industrial partners</a:t>
            </a:r>
          </a:p>
          <a:p>
            <a:r>
              <a:rPr lang="en-US" altLang="en-US" sz="2400" dirty="0"/>
              <a:t>Supporting Government research activities under Government agreements (i.e. Government CRADAs</a:t>
            </a:r>
            <a:r>
              <a:rPr lang="en-US" altLang="en-US" sz="2400" dirty="0" smtClean="0"/>
              <a:t>)</a:t>
            </a:r>
          </a:p>
          <a:p>
            <a:r>
              <a:rPr lang="en-US" altLang="en-US" sz="2400" dirty="0" smtClean="0"/>
              <a:t>Negotiating </a:t>
            </a:r>
            <a:r>
              <a:rPr lang="en-US" altLang="en-US" sz="2400" dirty="0"/>
              <a:t>and executing Contractor-CRADAs (</a:t>
            </a:r>
            <a:r>
              <a:rPr lang="en-US" altLang="en-US" sz="2400" dirty="0" err="1"/>
              <a:t>cCRADA</a:t>
            </a:r>
            <a:r>
              <a:rPr lang="en-US" altLang="en-US" sz="2400" dirty="0" smtClean="0"/>
              <a:t>) including Technical </a:t>
            </a:r>
            <a:r>
              <a:rPr lang="en-US" altLang="en-US" sz="2400" dirty="0"/>
              <a:t>Service Agreements (TSA)</a:t>
            </a:r>
          </a:p>
          <a:p>
            <a:endParaRPr lang="en-US" altLang="en-US" sz="2400" dirty="0"/>
          </a:p>
          <a:p>
            <a:endParaRPr lang="en-US" altLang="en-US" sz="2400" dirty="0"/>
          </a:p>
          <a:p>
            <a:endParaRPr lang="en-US" dirty="0"/>
          </a:p>
        </p:txBody>
      </p:sp>
    </p:spTree>
    <p:extLst>
      <p:ext uri="{BB962C8B-B14F-4D97-AF65-F5344CB8AC3E}">
        <p14:creationId xmlns:p14="http://schemas.microsoft.com/office/powerpoint/2010/main" val="2835312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221540"/>
            <a:ext cx="8165592" cy="317395"/>
          </a:xfrm>
        </p:spPr>
        <p:txBody>
          <a:bodyPr/>
          <a:lstStyle/>
          <a:p>
            <a:r>
              <a:rPr lang="en-US" altLang="en-US" sz="3200" dirty="0" smtClean="0"/>
              <a:t>		</a:t>
            </a:r>
            <a:r>
              <a:rPr lang="en-US" altLang="en-US" sz="2800" b="1" dirty="0" smtClean="0"/>
              <a:t>Contractor </a:t>
            </a:r>
            <a:r>
              <a:rPr lang="en-US" altLang="en-US" sz="2800" b="1" dirty="0"/>
              <a:t>CRADAs (</a:t>
            </a:r>
            <a:r>
              <a:rPr lang="en-US" altLang="en-US" sz="2800" b="1" dirty="0" err="1"/>
              <a:t>cCRADAs</a:t>
            </a:r>
            <a:r>
              <a:rPr lang="en-US" altLang="en-US" sz="2800" b="1" dirty="0"/>
              <a:t>)</a:t>
            </a:r>
            <a:endParaRPr lang="en-US" sz="2800" b="1" dirty="0"/>
          </a:p>
        </p:txBody>
      </p:sp>
      <p:sp>
        <p:nvSpPr>
          <p:cNvPr id="3" name="Content Placeholder 2"/>
          <p:cNvSpPr>
            <a:spLocks noGrp="1"/>
          </p:cNvSpPr>
          <p:nvPr>
            <p:ph sz="quarter" idx="11"/>
          </p:nvPr>
        </p:nvSpPr>
        <p:spPr>
          <a:xfrm>
            <a:off x="175260" y="628014"/>
            <a:ext cx="8705088" cy="4225926"/>
          </a:xfrm>
        </p:spPr>
        <p:txBody>
          <a:bodyPr/>
          <a:lstStyle/>
          <a:p>
            <a:pPr fontAlgn="auto">
              <a:spcBef>
                <a:spcPts val="1200"/>
              </a:spcBef>
              <a:spcAft>
                <a:spcPts val="0"/>
              </a:spcAft>
              <a:buFont typeface="Arial" panose="020B0604020202020204" pitchFamily="34" charset="0"/>
              <a:buChar char="•"/>
              <a:defRPr/>
            </a:pPr>
            <a:r>
              <a:rPr lang="en-US" dirty="0" smtClean="0"/>
              <a:t>CRADAs are collaborative research agreements between a Government agency and an outside </a:t>
            </a:r>
            <a:r>
              <a:rPr lang="en-US" dirty="0"/>
              <a:t>partner </a:t>
            </a:r>
            <a:r>
              <a:rPr lang="en-US" dirty="0" smtClean="0"/>
              <a:t>(</a:t>
            </a:r>
            <a:r>
              <a:rPr lang="en-US" dirty="0"/>
              <a:t>15 U.S.C. 3710(a</a:t>
            </a:r>
            <a:r>
              <a:rPr lang="en-US" dirty="0" smtClean="0"/>
              <a:t>))</a:t>
            </a:r>
          </a:p>
          <a:p>
            <a:pPr fontAlgn="auto">
              <a:spcBef>
                <a:spcPts val="1200"/>
              </a:spcBef>
              <a:spcAft>
                <a:spcPts val="0"/>
              </a:spcAft>
              <a:buFont typeface="Arial" panose="020B0604020202020204" pitchFamily="34" charset="0"/>
              <a:buChar char="•"/>
              <a:defRPr/>
            </a:pPr>
            <a:r>
              <a:rPr lang="en-US" dirty="0" smtClean="0"/>
              <a:t>The </a:t>
            </a:r>
            <a:r>
              <a:rPr lang="en-US" dirty="0"/>
              <a:t>CRADA statute permits a “GOCO” contractor to initiate a CRADA with a </a:t>
            </a:r>
            <a:r>
              <a:rPr lang="en-US" dirty="0" smtClean="0"/>
              <a:t>partner (as a “</a:t>
            </a:r>
            <a:r>
              <a:rPr lang="en-US" dirty="0" err="1" smtClean="0"/>
              <a:t>cCRADA</a:t>
            </a:r>
            <a:r>
              <a:rPr lang="en-US" dirty="0" smtClean="0"/>
              <a:t>”)</a:t>
            </a:r>
            <a:endParaRPr lang="en-US" dirty="0"/>
          </a:p>
          <a:p>
            <a:pPr fontAlgn="auto">
              <a:spcBef>
                <a:spcPts val="1200"/>
              </a:spcBef>
              <a:spcAft>
                <a:spcPts val="0"/>
              </a:spcAft>
              <a:buFont typeface="Arial" panose="020B0604020202020204" pitchFamily="34" charset="0"/>
              <a:buChar char="•"/>
              <a:defRPr/>
            </a:pPr>
            <a:r>
              <a:rPr lang="en-US" dirty="0"/>
              <a:t>A standard </a:t>
            </a:r>
            <a:r>
              <a:rPr lang="en-US" dirty="0" smtClean="0"/>
              <a:t>FNLCR </a:t>
            </a:r>
            <a:r>
              <a:rPr lang="en-US" dirty="0" err="1" smtClean="0"/>
              <a:t>cCRADA</a:t>
            </a:r>
            <a:r>
              <a:rPr lang="en-US" dirty="0" smtClean="0"/>
              <a:t> </a:t>
            </a:r>
            <a:r>
              <a:rPr lang="en-US" dirty="0"/>
              <a:t>is a joint research and development project with the </a:t>
            </a:r>
            <a:r>
              <a:rPr lang="en-US" dirty="0" err="1"/>
              <a:t>cCRADA</a:t>
            </a:r>
            <a:r>
              <a:rPr lang="en-US" dirty="0"/>
              <a:t> partner</a:t>
            </a:r>
          </a:p>
          <a:p>
            <a:pPr fontAlgn="auto">
              <a:spcBef>
                <a:spcPts val="1200"/>
              </a:spcBef>
              <a:spcAft>
                <a:spcPts val="0"/>
              </a:spcAft>
              <a:buFont typeface="Arial" panose="020B0604020202020204" pitchFamily="34" charset="0"/>
              <a:buChar char="•"/>
              <a:defRPr/>
            </a:pPr>
            <a:r>
              <a:rPr lang="en-US" dirty="0" smtClean="0"/>
              <a:t>FNLCR </a:t>
            </a:r>
            <a:r>
              <a:rPr lang="en-US" dirty="0" err="1" smtClean="0"/>
              <a:t>cCRADAs</a:t>
            </a:r>
            <a:r>
              <a:rPr lang="en-US" dirty="0" smtClean="0"/>
              <a:t> </a:t>
            </a:r>
            <a:r>
              <a:rPr lang="en-US" dirty="0"/>
              <a:t>can not involve </a:t>
            </a:r>
            <a:r>
              <a:rPr lang="en-US" dirty="0" smtClean="0"/>
              <a:t>NIH </a:t>
            </a:r>
            <a:r>
              <a:rPr lang="en-US" dirty="0"/>
              <a:t>staff in the </a:t>
            </a:r>
            <a:r>
              <a:rPr lang="en-US" dirty="0" err="1"/>
              <a:t>cCRADA</a:t>
            </a:r>
            <a:r>
              <a:rPr lang="en-US" dirty="0"/>
              <a:t> </a:t>
            </a:r>
            <a:r>
              <a:rPr lang="en-US" dirty="0" smtClean="0"/>
              <a:t>research</a:t>
            </a:r>
            <a:endParaRPr lang="en-US" dirty="0"/>
          </a:p>
          <a:p>
            <a:pPr fontAlgn="auto">
              <a:spcBef>
                <a:spcPts val="1200"/>
              </a:spcBef>
              <a:spcAft>
                <a:spcPts val="0"/>
              </a:spcAft>
              <a:buFont typeface="Arial" panose="020B0604020202020204" pitchFamily="34" charset="0"/>
              <a:buChar char="•"/>
              <a:defRPr/>
            </a:pPr>
            <a:r>
              <a:rPr lang="en-US" dirty="0"/>
              <a:t>F</a:t>
            </a:r>
            <a:r>
              <a:rPr lang="en-US" dirty="0" smtClean="0"/>
              <a:t>unds </a:t>
            </a:r>
            <a:r>
              <a:rPr lang="en-US" dirty="0"/>
              <a:t>may be provided to the </a:t>
            </a:r>
            <a:r>
              <a:rPr lang="en-US" dirty="0" smtClean="0"/>
              <a:t>FNLCR contractor </a:t>
            </a:r>
            <a:r>
              <a:rPr lang="en-US" dirty="0"/>
              <a:t>laboratory by the </a:t>
            </a:r>
            <a:r>
              <a:rPr lang="en-US" dirty="0" err="1" smtClean="0"/>
              <a:t>cCRADA</a:t>
            </a:r>
            <a:r>
              <a:rPr lang="en-US" dirty="0" smtClean="0"/>
              <a:t> partner to defray the cost of the proposed </a:t>
            </a:r>
            <a:r>
              <a:rPr lang="en-US" dirty="0" err="1" smtClean="0"/>
              <a:t>cCRADA</a:t>
            </a:r>
            <a:r>
              <a:rPr lang="en-US" dirty="0" smtClean="0"/>
              <a:t> research</a:t>
            </a:r>
            <a:endParaRPr lang="en-US" dirty="0"/>
          </a:p>
          <a:p>
            <a:pPr fontAlgn="auto">
              <a:spcBef>
                <a:spcPts val="1200"/>
              </a:spcBef>
              <a:spcAft>
                <a:spcPts val="0"/>
              </a:spcAft>
              <a:buFont typeface="Arial" panose="020B0604020202020204" pitchFamily="34" charset="0"/>
              <a:buChar char="•"/>
              <a:defRPr/>
            </a:pPr>
            <a:r>
              <a:rPr lang="en-US" dirty="0" smtClean="0"/>
              <a:t>Technical </a:t>
            </a:r>
            <a:r>
              <a:rPr lang="en-US" dirty="0"/>
              <a:t>Service </a:t>
            </a:r>
            <a:r>
              <a:rPr lang="en-US" dirty="0" smtClean="0"/>
              <a:t>Agreements </a:t>
            </a:r>
            <a:r>
              <a:rPr lang="en-US" dirty="0"/>
              <a:t>(TSA) </a:t>
            </a:r>
            <a:r>
              <a:rPr lang="en-US" dirty="0" smtClean="0"/>
              <a:t>are </a:t>
            </a:r>
            <a:r>
              <a:rPr lang="en-US" dirty="0" err="1" smtClean="0"/>
              <a:t>cCRADAs</a:t>
            </a:r>
            <a:r>
              <a:rPr lang="en-US" dirty="0" smtClean="0"/>
              <a:t> </a:t>
            </a:r>
            <a:r>
              <a:rPr lang="en-US" dirty="0"/>
              <a:t>that provides unique FNLCR services to the research community on a cost-recovery </a:t>
            </a:r>
            <a:r>
              <a:rPr lang="en-US" dirty="0" smtClean="0"/>
              <a:t>basis</a:t>
            </a:r>
            <a:endParaRPr lang="en-US" dirty="0"/>
          </a:p>
          <a:p>
            <a:endParaRPr lang="en-US" dirty="0"/>
          </a:p>
        </p:txBody>
      </p:sp>
    </p:spTree>
    <p:extLst>
      <p:ext uri="{BB962C8B-B14F-4D97-AF65-F5344CB8AC3E}">
        <p14:creationId xmlns:p14="http://schemas.microsoft.com/office/powerpoint/2010/main" val="4197999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251460"/>
            <a:ext cx="8165592" cy="629053"/>
          </a:xfrm>
        </p:spPr>
        <p:txBody>
          <a:bodyPr/>
          <a:lstStyle/>
          <a:p>
            <a:r>
              <a:rPr lang="en-US" altLang="en-US" b="1" dirty="0" smtClean="0"/>
              <a:t>					</a:t>
            </a:r>
            <a:endParaRPr lang="en-US" dirty="0"/>
          </a:p>
        </p:txBody>
      </p:sp>
      <p:sp>
        <p:nvSpPr>
          <p:cNvPr id="3" name="Content Placeholder 2"/>
          <p:cNvSpPr>
            <a:spLocks noGrp="1"/>
          </p:cNvSpPr>
          <p:nvPr>
            <p:ph sz="quarter" idx="11"/>
          </p:nvPr>
        </p:nvSpPr>
        <p:spPr>
          <a:xfrm>
            <a:off x="493776" y="883688"/>
            <a:ext cx="8165592" cy="3802612"/>
          </a:xfrm>
        </p:spPr>
        <p:txBody>
          <a:bodyPr/>
          <a:lstStyle/>
          <a:p>
            <a:pPr fontAlgn="auto">
              <a:spcAft>
                <a:spcPts val="1800"/>
              </a:spcAft>
              <a:buFont typeface="Arial" panose="020B0604020202020204" pitchFamily="34" charset="0"/>
              <a:buChar char="•"/>
              <a:defRPr/>
            </a:pPr>
            <a:r>
              <a:rPr lang="en-US" altLang="en-US" sz="2400" dirty="0" smtClean="0"/>
              <a:t>Pursuant to the Bayh-Dole Act (35 </a:t>
            </a:r>
            <a:r>
              <a:rPr lang="en-US" altLang="en-US" sz="2400" dirty="0"/>
              <a:t>U.S.C. </a:t>
            </a:r>
            <a:r>
              <a:rPr lang="en-US" altLang="en-US" sz="2400" dirty="0" smtClean="0"/>
              <a:t>§§ 201-212) </a:t>
            </a:r>
            <a:r>
              <a:rPr lang="en-US" sz="2400" dirty="0" smtClean="0"/>
              <a:t>Government </a:t>
            </a:r>
            <a:r>
              <a:rPr lang="en-US" sz="2400" dirty="0"/>
              <a:t>c</a:t>
            </a:r>
            <a:r>
              <a:rPr lang="en-US" sz="2400" dirty="0" smtClean="0"/>
              <a:t>ontractors typically retain </a:t>
            </a:r>
            <a:r>
              <a:rPr lang="en-US" sz="2400" dirty="0"/>
              <a:t>ownership of inventions made by its employees under the </a:t>
            </a:r>
            <a:r>
              <a:rPr lang="en-US" sz="2400" dirty="0" smtClean="0"/>
              <a:t>contract</a:t>
            </a:r>
            <a:endParaRPr lang="en-US" sz="2400" dirty="0"/>
          </a:p>
          <a:p>
            <a:pPr fontAlgn="auto">
              <a:spcAft>
                <a:spcPts val="1800"/>
              </a:spcAft>
              <a:buFont typeface="Arial" panose="020B0604020202020204" pitchFamily="34" charset="0"/>
              <a:buChar char="•"/>
              <a:defRPr/>
            </a:pPr>
            <a:r>
              <a:rPr lang="en-US" sz="2400" dirty="0" smtClean="0"/>
              <a:t>Under </a:t>
            </a:r>
            <a:r>
              <a:rPr lang="en-US" sz="2400" dirty="0"/>
              <a:t>“exceptional circumstances” </a:t>
            </a:r>
            <a:r>
              <a:rPr lang="en-US" sz="2400" dirty="0" smtClean="0"/>
              <a:t>the government may take ownership </a:t>
            </a:r>
            <a:r>
              <a:rPr lang="en-US" sz="2400" dirty="0"/>
              <a:t>of contractor inventions </a:t>
            </a:r>
            <a:r>
              <a:rPr lang="en-US" sz="2400" dirty="0" smtClean="0"/>
              <a:t>if it would </a:t>
            </a:r>
            <a:r>
              <a:rPr lang="en-US" sz="2400" dirty="0"/>
              <a:t>better serve the intent of the Bayh-Dole </a:t>
            </a:r>
            <a:r>
              <a:rPr lang="en-US" sz="2400" dirty="0" smtClean="0"/>
              <a:t>Act</a:t>
            </a:r>
            <a:endParaRPr lang="en-US" sz="2400" dirty="0"/>
          </a:p>
          <a:p>
            <a:pPr fontAlgn="auto">
              <a:spcAft>
                <a:spcPts val="1800"/>
              </a:spcAft>
              <a:buFont typeface="Arial" panose="020B0604020202020204" pitchFamily="34" charset="0"/>
              <a:buChar char="•"/>
              <a:defRPr/>
            </a:pPr>
            <a:r>
              <a:rPr lang="en-US" sz="2400" dirty="0"/>
              <a:t>A Determination of Exceptional Circumstances (DEC)  is required to have a contractor direct ownership of inventions made under the contract to the </a:t>
            </a:r>
            <a:r>
              <a:rPr lang="en-US" sz="2400" dirty="0" smtClean="0"/>
              <a:t>Government</a:t>
            </a:r>
            <a:endParaRPr lang="en-US" sz="2400" dirty="0"/>
          </a:p>
        </p:txBody>
      </p:sp>
      <p:sp>
        <p:nvSpPr>
          <p:cNvPr id="4" name="Title 1"/>
          <p:cNvSpPr txBox="1">
            <a:spLocks/>
          </p:cNvSpPr>
          <p:nvPr/>
        </p:nvSpPr>
        <p:spPr bwMode="auto">
          <a:xfrm>
            <a:off x="493776" y="311658"/>
            <a:ext cx="8165592" cy="317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b" anchorCtr="0" compatLnSpc="1">
            <a:prstTxWarp prst="textNoShape">
              <a:avLst/>
            </a:prstTxWarp>
            <a:noAutofit/>
          </a:bodyPr>
          <a:lstStyle>
            <a:lvl1pPr algn="l" defTabSz="457200" rtl="0" eaLnBrk="1" fontAlgn="base" hangingPunct="1">
              <a:lnSpc>
                <a:spcPct val="90000"/>
              </a:lnSpc>
              <a:spcBef>
                <a:spcPct val="0"/>
              </a:spcBef>
              <a:spcAft>
                <a:spcPct val="0"/>
              </a:spcAft>
              <a:defRPr sz="2400" b="0" kern="1200" baseline="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a:lstStyle>
          <a:p>
            <a:r>
              <a:rPr lang="en-US" altLang="en-US" sz="2800" b="1" dirty="0" smtClean="0"/>
              <a:t>Inventions Under the Current FNLCR Contract</a:t>
            </a:r>
            <a:endParaRPr lang="en-US" sz="2800" b="1" dirty="0"/>
          </a:p>
        </p:txBody>
      </p:sp>
    </p:spTree>
    <p:extLst>
      <p:ext uri="{BB962C8B-B14F-4D97-AF65-F5344CB8AC3E}">
        <p14:creationId xmlns:p14="http://schemas.microsoft.com/office/powerpoint/2010/main" val="1732588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NCI PPT Template 16x9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2815</TotalTime>
  <Words>1416</Words>
  <Application>Microsoft Office PowerPoint</Application>
  <PresentationFormat>On-screen Show (16:9)</PresentationFormat>
  <Paragraphs>93</Paragraphs>
  <Slides>13</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ＭＳ Ｐゴシック</vt:lpstr>
      <vt:lpstr>Arial</vt:lpstr>
      <vt:lpstr>Calibri</vt:lpstr>
      <vt:lpstr>Sapient Centro Slab</vt:lpstr>
      <vt:lpstr>SapientCentroSlab-Light</vt:lpstr>
      <vt:lpstr>SapientSansBold</vt:lpstr>
      <vt:lpstr>SapientSansRegular</vt:lpstr>
      <vt:lpstr>Wingdings</vt:lpstr>
      <vt:lpstr>NCI PPT Template 16x9 RED</vt:lpstr>
      <vt:lpstr>Technology Transfer</vt:lpstr>
      <vt:lpstr>Overview of Technology Transfer </vt:lpstr>
      <vt:lpstr>    Technology Transfer</vt:lpstr>
      <vt:lpstr>NCI Technology Transfer Center (NCI TTC)</vt:lpstr>
      <vt:lpstr>Overview of Technology Transfer at FNLCR</vt:lpstr>
      <vt:lpstr>  Current FNLCR Research Activities</vt:lpstr>
      <vt:lpstr>  Current FNLCR Contractor Technology        Transfer and Partnering Activities</vt:lpstr>
      <vt:lpstr>  Contractor CRADAs (cCRADAs)</vt:lpstr>
      <vt:lpstr>     </vt:lpstr>
      <vt:lpstr>Inventions Under the Current FNLCR Contract</vt:lpstr>
      <vt:lpstr>    cCRADA Inventions</vt:lpstr>
      <vt:lpstr>   Current FFRDC Contract</vt:lpstr>
      <vt:lpstr>PowerPoint Presentation</vt:lpstr>
    </vt:vector>
  </TitlesOfParts>
  <Company>Sapient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Joyce Ogunlade</cp:lastModifiedBy>
  <cp:revision>318</cp:revision>
  <dcterms:created xsi:type="dcterms:W3CDTF">2013-05-02T18:01:03Z</dcterms:created>
  <dcterms:modified xsi:type="dcterms:W3CDTF">2017-06-21T14:09:18Z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