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notesMasterIdLst>
    <p:notesMasterId r:id="rId13"/>
  </p:notesMasterIdLst>
  <p:handoutMasterIdLst>
    <p:handoutMasterId r:id="rId14"/>
  </p:handoutMasterIdLst>
  <p:sldIdLst>
    <p:sldId id="308" r:id="rId2"/>
    <p:sldId id="314" r:id="rId3"/>
    <p:sldId id="329" r:id="rId4"/>
    <p:sldId id="331" r:id="rId5"/>
    <p:sldId id="325" r:id="rId6"/>
    <p:sldId id="326" r:id="rId7"/>
    <p:sldId id="317" r:id="rId8"/>
    <p:sldId id="332" r:id="rId9"/>
    <p:sldId id="313" r:id="rId10"/>
    <p:sldId id="315" r:id="rId11"/>
    <p:sldId id="310" r:id="rId12"/>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F7F7F"/>
    <a:srgbClr val="6C6C6C"/>
    <a:srgbClr val="E8E8E8"/>
    <a:srgbClr val="F2F2F2"/>
    <a:srgbClr val="4C4C4C"/>
    <a:srgbClr val="565656"/>
    <a:srgbClr val="2A5DA5"/>
    <a:srgbClr val="2A67A5"/>
    <a:srgbClr val="2A71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789" autoAdjust="0"/>
    <p:restoredTop sz="88206" autoAdjust="0"/>
  </p:normalViewPr>
  <p:slideViewPr>
    <p:cSldViewPr snapToGrid="0" snapToObjects="1">
      <p:cViewPr>
        <p:scale>
          <a:sx n="100" d="100"/>
          <a:sy n="100" d="100"/>
        </p:scale>
        <p:origin x="-1944" y="-1014"/>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53" d="100"/>
          <a:sy n="53" d="100"/>
        </p:scale>
        <p:origin x="2648"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8" tIns="45719" rIns="91438" bIns="45719" rtlCol="0"/>
          <a:lstStyle>
            <a:lvl1pPr algn="l">
              <a:defRPr sz="1200"/>
            </a:lvl1pPr>
          </a:lstStyle>
          <a:p>
            <a:endParaRPr lang="en-US"/>
          </a:p>
        </p:txBody>
      </p:sp>
      <p:sp>
        <p:nvSpPr>
          <p:cNvPr id="3" name="Date Placeholder 2"/>
          <p:cNvSpPr>
            <a:spLocks noGrp="1"/>
          </p:cNvSpPr>
          <p:nvPr>
            <p:ph type="dt" sz="quarter" idx="1"/>
          </p:nvPr>
        </p:nvSpPr>
        <p:spPr>
          <a:xfrm>
            <a:off x="3884614" y="0"/>
            <a:ext cx="2971800" cy="457200"/>
          </a:xfrm>
          <a:prstGeom prst="rect">
            <a:avLst/>
          </a:prstGeom>
        </p:spPr>
        <p:txBody>
          <a:bodyPr vert="horz" lIns="91438" tIns="45719" rIns="91438" bIns="45719" rtlCol="0"/>
          <a:lstStyle>
            <a:lvl1pPr algn="r">
              <a:defRPr sz="1200"/>
            </a:lvl1pPr>
          </a:lstStyle>
          <a:p>
            <a:fld id="{4499F3A4-7CE6-7D4B-82F4-AAB0A89D24A0}" type="datetimeFigureOut">
              <a:rPr lang="en-US" smtClean="0"/>
              <a:t>6/21/2017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38" tIns="45719" rIns="91438" bIns="45719" rtlCol="0" anchor="b"/>
          <a:lstStyle>
            <a:lvl1pPr algn="l">
              <a:defRPr sz="1200"/>
            </a:lvl1pPr>
          </a:lstStyle>
          <a:p>
            <a:endParaRPr lang="en-US"/>
          </a:p>
        </p:txBody>
      </p:sp>
      <p:sp>
        <p:nvSpPr>
          <p:cNvPr id="5" name="Slide Number Placeholder 4"/>
          <p:cNvSpPr>
            <a:spLocks noGrp="1"/>
          </p:cNvSpPr>
          <p:nvPr>
            <p:ph type="sldNum" sz="quarter" idx="3"/>
          </p:nvPr>
        </p:nvSpPr>
        <p:spPr>
          <a:xfrm>
            <a:off x="3884614" y="8685213"/>
            <a:ext cx="2971800" cy="457200"/>
          </a:xfrm>
          <a:prstGeom prst="rect">
            <a:avLst/>
          </a:prstGeom>
        </p:spPr>
        <p:txBody>
          <a:bodyPr vert="horz" lIns="91438" tIns="45719" rIns="91438" bIns="45719"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8" tIns="45719" rIns="91438" bIns="45719" rtlCol="0"/>
          <a:lstStyle>
            <a:lvl1pPr algn="l">
              <a:defRPr sz="1200"/>
            </a:lvl1pPr>
          </a:lstStyle>
          <a:p>
            <a:endParaRPr lang="en-US"/>
          </a:p>
        </p:txBody>
      </p:sp>
      <p:sp>
        <p:nvSpPr>
          <p:cNvPr id="3" name="Date Placeholder 2"/>
          <p:cNvSpPr>
            <a:spLocks noGrp="1"/>
          </p:cNvSpPr>
          <p:nvPr>
            <p:ph type="dt" idx="1"/>
          </p:nvPr>
        </p:nvSpPr>
        <p:spPr>
          <a:xfrm>
            <a:off x="3884614" y="0"/>
            <a:ext cx="2971800" cy="457200"/>
          </a:xfrm>
          <a:prstGeom prst="rect">
            <a:avLst/>
          </a:prstGeom>
        </p:spPr>
        <p:txBody>
          <a:bodyPr vert="horz" lIns="91438" tIns="45719" rIns="91438" bIns="45719" rtlCol="0"/>
          <a:lstStyle>
            <a:lvl1pPr algn="r">
              <a:defRPr sz="1200"/>
            </a:lvl1pPr>
          </a:lstStyle>
          <a:p>
            <a:fld id="{7703C395-96D9-3549-B668-03A5D401BEEB}" type="datetimeFigureOut">
              <a:rPr lang="en-US" smtClean="0"/>
              <a:t>6/21/2017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38" tIns="45719" rIns="91438" bIns="45719"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8" tIns="45719" rIns="91438" bIns="4571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38" tIns="45719" rIns="91438" bIns="45719"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8" tIns="45719" rIns="91438" bIns="45719" rtlCol="0" anchor="b"/>
          <a:lstStyle>
            <a:lvl1pPr algn="r">
              <a:defRPr sz="1200"/>
            </a:lvl1pPr>
          </a:lstStyle>
          <a:p>
            <a:fld id="{F1459DD9-C07A-0F4A-BE38-5AFB42BB2A68}" type="slidenum">
              <a:rPr lang="en-US" smtClean="0"/>
              <a:t>‹#›</a:t>
            </a:fld>
            <a:endParaRPr lang="en-US"/>
          </a:p>
        </p:txBody>
      </p:sp>
    </p:spTree>
    <p:extLst>
      <p:ext uri="{BB962C8B-B14F-4D97-AF65-F5344CB8AC3E}">
        <p14:creationId xmlns:p14="http://schemas.microsoft.com/office/powerpoint/2010/main" val="21610538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NLCR_ACQ@mail.nih.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mailto:FNLCR_ACQinfo@mail.nih.gov"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 more accessible version of this file or to request additional information about the images contained in this PowerPoint presentation, please contact: the FNCLR Acquisition Team @ </a:t>
            </a:r>
            <a:r>
              <a:rPr lang="en-US" u="sng" dirty="0">
                <a:hlinkClick r:id="rId3"/>
              </a:rPr>
              <a:t>FNLCR_ACQ@mail.nih.gov</a:t>
            </a:r>
            <a:r>
              <a:rPr lang="en-US" dirty="0"/>
              <a:t>.</a:t>
            </a:r>
          </a:p>
        </p:txBody>
      </p:sp>
      <p:sp>
        <p:nvSpPr>
          <p:cNvPr id="4" name="Slide Number Placeholder 3"/>
          <p:cNvSpPr>
            <a:spLocks noGrp="1"/>
          </p:cNvSpPr>
          <p:nvPr>
            <p:ph type="sldNum" sz="quarter" idx="10"/>
          </p:nvPr>
        </p:nvSpPr>
        <p:spPr/>
        <p:txBody>
          <a:bodyPr/>
          <a:lstStyle/>
          <a:p>
            <a:fld id="{F1459DD9-C07A-0F4A-BE38-5AFB42BB2A68}" type="slidenum">
              <a:rPr lang="en-US" smtClean="0"/>
              <a:t>1</a:t>
            </a:fld>
            <a:endParaRPr lang="en-US"/>
          </a:p>
        </p:txBody>
      </p:sp>
    </p:spTree>
    <p:extLst>
      <p:ext uri="{BB962C8B-B14F-4D97-AF65-F5344CB8AC3E}">
        <p14:creationId xmlns:p14="http://schemas.microsoft.com/office/powerpoint/2010/main" val="2621650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459DD9-C07A-0F4A-BE38-5AFB42BB2A68}" type="slidenum">
              <a:rPr lang="en-US" smtClean="0"/>
              <a:t>2</a:t>
            </a:fld>
            <a:endParaRPr lang="en-US"/>
          </a:p>
        </p:txBody>
      </p:sp>
    </p:spTree>
    <p:extLst>
      <p:ext uri="{BB962C8B-B14F-4D97-AF65-F5344CB8AC3E}">
        <p14:creationId xmlns:p14="http://schemas.microsoft.com/office/powerpoint/2010/main" val="1140495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459DD9-C07A-0F4A-BE38-5AFB42BB2A68}" type="slidenum">
              <a:rPr lang="en-US" smtClean="0"/>
              <a:t>3</a:t>
            </a:fld>
            <a:endParaRPr lang="en-US"/>
          </a:p>
        </p:txBody>
      </p:sp>
    </p:spTree>
    <p:extLst>
      <p:ext uri="{BB962C8B-B14F-4D97-AF65-F5344CB8AC3E}">
        <p14:creationId xmlns:p14="http://schemas.microsoft.com/office/powerpoint/2010/main" val="146308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86">
              <a:defRPr/>
            </a:pPr>
            <a:r>
              <a:rPr lang="en-US" dirty="0"/>
              <a:t>At this time staff has been asked to limit discussions to current scientific projects. In order to ensure that each organization receives the same information we ask that questions be submitted electronically to the FNLCR Acquisition Team via </a:t>
            </a:r>
            <a:r>
              <a:rPr lang="en-US" u="sng" dirty="0">
                <a:hlinkClick r:id="rId3"/>
              </a:rPr>
              <a:t>FNLCR_ACQinfo@mail.nih.gov</a:t>
            </a:r>
            <a:r>
              <a:rPr lang="en-US" dirty="0"/>
              <a:t>.</a:t>
            </a:r>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9</a:t>
            </a:fld>
            <a:endParaRPr lang="en-US"/>
          </a:p>
        </p:txBody>
      </p:sp>
    </p:spTree>
    <p:extLst>
      <p:ext uri="{BB962C8B-B14F-4D97-AF65-F5344CB8AC3E}">
        <p14:creationId xmlns:p14="http://schemas.microsoft.com/office/powerpoint/2010/main" val="32403696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66486"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2872114" cy="5148072"/>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3776472"/>
            <a:ext cx="9144000" cy="1371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234440"/>
            <a:ext cx="7772400" cy="1370882"/>
          </a:xfrm>
        </p:spPr>
        <p:txBody>
          <a:bodyPr lIns="0" tIns="0" rIns="0" bIns="0" anchor="b">
            <a:noAutofit/>
          </a:bodyPr>
          <a:lstStyle>
            <a:lvl1pPr algn="r">
              <a:defRPr sz="2800" b="0" i="0">
                <a:solidFill>
                  <a:srgbClr val="FFFFFF"/>
                </a:solidFill>
                <a:latin typeface="Arial"/>
                <a:cs typeface="Arial"/>
              </a:defRPr>
            </a:lvl1pPr>
          </a:lstStyle>
          <a:p>
            <a:r>
              <a:rPr lang="en-US" dirty="0" smtClean="0"/>
              <a:t>Title of the presentation</a:t>
            </a:r>
            <a:endParaRPr lang="en-US" dirty="0"/>
          </a:p>
        </p:txBody>
      </p:sp>
      <p:sp>
        <p:nvSpPr>
          <p:cNvPr id="23" name="Subtitle 2"/>
          <p:cNvSpPr>
            <a:spLocks noGrp="1"/>
          </p:cNvSpPr>
          <p:nvPr>
            <p:ph type="subTitle" idx="1" hasCustomPrompt="1"/>
          </p:nvPr>
        </p:nvSpPr>
        <p:spPr>
          <a:xfrm>
            <a:off x="685800" y="2674620"/>
            <a:ext cx="7772400" cy="514782"/>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2" name="Picture 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1" y="4282743"/>
            <a:ext cx="3993515" cy="381000"/>
          </a:xfrm>
          <a:prstGeom prst="rect">
            <a:avLst/>
          </a:prstGeom>
        </p:spPr>
      </p:pic>
      <p:sp>
        <p:nvSpPr>
          <p:cNvPr id="9" name="Date Placeholder 3"/>
          <p:cNvSpPr>
            <a:spLocks noGrp="1"/>
          </p:cNvSpPr>
          <p:nvPr>
            <p:ph type="dt" sz="half" idx="2"/>
          </p:nvPr>
        </p:nvSpPr>
        <p:spPr>
          <a:xfrm>
            <a:off x="6400800" y="4295773"/>
            <a:ext cx="2286000" cy="356616"/>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DEE2CC4A-D4A6-3847-844C-B33A6D47D47C}" type="datetime4">
              <a:rPr lang="en-US" smtClean="0"/>
              <a:pPr>
                <a:defRPr/>
              </a:pPr>
              <a:t>June 21, 2017</a:t>
            </a:fld>
            <a:endParaRPr lang="en-US" dirty="0"/>
          </a:p>
        </p:txBody>
      </p:sp>
    </p:spTree>
    <p:extLst>
      <p:ext uri="{BB962C8B-B14F-4D97-AF65-F5344CB8AC3E}">
        <p14:creationId xmlns:p14="http://schemas.microsoft.com/office/powerpoint/2010/main" val="89561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573747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1117762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3807219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13"/>
          <p:cNvSpPr txBox="1">
            <a:spLocks noChangeArrowheads="1"/>
          </p:cNvSpPr>
          <p:nvPr userDrawn="1"/>
        </p:nvSpPr>
        <p:spPr bwMode="auto">
          <a:xfrm>
            <a:off x="1996889" y="4356100"/>
            <a:ext cx="51867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smtClean="0">
                <a:solidFill>
                  <a:schemeClr val="bg1"/>
                </a:solidFill>
                <a:latin typeface="Arial" charset="0"/>
              </a:rPr>
              <a:t>www.cancer.gov</a:t>
            </a:r>
            <a:r>
              <a:rPr lang="en-US" sz="1600" b="1" dirty="0" smtClean="0">
                <a:solidFill>
                  <a:schemeClr val="bg1"/>
                </a:solidFill>
                <a:latin typeface="Arial" charset="0"/>
              </a:rPr>
              <a:t>                 </a:t>
            </a:r>
            <a:r>
              <a:rPr lang="en-US" sz="1600" b="1" dirty="0" err="1" smtClean="0">
                <a:solidFill>
                  <a:schemeClr val="bg1"/>
                </a:solidFill>
                <a:latin typeface="Arial" charset="0"/>
              </a:rPr>
              <a:t>www.cancer.gov</a:t>
            </a:r>
            <a:r>
              <a:rPr lang="en-US" sz="1600" b="1" dirty="0" smtClean="0">
                <a:solidFill>
                  <a:schemeClr val="bg1"/>
                </a:solidFill>
                <a:latin typeface="Arial" charset="0"/>
              </a:rPr>
              <a:t>/</a:t>
            </a:r>
            <a:r>
              <a:rPr lang="en-US" sz="1600" b="1" dirty="0" err="1" smtClean="0">
                <a:solidFill>
                  <a:schemeClr val="bg1"/>
                </a:solidFill>
                <a:latin typeface="Arial" charset="0"/>
              </a:rPr>
              <a:t>espanol</a:t>
            </a:r>
            <a:endParaRPr lang="en-US" sz="1600" b="1" dirty="0" smtClean="0">
              <a:solidFill>
                <a:schemeClr val="bg1"/>
              </a:solidFill>
              <a:latin typeface="Arial" charset="0"/>
            </a:endParaRPr>
          </a:p>
        </p:txBody>
      </p:sp>
      <p:grpSp>
        <p:nvGrpSpPr>
          <p:cNvPr id="7" name="Group 6"/>
          <p:cNvGrpSpPr>
            <a:grpSpLocks noChangeAspect="1"/>
          </p:cNvGrpSpPr>
          <p:nvPr userDrawn="1"/>
        </p:nvGrpSpPr>
        <p:grpSpPr>
          <a:xfrm>
            <a:off x="2994026" y="2148840"/>
            <a:ext cx="3163776" cy="813435"/>
            <a:chOff x="2333626" y="1990725"/>
            <a:chExt cx="4519680" cy="116205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Tree>
    <p:extLst>
      <p:ext uri="{BB962C8B-B14F-4D97-AF65-F5344CB8AC3E}">
        <p14:creationId xmlns:p14="http://schemas.microsoft.com/office/powerpoint/2010/main" val="1678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5148072"/>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5148072"/>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371600"/>
            <a:ext cx="3017520" cy="13716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11" name="Text Placeholder 12"/>
          <p:cNvSpPr>
            <a:spLocks noGrp="1"/>
          </p:cNvSpPr>
          <p:nvPr>
            <p:ph type="body" sz="quarter" idx="11" hasCustomPrompt="1"/>
          </p:nvPr>
        </p:nvSpPr>
        <p:spPr>
          <a:xfrm>
            <a:off x="4334256" y="0"/>
            <a:ext cx="4297680" cy="5148072"/>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p:txBody>
      </p:sp>
    </p:spTree>
    <p:extLst>
      <p:ext uri="{BB962C8B-B14F-4D97-AF65-F5344CB8AC3E}">
        <p14:creationId xmlns:p14="http://schemas.microsoft.com/office/powerpoint/2010/main" val="98528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20" name="Pentagon 19"/>
          <p:cNvSpPr/>
          <p:nvPr userDrawn="1"/>
        </p:nvSpPr>
        <p:spPr>
          <a:xfrm>
            <a:off x="1"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entagon 20"/>
          <p:cNvSpPr/>
          <p:nvPr userDrawn="1"/>
        </p:nvSpPr>
        <p:spPr>
          <a:xfrm>
            <a:off x="1"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9000" y="1817370"/>
            <a:ext cx="5029199" cy="13716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3428999" y="3257550"/>
            <a:ext cx="5022892" cy="51435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304840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3228985" cy="5148072"/>
          </a:xfrm>
          <a:prstGeom prst="homePlate">
            <a:avLst>
              <a:gd name="adj" fmla="val 3235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1817370"/>
            <a:ext cx="4062728" cy="13716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71" y="3257550"/>
            <a:ext cx="4056420" cy="51435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
        <p:nvSpPr>
          <p:cNvPr id="1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60416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371600"/>
            <a:ext cx="7772400" cy="24003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23103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3"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448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246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2654"/>
            <a:ext cx="822960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990378"/>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4767263"/>
            <a:ext cx="2133600" cy="273844"/>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June 21, 2017</a:t>
            </a:fld>
            <a:endParaRPr lang="en-US" dirty="0"/>
          </a:p>
        </p:txBody>
      </p:sp>
      <p:sp>
        <p:nvSpPr>
          <p:cNvPr id="11" name="Footer Placeholder 4"/>
          <p:cNvSpPr>
            <a:spLocks noGrp="1"/>
          </p:cNvSpPr>
          <p:nvPr>
            <p:ph type="ftr" sz="quarter" idx="3"/>
          </p:nvPr>
        </p:nvSpPr>
        <p:spPr>
          <a:xfrm>
            <a:off x="3124200" y="4767263"/>
            <a:ext cx="2895600" cy="273844"/>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4767263"/>
            <a:ext cx="2133600" cy="273844"/>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0" r:id="rId1"/>
    <p:sldLayoutId id="2147483755" r:id="rId2"/>
    <p:sldLayoutId id="2147483821" r:id="rId3"/>
    <p:sldLayoutId id="2147483822" r:id="rId4"/>
    <p:sldLayoutId id="2147483823" r:id="rId5"/>
    <p:sldLayoutId id="2147483770" r:id="rId6"/>
    <p:sldLayoutId id="2147483810" r:id="rId7"/>
    <p:sldLayoutId id="2147483771" r:id="rId8"/>
    <p:sldLayoutId id="2147483812" r:id="rId9"/>
    <p:sldLayoutId id="2147483772" r:id="rId10"/>
    <p:sldLayoutId id="2147483813" r:id="rId11"/>
    <p:sldLayoutId id="2147483773" r:id="rId12"/>
    <p:sldLayoutId id="2147483814" r:id="rId13"/>
    <p:sldLayoutId id="2147483763" r:id="rId14"/>
    <p:sldLayoutId id="2147483807" r:id="rId15"/>
    <p:sldLayoutId id="2147483824"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frederick.cancer.gov/Leidos.aspx" TargetMode="External"/><Relationship Id="rId2" Type="http://schemas.openxmlformats.org/officeDocument/2006/relationships/hyperlink" Target="https://frederick.cancer.gov/About/FFRDC.aspx"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FNLCR_ACQinfo@mail.nih.gov"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http://ncioa.cancer.gov/oa-internet/fnlcr/index.html#/ho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the NCI FFRDC Pre-Proposal Conference</a:t>
            </a:r>
            <a:br>
              <a:rPr lang="en-US" dirty="0" smtClean="0"/>
            </a:br>
            <a:endParaRPr lang="en-US" dirty="0"/>
          </a:p>
        </p:txBody>
      </p:sp>
      <p:sp>
        <p:nvSpPr>
          <p:cNvPr id="3" name="Subtitle 2"/>
          <p:cNvSpPr>
            <a:spLocks noGrp="1"/>
          </p:cNvSpPr>
          <p:nvPr>
            <p:ph type="subTitle" idx="1"/>
          </p:nvPr>
        </p:nvSpPr>
        <p:spPr>
          <a:xfrm>
            <a:off x="685800" y="2674620"/>
            <a:ext cx="7772400" cy="830580"/>
          </a:xfrm>
        </p:spPr>
        <p:txBody>
          <a:bodyPr/>
          <a:lstStyle/>
          <a:p>
            <a:r>
              <a:rPr lang="en-US" dirty="0" smtClean="0"/>
              <a:t>Ms. Kristen A. Mistichelli, MPA</a:t>
            </a:r>
            <a:br>
              <a:rPr lang="en-US" dirty="0" smtClean="0"/>
            </a:br>
            <a:r>
              <a:rPr lang="en-US" dirty="0" smtClean="0"/>
              <a:t>Director, Office of Acquisitions</a:t>
            </a:r>
            <a:br>
              <a:rPr lang="en-US" dirty="0" smtClean="0"/>
            </a:br>
            <a:r>
              <a:rPr lang="en-US" dirty="0" smtClean="0"/>
              <a:t>National Cancer Institute</a:t>
            </a:r>
            <a:endParaRPr lang="en-US" dirty="0"/>
          </a:p>
        </p:txBody>
      </p:sp>
      <p:sp>
        <p:nvSpPr>
          <p:cNvPr id="4" name="Date Placeholder 3"/>
          <p:cNvSpPr>
            <a:spLocks noGrp="1"/>
          </p:cNvSpPr>
          <p:nvPr>
            <p:ph type="dt" sz="half" idx="2"/>
          </p:nvPr>
        </p:nvSpPr>
        <p:spPr/>
        <p:txBody>
          <a:bodyPr/>
          <a:lstStyle/>
          <a:p>
            <a:pPr>
              <a:defRPr/>
            </a:pPr>
            <a:r>
              <a:rPr lang="en-US" dirty="0" smtClean="0"/>
              <a:t>October 1, 2015</a:t>
            </a:r>
            <a:endParaRPr lang="en-US" dirty="0"/>
          </a:p>
        </p:txBody>
      </p:sp>
    </p:spTree>
    <p:extLst>
      <p:ext uri="{BB962C8B-B14F-4D97-AF65-F5344CB8AC3E}">
        <p14:creationId xmlns:p14="http://schemas.microsoft.com/office/powerpoint/2010/main" val="159313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a:t>
            </a:r>
            <a:endParaRPr lang="en-US" dirty="0"/>
          </a:p>
        </p:txBody>
      </p:sp>
      <p:sp>
        <p:nvSpPr>
          <p:cNvPr id="3" name="Content Placeholder 2"/>
          <p:cNvSpPr>
            <a:spLocks noGrp="1"/>
          </p:cNvSpPr>
          <p:nvPr>
            <p:ph sz="quarter" idx="11"/>
          </p:nvPr>
        </p:nvSpPr>
        <p:spPr>
          <a:xfrm>
            <a:off x="247650" y="1069975"/>
            <a:ext cx="8506968" cy="3600450"/>
          </a:xfrm>
        </p:spPr>
        <p:txBody>
          <a:bodyPr/>
          <a:lstStyle/>
          <a:p>
            <a:pPr marL="0" indent="0" algn="ctr">
              <a:buNone/>
            </a:pPr>
            <a:r>
              <a:rPr lang="en-US" b="1" i="1" dirty="0" smtClean="0"/>
              <a:t>Dr. James </a:t>
            </a:r>
            <a:r>
              <a:rPr lang="en-US" b="1" i="1" dirty="0" err="1" smtClean="0"/>
              <a:t>Doroshow</a:t>
            </a:r>
            <a:r>
              <a:rPr lang="en-US" b="1" i="1" dirty="0" smtClean="0"/>
              <a:t> </a:t>
            </a:r>
          </a:p>
          <a:p>
            <a:pPr marL="0" indent="0" algn="ctr">
              <a:buNone/>
            </a:pPr>
            <a:r>
              <a:rPr lang="en-US" sz="1800" b="1" dirty="0" smtClean="0"/>
              <a:t/>
            </a:r>
            <a:br>
              <a:rPr lang="en-US" sz="1800" b="1" dirty="0" smtClean="0"/>
            </a:br>
            <a:r>
              <a:rPr lang="en-US" sz="1800" b="1" dirty="0" smtClean="0"/>
              <a:t>Deputy Director for Translational and Clinical Research</a:t>
            </a:r>
          </a:p>
          <a:p>
            <a:pPr marL="0" indent="0" algn="ctr">
              <a:buNone/>
            </a:pPr>
            <a:r>
              <a:rPr lang="en-US" sz="1800" b="1" dirty="0"/>
              <a:t>N</a:t>
            </a:r>
            <a:r>
              <a:rPr lang="en-US" sz="1800" b="1" dirty="0" smtClean="0"/>
              <a:t>ational Cancer Institute  </a:t>
            </a:r>
          </a:p>
          <a:p>
            <a:pPr marL="0" indent="0" algn="ctr">
              <a:buNone/>
            </a:pPr>
            <a:endParaRPr lang="en-US" sz="1800" b="1" i="1" dirty="0"/>
          </a:p>
          <a:p>
            <a:pPr marL="0" indent="0" algn="ctr">
              <a:buNone/>
            </a:pPr>
            <a:r>
              <a:rPr lang="en-US" b="1" dirty="0" smtClean="0"/>
              <a:t>Presents: </a:t>
            </a:r>
            <a:br>
              <a:rPr lang="en-US" b="1" dirty="0" smtClean="0"/>
            </a:br>
            <a:endParaRPr lang="en-US" b="1" dirty="0" smtClean="0"/>
          </a:p>
          <a:p>
            <a:pPr marL="0" indent="0" algn="ctr">
              <a:buNone/>
            </a:pPr>
            <a:r>
              <a:rPr lang="en-US" b="1" dirty="0" smtClean="0">
                <a:solidFill>
                  <a:srgbClr val="C00000"/>
                </a:solidFill>
              </a:rPr>
              <a:t>Overview of the FFRDC</a:t>
            </a:r>
            <a:r>
              <a:rPr lang="en-US" sz="1000" i="1" dirty="0"/>
              <a:t/>
            </a:r>
            <a:br>
              <a:rPr lang="en-US" sz="1000" i="1" dirty="0"/>
            </a:br>
            <a:endParaRPr lang="en-US" sz="1800" i="1" dirty="0" smtClean="0"/>
          </a:p>
          <a:p>
            <a:pPr marL="0" indent="0">
              <a:buNone/>
            </a:pPr>
            <a:endParaRPr lang="en-US" dirty="0"/>
          </a:p>
        </p:txBody>
      </p:sp>
    </p:spTree>
    <p:extLst>
      <p:ext uri="{BB962C8B-B14F-4D97-AF65-F5344CB8AC3E}">
        <p14:creationId xmlns:p14="http://schemas.microsoft.com/office/powerpoint/2010/main" val="878341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341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1"/>
          </p:nvPr>
        </p:nvSpPr>
        <p:spPr>
          <a:xfrm>
            <a:off x="493776" y="629053"/>
            <a:ext cx="8165592" cy="4041372"/>
          </a:xfrm>
        </p:spPr>
        <p:txBody>
          <a:bodyPr/>
          <a:lstStyle/>
          <a:p>
            <a:endParaRPr lang="en-US" dirty="0"/>
          </a:p>
          <a:p>
            <a:r>
              <a:rPr lang="en-US" dirty="0" smtClean="0"/>
              <a:t>Welcome! </a:t>
            </a:r>
          </a:p>
          <a:p>
            <a:pPr lvl="3"/>
            <a:r>
              <a:rPr lang="en-US" dirty="0" smtClean="0"/>
              <a:t>Kristen Mistichelli, NCI Director of Acquisitions</a:t>
            </a:r>
            <a:br>
              <a:rPr lang="en-US" dirty="0" smtClean="0"/>
            </a:br>
            <a:endParaRPr lang="en-US" dirty="0" smtClean="0"/>
          </a:p>
          <a:p>
            <a:r>
              <a:rPr lang="en-US" dirty="0" smtClean="0"/>
              <a:t>Pre-Proposal Conference for the re-competition of NCI’s FFRDC</a:t>
            </a:r>
          </a:p>
          <a:p>
            <a:pPr lvl="3"/>
            <a:r>
              <a:rPr lang="en-US" dirty="0" smtClean="0"/>
              <a:t>Frederick National Lab for Cancer Research (FNLCR)</a:t>
            </a:r>
          </a:p>
          <a:p>
            <a:pPr lvl="3"/>
            <a:r>
              <a:rPr lang="en-US" dirty="0" smtClean="0"/>
              <a:t>Federally Funded Research and Development Center (FFRDC)</a:t>
            </a:r>
          </a:p>
          <a:p>
            <a:pPr lvl="3"/>
            <a:r>
              <a:rPr lang="en-US" dirty="0" smtClean="0"/>
              <a:t>Both of the above terms will be used interchangeably</a:t>
            </a:r>
            <a:br>
              <a:rPr lang="en-US" dirty="0" smtClean="0"/>
            </a:br>
            <a:r>
              <a:rPr lang="en-US" dirty="0" smtClean="0"/>
              <a:t> </a:t>
            </a:r>
          </a:p>
          <a:p>
            <a:r>
              <a:rPr lang="en-US" sz="1900" dirty="0" smtClean="0"/>
              <a:t>If you need assistance today, please locate someone with a </a:t>
            </a:r>
            <a:r>
              <a:rPr lang="en-US" sz="1900" b="1" dirty="0" smtClean="0">
                <a:solidFill>
                  <a:srgbClr val="FF0000"/>
                </a:solidFill>
              </a:rPr>
              <a:t>RED</a:t>
            </a:r>
            <a:r>
              <a:rPr lang="en-US" sz="1900" dirty="0" smtClean="0"/>
              <a:t> lanyard.</a:t>
            </a:r>
            <a:endParaRPr lang="en-US" dirty="0" smtClean="0"/>
          </a:p>
          <a:p>
            <a:pPr lvl="1"/>
            <a:endParaRPr lang="en-US" i="1" dirty="0" smtClean="0">
              <a:solidFill>
                <a:srgbClr val="C00000"/>
              </a:solidFill>
            </a:endParaRPr>
          </a:p>
          <a:p>
            <a:pPr marL="228600" lvl="1" indent="0">
              <a:buNone/>
            </a:pPr>
            <a:endParaRPr lang="en-US" i="1" dirty="0">
              <a:solidFill>
                <a:srgbClr val="C00000"/>
              </a:solidFill>
            </a:endParaRPr>
          </a:p>
        </p:txBody>
      </p:sp>
    </p:spTree>
    <p:extLst>
      <p:ext uri="{BB962C8B-B14F-4D97-AF65-F5344CB8AC3E}">
        <p14:creationId xmlns:p14="http://schemas.microsoft.com/office/powerpoint/2010/main" val="321365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for Today</a:t>
            </a:r>
            <a:endParaRPr lang="en-US" dirty="0"/>
          </a:p>
        </p:txBody>
      </p:sp>
      <p:sp>
        <p:nvSpPr>
          <p:cNvPr id="3" name="Content Placeholder 2"/>
          <p:cNvSpPr>
            <a:spLocks noGrp="1"/>
          </p:cNvSpPr>
          <p:nvPr>
            <p:ph sz="quarter" idx="11"/>
          </p:nvPr>
        </p:nvSpPr>
        <p:spPr>
          <a:xfrm>
            <a:off x="493776" y="771525"/>
            <a:ext cx="8165592" cy="3984625"/>
          </a:xfrm>
        </p:spPr>
        <p:txBody>
          <a:bodyPr/>
          <a:lstStyle/>
          <a:p>
            <a:r>
              <a:rPr lang="en-US" dirty="0" smtClean="0"/>
              <a:t>All presentations will be given in this room.  We will have scientific briefings on the work conducted through the FFRDC from 9:00 a.m. until approximately 3:00 p.m.</a:t>
            </a:r>
          </a:p>
          <a:p>
            <a:r>
              <a:rPr lang="en-US" dirty="0" smtClean="0"/>
              <a:t>There will be periodic breaks throughout the day, including a little over an hour for lunch.</a:t>
            </a:r>
          </a:p>
          <a:p>
            <a:r>
              <a:rPr lang="en-US" dirty="0" smtClean="0"/>
              <a:t>During breaks and lunch, please plan to follow up with any questions or comments that you have at the various information tables set up in the conference breakout rooms and in the lobby. </a:t>
            </a:r>
          </a:p>
          <a:p>
            <a:pPr marL="800100" lvl="0" indent="0"/>
            <a:r>
              <a:rPr lang="en-US" sz="1400" i="1" dirty="0" smtClean="0"/>
              <a:t>For today’s activities we have coordinated an overview of the research performed through the FNLCR including scientific presentations from a number of NCI Divisions, Offices and Centers and NIAID.  </a:t>
            </a:r>
          </a:p>
          <a:p>
            <a:pPr marL="800100" lvl="0" indent="0"/>
            <a:r>
              <a:rPr lang="en-US" sz="1400" i="1" dirty="0" smtClean="0"/>
              <a:t>Information tables are also available in the conference rooms across the hall and in the lobby which will be available until 4:30 PM.</a:t>
            </a:r>
            <a:endParaRPr lang="en-US" sz="1400"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614150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Tomorrow</a:t>
            </a:r>
            <a:endParaRPr lang="en-US" dirty="0"/>
          </a:p>
        </p:txBody>
      </p:sp>
      <p:sp>
        <p:nvSpPr>
          <p:cNvPr id="3" name="Content Placeholder 2"/>
          <p:cNvSpPr>
            <a:spLocks noGrp="1"/>
          </p:cNvSpPr>
          <p:nvPr>
            <p:ph sz="quarter" idx="11"/>
          </p:nvPr>
        </p:nvSpPr>
        <p:spPr>
          <a:xfrm>
            <a:off x="493776" y="822960"/>
            <a:ext cx="8165592" cy="3847465"/>
          </a:xfrm>
        </p:spPr>
        <p:txBody>
          <a:bodyPr/>
          <a:lstStyle/>
          <a:p>
            <a:r>
              <a:rPr lang="en-US" dirty="0" smtClean="0"/>
              <a:t>We </a:t>
            </a:r>
            <a:r>
              <a:rPr lang="en-US" dirty="0"/>
              <a:t>hope that you will also join us tomorrow in Frederick for the facility tours of the </a:t>
            </a:r>
            <a:r>
              <a:rPr lang="en-US" dirty="0" smtClean="0"/>
              <a:t>NCI’s FFRDC.</a:t>
            </a:r>
          </a:p>
          <a:p>
            <a:r>
              <a:rPr lang="en-US" dirty="0" smtClean="0"/>
              <a:t>If you have not signed up, please see the FFRDC Business Operations Table for assistance.</a:t>
            </a:r>
          </a:p>
          <a:p>
            <a:endParaRPr lang="en-US" dirty="0"/>
          </a:p>
          <a:p>
            <a:endParaRPr lang="en-US" dirty="0"/>
          </a:p>
        </p:txBody>
      </p:sp>
      <p:pic>
        <p:nvPicPr>
          <p:cNvPr id="1026" name="Picture 2" descr="C:\Users\kmistiche\AppData\Local\Microsoft\Windows\Temporary Internet Files\Content.Outlook\J0HKL35E\ATRF_BgIm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2570" y="2506345"/>
            <a:ext cx="5783580" cy="2164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2921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NCI FNLCR</a:t>
            </a:r>
            <a:endParaRPr lang="en-US" dirty="0"/>
          </a:p>
        </p:txBody>
      </p:sp>
      <p:sp>
        <p:nvSpPr>
          <p:cNvPr id="3" name="Content Placeholder 2"/>
          <p:cNvSpPr>
            <a:spLocks noGrp="1"/>
          </p:cNvSpPr>
          <p:nvPr>
            <p:ph sz="quarter" idx="11"/>
          </p:nvPr>
        </p:nvSpPr>
        <p:spPr/>
        <p:txBody>
          <a:bodyPr/>
          <a:lstStyle/>
          <a:p>
            <a:r>
              <a:rPr lang="en-US" dirty="0"/>
              <a:t>The Frederick National Laboratory for Cancer Research (FNLCR) is </a:t>
            </a:r>
            <a:r>
              <a:rPr lang="en-US" dirty="0" smtClean="0"/>
              <a:t>  </a:t>
            </a:r>
            <a:r>
              <a:rPr lang="en-US" dirty="0"/>
              <a:t>the only </a:t>
            </a:r>
            <a:r>
              <a:rPr lang="en-US" dirty="0">
                <a:hlinkClick r:id="rId2"/>
              </a:rPr>
              <a:t>Federally Funded Research and Development Center</a:t>
            </a:r>
            <a:r>
              <a:rPr lang="en-US" dirty="0"/>
              <a:t> (FFRDC) dedicated to biomedical research. </a:t>
            </a:r>
            <a:endParaRPr lang="en-US" dirty="0" smtClean="0"/>
          </a:p>
          <a:p>
            <a:r>
              <a:rPr lang="en-US" dirty="0" smtClean="0"/>
              <a:t>The FNLCR has been operated under contract since it began in the 1970s, and is currently operated by </a:t>
            </a:r>
            <a:r>
              <a:rPr lang="en-US" dirty="0" err="1">
                <a:hlinkClick r:id="rId3"/>
              </a:rPr>
              <a:t>Leidos</a:t>
            </a:r>
            <a:r>
              <a:rPr lang="en-US" dirty="0">
                <a:hlinkClick r:id="rId3"/>
              </a:rPr>
              <a:t> Biomedical Research, Inc.</a:t>
            </a:r>
            <a:r>
              <a:rPr lang="en-US" dirty="0"/>
              <a:t>, (formerly SAIC-Frederick, Inc.) for the National Cancer Institute (NCI), part of the U.S. National Institutes of Health (NIH). </a:t>
            </a:r>
          </a:p>
          <a:p>
            <a:r>
              <a:rPr lang="en-US" dirty="0" smtClean="0"/>
              <a:t>The FNLCR </a:t>
            </a:r>
            <a:r>
              <a:rPr lang="en-US" dirty="0"/>
              <a:t>brings public and private partners together to address the most difficult cancer research challenges. </a:t>
            </a:r>
          </a:p>
          <a:p>
            <a:endParaRPr lang="en-US" dirty="0"/>
          </a:p>
        </p:txBody>
      </p:sp>
    </p:spTree>
    <p:extLst>
      <p:ext uri="{BB962C8B-B14F-4D97-AF65-F5344CB8AC3E}">
        <p14:creationId xmlns:p14="http://schemas.microsoft.com/office/powerpoint/2010/main" val="2803989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sz="quarter" idx="11"/>
          </p:nvPr>
        </p:nvSpPr>
        <p:spPr>
          <a:xfrm>
            <a:off x="493776" y="742950"/>
            <a:ext cx="8165592" cy="3822700"/>
          </a:xfrm>
        </p:spPr>
        <p:txBody>
          <a:bodyPr/>
          <a:lstStyle/>
          <a:p>
            <a:r>
              <a:rPr lang="en-US" sz="1700" dirty="0" smtClean="0"/>
              <a:t>The FNLCR was </a:t>
            </a:r>
            <a:r>
              <a:rPr lang="en-US" sz="1700" dirty="0"/>
              <a:t>established as the Frederick Cancer Research and Development Center in </a:t>
            </a:r>
            <a:r>
              <a:rPr lang="en-US" sz="1700" dirty="0" smtClean="0"/>
              <a:t>the early 1970’s when approximately 70 </a:t>
            </a:r>
            <a:r>
              <a:rPr lang="en-US" sz="1700" dirty="0"/>
              <a:t>acres and </a:t>
            </a:r>
            <a:r>
              <a:rPr lang="en-US" sz="1700" dirty="0" smtClean="0"/>
              <a:t>68 </a:t>
            </a:r>
            <a:r>
              <a:rPr lang="en-US" sz="1700" dirty="0"/>
              <a:t>buildings of the U.S. Army were transferred to the U.S. Department of Health and Human Services (HHS</a:t>
            </a:r>
            <a:r>
              <a:rPr lang="en-US" sz="1700" dirty="0" smtClean="0"/>
              <a:t>).  </a:t>
            </a:r>
          </a:p>
          <a:p>
            <a:r>
              <a:rPr lang="en-US" sz="1700" dirty="0" smtClean="0"/>
              <a:t>In </a:t>
            </a:r>
            <a:r>
              <a:rPr lang="en-US" sz="1700" dirty="0"/>
              <a:t>1975, the </a:t>
            </a:r>
            <a:r>
              <a:rPr lang="en-US" sz="1700" dirty="0" smtClean="0"/>
              <a:t>FNLCR was designated an FFRDC, </a:t>
            </a:r>
            <a:r>
              <a:rPr lang="en-US" sz="1700" dirty="0"/>
              <a:t>a government-owned, contractor-operated facility designed to achieve long-term research and development needs that could not be met as effectively by existing in-house or contractor resources. </a:t>
            </a:r>
          </a:p>
          <a:p>
            <a:r>
              <a:rPr lang="en-US" sz="1700" dirty="0"/>
              <a:t>The FFRDC provides a rapid response capability by using private sector resources to accomplish tasks that are integral to the mission and operation of NCI, and to keep pace with new discoveries, development opportunities, and health-care priorities.</a:t>
            </a:r>
          </a:p>
          <a:p>
            <a:r>
              <a:rPr lang="en-US" sz="1700" dirty="0" smtClean="0"/>
              <a:t>Our </a:t>
            </a:r>
            <a:r>
              <a:rPr lang="en-US" sz="1700" dirty="0"/>
              <a:t>Frederick National </a:t>
            </a:r>
            <a:r>
              <a:rPr lang="en-US" sz="1700" dirty="0" smtClean="0"/>
              <a:t>Laboratory for Cancer Research </a:t>
            </a:r>
            <a:r>
              <a:rPr lang="en-US" sz="1700" dirty="0"/>
              <a:t>has become an internationally recognized center of scientific excellence in cancer and AIDS research and development</a:t>
            </a:r>
            <a:r>
              <a:rPr lang="en-US" sz="1600" dirty="0"/>
              <a:t>.</a:t>
            </a:r>
          </a:p>
          <a:p>
            <a:endParaRPr lang="en-US" sz="1600" dirty="0"/>
          </a:p>
          <a:p>
            <a:endParaRPr lang="en-US" sz="1200" dirty="0"/>
          </a:p>
        </p:txBody>
      </p:sp>
    </p:spTree>
    <p:extLst>
      <p:ext uri="{BB962C8B-B14F-4D97-AF65-F5344CB8AC3E}">
        <p14:creationId xmlns:p14="http://schemas.microsoft.com/office/powerpoint/2010/main" val="332094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invited to participate in our future…</a:t>
            </a:r>
            <a:endParaRPr lang="en-US" dirty="0"/>
          </a:p>
        </p:txBody>
      </p:sp>
      <p:sp>
        <p:nvSpPr>
          <p:cNvPr id="3" name="Content Placeholder 2"/>
          <p:cNvSpPr>
            <a:spLocks noGrp="1"/>
          </p:cNvSpPr>
          <p:nvPr>
            <p:ph sz="quarter" idx="11"/>
          </p:nvPr>
        </p:nvSpPr>
        <p:spPr>
          <a:xfrm>
            <a:off x="493776" y="629053"/>
            <a:ext cx="8165592" cy="4041372"/>
          </a:xfrm>
        </p:spPr>
        <p:txBody>
          <a:bodyPr/>
          <a:lstStyle/>
          <a:p>
            <a:pPr>
              <a:spcBef>
                <a:spcPts val="600"/>
              </a:spcBef>
            </a:pPr>
            <a:r>
              <a:rPr lang="en-US" dirty="0" smtClean="0"/>
              <a:t>We are here today looking forward, and, in some ways, also looking back.  As NCI looks to our future, and the re-competition of this vital national resource, I am reminded of the “Space Race” under the Kennedy era.</a:t>
            </a:r>
          </a:p>
          <a:p>
            <a:r>
              <a:rPr lang="en-US" dirty="0" smtClean="0"/>
              <a:t>Seeing </a:t>
            </a:r>
            <a:r>
              <a:rPr lang="en-US" dirty="0"/>
              <a:t>that the United States was behind in the Space Race, John F. Kennedy proposed a plan </a:t>
            </a:r>
            <a:r>
              <a:rPr lang="en-US" dirty="0" smtClean="0"/>
              <a:t>for </a:t>
            </a:r>
            <a:r>
              <a:rPr lang="en-US" dirty="0"/>
              <a:t>space exploration. </a:t>
            </a:r>
          </a:p>
          <a:p>
            <a:r>
              <a:rPr lang="en-US" dirty="0" smtClean="0"/>
              <a:t>In an effort to take greater strides in this race, Kennedy’s ultimately successful plan was to gather academia, industry, and thought leaders from this Nation and asked that they partner to achieve this specific goal.</a:t>
            </a:r>
          </a:p>
          <a:p>
            <a:r>
              <a:rPr lang="en-US" dirty="0" smtClean="0"/>
              <a:t>Great partnerships were formed between these groups, joining academia, industry, and other leaders in achievement.  </a:t>
            </a:r>
          </a:p>
          <a:p>
            <a:endParaRPr lang="en-US" dirty="0"/>
          </a:p>
        </p:txBody>
      </p:sp>
    </p:spTree>
    <p:extLst>
      <p:ext uri="{BB962C8B-B14F-4D97-AF65-F5344CB8AC3E}">
        <p14:creationId xmlns:p14="http://schemas.microsoft.com/office/powerpoint/2010/main" val="3830981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invited to participate in our future…</a:t>
            </a:r>
            <a:endParaRPr lang="en-US" dirty="0"/>
          </a:p>
        </p:txBody>
      </p:sp>
      <p:sp>
        <p:nvSpPr>
          <p:cNvPr id="3" name="Content Placeholder 2"/>
          <p:cNvSpPr>
            <a:spLocks noGrp="1"/>
          </p:cNvSpPr>
          <p:nvPr>
            <p:ph sz="quarter" idx="11"/>
          </p:nvPr>
        </p:nvSpPr>
        <p:spPr/>
        <p:txBody>
          <a:bodyPr/>
          <a:lstStyle/>
          <a:p>
            <a:r>
              <a:rPr lang="en-US" dirty="0"/>
              <a:t>We ask you today, to consider the same thing. This is our </a:t>
            </a:r>
            <a:r>
              <a:rPr lang="en-US" dirty="0" smtClean="0"/>
              <a:t>“Kennedy-</a:t>
            </a:r>
            <a:r>
              <a:rPr lang="en-US" dirty="0" err="1" smtClean="0"/>
              <a:t>esque</a:t>
            </a:r>
            <a:r>
              <a:rPr lang="en-US" dirty="0" smtClean="0"/>
              <a:t>” </a:t>
            </a:r>
            <a:r>
              <a:rPr lang="en-US" dirty="0"/>
              <a:t>moment to partner to achieve our specific goals.</a:t>
            </a:r>
          </a:p>
          <a:p>
            <a:r>
              <a:rPr lang="en-US" dirty="0"/>
              <a:t>We chose to go to the Moon, not because it was easy, but because it was hard.</a:t>
            </a:r>
          </a:p>
          <a:p>
            <a:r>
              <a:rPr lang="en-US" dirty="0"/>
              <a:t>President Nixon charged us to allocate the same kind of concentrated effort that split the atom and took man to the moon to be turned towards conquering Cancer. </a:t>
            </a:r>
          </a:p>
          <a:p>
            <a:r>
              <a:rPr lang="en-US" dirty="0"/>
              <a:t>This charge has resulted in a national commitment to achieve this goal, at this time through the future development of the </a:t>
            </a:r>
            <a:r>
              <a:rPr lang="en-US" dirty="0" smtClean="0"/>
              <a:t>NCI FFRDC</a:t>
            </a:r>
            <a:r>
              <a:rPr lang="en-US" dirty="0"/>
              <a:t>.</a:t>
            </a:r>
          </a:p>
          <a:p>
            <a:endParaRPr lang="en-US" dirty="0"/>
          </a:p>
        </p:txBody>
      </p:sp>
    </p:spTree>
    <p:extLst>
      <p:ext uri="{BB962C8B-B14F-4D97-AF65-F5344CB8AC3E}">
        <p14:creationId xmlns:p14="http://schemas.microsoft.com/office/powerpoint/2010/main" val="98000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Following Up </a:t>
            </a:r>
            <a:r>
              <a:rPr lang="en-US" dirty="0"/>
              <a:t>A</a:t>
            </a:r>
            <a:r>
              <a:rPr lang="en-US" dirty="0" smtClean="0"/>
              <a:t>fter Today</a:t>
            </a:r>
            <a:endParaRPr lang="en-US" dirty="0"/>
          </a:p>
        </p:txBody>
      </p:sp>
      <p:sp>
        <p:nvSpPr>
          <p:cNvPr id="3" name="Content Placeholder 2"/>
          <p:cNvSpPr>
            <a:spLocks noGrp="1"/>
          </p:cNvSpPr>
          <p:nvPr>
            <p:ph sz="quarter" idx="11"/>
          </p:nvPr>
        </p:nvSpPr>
        <p:spPr/>
        <p:txBody>
          <a:bodyPr/>
          <a:lstStyle/>
          <a:p>
            <a:pPr lvl="1"/>
            <a:r>
              <a:rPr lang="en-US" sz="2000" dirty="0" smtClean="0"/>
              <a:t>Please submit all questions electronically to </a:t>
            </a:r>
            <a:r>
              <a:rPr lang="en-US" sz="2000" dirty="0"/>
              <a:t>the FNLCR Acquisition Team via </a:t>
            </a:r>
            <a:r>
              <a:rPr lang="en-US" sz="2000" u="sng" dirty="0">
                <a:hlinkClick r:id="rId3"/>
              </a:rPr>
              <a:t>FNLCR_ACQinfo@mail.nih.gov</a:t>
            </a:r>
            <a:r>
              <a:rPr lang="en-US" sz="2000" dirty="0" smtClean="0"/>
              <a:t>.</a:t>
            </a:r>
          </a:p>
          <a:p>
            <a:pPr lvl="2"/>
            <a:r>
              <a:rPr lang="en-US" i="1" dirty="0"/>
              <a:t>Any answers furnished during the conference are preliminary and </a:t>
            </a:r>
            <a:r>
              <a:rPr lang="en-US" i="1" dirty="0" smtClean="0"/>
              <a:t>are only to be relied upon when issued in writing on the FBO.  </a:t>
            </a:r>
            <a:endParaRPr lang="en-US" i="1" dirty="0"/>
          </a:p>
          <a:p>
            <a:pPr lvl="1"/>
            <a:r>
              <a:rPr lang="en-US" sz="2000" dirty="0" smtClean="0"/>
              <a:t>For information, including a draft SOW, the current contract for FFRDC support, and other background materials, please visit the </a:t>
            </a:r>
            <a:r>
              <a:rPr lang="en-US" sz="2000" b="1" i="1" dirty="0" smtClean="0">
                <a:solidFill>
                  <a:srgbClr val="C00000"/>
                </a:solidFill>
              </a:rPr>
              <a:t>FNLCR Acquisition Portal </a:t>
            </a:r>
            <a:r>
              <a:rPr lang="en-US" sz="2000" dirty="0" smtClean="0"/>
              <a:t>at:</a:t>
            </a:r>
          </a:p>
          <a:p>
            <a:pPr marL="228600" lvl="1" indent="0" algn="ctr">
              <a:buNone/>
            </a:pPr>
            <a:r>
              <a:rPr lang="en-US" sz="2000" dirty="0" smtClean="0">
                <a:hlinkClick r:id="rId4"/>
              </a:rPr>
              <a:t>http</a:t>
            </a:r>
            <a:r>
              <a:rPr lang="en-US" sz="2000" dirty="0">
                <a:hlinkClick r:id="rId4"/>
              </a:rPr>
              <a:t>://ncioa.cancer.gov/oa-internet/fnlcr/index.html#/</a:t>
            </a:r>
            <a:r>
              <a:rPr lang="en-US" sz="2000" dirty="0" smtClean="0">
                <a:hlinkClick r:id="rId4"/>
              </a:rPr>
              <a:t>home</a:t>
            </a:r>
            <a:r>
              <a:rPr lang="en-US" sz="2000" dirty="0" smtClean="0"/>
              <a:t> </a:t>
            </a:r>
            <a:endParaRPr lang="en-US" dirty="0"/>
          </a:p>
        </p:txBody>
      </p:sp>
    </p:spTree>
    <p:extLst>
      <p:ext uri="{BB962C8B-B14F-4D97-AF65-F5344CB8AC3E}">
        <p14:creationId xmlns:p14="http://schemas.microsoft.com/office/powerpoint/2010/main" val="4062374206"/>
      </p:ext>
    </p:extLst>
  </p:cSld>
  <p:clrMapOvr>
    <a:masterClrMapping/>
  </p:clrMapOvr>
</p:sld>
</file>

<file path=ppt/theme/theme1.xml><?xml version="1.0" encoding="utf-8"?>
<a:theme xmlns:a="http://schemas.openxmlformats.org/drawingml/2006/main" name="NCI PPT Template 16x9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2632</TotalTime>
  <Words>852</Words>
  <Application>Microsoft Office PowerPoint</Application>
  <PresentationFormat>On-screen Show (16:9)</PresentationFormat>
  <Paragraphs>59</Paragraphs>
  <Slides>11</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ＭＳ Ｐゴシック</vt:lpstr>
      <vt:lpstr>Arial</vt:lpstr>
      <vt:lpstr>Calibri</vt:lpstr>
      <vt:lpstr>Sapient Centro Slab</vt:lpstr>
      <vt:lpstr>SapientCentroSlab-Light</vt:lpstr>
      <vt:lpstr>SapientSansBold</vt:lpstr>
      <vt:lpstr>SapientSansRegular</vt:lpstr>
      <vt:lpstr>Wingdings</vt:lpstr>
      <vt:lpstr>NCI PPT Template 16x9 RED</vt:lpstr>
      <vt:lpstr>Welcome to the NCI FFRDC Pre-Proposal Conference </vt:lpstr>
      <vt:lpstr>Introduction</vt:lpstr>
      <vt:lpstr>Format for Today</vt:lpstr>
      <vt:lpstr>Tomorrow</vt:lpstr>
      <vt:lpstr>NCI FNLCR</vt:lpstr>
      <vt:lpstr>Background</vt:lpstr>
      <vt:lpstr>You are invited to participate in our future…</vt:lpstr>
      <vt:lpstr>You are invited to participate in our future…</vt:lpstr>
      <vt:lpstr>Following Up After Today</vt:lpstr>
      <vt:lpstr>Next</vt:lpstr>
      <vt:lpstr>PowerPoint Presentation</vt:lpstr>
    </vt:vector>
  </TitlesOfParts>
  <Company>Sapient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Joyce Ogunlade</cp:lastModifiedBy>
  <cp:revision>188</cp:revision>
  <cp:lastPrinted>2015-09-29T10:57:56Z</cp:lastPrinted>
  <dcterms:created xsi:type="dcterms:W3CDTF">2013-05-02T18:01:03Z</dcterms:created>
  <dcterms:modified xsi:type="dcterms:W3CDTF">2017-06-21T14:00:34Z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