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3" r:id="rId1"/>
    <p:sldMasterId id="2147483834" r:id="rId2"/>
  </p:sldMasterIdLst>
  <p:notesMasterIdLst>
    <p:notesMasterId r:id="rId26"/>
  </p:notesMasterIdLst>
  <p:handoutMasterIdLst>
    <p:handoutMasterId r:id="rId27"/>
  </p:handoutMasterIdLst>
  <p:sldIdLst>
    <p:sldId id="272" r:id="rId3"/>
    <p:sldId id="332" r:id="rId4"/>
    <p:sldId id="333" r:id="rId5"/>
    <p:sldId id="362" r:id="rId6"/>
    <p:sldId id="337" r:id="rId7"/>
    <p:sldId id="361" r:id="rId8"/>
    <p:sldId id="356" r:id="rId9"/>
    <p:sldId id="363" r:id="rId10"/>
    <p:sldId id="343" r:id="rId11"/>
    <p:sldId id="344" r:id="rId12"/>
    <p:sldId id="349" r:id="rId13"/>
    <p:sldId id="346" r:id="rId14"/>
    <p:sldId id="350" r:id="rId15"/>
    <p:sldId id="352" r:id="rId16"/>
    <p:sldId id="364" r:id="rId17"/>
    <p:sldId id="339" r:id="rId18"/>
    <p:sldId id="319" r:id="rId19"/>
    <p:sldId id="360" r:id="rId20"/>
    <p:sldId id="322" r:id="rId21"/>
    <p:sldId id="367" r:id="rId22"/>
    <p:sldId id="358" r:id="rId23"/>
    <p:sldId id="335" r:id="rId24"/>
    <p:sldId id="368" r:id="rId25"/>
  </p:sldIdLst>
  <p:sldSz cx="12192000" cy="6858000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guila, Nelson (NIH/NCI) [E]" initials="AN([" lastIdx="7" clrIdx="0">
    <p:extLst>
      <p:ext uri="{19B8F6BF-5375-455C-9EA6-DF929625EA0E}">
        <p15:presenceInfo xmlns:p15="http://schemas.microsoft.com/office/powerpoint/2012/main" userId="S-1-5-21-12604286-656692736-1848903544-221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4C4C4C"/>
    <a:srgbClr val="FFFF9B"/>
    <a:srgbClr val="7F7F7F"/>
    <a:srgbClr val="E8E8E8"/>
    <a:srgbClr val="F2F2F2"/>
    <a:srgbClr val="565656"/>
    <a:srgbClr val="2A5DA5"/>
    <a:srgbClr val="2A67A5"/>
    <a:srgbClr val="2A71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93" autoAdjust="0"/>
    <p:restoredTop sz="63008" autoAdjust="0"/>
  </p:normalViewPr>
  <p:slideViewPr>
    <p:cSldViewPr snapToGrid="0" snapToObjects="1">
      <p:cViewPr varScale="1">
        <p:scale>
          <a:sx n="51" d="100"/>
          <a:sy n="51" d="100"/>
        </p:scale>
        <p:origin x="1714" y="43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-12602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6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4499F3A4-7CE6-7D4B-82F4-AAB0A89D24A0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6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F093AD1B-1BAA-D548-ACF0-7463C0C7D0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062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5B896F55-051E-5448-B8E8-A0AA6DBFC1A7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6" tIns="46588" rIns="93176" bIns="4658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vert="horz" lIns="93176" tIns="46588" rIns="93176" bIns="4658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6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0D17E79A-386B-3949-83DC-43D056CBF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0037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7E79A-386B-3949-83DC-43D056CBF14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3650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7E79A-386B-3949-83DC-43D056CBF14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8147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594">
              <a:defRPr>
                <a:solidFill>
                  <a:srgbClr val="FFFF66"/>
                </a:solidFill>
                <a:latin typeface="Arial" charset="0"/>
              </a:defRPr>
            </a:lvl1pPr>
            <a:lvl2pPr marL="740814" indent="-284929" defTabSz="946594">
              <a:defRPr>
                <a:solidFill>
                  <a:srgbClr val="FFFF66"/>
                </a:solidFill>
                <a:latin typeface="Arial" charset="0"/>
              </a:defRPr>
            </a:lvl2pPr>
            <a:lvl3pPr marL="1139712" indent="-227943" defTabSz="946594">
              <a:defRPr>
                <a:solidFill>
                  <a:srgbClr val="FFFF66"/>
                </a:solidFill>
                <a:latin typeface="Arial" charset="0"/>
              </a:defRPr>
            </a:lvl3pPr>
            <a:lvl4pPr marL="1595597" indent="-227943" defTabSz="946594">
              <a:defRPr>
                <a:solidFill>
                  <a:srgbClr val="FFFF66"/>
                </a:solidFill>
                <a:latin typeface="Arial" charset="0"/>
              </a:defRPr>
            </a:lvl4pPr>
            <a:lvl5pPr marL="2051481" indent="-227943" defTabSz="946594">
              <a:defRPr>
                <a:solidFill>
                  <a:srgbClr val="FFFF66"/>
                </a:solidFill>
                <a:latin typeface="Arial" charset="0"/>
              </a:defRPr>
            </a:lvl5pPr>
            <a:lvl6pPr marL="2507366" indent="-227943" defTabSz="946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6pPr>
            <a:lvl7pPr marL="2963252" indent="-227943" defTabSz="946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7pPr>
            <a:lvl8pPr marL="3419137" indent="-227943" defTabSz="946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8pPr>
            <a:lvl9pPr marL="3875021" indent="-227943" defTabSz="946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9pPr>
          </a:lstStyle>
          <a:p>
            <a:fld id="{A8986B48-3F69-409A-8E90-32E140B51B6A}" type="slidenum">
              <a:rPr lang="en-US" smtClean="0">
                <a:solidFill>
                  <a:schemeClr val="tx1"/>
                </a:solidFill>
                <a:latin typeface="Times New Roman" pitchFamily="18" charset="0"/>
              </a:rPr>
              <a:pPr/>
              <a:t>11</a:t>
            </a:fld>
            <a:endParaRPr 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ts val="490"/>
              </a:spcBef>
              <a:spcAft>
                <a:spcPts val="611"/>
              </a:spcAft>
              <a:buClr>
                <a:srgbClr val="A20000"/>
              </a:buClr>
              <a:buSzPct val="75000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8178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594">
              <a:defRPr>
                <a:solidFill>
                  <a:srgbClr val="FFFF66"/>
                </a:solidFill>
                <a:latin typeface="Arial" charset="0"/>
              </a:defRPr>
            </a:lvl1pPr>
            <a:lvl2pPr marL="740814" indent="-284929" defTabSz="946594">
              <a:defRPr>
                <a:solidFill>
                  <a:srgbClr val="FFFF66"/>
                </a:solidFill>
                <a:latin typeface="Arial" charset="0"/>
              </a:defRPr>
            </a:lvl2pPr>
            <a:lvl3pPr marL="1139712" indent="-227943" defTabSz="946594">
              <a:defRPr>
                <a:solidFill>
                  <a:srgbClr val="FFFF66"/>
                </a:solidFill>
                <a:latin typeface="Arial" charset="0"/>
              </a:defRPr>
            </a:lvl3pPr>
            <a:lvl4pPr marL="1595597" indent="-227943" defTabSz="946594">
              <a:defRPr>
                <a:solidFill>
                  <a:srgbClr val="FFFF66"/>
                </a:solidFill>
                <a:latin typeface="Arial" charset="0"/>
              </a:defRPr>
            </a:lvl4pPr>
            <a:lvl5pPr marL="2051481" indent="-227943" defTabSz="946594">
              <a:defRPr>
                <a:solidFill>
                  <a:srgbClr val="FFFF66"/>
                </a:solidFill>
                <a:latin typeface="Arial" charset="0"/>
              </a:defRPr>
            </a:lvl5pPr>
            <a:lvl6pPr marL="2507366" indent="-227943" defTabSz="946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6pPr>
            <a:lvl7pPr marL="2963252" indent="-227943" defTabSz="946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7pPr>
            <a:lvl8pPr marL="3419137" indent="-227943" defTabSz="946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8pPr>
            <a:lvl9pPr marL="3875021" indent="-227943" defTabSz="946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9pPr>
          </a:lstStyle>
          <a:p>
            <a:fld id="{D48BE8DD-89C9-4A05-B67E-D1AD406F7270}" type="slidenum">
              <a:rPr lang="en-US" smtClean="0">
                <a:solidFill>
                  <a:schemeClr val="tx1"/>
                </a:solidFill>
                <a:latin typeface="Times New Roman" pitchFamily="18" charset="0"/>
              </a:rPr>
              <a:pPr/>
              <a:t>12</a:t>
            </a:fld>
            <a:endParaRPr 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2104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594">
              <a:defRPr>
                <a:solidFill>
                  <a:srgbClr val="FFFF66"/>
                </a:solidFill>
                <a:latin typeface="Arial" charset="0"/>
              </a:defRPr>
            </a:lvl1pPr>
            <a:lvl2pPr marL="740814" indent="-284929" defTabSz="946594">
              <a:defRPr>
                <a:solidFill>
                  <a:srgbClr val="FFFF66"/>
                </a:solidFill>
                <a:latin typeface="Arial" charset="0"/>
              </a:defRPr>
            </a:lvl2pPr>
            <a:lvl3pPr marL="1139712" indent="-227943" defTabSz="946594">
              <a:defRPr>
                <a:solidFill>
                  <a:srgbClr val="FFFF66"/>
                </a:solidFill>
                <a:latin typeface="Arial" charset="0"/>
              </a:defRPr>
            </a:lvl3pPr>
            <a:lvl4pPr marL="1595597" indent="-227943" defTabSz="946594">
              <a:defRPr>
                <a:solidFill>
                  <a:srgbClr val="FFFF66"/>
                </a:solidFill>
                <a:latin typeface="Arial" charset="0"/>
              </a:defRPr>
            </a:lvl4pPr>
            <a:lvl5pPr marL="2051481" indent="-227943" defTabSz="946594">
              <a:defRPr>
                <a:solidFill>
                  <a:srgbClr val="FFFF66"/>
                </a:solidFill>
                <a:latin typeface="Arial" charset="0"/>
              </a:defRPr>
            </a:lvl5pPr>
            <a:lvl6pPr marL="2507366" indent="-227943" defTabSz="946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6pPr>
            <a:lvl7pPr marL="2963252" indent="-227943" defTabSz="946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7pPr>
            <a:lvl8pPr marL="3419137" indent="-227943" defTabSz="946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8pPr>
            <a:lvl9pPr marL="3875021" indent="-227943" defTabSz="946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9pPr>
          </a:lstStyle>
          <a:p>
            <a:fld id="{A8986B48-3F69-409A-8E90-32E140B51B6A}" type="slidenum">
              <a:rPr lang="en-US" smtClean="0">
                <a:solidFill>
                  <a:schemeClr val="tx1"/>
                </a:solidFill>
                <a:latin typeface="Times New Roman" pitchFamily="18" charset="0"/>
              </a:rPr>
              <a:pPr/>
              <a:t>13</a:t>
            </a:fld>
            <a:endParaRPr 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4499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594">
              <a:defRPr>
                <a:solidFill>
                  <a:srgbClr val="FFFF66"/>
                </a:solidFill>
                <a:latin typeface="Arial" charset="0"/>
              </a:defRPr>
            </a:lvl1pPr>
            <a:lvl2pPr marL="740814" indent="-284929" defTabSz="946594">
              <a:defRPr>
                <a:solidFill>
                  <a:srgbClr val="FFFF66"/>
                </a:solidFill>
                <a:latin typeface="Arial" charset="0"/>
              </a:defRPr>
            </a:lvl2pPr>
            <a:lvl3pPr marL="1139712" indent="-227943" defTabSz="946594">
              <a:defRPr>
                <a:solidFill>
                  <a:srgbClr val="FFFF66"/>
                </a:solidFill>
                <a:latin typeface="Arial" charset="0"/>
              </a:defRPr>
            </a:lvl3pPr>
            <a:lvl4pPr marL="1595597" indent="-227943" defTabSz="946594">
              <a:defRPr>
                <a:solidFill>
                  <a:srgbClr val="FFFF66"/>
                </a:solidFill>
                <a:latin typeface="Arial" charset="0"/>
              </a:defRPr>
            </a:lvl4pPr>
            <a:lvl5pPr marL="2051481" indent="-227943" defTabSz="946594">
              <a:defRPr>
                <a:solidFill>
                  <a:srgbClr val="FFFF66"/>
                </a:solidFill>
                <a:latin typeface="Arial" charset="0"/>
              </a:defRPr>
            </a:lvl5pPr>
            <a:lvl6pPr marL="2507366" indent="-227943" defTabSz="946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6pPr>
            <a:lvl7pPr marL="2963252" indent="-227943" defTabSz="946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7pPr>
            <a:lvl8pPr marL="3419137" indent="-227943" defTabSz="946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8pPr>
            <a:lvl9pPr marL="3875021" indent="-227943" defTabSz="946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9pPr>
          </a:lstStyle>
          <a:p>
            <a:fld id="{A800F723-2C8F-4334-9AE8-4ED54FAAE123}" type="slidenum">
              <a:rPr lang="en-US" smtClean="0">
                <a:solidFill>
                  <a:schemeClr val="tx1"/>
                </a:solidFill>
                <a:latin typeface="Times New Roman" pitchFamily="18" charset="0"/>
              </a:rPr>
              <a:pPr/>
              <a:t>14</a:t>
            </a:fld>
            <a:endParaRPr 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6206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7E79A-386B-3949-83DC-43D056CBF14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1514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594">
              <a:defRPr>
                <a:solidFill>
                  <a:srgbClr val="FFFF66"/>
                </a:solidFill>
                <a:latin typeface="Arial" charset="0"/>
              </a:defRPr>
            </a:lvl1pPr>
            <a:lvl2pPr marL="740814" indent="-284929" defTabSz="946594">
              <a:defRPr>
                <a:solidFill>
                  <a:srgbClr val="FFFF66"/>
                </a:solidFill>
                <a:latin typeface="Arial" charset="0"/>
              </a:defRPr>
            </a:lvl2pPr>
            <a:lvl3pPr marL="1139712" indent="-227943" defTabSz="946594">
              <a:defRPr>
                <a:solidFill>
                  <a:srgbClr val="FFFF66"/>
                </a:solidFill>
                <a:latin typeface="Arial" charset="0"/>
              </a:defRPr>
            </a:lvl3pPr>
            <a:lvl4pPr marL="1595597" indent="-227943" defTabSz="946594">
              <a:defRPr>
                <a:solidFill>
                  <a:srgbClr val="FFFF66"/>
                </a:solidFill>
                <a:latin typeface="Arial" charset="0"/>
              </a:defRPr>
            </a:lvl4pPr>
            <a:lvl5pPr marL="2051481" indent="-227943" defTabSz="946594">
              <a:defRPr>
                <a:solidFill>
                  <a:srgbClr val="FFFF66"/>
                </a:solidFill>
                <a:latin typeface="Arial" charset="0"/>
              </a:defRPr>
            </a:lvl5pPr>
            <a:lvl6pPr marL="2507366" indent="-227943" defTabSz="946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6pPr>
            <a:lvl7pPr marL="2963252" indent="-227943" defTabSz="946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7pPr>
            <a:lvl8pPr marL="3419137" indent="-227943" defTabSz="946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8pPr>
            <a:lvl9pPr marL="3875021" indent="-227943" defTabSz="946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9pPr>
          </a:lstStyle>
          <a:p>
            <a:fld id="{4FAA3229-6624-48BB-A194-A80277C863CE}" type="slidenum">
              <a:rPr lang="en-US" smtClean="0">
                <a:solidFill>
                  <a:schemeClr val="tx1"/>
                </a:solidFill>
                <a:latin typeface="Times New Roman" pitchFamily="18" charset="0"/>
              </a:rPr>
              <a:pPr/>
              <a:t>16</a:t>
            </a:fld>
            <a:endParaRPr 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8187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57055" indent="-29117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64700" indent="-23294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30580" indent="-23294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96460" indent="-23294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62340" indent="-23294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220" indent="-23294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94100" indent="-23294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59980" indent="-23294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B32B959-3D8D-42D4-9E05-A32C8414279B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17829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7E79A-386B-3949-83DC-43D056CBF14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0370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1">
              <a:spcBef>
                <a:spcPct val="20000"/>
              </a:spcBef>
              <a:buClr>
                <a:srgbClr val="D40138"/>
              </a:buClr>
            </a:pPr>
            <a:endParaRPr lang="en-US" altLang="en-US" sz="1600">
              <a:ea typeface="ＭＳ Ｐゴシック" panose="020B0600070205080204" pitchFamily="34" charset="-128"/>
            </a:endParaRPr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57055" indent="-29117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64700" indent="-23294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30580" indent="-23294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96460" indent="-23294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62340" indent="-23294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220" indent="-23294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94100" indent="-23294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59980" indent="-23294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fld id="{9AE167E4-8DFF-4553-93C1-B17B5B6263DB}" type="slidenum">
              <a:rPr lang="en-US" altLang="en-US" smtClean="0">
                <a:latin typeface="Times" panose="02020603050405020304" pitchFamily="18" charset="0"/>
              </a:rPr>
              <a:pPr eaLnBrk="0" hangingPunct="0"/>
              <a:t>19</a:t>
            </a:fld>
            <a:endParaRPr lang="en-US" altLang="en-US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190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7E79A-386B-3949-83DC-43D056CBF14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6376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7E79A-386B-3949-83DC-43D056CBF14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306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594">
              <a:defRPr>
                <a:solidFill>
                  <a:srgbClr val="FFFF66"/>
                </a:solidFill>
                <a:latin typeface="Arial" charset="0"/>
              </a:defRPr>
            </a:lvl1pPr>
            <a:lvl2pPr marL="740814" indent="-284929" defTabSz="946594">
              <a:defRPr>
                <a:solidFill>
                  <a:srgbClr val="FFFF66"/>
                </a:solidFill>
                <a:latin typeface="Arial" charset="0"/>
              </a:defRPr>
            </a:lvl2pPr>
            <a:lvl3pPr marL="1139712" indent="-227943" defTabSz="946594">
              <a:defRPr>
                <a:solidFill>
                  <a:srgbClr val="FFFF66"/>
                </a:solidFill>
                <a:latin typeface="Arial" charset="0"/>
              </a:defRPr>
            </a:lvl3pPr>
            <a:lvl4pPr marL="1595597" indent="-227943" defTabSz="946594">
              <a:defRPr>
                <a:solidFill>
                  <a:srgbClr val="FFFF66"/>
                </a:solidFill>
                <a:latin typeface="Arial" charset="0"/>
              </a:defRPr>
            </a:lvl4pPr>
            <a:lvl5pPr marL="2051481" indent="-227943" defTabSz="946594">
              <a:defRPr>
                <a:solidFill>
                  <a:srgbClr val="FFFF66"/>
                </a:solidFill>
                <a:latin typeface="Arial" charset="0"/>
              </a:defRPr>
            </a:lvl5pPr>
            <a:lvl6pPr marL="2507366" indent="-227943" defTabSz="946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6pPr>
            <a:lvl7pPr marL="2963252" indent="-227943" defTabSz="946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7pPr>
            <a:lvl8pPr marL="3419137" indent="-227943" defTabSz="946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8pPr>
            <a:lvl9pPr marL="3875021" indent="-227943" defTabSz="946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9pPr>
          </a:lstStyle>
          <a:p>
            <a:fld id="{6E3860DC-6D80-4AF4-B5C1-FE5006FF5017}" type="slidenum">
              <a:rPr lang="en-US" smtClean="0">
                <a:solidFill>
                  <a:schemeClr val="tx1"/>
                </a:solidFill>
                <a:latin typeface="Times New Roman" pitchFamily="18" charset="0"/>
              </a:rPr>
              <a:pPr/>
              <a:t>21</a:t>
            </a:fld>
            <a:endParaRPr lang="en-US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21047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832">
              <a:defRPr>
                <a:solidFill>
                  <a:srgbClr val="FFFF66"/>
                </a:solidFill>
                <a:latin typeface="Arial" charset="0"/>
              </a:defRPr>
            </a:lvl1pPr>
            <a:lvl2pPr marL="732391" indent="-281689" defTabSz="935832">
              <a:defRPr>
                <a:solidFill>
                  <a:srgbClr val="FFFF66"/>
                </a:solidFill>
                <a:latin typeface="Arial" charset="0"/>
              </a:defRPr>
            </a:lvl2pPr>
            <a:lvl3pPr marL="1126755" indent="-225351" defTabSz="935832">
              <a:defRPr>
                <a:solidFill>
                  <a:srgbClr val="FFFF66"/>
                </a:solidFill>
                <a:latin typeface="Arial" charset="0"/>
              </a:defRPr>
            </a:lvl3pPr>
            <a:lvl4pPr marL="1577456" indent="-225351" defTabSz="935832">
              <a:defRPr>
                <a:solidFill>
                  <a:srgbClr val="FFFF66"/>
                </a:solidFill>
                <a:latin typeface="Arial" charset="0"/>
              </a:defRPr>
            </a:lvl4pPr>
            <a:lvl5pPr marL="2028158" indent="-225351" defTabSz="935832">
              <a:defRPr>
                <a:solidFill>
                  <a:srgbClr val="FFFF66"/>
                </a:solidFill>
                <a:latin typeface="Arial" charset="0"/>
              </a:defRPr>
            </a:lvl5pPr>
            <a:lvl6pPr marL="2478860" indent="-225351" defTabSz="93583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6pPr>
            <a:lvl7pPr marL="2929563" indent="-225351" defTabSz="93583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7pPr>
            <a:lvl8pPr marL="3380264" indent="-225351" defTabSz="93583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8pPr>
            <a:lvl9pPr marL="3830965" indent="-225351" defTabSz="93583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9pPr>
          </a:lstStyle>
          <a:p>
            <a:pPr>
              <a:defRPr/>
            </a:pPr>
            <a:fld id="{E9981F01-E957-4EA5-81AC-4FCEBD734670}" type="slidenum">
              <a:rPr lang="en-US">
                <a:solidFill>
                  <a:prstClr val="black"/>
                </a:solidFill>
                <a:latin typeface="Times New Roman" pitchFamily="18" charset="0"/>
              </a:rPr>
              <a:pPr>
                <a:defRPr/>
              </a:pPr>
              <a:t>22</a:t>
            </a:fld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6687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7E79A-386B-3949-83DC-43D056CBF14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521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7E79A-386B-3949-83DC-43D056CBF14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469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7E79A-386B-3949-83DC-43D056CBF14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0693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7E79A-386B-3949-83DC-43D056CBF14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8942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594">
              <a:defRPr>
                <a:solidFill>
                  <a:srgbClr val="FFFF66"/>
                </a:solidFill>
                <a:latin typeface="Arial" charset="0"/>
              </a:defRPr>
            </a:lvl1pPr>
            <a:lvl2pPr marL="740814" indent="-284929" defTabSz="946594">
              <a:defRPr>
                <a:solidFill>
                  <a:srgbClr val="FFFF66"/>
                </a:solidFill>
                <a:latin typeface="Arial" charset="0"/>
              </a:defRPr>
            </a:lvl2pPr>
            <a:lvl3pPr marL="1139712" indent="-227943" defTabSz="946594">
              <a:defRPr>
                <a:solidFill>
                  <a:srgbClr val="FFFF66"/>
                </a:solidFill>
                <a:latin typeface="Arial" charset="0"/>
              </a:defRPr>
            </a:lvl3pPr>
            <a:lvl4pPr marL="1595597" indent="-227943" defTabSz="946594">
              <a:defRPr>
                <a:solidFill>
                  <a:srgbClr val="FFFF66"/>
                </a:solidFill>
                <a:latin typeface="Arial" charset="0"/>
              </a:defRPr>
            </a:lvl4pPr>
            <a:lvl5pPr marL="2051481" indent="-227943" defTabSz="946594">
              <a:defRPr>
                <a:solidFill>
                  <a:srgbClr val="FFFF66"/>
                </a:solidFill>
                <a:latin typeface="Arial" charset="0"/>
              </a:defRPr>
            </a:lvl5pPr>
            <a:lvl6pPr marL="2507366" indent="-227943" defTabSz="946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6pPr>
            <a:lvl7pPr marL="2963252" indent="-227943" defTabSz="946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7pPr>
            <a:lvl8pPr marL="3419137" indent="-227943" defTabSz="946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8pPr>
            <a:lvl9pPr marL="3875021" indent="-227943" defTabSz="94659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9pPr>
          </a:lstStyle>
          <a:p>
            <a:fld id="{D48BE8DD-89C9-4A05-B67E-D1AD406F7270}" type="slidenum">
              <a:rPr lang="en-US" smtClean="0">
                <a:solidFill>
                  <a:schemeClr val="tx1"/>
                </a:solidFill>
                <a:latin typeface="Times New Roman" pitchFamily="18" charset="0"/>
              </a:rPr>
              <a:pPr/>
              <a:t>6</a:t>
            </a:fld>
            <a:endParaRPr 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24764719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7E79A-386B-3949-83DC-43D056CBF14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0085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7E79A-386B-3949-83DC-43D056CBF14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2420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7E79A-386B-3949-83DC-43D056CBF14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218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Title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ntagon 6"/>
          <p:cNvSpPr/>
          <p:nvPr userDrawn="1"/>
        </p:nvSpPr>
        <p:spPr>
          <a:xfrm>
            <a:off x="1557867" y="0"/>
            <a:ext cx="3826933" cy="6858000"/>
          </a:xfrm>
          <a:prstGeom prst="homePlate">
            <a:avLst>
              <a:gd name="adj" fmla="val 47787"/>
            </a:avLst>
          </a:prstGeom>
          <a:solidFill>
            <a:srgbClr val="2A67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entagon 19"/>
          <p:cNvSpPr/>
          <p:nvPr userDrawn="1"/>
        </p:nvSpPr>
        <p:spPr>
          <a:xfrm>
            <a:off x="0" y="0"/>
            <a:ext cx="3826933" cy="6858000"/>
          </a:xfrm>
          <a:prstGeom prst="homePlate">
            <a:avLst>
              <a:gd name="adj" fmla="val 47787"/>
            </a:avLst>
          </a:prstGeom>
          <a:solidFill>
            <a:srgbClr val="2A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 flipV="1">
            <a:off x="0" y="5029200"/>
            <a:ext cx="12192000" cy="1828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1645920"/>
            <a:ext cx="10363200" cy="1827842"/>
          </a:xfrm>
        </p:spPr>
        <p:txBody>
          <a:bodyPr lIns="0" tIns="0" rIns="0" bIns="0" anchor="b">
            <a:noAutofit/>
          </a:bodyPr>
          <a:lstStyle>
            <a:lvl1pPr algn="r">
              <a:defRPr sz="3600" b="0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Title of the presentation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3566160"/>
            <a:ext cx="10363200" cy="686376"/>
          </a:xfrm>
        </p:spPr>
        <p:txBody>
          <a:bodyPr lIns="0" tIns="0" rIns="0" bIns="0" anchor="t">
            <a:noAutofit/>
          </a:bodyPr>
          <a:lstStyle>
            <a:lvl1pPr marL="0" indent="0" algn="r">
              <a:buNone/>
              <a:defRPr sz="1800" b="0" i="1" spc="10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 goes here </a:t>
            </a:r>
          </a:p>
        </p:txBody>
      </p:sp>
      <p:pic>
        <p:nvPicPr>
          <p:cNvPr id="12" name="Picture 11" descr="NCI-Logo-Colo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5710326"/>
            <a:ext cx="6632448" cy="474575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534400" y="5727700"/>
            <a:ext cx="3048000" cy="45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lang="en-US" sz="1600" smtClean="0"/>
            </a:lvl1pPr>
          </a:lstStyle>
          <a:p>
            <a:pPr>
              <a:defRPr/>
            </a:pPr>
            <a:r>
              <a:rPr lang="en-US" dirty="0"/>
              <a:t>INSERT DATE</a:t>
            </a:r>
          </a:p>
        </p:txBody>
      </p:sp>
    </p:spTree>
    <p:extLst>
      <p:ext uri="{BB962C8B-B14F-4D97-AF65-F5344CB8AC3E}">
        <p14:creationId xmlns:p14="http://schemas.microsoft.com/office/powerpoint/2010/main" val="18115368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Right —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415545"/>
            <a:ext cx="10887456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pic>
        <p:nvPicPr>
          <p:cNvPr id="9" name="Picture 8" descr="NCI-Logo-Gray-Knock-NEW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579290"/>
            <a:ext cx="2555851" cy="182880"/>
          </a:xfrm>
          <a:prstGeom prst="rect">
            <a:avLst/>
          </a:prstGeom>
        </p:spPr>
      </p:pic>
      <p:sp>
        <p:nvSpPr>
          <p:cNvPr id="14" name="Text Box 14"/>
          <p:cNvSpPr txBox="1">
            <a:spLocks noChangeArrowheads="1"/>
          </p:cNvSpPr>
          <p:nvPr userDrawn="1"/>
        </p:nvSpPr>
        <p:spPr bwMode="auto">
          <a:xfrm>
            <a:off x="11529485" y="6579290"/>
            <a:ext cx="410633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/>
          </p:nvPr>
        </p:nvSpPr>
        <p:spPr>
          <a:xfrm>
            <a:off x="6051635" y="1426633"/>
            <a:ext cx="5494189" cy="4800600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Content Placeholder 4"/>
          <p:cNvSpPr>
            <a:spLocks noGrp="1"/>
          </p:cNvSpPr>
          <p:nvPr>
            <p:ph sz="quarter" idx="12"/>
          </p:nvPr>
        </p:nvSpPr>
        <p:spPr>
          <a:xfrm>
            <a:off x="658369" y="1426633"/>
            <a:ext cx="5196417" cy="4800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3202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Right — No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415545"/>
            <a:ext cx="10887456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4" name="Text Box 14"/>
          <p:cNvSpPr txBox="1">
            <a:spLocks noChangeArrowheads="1"/>
          </p:cNvSpPr>
          <p:nvPr userDrawn="1"/>
        </p:nvSpPr>
        <p:spPr bwMode="auto">
          <a:xfrm>
            <a:off x="11529485" y="6579290"/>
            <a:ext cx="410633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/>
          </p:nvPr>
        </p:nvSpPr>
        <p:spPr>
          <a:xfrm>
            <a:off x="6051635" y="1426633"/>
            <a:ext cx="5494189" cy="4800600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sz="quarter" idx="12"/>
          </p:nvPr>
        </p:nvSpPr>
        <p:spPr>
          <a:xfrm>
            <a:off x="658369" y="1426633"/>
            <a:ext cx="5196417" cy="4800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3192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Graphic —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415545"/>
            <a:ext cx="10887456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pic>
        <p:nvPicPr>
          <p:cNvPr id="8" name="Picture 7" descr="NCI-Logo-Gray-Knock-NEW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579290"/>
            <a:ext cx="2555851" cy="182880"/>
          </a:xfrm>
          <a:prstGeom prst="rect">
            <a:avLst/>
          </a:prstGeom>
        </p:spPr>
      </p:pic>
      <p:sp>
        <p:nvSpPr>
          <p:cNvPr id="10" name="Text Box 14"/>
          <p:cNvSpPr txBox="1">
            <a:spLocks noChangeArrowheads="1"/>
          </p:cNvSpPr>
          <p:nvPr userDrawn="1"/>
        </p:nvSpPr>
        <p:spPr bwMode="auto">
          <a:xfrm>
            <a:off x="11529485" y="6579290"/>
            <a:ext cx="410633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</p:spTree>
    <p:extLst>
      <p:ext uri="{BB962C8B-B14F-4D97-AF65-F5344CB8AC3E}">
        <p14:creationId xmlns:p14="http://schemas.microsoft.com/office/powerpoint/2010/main" val="2571114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Graphic — No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415545"/>
            <a:ext cx="10887456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0" name="Text Box 14"/>
          <p:cNvSpPr txBox="1">
            <a:spLocks noChangeArrowheads="1"/>
          </p:cNvSpPr>
          <p:nvPr userDrawn="1"/>
        </p:nvSpPr>
        <p:spPr bwMode="auto">
          <a:xfrm>
            <a:off x="11529485" y="6579290"/>
            <a:ext cx="410633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</p:spTree>
    <p:extLst>
      <p:ext uri="{BB962C8B-B14F-4D97-AF65-F5344CB8AC3E}">
        <p14:creationId xmlns:p14="http://schemas.microsoft.com/office/powerpoint/2010/main" val="21469111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—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4"/>
          <p:cNvSpPr txBox="1">
            <a:spLocks noChangeArrowheads="1"/>
          </p:cNvSpPr>
          <p:nvPr userDrawn="1"/>
        </p:nvSpPr>
        <p:spPr bwMode="auto">
          <a:xfrm>
            <a:off x="11529485" y="6579290"/>
            <a:ext cx="410633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pic>
        <p:nvPicPr>
          <p:cNvPr id="12" name="Picture 11" descr="NCI-Logo-Gray-Knock-NEW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579290"/>
            <a:ext cx="2555851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9575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— No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4"/>
          <p:cNvSpPr txBox="1">
            <a:spLocks noChangeArrowheads="1"/>
          </p:cNvSpPr>
          <p:nvPr userDrawn="1"/>
        </p:nvSpPr>
        <p:spPr bwMode="auto">
          <a:xfrm>
            <a:off x="11529485" y="6579290"/>
            <a:ext cx="410633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</p:spTree>
    <p:extLst>
      <p:ext uri="{BB962C8B-B14F-4D97-AF65-F5344CB8AC3E}">
        <p14:creationId xmlns:p14="http://schemas.microsoft.com/office/powerpoint/2010/main" val="21070403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Blu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ntagon 6"/>
          <p:cNvSpPr/>
          <p:nvPr userDrawn="1"/>
        </p:nvSpPr>
        <p:spPr>
          <a:xfrm>
            <a:off x="0" y="0"/>
            <a:ext cx="11277597" cy="6858000"/>
          </a:xfrm>
          <a:prstGeom prst="homePlate">
            <a:avLst>
              <a:gd name="adj" fmla="val 20935"/>
            </a:avLst>
          </a:prstGeom>
          <a:solidFill>
            <a:srgbClr val="2A67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entagon 8"/>
          <p:cNvSpPr/>
          <p:nvPr userDrawn="1"/>
        </p:nvSpPr>
        <p:spPr>
          <a:xfrm>
            <a:off x="0" y="0"/>
            <a:ext cx="9719731" cy="6858000"/>
          </a:xfrm>
          <a:prstGeom prst="homePlate">
            <a:avLst>
              <a:gd name="adj" fmla="val 20935"/>
            </a:avLst>
          </a:prstGeom>
          <a:solidFill>
            <a:srgbClr val="2A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>
            <a:grpSpLocks noChangeAspect="1"/>
          </p:cNvGrpSpPr>
          <p:nvPr userDrawn="1"/>
        </p:nvGrpSpPr>
        <p:grpSpPr>
          <a:xfrm>
            <a:off x="3425319" y="2915920"/>
            <a:ext cx="5403724" cy="1007110"/>
            <a:chOff x="1524000" y="2654300"/>
            <a:chExt cx="6235066" cy="1549400"/>
          </a:xfrm>
        </p:grpSpPr>
        <p:pic>
          <p:nvPicPr>
            <p:cNvPr id="4" name="Picture 3" descr="NCI-Logo-Stack.png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05201" y="2844800"/>
              <a:ext cx="4253865" cy="1162050"/>
            </a:xfrm>
            <a:prstGeom prst="rect">
              <a:avLst/>
            </a:prstGeom>
          </p:spPr>
        </p:pic>
        <p:pic>
          <p:nvPicPr>
            <p:cNvPr id="5" name="Picture 4" descr="4_hhs_logo_white.png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4000" y="2654300"/>
              <a:ext cx="1549400" cy="1549400"/>
            </a:xfrm>
            <a:prstGeom prst="rect">
              <a:avLst/>
            </a:prstGeom>
          </p:spPr>
        </p:pic>
      </p:grpSp>
      <p:sp>
        <p:nvSpPr>
          <p:cNvPr id="6" name="TextBox 13"/>
          <p:cNvSpPr txBox="1">
            <a:spLocks noChangeArrowheads="1"/>
          </p:cNvSpPr>
          <p:nvPr userDrawn="1"/>
        </p:nvSpPr>
        <p:spPr bwMode="auto">
          <a:xfrm>
            <a:off x="3215254" y="6083300"/>
            <a:ext cx="58101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800" b="1" dirty="0" err="1">
                <a:solidFill>
                  <a:schemeClr val="bg1"/>
                </a:solidFill>
                <a:latin typeface="Arial" charset="0"/>
              </a:rPr>
              <a:t>www.cancer.gov</a:t>
            </a:r>
            <a:r>
              <a:rPr lang="en-US" sz="1800" b="1" dirty="0">
                <a:solidFill>
                  <a:schemeClr val="bg1"/>
                </a:solidFill>
                <a:latin typeface="Arial" charset="0"/>
              </a:rPr>
              <a:t>                 </a:t>
            </a:r>
            <a:r>
              <a:rPr lang="en-US" sz="1800" b="1" dirty="0" err="1">
                <a:solidFill>
                  <a:schemeClr val="bg1"/>
                </a:solidFill>
                <a:latin typeface="Arial" charset="0"/>
              </a:rPr>
              <a:t>www.cancer.gov</a:t>
            </a:r>
            <a:r>
              <a:rPr lang="en-US" sz="1800" b="1" dirty="0">
                <a:solidFill>
                  <a:schemeClr val="bg1"/>
                </a:solidFill>
                <a:latin typeface="Arial" charset="0"/>
              </a:rPr>
              <a:t>/</a:t>
            </a:r>
            <a:r>
              <a:rPr lang="en-US" sz="1800" b="1" dirty="0" err="1">
                <a:solidFill>
                  <a:schemeClr val="bg1"/>
                </a:solidFill>
                <a:latin typeface="Arial" charset="0"/>
              </a:rPr>
              <a:t>espanol</a:t>
            </a:r>
            <a:endParaRPr lang="en-US" sz="1800" b="1" dirty="0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203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orizBand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10338"/>
            <a:ext cx="12192000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HorizBand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10338"/>
            <a:ext cx="12192000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8939"/>
            <a:ext cx="10972800" cy="7381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1097280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737600" y="6492876"/>
            <a:ext cx="2844800" cy="3651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9F3A418-42C7-4A45-8D96-42676ED60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48662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orizBand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10338"/>
            <a:ext cx="12192000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737600" y="6492876"/>
            <a:ext cx="284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B18F475-AD52-41A3-8614-7A1526E87C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75226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ECD167-09CA-45DD-8C6B-09D71B1D5F8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537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with Sub-Bulle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ntagon 5"/>
          <p:cNvSpPr/>
          <p:nvPr userDrawn="1"/>
        </p:nvSpPr>
        <p:spPr>
          <a:xfrm>
            <a:off x="1557867" y="0"/>
            <a:ext cx="3826933" cy="6858000"/>
          </a:xfrm>
          <a:prstGeom prst="homePlate">
            <a:avLst>
              <a:gd name="adj" fmla="val 47787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entagon 8"/>
          <p:cNvSpPr/>
          <p:nvPr userDrawn="1"/>
        </p:nvSpPr>
        <p:spPr>
          <a:xfrm>
            <a:off x="0" y="0"/>
            <a:ext cx="3826933" cy="6858000"/>
          </a:xfrm>
          <a:prstGeom prst="homePlate">
            <a:avLst>
              <a:gd name="adj" fmla="val 47787"/>
            </a:avLst>
          </a:prstGeom>
          <a:solidFill>
            <a:srgbClr val="E8E8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Box 14"/>
          <p:cNvSpPr txBox="1">
            <a:spLocks noChangeArrowheads="1"/>
          </p:cNvSpPr>
          <p:nvPr userDrawn="1"/>
        </p:nvSpPr>
        <p:spPr bwMode="auto">
          <a:xfrm>
            <a:off x="11529485" y="6579290"/>
            <a:ext cx="410633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779008" y="0"/>
            <a:ext cx="5730240" cy="6858000"/>
          </a:xfrm>
        </p:spPr>
        <p:txBody>
          <a:bodyPr anchor="ctr">
            <a:noAutofit/>
          </a:bodyPr>
          <a:lstStyle>
            <a:lvl1pPr marL="457200" marR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SzTx/>
              <a:buFont typeface="+mj-lt"/>
              <a:buAutoNum type="arabicPeriod"/>
              <a:tabLst/>
              <a:defRPr i="1">
                <a:solidFill>
                  <a:srgbClr val="000000"/>
                </a:solidFill>
              </a:defRPr>
            </a:lvl1pPr>
            <a:lvl2pPr marL="685800" marR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SzTx/>
              <a:buFont typeface="Wingdings" charset="2"/>
              <a:buChar char="§"/>
              <a:tabLst/>
              <a:defRPr lang="en-US" sz="1900" i="1" kern="1200" baseline="0" dirty="0" smtClean="0">
                <a:solidFill>
                  <a:srgbClr val="000000"/>
                </a:solidFill>
                <a:latin typeface="+mn-lt"/>
                <a:ea typeface="ＭＳ Ｐゴシック" charset="0"/>
                <a:cs typeface="SapientCentroSlab-Light"/>
              </a:defRPr>
            </a:lvl2pPr>
          </a:lstStyle>
          <a:p>
            <a:r>
              <a:rPr lang="en-US" dirty="0"/>
              <a:t>Agenda Item 1</a:t>
            </a:r>
          </a:p>
          <a:p>
            <a:pPr lvl="1"/>
            <a:r>
              <a:rPr lang="en-US" dirty="0"/>
              <a:t>Agenda Item 1a</a:t>
            </a:r>
          </a:p>
          <a:p>
            <a:pPr lvl="1"/>
            <a:r>
              <a:rPr lang="en-US" dirty="0"/>
              <a:t>Agenda Item 1b</a:t>
            </a:r>
          </a:p>
          <a:p>
            <a:r>
              <a:rPr lang="en-US" dirty="0"/>
              <a:t>Agenda Item 2</a:t>
            </a:r>
          </a:p>
          <a:p>
            <a:pPr lvl="1"/>
            <a:r>
              <a:rPr lang="en-US" dirty="0"/>
              <a:t>Agenda Item 2a</a:t>
            </a:r>
          </a:p>
          <a:p>
            <a:pPr lvl="1"/>
            <a:r>
              <a:rPr lang="en-US" dirty="0"/>
              <a:t>Agenda Item 2b</a:t>
            </a:r>
          </a:p>
          <a:p>
            <a:r>
              <a:rPr lang="en-US" dirty="0"/>
              <a:t>Agenda Item 3</a:t>
            </a:r>
          </a:p>
          <a:p>
            <a:pPr marL="685800" marR="0" lvl="1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SzTx/>
              <a:buFont typeface="Wingdings" charset="2"/>
              <a:buChar char="§"/>
              <a:tabLst/>
              <a:defRPr/>
            </a:pPr>
            <a:r>
              <a:rPr lang="en-US" dirty="0"/>
              <a:t>Agenda Item 3a</a:t>
            </a:r>
          </a:p>
          <a:p>
            <a:pPr marL="685800" marR="0" lvl="1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SzTx/>
              <a:buFont typeface="Wingdings" charset="2"/>
              <a:buChar char="§"/>
              <a:tabLst/>
              <a:defRPr/>
            </a:pPr>
            <a:r>
              <a:rPr lang="en-US" dirty="0"/>
              <a:t>Agenda Item 3b</a:t>
            </a:r>
          </a:p>
          <a:p>
            <a:pPr marL="685800" marR="0" lvl="1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SzTx/>
              <a:buFont typeface="Wingdings" charset="2"/>
              <a:buChar char="§"/>
              <a:tabLst/>
              <a:defRPr/>
            </a:pPr>
            <a:r>
              <a:rPr lang="en-US" dirty="0"/>
              <a:t>Agenda Item 3c</a:t>
            </a:r>
          </a:p>
          <a:p>
            <a:r>
              <a:rPr lang="en-US" dirty="0"/>
              <a:t>Agenda Item 4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1737360"/>
            <a:ext cx="4023360" cy="1828800"/>
          </a:xfrm>
        </p:spPr>
        <p:txBody>
          <a:bodyPr lIns="0" tIns="0" rIns="0" bIns="0" anchor="b">
            <a:noAutofit/>
          </a:bodyPr>
          <a:lstStyle>
            <a:lvl1pPr algn="r">
              <a:lnSpc>
                <a:spcPct val="90000"/>
              </a:lnSpc>
              <a:defRPr sz="240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Agenda</a:t>
            </a:r>
          </a:p>
        </p:txBody>
      </p:sp>
      <p:pic>
        <p:nvPicPr>
          <p:cNvPr id="2" name="Picture 1" descr="NCI-Logo-Gray-Knock-NEW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579290"/>
            <a:ext cx="2555851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2846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entagon 18"/>
          <p:cNvSpPr/>
          <p:nvPr userDrawn="1"/>
        </p:nvSpPr>
        <p:spPr>
          <a:xfrm>
            <a:off x="1557867" y="0"/>
            <a:ext cx="3826933" cy="6858000"/>
          </a:xfrm>
          <a:prstGeom prst="homePlate">
            <a:avLst>
              <a:gd name="adj" fmla="val 47787"/>
            </a:avLst>
          </a:prstGeom>
          <a:solidFill>
            <a:srgbClr val="B10E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entagon 19"/>
          <p:cNvSpPr/>
          <p:nvPr userDrawn="1"/>
        </p:nvSpPr>
        <p:spPr>
          <a:xfrm>
            <a:off x="0" y="0"/>
            <a:ext cx="3826933" cy="6858000"/>
          </a:xfrm>
          <a:prstGeom prst="homePlate">
            <a:avLst>
              <a:gd name="adj" fmla="val 47787"/>
            </a:avLst>
          </a:prstGeom>
          <a:solidFill>
            <a:srgbClr val="A70E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 userDrawn="1"/>
        </p:nvSpPr>
        <p:spPr>
          <a:xfrm flipV="1">
            <a:off x="0" y="5029200"/>
            <a:ext cx="12192000" cy="1828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/>
          <p:cNvSpPr>
            <a:spLocks noGrp="1"/>
          </p:cNvSpPr>
          <p:nvPr>
            <p:ph type="ctrTitle" hasCustomPrompt="1"/>
          </p:nvPr>
        </p:nvSpPr>
        <p:spPr>
          <a:xfrm>
            <a:off x="914399" y="1645920"/>
            <a:ext cx="10363200" cy="1827842"/>
          </a:xfrm>
        </p:spPr>
        <p:txBody>
          <a:bodyPr lIns="0" tIns="0" rIns="0" bIns="0" anchor="b">
            <a:noAutofit/>
          </a:bodyPr>
          <a:lstStyle>
            <a:lvl1pPr algn="r">
              <a:defRPr sz="3600" b="0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Title of the presentation</a:t>
            </a:r>
          </a:p>
        </p:txBody>
      </p:sp>
      <p:sp>
        <p:nvSpPr>
          <p:cNvPr id="2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3566160"/>
            <a:ext cx="10363200" cy="686376"/>
          </a:xfrm>
        </p:spPr>
        <p:txBody>
          <a:bodyPr lIns="0" tIns="0" rIns="0" bIns="0" anchor="t">
            <a:noAutofit/>
          </a:bodyPr>
          <a:lstStyle>
            <a:lvl1pPr marL="0" indent="0" algn="r">
              <a:buNone/>
              <a:defRPr sz="1800" b="0" i="1" spc="10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 goes here </a:t>
            </a:r>
          </a:p>
        </p:txBody>
      </p:sp>
      <p:pic>
        <p:nvPicPr>
          <p:cNvPr id="2" name="Picture 1" descr="NCI-Logo-Colo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5710326"/>
            <a:ext cx="6632448" cy="474575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534400" y="5724145"/>
            <a:ext cx="3048000" cy="4555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lang="en-US" sz="1600" smtClean="0"/>
            </a:lvl1pPr>
          </a:lstStyle>
          <a:p>
            <a:pPr>
              <a:defRPr/>
            </a:pPr>
            <a:r>
              <a:rPr lang="en-US" dirty="0"/>
              <a:t>INSERT DATE</a:t>
            </a:r>
          </a:p>
        </p:txBody>
      </p:sp>
    </p:spTree>
    <p:extLst>
      <p:ext uri="{BB962C8B-B14F-4D97-AF65-F5344CB8AC3E}">
        <p14:creationId xmlns:p14="http://schemas.microsoft.com/office/powerpoint/2010/main" val="28287104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with Sub-Bulle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ntagon 5"/>
          <p:cNvSpPr/>
          <p:nvPr userDrawn="1"/>
        </p:nvSpPr>
        <p:spPr>
          <a:xfrm>
            <a:off x="1557867" y="0"/>
            <a:ext cx="3826933" cy="6858000"/>
          </a:xfrm>
          <a:prstGeom prst="homePlate">
            <a:avLst>
              <a:gd name="adj" fmla="val 47787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entagon 8"/>
          <p:cNvSpPr/>
          <p:nvPr userDrawn="1"/>
        </p:nvSpPr>
        <p:spPr>
          <a:xfrm>
            <a:off x="0" y="0"/>
            <a:ext cx="3826933" cy="6858000"/>
          </a:xfrm>
          <a:prstGeom prst="homePlate">
            <a:avLst>
              <a:gd name="adj" fmla="val 47787"/>
            </a:avLst>
          </a:prstGeom>
          <a:solidFill>
            <a:srgbClr val="E8E8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Box 14"/>
          <p:cNvSpPr txBox="1">
            <a:spLocks noChangeArrowheads="1"/>
          </p:cNvSpPr>
          <p:nvPr userDrawn="1"/>
        </p:nvSpPr>
        <p:spPr bwMode="auto">
          <a:xfrm>
            <a:off x="11529485" y="6579290"/>
            <a:ext cx="410633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779008" y="0"/>
            <a:ext cx="5730240" cy="6858000"/>
          </a:xfrm>
        </p:spPr>
        <p:txBody>
          <a:bodyPr anchor="ctr">
            <a:noAutofit/>
          </a:bodyPr>
          <a:lstStyle>
            <a:lvl1pPr marL="457200" marR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SzTx/>
              <a:buFont typeface="+mj-lt"/>
              <a:buAutoNum type="arabicPeriod"/>
              <a:tabLst/>
              <a:defRPr i="1">
                <a:solidFill>
                  <a:srgbClr val="000000"/>
                </a:solidFill>
              </a:defRPr>
            </a:lvl1pPr>
            <a:lvl2pPr marL="685800" marR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SzTx/>
              <a:buFont typeface="Wingdings" charset="2"/>
              <a:buChar char="§"/>
              <a:tabLst/>
              <a:defRPr lang="en-US" sz="1900" i="1" kern="1200" baseline="0" dirty="0" smtClean="0">
                <a:solidFill>
                  <a:srgbClr val="000000"/>
                </a:solidFill>
                <a:latin typeface="+mn-lt"/>
                <a:ea typeface="ＭＳ Ｐゴシック" charset="0"/>
                <a:cs typeface="SapientCentroSlab-Light"/>
              </a:defRPr>
            </a:lvl2pPr>
          </a:lstStyle>
          <a:p>
            <a:r>
              <a:rPr lang="en-US" dirty="0"/>
              <a:t>Agenda Item 1</a:t>
            </a:r>
          </a:p>
          <a:p>
            <a:pPr lvl="1"/>
            <a:r>
              <a:rPr lang="en-US" dirty="0"/>
              <a:t>Agenda Item 1a</a:t>
            </a:r>
          </a:p>
          <a:p>
            <a:pPr lvl="1"/>
            <a:r>
              <a:rPr lang="en-US" dirty="0"/>
              <a:t>Agenda Item 1b</a:t>
            </a:r>
          </a:p>
          <a:p>
            <a:r>
              <a:rPr lang="en-US" dirty="0"/>
              <a:t>Agenda Item 2</a:t>
            </a:r>
          </a:p>
          <a:p>
            <a:pPr lvl="1"/>
            <a:r>
              <a:rPr lang="en-US" dirty="0"/>
              <a:t>Agenda Item 2a</a:t>
            </a:r>
          </a:p>
          <a:p>
            <a:pPr lvl="1"/>
            <a:r>
              <a:rPr lang="en-US" dirty="0"/>
              <a:t>Agenda Item 2b</a:t>
            </a:r>
          </a:p>
          <a:p>
            <a:r>
              <a:rPr lang="en-US" dirty="0"/>
              <a:t>Agenda Item 3</a:t>
            </a:r>
          </a:p>
          <a:p>
            <a:pPr marL="685800" marR="0" lvl="1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SzTx/>
              <a:buFont typeface="Wingdings" charset="2"/>
              <a:buChar char="§"/>
              <a:tabLst/>
              <a:defRPr/>
            </a:pPr>
            <a:r>
              <a:rPr lang="en-US" dirty="0"/>
              <a:t>Agenda Item 3a</a:t>
            </a:r>
          </a:p>
          <a:p>
            <a:pPr marL="685800" marR="0" lvl="1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SzTx/>
              <a:buFont typeface="Wingdings" charset="2"/>
              <a:buChar char="§"/>
              <a:tabLst/>
              <a:defRPr/>
            </a:pPr>
            <a:r>
              <a:rPr lang="en-US" dirty="0"/>
              <a:t>Agenda Item 3b</a:t>
            </a:r>
          </a:p>
          <a:p>
            <a:pPr marL="685800" marR="0" lvl="1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SzTx/>
              <a:buFont typeface="Wingdings" charset="2"/>
              <a:buChar char="§"/>
              <a:tabLst/>
              <a:defRPr/>
            </a:pPr>
            <a:r>
              <a:rPr lang="en-US" dirty="0"/>
              <a:t>Agenda Item 3c</a:t>
            </a:r>
          </a:p>
          <a:p>
            <a:r>
              <a:rPr lang="en-US" dirty="0"/>
              <a:t>Agenda Item 4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1737360"/>
            <a:ext cx="4023360" cy="1828800"/>
          </a:xfrm>
        </p:spPr>
        <p:txBody>
          <a:bodyPr lIns="0" tIns="0" rIns="0" bIns="0" anchor="b">
            <a:noAutofit/>
          </a:bodyPr>
          <a:lstStyle>
            <a:lvl1pPr algn="r">
              <a:lnSpc>
                <a:spcPct val="90000"/>
              </a:lnSpc>
              <a:defRPr sz="240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Agenda</a:t>
            </a:r>
          </a:p>
        </p:txBody>
      </p:sp>
      <p:pic>
        <p:nvPicPr>
          <p:cNvPr id="2" name="Picture 1" descr="NCI-Logo-Gray-Knock-NEW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579290"/>
            <a:ext cx="2555851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2185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Section Brea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ntagon 5"/>
          <p:cNvSpPr/>
          <p:nvPr userDrawn="1"/>
        </p:nvSpPr>
        <p:spPr>
          <a:xfrm>
            <a:off x="0" y="0"/>
            <a:ext cx="11277597" cy="6858000"/>
          </a:xfrm>
          <a:prstGeom prst="homePlate">
            <a:avLst>
              <a:gd name="adj" fmla="val 20935"/>
            </a:avLst>
          </a:prstGeom>
          <a:solidFill>
            <a:srgbClr val="B10E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entagon 6"/>
          <p:cNvSpPr/>
          <p:nvPr userDrawn="1"/>
        </p:nvSpPr>
        <p:spPr>
          <a:xfrm>
            <a:off x="0" y="0"/>
            <a:ext cx="9719731" cy="6858000"/>
          </a:xfrm>
          <a:prstGeom prst="homePlate">
            <a:avLst>
              <a:gd name="adj" fmla="val 20935"/>
            </a:avLst>
          </a:prstGeom>
          <a:solidFill>
            <a:srgbClr val="A70E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571999" y="2423160"/>
            <a:ext cx="6705599" cy="1828800"/>
          </a:xfrm>
        </p:spPr>
        <p:txBody>
          <a:bodyPr lIns="0" tIns="0" rIns="0" bIns="0" anchor="b">
            <a:noAutofit/>
          </a:bodyPr>
          <a:lstStyle>
            <a:lvl1pPr algn="r">
              <a:defRPr sz="3600" spc="-80" baseline="0">
                <a:solidFill>
                  <a:schemeClr val="bg1"/>
                </a:solidFill>
                <a:latin typeface="+mj-lt"/>
                <a:cs typeface="SapientSansBold"/>
              </a:defRPr>
            </a:lvl1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1999" y="4343400"/>
            <a:ext cx="6697189" cy="685800"/>
          </a:xfrm>
        </p:spPr>
        <p:txBody>
          <a:bodyPr lIns="0" tIns="0" rIns="0" bIns="0">
            <a:noAutofit/>
          </a:bodyPr>
          <a:lstStyle>
            <a:lvl1pPr marL="0" indent="0" algn="r">
              <a:buNone/>
              <a:defRPr sz="1700" b="0" i="1" spc="100">
                <a:solidFill>
                  <a:srgbClr val="FFFFFF"/>
                </a:solidFill>
                <a:latin typeface="+mn-lt"/>
                <a:cs typeface="SapientCentroSlab-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 goes here</a:t>
            </a:r>
          </a:p>
        </p:txBody>
      </p:sp>
      <p:sp>
        <p:nvSpPr>
          <p:cNvPr id="11" name="Text Box 14"/>
          <p:cNvSpPr txBox="1">
            <a:spLocks noChangeArrowheads="1"/>
          </p:cNvSpPr>
          <p:nvPr userDrawn="1"/>
        </p:nvSpPr>
        <p:spPr bwMode="auto">
          <a:xfrm>
            <a:off x="11529485" y="6579290"/>
            <a:ext cx="410633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FFFFF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FFFFFF"/>
              </a:solidFill>
              <a:latin typeface="+mn-lt"/>
              <a:cs typeface="SapientSansRegular"/>
            </a:endParaRPr>
          </a:p>
        </p:txBody>
      </p:sp>
      <p:pic>
        <p:nvPicPr>
          <p:cNvPr id="12" name="Picture 11" descr="NCI-Logo-White-Knoc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1" y="6579290"/>
            <a:ext cx="2555849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7687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Section Break AL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entagon 9"/>
          <p:cNvSpPr/>
          <p:nvPr userDrawn="1"/>
        </p:nvSpPr>
        <p:spPr>
          <a:xfrm>
            <a:off x="2033694" y="0"/>
            <a:ext cx="3826933" cy="6858000"/>
          </a:xfrm>
          <a:prstGeom prst="homePlate">
            <a:avLst>
              <a:gd name="adj" fmla="val 47787"/>
            </a:avLst>
          </a:prstGeom>
          <a:solidFill>
            <a:srgbClr val="B10E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entagon 11"/>
          <p:cNvSpPr/>
          <p:nvPr userDrawn="1"/>
        </p:nvSpPr>
        <p:spPr>
          <a:xfrm>
            <a:off x="0" y="0"/>
            <a:ext cx="4302760" cy="6858000"/>
          </a:xfrm>
          <a:prstGeom prst="homePlate">
            <a:avLst>
              <a:gd name="adj" fmla="val 42671"/>
            </a:avLst>
          </a:prstGeom>
          <a:solidFill>
            <a:srgbClr val="A70E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5860627" y="2423160"/>
            <a:ext cx="5416971" cy="1828800"/>
          </a:xfrm>
        </p:spPr>
        <p:txBody>
          <a:bodyPr lIns="0" tIns="0" rIns="0" bIns="0" anchor="b">
            <a:noAutofit/>
          </a:bodyPr>
          <a:lstStyle>
            <a:lvl1pPr algn="r">
              <a:defRPr sz="3600" spc="-80" baseline="0">
                <a:solidFill>
                  <a:srgbClr val="BB0E3D"/>
                </a:solidFill>
                <a:latin typeface="+mj-lt"/>
                <a:cs typeface="SapientSansBold"/>
              </a:defRPr>
            </a:lvl1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860626" y="4343400"/>
            <a:ext cx="5408561" cy="685800"/>
          </a:xfrm>
        </p:spPr>
        <p:txBody>
          <a:bodyPr lIns="0" tIns="0" rIns="0" bIns="0">
            <a:noAutofit/>
          </a:bodyPr>
          <a:lstStyle>
            <a:lvl1pPr marL="0" indent="0" algn="r">
              <a:buNone/>
              <a:defRPr sz="1700" b="0" i="1" spc="100">
                <a:solidFill>
                  <a:schemeClr val="accent3"/>
                </a:solidFill>
                <a:latin typeface="+mn-lt"/>
                <a:cs typeface="SapientCentroSlab-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 goes here</a:t>
            </a:r>
          </a:p>
        </p:txBody>
      </p:sp>
      <p:sp>
        <p:nvSpPr>
          <p:cNvPr id="11" name="Text Box 14"/>
          <p:cNvSpPr txBox="1">
            <a:spLocks noChangeArrowheads="1"/>
          </p:cNvSpPr>
          <p:nvPr userDrawn="1"/>
        </p:nvSpPr>
        <p:spPr bwMode="auto">
          <a:xfrm>
            <a:off x="11529485" y="6579290"/>
            <a:ext cx="410633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pic>
        <p:nvPicPr>
          <p:cNvPr id="13" name="Picture 12" descr="NCI-Logo-White-Knoc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1" y="6579290"/>
            <a:ext cx="2555849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4108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Re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 userDrawn="1"/>
        </p:nvSpPr>
        <p:spPr>
          <a:xfrm>
            <a:off x="0" y="0"/>
            <a:ext cx="11277597" cy="6858000"/>
          </a:xfrm>
          <a:prstGeom prst="homePlate">
            <a:avLst>
              <a:gd name="adj" fmla="val 20935"/>
            </a:avLst>
          </a:prstGeom>
          <a:solidFill>
            <a:srgbClr val="B10E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entagon 4"/>
          <p:cNvSpPr/>
          <p:nvPr userDrawn="1"/>
        </p:nvSpPr>
        <p:spPr>
          <a:xfrm>
            <a:off x="0" y="0"/>
            <a:ext cx="9719731" cy="6858000"/>
          </a:xfrm>
          <a:prstGeom prst="homePlate">
            <a:avLst>
              <a:gd name="adj" fmla="val 20935"/>
            </a:avLst>
          </a:prstGeom>
          <a:solidFill>
            <a:srgbClr val="A70E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1828800"/>
            <a:ext cx="10363200" cy="3200400"/>
          </a:xfrm>
        </p:spPr>
        <p:txBody>
          <a:bodyPr anchor="ctr">
            <a:noAutofit/>
          </a:bodyPr>
          <a:lstStyle>
            <a:lvl1pPr marL="0" indent="0" algn="ctr">
              <a:spcAft>
                <a:spcPts val="0"/>
              </a:spcAft>
              <a:buNone/>
              <a:defRPr sz="2800" b="0" i="1" baseline="0">
                <a:solidFill>
                  <a:srgbClr val="FFFFFF"/>
                </a:solidFill>
                <a:latin typeface="+mn-lt"/>
                <a:cs typeface="SapientCentroSlab-Light"/>
              </a:defRPr>
            </a:lvl1pPr>
          </a:lstStyle>
          <a:p>
            <a:pPr lvl="0"/>
            <a:r>
              <a:rPr lang="en-US" dirty="0"/>
              <a:t>Vision Quote</a:t>
            </a:r>
            <a:br>
              <a:rPr lang="en-US" dirty="0"/>
            </a:br>
            <a:r>
              <a:rPr lang="en-US" dirty="0"/>
              <a:t>“</a:t>
            </a:r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fugit </a:t>
            </a:r>
            <a:r>
              <a:rPr lang="en-US" dirty="0" err="1"/>
              <a:t>liberavisse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nec</a:t>
            </a:r>
            <a:r>
              <a:rPr lang="en-US" dirty="0"/>
              <a:t> at. </a:t>
            </a:r>
            <a:r>
              <a:rPr lang="en-US" dirty="0" err="1"/>
              <a:t>Essent</a:t>
            </a:r>
            <a:r>
              <a:rPr lang="en-US" dirty="0"/>
              <a:t> </a:t>
            </a:r>
            <a:r>
              <a:rPr lang="en-US" dirty="0" err="1"/>
              <a:t>elaboraret</a:t>
            </a:r>
            <a:r>
              <a:rPr lang="en-US" dirty="0"/>
              <a:t> </a:t>
            </a:r>
            <a:r>
              <a:rPr lang="en-US" dirty="0" err="1"/>
              <a:t>conclusionemque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eam</a:t>
            </a:r>
            <a:r>
              <a:rPr lang="en-US" dirty="0"/>
              <a:t> id. Quo ex </a:t>
            </a:r>
            <a:r>
              <a:rPr lang="en-US" dirty="0" err="1"/>
              <a:t>laboramus</a:t>
            </a:r>
            <a:r>
              <a:rPr lang="en-US" dirty="0"/>
              <a:t> </a:t>
            </a:r>
            <a:r>
              <a:rPr lang="en-US" dirty="0" err="1"/>
              <a:t>accommodare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his </a:t>
            </a:r>
            <a:r>
              <a:rPr lang="en-US" dirty="0" err="1"/>
              <a:t>falli</a:t>
            </a:r>
            <a:r>
              <a:rPr lang="en-US" dirty="0"/>
              <a:t> </a:t>
            </a:r>
            <a:r>
              <a:rPr lang="en-US" dirty="0" err="1"/>
              <a:t>deleniti</a:t>
            </a:r>
            <a:r>
              <a:rPr lang="en-US" dirty="0"/>
              <a:t> </a:t>
            </a:r>
            <a:r>
              <a:rPr lang="en-US" dirty="0" err="1"/>
              <a:t>ei</a:t>
            </a:r>
            <a:r>
              <a:rPr lang="en-US" dirty="0"/>
              <a:t>. </a:t>
            </a:r>
            <a:r>
              <a:rPr lang="en-US" dirty="0" err="1"/>
              <a:t>Illud</a:t>
            </a:r>
            <a:r>
              <a:rPr lang="en-US" dirty="0"/>
              <a:t> postulant </a:t>
            </a:r>
            <a:br>
              <a:rPr lang="en-US" dirty="0"/>
            </a:br>
            <a:r>
              <a:rPr lang="en-US" dirty="0" err="1"/>
              <a:t>adversarium</a:t>
            </a:r>
            <a:r>
              <a:rPr lang="en-US" dirty="0"/>
              <a:t> </a:t>
            </a:r>
            <a:r>
              <a:rPr lang="en-US" dirty="0" err="1"/>
              <a:t>ei</a:t>
            </a:r>
            <a:r>
              <a:rPr lang="en-US" dirty="0"/>
              <a:t> his.”</a:t>
            </a:r>
          </a:p>
        </p:txBody>
      </p:sp>
      <p:sp>
        <p:nvSpPr>
          <p:cNvPr id="7" name="Text Box 14"/>
          <p:cNvSpPr txBox="1">
            <a:spLocks noChangeArrowheads="1"/>
          </p:cNvSpPr>
          <p:nvPr userDrawn="1"/>
        </p:nvSpPr>
        <p:spPr bwMode="auto">
          <a:xfrm>
            <a:off x="11529485" y="6579290"/>
            <a:ext cx="410633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FFFFF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FFFFFF"/>
              </a:solidFill>
              <a:latin typeface="+mn-lt"/>
              <a:cs typeface="SapientSansRegular"/>
            </a:endParaRPr>
          </a:p>
        </p:txBody>
      </p:sp>
      <p:pic>
        <p:nvPicPr>
          <p:cNvPr id="8" name="Picture 7" descr="NCI-Logo-White-Knoc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1" y="6579290"/>
            <a:ext cx="2555849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5329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—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415545"/>
            <a:ext cx="10887456" cy="423193"/>
          </a:xfrm>
        </p:spPr>
        <p:txBody>
          <a:bodyPr lIns="0" tIns="0" rIns="0" bIns="0" anchor="b">
            <a:noAutofit/>
          </a:bodyPr>
          <a:lstStyle>
            <a:lvl1pPr algn="ctr"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9" name="Text Box 14"/>
          <p:cNvSpPr txBox="1">
            <a:spLocks noChangeArrowheads="1"/>
          </p:cNvSpPr>
          <p:nvPr userDrawn="1"/>
        </p:nvSpPr>
        <p:spPr bwMode="auto">
          <a:xfrm>
            <a:off x="11529485" y="6579290"/>
            <a:ext cx="410633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pic>
        <p:nvPicPr>
          <p:cNvPr id="12" name="Picture 11" descr="NCI-Logo-Gray-Knock-NEW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579290"/>
            <a:ext cx="2555851" cy="18288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642028" y="1426633"/>
            <a:ext cx="10887456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9366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— No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415545"/>
            <a:ext cx="10887456" cy="423193"/>
          </a:xfrm>
        </p:spPr>
        <p:txBody>
          <a:bodyPr lIns="0" tIns="0" rIns="0" bIns="0" anchor="b">
            <a:noAutofit/>
          </a:bodyPr>
          <a:lstStyle>
            <a:lvl1pPr algn="ctr"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9" name="Text Box 14"/>
          <p:cNvSpPr txBox="1">
            <a:spLocks noChangeArrowheads="1"/>
          </p:cNvSpPr>
          <p:nvPr userDrawn="1"/>
        </p:nvSpPr>
        <p:spPr bwMode="auto">
          <a:xfrm>
            <a:off x="11529485" y="6579290"/>
            <a:ext cx="410633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/>
          </p:nvPr>
        </p:nvSpPr>
        <p:spPr>
          <a:xfrm>
            <a:off x="642028" y="1426633"/>
            <a:ext cx="10887456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8080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Left —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415545"/>
            <a:ext cx="10887456" cy="423193"/>
          </a:xfrm>
        </p:spPr>
        <p:txBody>
          <a:bodyPr lIns="0" tIns="0" rIns="0" bIns="0" anchor="b">
            <a:noAutofit/>
          </a:bodyPr>
          <a:lstStyle>
            <a:lvl1pPr algn="ctr"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pic>
        <p:nvPicPr>
          <p:cNvPr id="9" name="Picture 8" descr="NCI-Logo-Gray-Knock-NEW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579290"/>
            <a:ext cx="2555851" cy="182880"/>
          </a:xfrm>
          <a:prstGeom prst="rect">
            <a:avLst/>
          </a:prstGeom>
        </p:spPr>
      </p:pic>
      <p:sp>
        <p:nvSpPr>
          <p:cNvPr id="14" name="Text Box 14"/>
          <p:cNvSpPr txBox="1">
            <a:spLocks noChangeArrowheads="1"/>
          </p:cNvSpPr>
          <p:nvPr userDrawn="1"/>
        </p:nvSpPr>
        <p:spPr bwMode="auto">
          <a:xfrm>
            <a:off x="11529485" y="6579290"/>
            <a:ext cx="410633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/>
          </p:nvPr>
        </p:nvSpPr>
        <p:spPr>
          <a:xfrm>
            <a:off x="642028" y="1426633"/>
            <a:ext cx="5494189" cy="4800600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6349408" y="1426633"/>
            <a:ext cx="5196417" cy="4800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44317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Left — No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415545"/>
            <a:ext cx="10887456" cy="423193"/>
          </a:xfrm>
        </p:spPr>
        <p:txBody>
          <a:bodyPr lIns="0" tIns="0" rIns="0" bIns="0" anchor="b">
            <a:noAutofit/>
          </a:bodyPr>
          <a:lstStyle>
            <a:lvl1pPr algn="ctr"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4" name="Text Box 14"/>
          <p:cNvSpPr txBox="1">
            <a:spLocks noChangeArrowheads="1"/>
          </p:cNvSpPr>
          <p:nvPr userDrawn="1"/>
        </p:nvSpPr>
        <p:spPr bwMode="auto">
          <a:xfrm>
            <a:off x="11529485" y="6579290"/>
            <a:ext cx="410633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/>
          </p:nvPr>
        </p:nvSpPr>
        <p:spPr>
          <a:xfrm>
            <a:off x="642028" y="1426633"/>
            <a:ext cx="5494189" cy="4800600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sz="quarter" idx="12"/>
          </p:nvPr>
        </p:nvSpPr>
        <p:spPr>
          <a:xfrm>
            <a:off x="6349408" y="1426633"/>
            <a:ext cx="5196417" cy="4800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035866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Right —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415545"/>
            <a:ext cx="10887456" cy="423193"/>
          </a:xfrm>
        </p:spPr>
        <p:txBody>
          <a:bodyPr lIns="0" tIns="0" rIns="0" bIns="0" anchor="b">
            <a:noAutofit/>
          </a:bodyPr>
          <a:lstStyle>
            <a:lvl1pPr algn="ctr"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pic>
        <p:nvPicPr>
          <p:cNvPr id="9" name="Picture 8" descr="NCI-Logo-Gray-Knock-NEW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579290"/>
            <a:ext cx="2555851" cy="182880"/>
          </a:xfrm>
          <a:prstGeom prst="rect">
            <a:avLst/>
          </a:prstGeom>
        </p:spPr>
      </p:pic>
      <p:sp>
        <p:nvSpPr>
          <p:cNvPr id="14" name="Text Box 14"/>
          <p:cNvSpPr txBox="1">
            <a:spLocks noChangeArrowheads="1"/>
          </p:cNvSpPr>
          <p:nvPr userDrawn="1"/>
        </p:nvSpPr>
        <p:spPr bwMode="auto">
          <a:xfrm>
            <a:off x="11529485" y="6579290"/>
            <a:ext cx="410633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/>
          </p:nvPr>
        </p:nvSpPr>
        <p:spPr>
          <a:xfrm>
            <a:off x="6051635" y="1426633"/>
            <a:ext cx="5494189" cy="4800600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Content Placeholder 4"/>
          <p:cNvSpPr>
            <a:spLocks noGrp="1"/>
          </p:cNvSpPr>
          <p:nvPr>
            <p:ph sz="quarter" idx="12"/>
          </p:nvPr>
        </p:nvSpPr>
        <p:spPr>
          <a:xfrm>
            <a:off x="658369" y="1426633"/>
            <a:ext cx="5196417" cy="4800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1091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Section Break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entagon 10"/>
          <p:cNvSpPr/>
          <p:nvPr userDrawn="1"/>
        </p:nvSpPr>
        <p:spPr>
          <a:xfrm>
            <a:off x="0" y="0"/>
            <a:ext cx="11277597" cy="6858000"/>
          </a:xfrm>
          <a:prstGeom prst="homePlate">
            <a:avLst>
              <a:gd name="adj" fmla="val 20935"/>
            </a:avLst>
          </a:prstGeom>
          <a:solidFill>
            <a:srgbClr val="2A67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entagon 11"/>
          <p:cNvSpPr/>
          <p:nvPr userDrawn="1"/>
        </p:nvSpPr>
        <p:spPr>
          <a:xfrm>
            <a:off x="0" y="0"/>
            <a:ext cx="9719731" cy="6858000"/>
          </a:xfrm>
          <a:prstGeom prst="homePlate">
            <a:avLst>
              <a:gd name="adj" fmla="val 20935"/>
            </a:avLst>
          </a:prstGeom>
          <a:solidFill>
            <a:srgbClr val="2A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571999" y="2423160"/>
            <a:ext cx="6705599" cy="1828800"/>
          </a:xfrm>
        </p:spPr>
        <p:txBody>
          <a:bodyPr lIns="0" tIns="0" rIns="0" bIns="0" anchor="b">
            <a:noAutofit/>
          </a:bodyPr>
          <a:lstStyle>
            <a:lvl1pPr algn="r">
              <a:defRPr sz="3600" spc="-80">
                <a:solidFill>
                  <a:schemeClr val="bg1"/>
                </a:solidFill>
                <a:latin typeface="+mj-lt"/>
                <a:cs typeface="SapientSansBold"/>
              </a:defRPr>
            </a:lvl1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1999" y="4343400"/>
            <a:ext cx="6697189" cy="685800"/>
          </a:xfrm>
        </p:spPr>
        <p:txBody>
          <a:bodyPr lIns="0" tIns="0" rIns="0" bIns="0">
            <a:noAutofit/>
          </a:bodyPr>
          <a:lstStyle>
            <a:lvl1pPr marL="0" indent="0" algn="r">
              <a:buNone/>
              <a:defRPr sz="1700" b="0" i="1" spc="100">
                <a:solidFill>
                  <a:srgbClr val="FFFFFF"/>
                </a:solidFill>
                <a:latin typeface="+mn-lt"/>
                <a:cs typeface="SapientCentroSlab-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 goes here</a:t>
            </a:r>
          </a:p>
        </p:txBody>
      </p:sp>
      <p:sp>
        <p:nvSpPr>
          <p:cNvPr id="9" name="Text Box 14"/>
          <p:cNvSpPr txBox="1">
            <a:spLocks noChangeArrowheads="1"/>
          </p:cNvSpPr>
          <p:nvPr userDrawn="1"/>
        </p:nvSpPr>
        <p:spPr bwMode="auto">
          <a:xfrm>
            <a:off x="11529485" y="6579290"/>
            <a:ext cx="410633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FFFFF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FFFFFF"/>
              </a:solidFill>
              <a:latin typeface="+mn-lt"/>
              <a:cs typeface="SapientSansRegular"/>
            </a:endParaRPr>
          </a:p>
        </p:txBody>
      </p:sp>
      <p:pic>
        <p:nvPicPr>
          <p:cNvPr id="13" name="Picture 12" descr="NCI-Logo-White-Knoc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1" y="6579290"/>
            <a:ext cx="2555849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67268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Right — No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415545"/>
            <a:ext cx="10887456" cy="423193"/>
          </a:xfrm>
        </p:spPr>
        <p:txBody>
          <a:bodyPr lIns="0" tIns="0" rIns="0" bIns="0" anchor="b">
            <a:noAutofit/>
          </a:bodyPr>
          <a:lstStyle>
            <a:lvl1pPr algn="ctr"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4" name="Text Box 14"/>
          <p:cNvSpPr txBox="1">
            <a:spLocks noChangeArrowheads="1"/>
          </p:cNvSpPr>
          <p:nvPr userDrawn="1"/>
        </p:nvSpPr>
        <p:spPr bwMode="auto">
          <a:xfrm>
            <a:off x="11529485" y="6579290"/>
            <a:ext cx="410633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/>
          </p:nvPr>
        </p:nvSpPr>
        <p:spPr>
          <a:xfrm>
            <a:off x="6051635" y="1426633"/>
            <a:ext cx="5494189" cy="4800600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sz="quarter" idx="12"/>
          </p:nvPr>
        </p:nvSpPr>
        <p:spPr>
          <a:xfrm>
            <a:off x="658369" y="1426633"/>
            <a:ext cx="5196417" cy="4800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32226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Graphic —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415545"/>
            <a:ext cx="10887456" cy="423193"/>
          </a:xfrm>
        </p:spPr>
        <p:txBody>
          <a:bodyPr lIns="0" tIns="0" rIns="0" bIns="0" anchor="b">
            <a:noAutofit/>
          </a:bodyPr>
          <a:lstStyle>
            <a:lvl1pPr algn="ctr"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pic>
        <p:nvPicPr>
          <p:cNvPr id="8" name="Picture 7" descr="NCI-Logo-Gray-Knock-NEW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579290"/>
            <a:ext cx="2555851" cy="182880"/>
          </a:xfrm>
          <a:prstGeom prst="rect">
            <a:avLst/>
          </a:prstGeom>
        </p:spPr>
      </p:pic>
      <p:sp>
        <p:nvSpPr>
          <p:cNvPr id="10" name="Text Box 14"/>
          <p:cNvSpPr txBox="1">
            <a:spLocks noChangeArrowheads="1"/>
          </p:cNvSpPr>
          <p:nvPr userDrawn="1"/>
        </p:nvSpPr>
        <p:spPr bwMode="auto">
          <a:xfrm>
            <a:off x="11529485" y="6579290"/>
            <a:ext cx="410633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</p:spTree>
    <p:extLst>
      <p:ext uri="{BB962C8B-B14F-4D97-AF65-F5344CB8AC3E}">
        <p14:creationId xmlns:p14="http://schemas.microsoft.com/office/powerpoint/2010/main" val="16184715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Graphic — No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415545"/>
            <a:ext cx="10887456" cy="423193"/>
          </a:xfrm>
        </p:spPr>
        <p:txBody>
          <a:bodyPr lIns="0" tIns="0" rIns="0" bIns="0" anchor="b">
            <a:noAutofit/>
          </a:bodyPr>
          <a:lstStyle>
            <a:lvl1pPr algn="ctr"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0" name="Text Box 14"/>
          <p:cNvSpPr txBox="1">
            <a:spLocks noChangeArrowheads="1"/>
          </p:cNvSpPr>
          <p:nvPr userDrawn="1"/>
        </p:nvSpPr>
        <p:spPr bwMode="auto">
          <a:xfrm>
            <a:off x="11529485" y="6579290"/>
            <a:ext cx="410633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</p:spTree>
    <p:extLst>
      <p:ext uri="{BB962C8B-B14F-4D97-AF65-F5344CB8AC3E}">
        <p14:creationId xmlns:p14="http://schemas.microsoft.com/office/powerpoint/2010/main" val="53707333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—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4"/>
          <p:cNvSpPr txBox="1">
            <a:spLocks noChangeArrowheads="1"/>
          </p:cNvSpPr>
          <p:nvPr userDrawn="1"/>
        </p:nvSpPr>
        <p:spPr bwMode="auto">
          <a:xfrm>
            <a:off x="11529485" y="6579290"/>
            <a:ext cx="410633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pic>
        <p:nvPicPr>
          <p:cNvPr id="12" name="Picture 11" descr="NCI-Logo-Gray-Knock-NEW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579290"/>
            <a:ext cx="2555851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1350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— No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4"/>
          <p:cNvSpPr txBox="1">
            <a:spLocks noChangeArrowheads="1"/>
          </p:cNvSpPr>
          <p:nvPr userDrawn="1"/>
        </p:nvSpPr>
        <p:spPr bwMode="auto">
          <a:xfrm>
            <a:off x="11529485" y="6579290"/>
            <a:ext cx="410633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</p:spTree>
    <p:extLst>
      <p:ext uri="{BB962C8B-B14F-4D97-AF65-F5344CB8AC3E}">
        <p14:creationId xmlns:p14="http://schemas.microsoft.com/office/powerpoint/2010/main" val="20181200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Re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ntagon 5"/>
          <p:cNvSpPr/>
          <p:nvPr userDrawn="1"/>
        </p:nvSpPr>
        <p:spPr>
          <a:xfrm>
            <a:off x="0" y="0"/>
            <a:ext cx="11277597" cy="6858000"/>
          </a:xfrm>
          <a:prstGeom prst="homePlate">
            <a:avLst>
              <a:gd name="adj" fmla="val 20935"/>
            </a:avLst>
          </a:prstGeom>
          <a:solidFill>
            <a:srgbClr val="B10E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entagon 7"/>
          <p:cNvSpPr/>
          <p:nvPr userDrawn="1"/>
        </p:nvSpPr>
        <p:spPr>
          <a:xfrm>
            <a:off x="0" y="0"/>
            <a:ext cx="9719731" cy="6858000"/>
          </a:xfrm>
          <a:prstGeom prst="homePlate">
            <a:avLst>
              <a:gd name="adj" fmla="val 20935"/>
            </a:avLst>
          </a:prstGeom>
          <a:solidFill>
            <a:srgbClr val="A70E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13"/>
          <p:cNvSpPr txBox="1">
            <a:spLocks noChangeArrowheads="1"/>
          </p:cNvSpPr>
          <p:nvPr userDrawn="1"/>
        </p:nvSpPr>
        <p:spPr bwMode="auto">
          <a:xfrm>
            <a:off x="3215254" y="6083300"/>
            <a:ext cx="58101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800" b="1" dirty="0" err="1">
                <a:solidFill>
                  <a:schemeClr val="bg1"/>
                </a:solidFill>
                <a:latin typeface="Arial" charset="0"/>
              </a:rPr>
              <a:t>www.cancer.gov</a:t>
            </a:r>
            <a:r>
              <a:rPr lang="en-US" sz="1800" b="1" dirty="0">
                <a:solidFill>
                  <a:schemeClr val="bg1"/>
                </a:solidFill>
                <a:latin typeface="Arial" charset="0"/>
              </a:rPr>
              <a:t>                 </a:t>
            </a:r>
            <a:r>
              <a:rPr lang="en-US" sz="1800" b="1" dirty="0" err="1">
                <a:solidFill>
                  <a:schemeClr val="bg1"/>
                </a:solidFill>
                <a:latin typeface="Arial" charset="0"/>
              </a:rPr>
              <a:t>www.cancer.gov</a:t>
            </a:r>
            <a:r>
              <a:rPr lang="en-US" sz="1800" b="1" dirty="0">
                <a:solidFill>
                  <a:schemeClr val="bg1"/>
                </a:solidFill>
                <a:latin typeface="Arial" charset="0"/>
              </a:rPr>
              <a:t>/</a:t>
            </a:r>
            <a:r>
              <a:rPr lang="en-US" sz="1800" b="1" dirty="0" err="1">
                <a:solidFill>
                  <a:schemeClr val="bg1"/>
                </a:solidFill>
                <a:latin typeface="Arial" charset="0"/>
              </a:rPr>
              <a:t>espanol</a:t>
            </a:r>
            <a:endParaRPr lang="en-US" sz="1800" b="1" dirty="0">
              <a:solidFill>
                <a:schemeClr val="bg1"/>
              </a:solidFill>
              <a:latin typeface="Arial" charset="0"/>
            </a:endParaRPr>
          </a:p>
        </p:txBody>
      </p:sp>
      <p:grpSp>
        <p:nvGrpSpPr>
          <p:cNvPr id="9" name="Group 8"/>
          <p:cNvGrpSpPr>
            <a:grpSpLocks noChangeAspect="1"/>
          </p:cNvGrpSpPr>
          <p:nvPr userDrawn="1"/>
        </p:nvGrpSpPr>
        <p:grpSpPr>
          <a:xfrm>
            <a:off x="3425319" y="2916936"/>
            <a:ext cx="5403724" cy="1007110"/>
            <a:chOff x="1524000" y="2654300"/>
            <a:chExt cx="6235066" cy="1549400"/>
          </a:xfrm>
        </p:grpSpPr>
        <p:pic>
          <p:nvPicPr>
            <p:cNvPr id="10" name="Picture 9" descr="NCI-Logo-Stack.png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05201" y="2844800"/>
              <a:ext cx="4253865" cy="1162050"/>
            </a:xfrm>
            <a:prstGeom prst="rect">
              <a:avLst/>
            </a:prstGeom>
          </p:spPr>
        </p:pic>
        <p:pic>
          <p:nvPicPr>
            <p:cNvPr id="11" name="Picture 10" descr="4_hhs_logo_white.png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4000" y="2654300"/>
              <a:ext cx="1549400" cy="1549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938414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A4E339-5B94-43C3-AFB8-65C559BFB81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93975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E5A46C-07DB-4979-9E52-1E4126BC0F5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93242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ECD167-09CA-45DD-8C6B-09D71B1D5F8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441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ck Cov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entagon 9"/>
          <p:cNvSpPr/>
          <p:nvPr userDrawn="1"/>
        </p:nvSpPr>
        <p:spPr>
          <a:xfrm>
            <a:off x="0" y="0"/>
            <a:ext cx="11277597" cy="6858000"/>
          </a:xfrm>
          <a:prstGeom prst="homePlate">
            <a:avLst>
              <a:gd name="adj" fmla="val 20935"/>
            </a:avLst>
          </a:prstGeom>
          <a:solidFill>
            <a:srgbClr val="F2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entagon 10"/>
          <p:cNvSpPr/>
          <p:nvPr userDrawn="1"/>
        </p:nvSpPr>
        <p:spPr>
          <a:xfrm>
            <a:off x="0" y="0"/>
            <a:ext cx="9719731" cy="6858000"/>
          </a:xfrm>
          <a:prstGeom prst="homePlate">
            <a:avLst>
              <a:gd name="adj" fmla="val 20935"/>
            </a:avLst>
          </a:prstGeom>
          <a:solidFill>
            <a:srgbClr val="E8E8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13"/>
          <p:cNvSpPr txBox="1">
            <a:spLocks noChangeArrowheads="1"/>
          </p:cNvSpPr>
          <p:nvPr userDrawn="1"/>
        </p:nvSpPr>
        <p:spPr bwMode="auto">
          <a:xfrm>
            <a:off x="3215254" y="6083300"/>
            <a:ext cx="58101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b="1" dirty="0" err="1">
                <a:solidFill>
                  <a:srgbClr val="606060"/>
                </a:solidFill>
                <a:latin typeface="Arial" charset="0"/>
              </a:rPr>
              <a:t>www.cancer.gov</a:t>
            </a:r>
            <a:r>
              <a:rPr lang="en-US" sz="1800" b="1" dirty="0">
                <a:solidFill>
                  <a:srgbClr val="606060"/>
                </a:solidFill>
                <a:latin typeface="Arial" charset="0"/>
              </a:rPr>
              <a:t>                 </a:t>
            </a:r>
            <a:r>
              <a:rPr lang="en-US" sz="1800" b="1" dirty="0" err="1">
                <a:solidFill>
                  <a:srgbClr val="606060"/>
                </a:solidFill>
                <a:latin typeface="Arial" charset="0"/>
              </a:rPr>
              <a:t>www.cancer.gov</a:t>
            </a:r>
            <a:r>
              <a:rPr lang="en-US" sz="1800" b="1" dirty="0">
                <a:solidFill>
                  <a:srgbClr val="606060"/>
                </a:solidFill>
                <a:latin typeface="Arial" charset="0"/>
              </a:rPr>
              <a:t>/</a:t>
            </a:r>
            <a:r>
              <a:rPr lang="en-US" sz="1800" b="1" dirty="0" err="1">
                <a:solidFill>
                  <a:srgbClr val="606060"/>
                </a:solidFill>
                <a:latin typeface="Arial" charset="0"/>
              </a:rPr>
              <a:t>espanol</a:t>
            </a:r>
            <a:endParaRPr lang="en-US" sz="1800" b="1" dirty="0">
              <a:solidFill>
                <a:srgbClr val="606060"/>
              </a:solidFill>
              <a:latin typeface="Arial" charset="0"/>
            </a:endParaRPr>
          </a:p>
        </p:txBody>
      </p:sp>
      <p:pic>
        <p:nvPicPr>
          <p:cNvPr id="12" name="Picture 11" descr="HHS_NIH_NCI RGB_Logos_Lockup_COLO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496" y="2666357"/>
            <a:ext cx="6047632" cy="1511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860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Section Break AL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entagon 9"/>
          <p:cNvSpPr/>
          <p:nvPr userDrawn="1"/>
        </p:nvSpPr>
        <p:spPr>
          <a:xfrm>
            <a:off x="2033694" y="0"/>
            <a:ext cx="3826933" cy="6858000"/>
          </a:xfrm>
          <a:prstGeom prst="homePlate">
            <a:avLst>
              <a:gd name="adj" fmla="val 47787"/>
            </a:avLst>
          </a:prstGeom>
          <a:solidFill>
            <a:srgbClr val="2A67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entagon 11"/>
          <p:cNvSpPr/>
          <p:nvPr userDrawn="1"/>
        </p:nvSpPr>
        <p:spPr>
          <a:xfrm>
            <a:off x="0" y="0"/>
            <a:ext cx="4302760" cy="6858000"/>
          </a:xfrm>
          <a:prstGeom prst="homePlate">
            <a:avLst>
              <a:gd name="adj" fmla="val 42671"/>
            </a:avLst>
          </a:prstGeom>
          <a:solidFill>
            <a:srgbClr val="2A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5860627" y="2423160"/>
            <a:ext cx="5416971" cy="1828800"/>
          </a:xfrm>
        </p:spPr>
        <p:txBody>
          <a:bodyPr lIns="0" tIns="0" rIns="0" bIns="0" anchor="b">
            <a:noAutofit/>
          </a:bodyPr>
          <a:lstStyle>
            <a:lvl1pPr algn="r">
              <a:defRPr sz="3600" spc="-80" baseline="0">
                <a:solidFill>
                  <a:schemeClr val="tx2"/>
                </a:solidFill>
                <a:latin typeface="+mj-lt"/>
                <a:cs typeface="SapientSansBold"/>
              </a:defRPr>
            </a:lvl1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860626" y="4343400"/>
            <a:ext cx="5408561" cy="685800"/>
          </a:xfrm>
        </p:spPr>
        <p:txBody>
          <a:bodyPr lIns="0" tIns="0" rIns="0" bIns="0">
            <a:noAutofit/>
          </a:bodyPr>
          <a:lstStyle>
            <a:lvl1pPr marL="0" indent="0" algn="r">
              <a:buNone/>
              <a:defRPr sz="1700" b="0" i="1" spc="100">
                <a:solidFill>
                  <a:schemeClr val="accent3"/>
                </a:solidFill>
                <a:latin typeface="+mn-lt"/>
                <a:cs typeface="SapientCentroSlab-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 goes here</a:t>
            </a:r>
          </a:p>
        </p:txBody>
      </p:sp>
      <p:sp>
        <p:nvSpPr>
          <p:cNvPr id="13" name="Text Box 14"/>
          <p:cNvSpPr txBox="1">
            <a:spLocks noChangeArrowheads="1"/>
          </p:cNvSpPr>
          <p:nvPr userDrawn="1"/>
        </p:nvSpPr>
        <p:spPr bwMode="auto">
          <a:xfrm>
            <a:off x="11529485" y="6579290"/>
            <a:ext cx="410633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pic>
        <p:nvPicPr>
          <p:cNvPr id="15" name="Picture 14" descr="NCI-Logo-White-Knoc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1" y="6579290"/>
            <a:ext cx="2555849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03148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7F4461-1FF7-4F45-BD49-90E8DA3C3C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338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u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ntagon 4"/>
          <p:cNvSpPr/>
          <p:nvPr userDrawn="1"/>
        </p:nvSpPr>
        <p:spPr>
          <a:xfrm>
            <a:off x="0" y="0"/>
            <a:ext cx="11277597" cy="6858000"/>
          </a:xfrm>
          <a:prstGeom prst="homePlate">
            <a:avLst>
              <a:gd name="adj" fmla="val 20935"/>
            </a:avLst>
          </a:prstGeom>
          <a:solidFill>
            <a:srgbClr val="2A67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entagon 7"/>
          <p:cNvSpPr/>
          <p:nvPr userDrawn="1"/>
        </p:nvSpPr>
        <p:spPr>
          <a:xfrm>
            <a:off x="0" y="0"/>
            <a:ext cx="9719731" cy="6858000"/>
          </a:xfrm>
          <a:prstGeom prst="homePlate">
            <a:avLst>
              <a:gd name="adj" fmla="val 20935"/>
            </a:avLst>
          </a:prstGeom>
          <a:solidFill>
            <a:srgbClr val="2A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1828800"/>
            <a:ext cx="10363200" cy="3200400"/>
          </a:xfrm>
        </p:spPr>
        <p:txBody>
          <a:bodyPr anchor="ctr">
            <a:noAutofit/>
          </a:bodyPr>
          <a:lstStyle>
            <a:lvl1pPr marL="0" indent="0" algn="ctr">
              <a:spcAft>
                <a:spcPts val="0"/>
              </a:spcAft>
              <a:buNone/>
              <a:defRPr sz="2800" b="0" i="1" baseline="0">
                <a:solidFill>
                  <a:srgbClr val="FFFFFF"/>
                </a:solidFill>
                <a:latin typeface="+mn-lt"/>
                <a:cs typeface="SapientCentroSlab-Light"/>
              </a:defRPr>
            </a:lvl1pPr>
          </a:lstStyle>
          <a:p>
            <a:pPr lvl="0"/>
            <a:r>
              <a:rPr lang="en-US" dirty="0"/>
              <a:t>Vision Quote</a:t>
            </a:r>
            <a:br>
              <a:rPr lang="en-US" dirty="0"/>
            </a:br>
            <a:r>
              <a:rPr lang="en-US" dirty="0"/>
              <a:t>“</a:t>
            </a:r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fugit </a:t>
            </a:r>
            <a:r>
              <a:rPr lang="en-US" dirty="0" err="1"/>
              <a:t>liberavisse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nec</a:t>
            </a:r>
            <a:r>
              <a:rPr lang="en-US" dirty="0"/>
              <a:t> at. </a:t>
            </a:r>
            <a:r>
              <a:rPr lang="en-US" dirty="0" err="1"/>
              <a:t>Essent</a:t>
            </a:r>
            <a:r>
              <a:rPr lang="en-US" dirty="0"/>
              <a:t> </a:t>
            </a:r>
            <a:r>
              <a:rPr lang="en-US" dirty="0" err="1"/>
              <a:t>elaboraret</a:t>
            </a:r>
            <a:r>
              <a:rPr lang="en-US" dirty="0"/>
              <a:t> </a:t>
            </a:r>
            <a:r>
              <a:rPr lang="en-US" dirty="0" err="1"/>
              <a:t>conclusionemque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eam</a:t>
            </a:r>
            <a:r>
              <a:rPr lang="en-US" dirty="0"/>
              <a:t> id. Quo ex </a:t>
            </a:r>
            <a:r>
              <a:rPr lang="en-US" dirty="0" err="1"/>
              <a:t>laboramus</a:t>
            </a:r>
            <a:r>
              <a:rPr lang="en-US" dirty="0"/>
              <a:t> </a:t>
            </a:r>
            <a:r>
              <a:rPr lang="en-US" dirty="0" err="1"/>
              <a:t>accommodare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his </a:t>
            </a:r>
            <a:r>
              <a:rPr lang="en-US" dirty="0" err="1"/>
              <a:t>falli</a:t>
            </a:r>
            <a:r>
              <a:rPr lang="en-US" dirty="0"/>
              <a:t> </a:t>
            </a:r>
            <a:r>
              <a:rPr lang="en-US" dirty="0" err="1"/>
              <a:t>deleniti</a:t>
            </a:r>
            <a:r>
              <a:rPr lang="en-US" dirty="0"/>
              <a:t> </a:t>
            </a:r>
            <a:r>
              <a:rPr lang="en-US" dirty="0" err="1"/>
              <a:t>ei</a:t>
            </a:r>
            <a:r>
              <a:rPr lang="en-US" dirty="0"/>
              <a:t>. </a:t>
            </a:r>
            <a:r>
              <a:rPr lang="en-US" dirty="0" err="1"/>
              <a:t>Illud</a:t>
            </a:r>
            <a:r>
              <a:rPr lang="en-US" dirty="0"/>
              <a:t> postulant </a:t>
            </a:r>
            <a:br>
              <a:rPr lang="en-US" dirty="0"/>
            </a:br>
            <a:r>
              <a:rPr lang="en-US" dirty="0" err="1"/>
              <a:t>adversarium</a:t>
            </a:r>
            <a:r>
              <a:rPr lang="en-US" dirty="0"/>
              <a:t> </a:t>
            </a:r>
            <a:r>
              <a:rPr lang="en-US" dirty="0" err="1"/>
              <a:t>ei</a:t>
            </a:r>
            <a:r>
              <a:rPr lang="en-US" dirty="0"/>
              <a:t> his.”</a:t>
            </a:r>
          </a:p>
        </p:txBody>
      </p:sp>
      <p:sp>
        <p:nvSpPr>
          <p:cNvPr id="10" name="Text Box 14"/>
          <p:cNvSpPr txBox="1">
            <a:spLocks noChangeArrowheads="1"/>
          </p:cNvSpPr>
          <p:nvPr userDrawn="1"/>
        </p:nvSpPr>
        <p:spPr bwMode="auto">
          <a:xfrm>
            <a:off x="11529485" y="6579290"/>
            <a:ext cx="410633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FFFFF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FFFFFF"/>
              </a:solidFill>
              <a:latin typeface="+mn-lt"/>
              <a:cs typeface="SapientSansRegular"/>
            </a:endParaRPr>
          </a:p>
        </p:txBody>
      </p:sp>
      <p:pic>
        <p:nvPicPr>
          <p:cNvPr id="11" name="Picture 10" descr="NCI-Logo-White-Knoc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1" y="6579290"/>
            <a:ext cx="2555849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862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—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415545"/>
            <a:ext cx="10887456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9" name="Text Box 14"/>
          <p:cNvSpPr txBox="1">
            <a:spLocks noChangeArrowheads="1"/>
          </p:cNvSpPr>
          <p:nvPr userDrawn="1"/>
        </p:nvSpPr>
        <p:spPr bwMode="auto">
          <a:xfrm>
            <a:off x="11529485" y="6579290"/>
            <a:ext cx="410633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pic>
        <p:nvPicPr>
          <p:cNvPr id="12" name="Picture 11" descr="NCI-Logo-Gray-Knock-NEW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579290"/>
            <a:ext cx="2555851" cy="18288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642028" y="1426633"/>
            <a:ext cx="10887456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068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— No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415545"/>
            <a:ext cx="10887456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9" name="Text Box 14"/>
          <p:cNvSpPr txBox="1">
            <a:spLocks noChangeArrowheads="1"/>
          </p:cNvSpPr>
          <p:nvPr userDrawn="1"/>
        </p:nvSpPr>
        <p:spPr bwMode="auto">
          <a:xfrm>
            <a:off x="11529485" y="6579290"/>
            <a:ext cx="410633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/>
          </p:nvPr>
        </p:nvSpPr>
        <p:spPr>
          <a:xfrm>
            <a:off x="642028" y="1426633"/>
            <a:ext cx="10887456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219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Left —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415545"/>
            <a:ext cx="10887456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pic>
        <p:nvPicPr>
          <p:cNvPr id="9" name="Picture 8" descr="NCI-Logo-Gray-Knock-NEW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579290"/>
            <a:ext cx="2555851" cy="182880"/>
          </a:xfrm>
          <a:prstGeom prst="rect">
            <a:avLst/>
          </a:prstGeom>
        </p:spPr>
      </p:pic>
      <p:sp>
        <p:nvSpPr>
          <p:cNvPr id="14" name="Text Box 14"/>
          <p:cNvSpPr txBox="1">
            <a:spLocks noChangeArrowheads="1"/>
          </p:cNvSpPr>
          <p:nvPr userDrawn="1"/>
        </p:nvSpPr>
        <p:spPr bwMode="auto">
          <a:xfrm>
            <a:off x="11529485" y="6579290"/>
            <a:ext cx="410633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/>
          </p:nvPr>
        </p:nvSpPr>
        <p:spPr>
          <a:xfrm>
            <a:off x="642028" y="1426633"/>
            <a:ext cx="5494189" cy="4800600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6349408" y="1426633"/>
            <a:ext cx="5196417" cy="4800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399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Left — No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415545"/>
            <a:ext cx="10887456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4" name="Text Box 14"/>
          <p:cNvSpPr txBox="1">
            <a:spLocks noChangeArrowheads="1"/>
          </p:cNvSpPr>
          <p:nvPr userDrawn="1"/>
        </p:nvSpPr>
        <p:spPr bwMode="auto">
          <a:xfrm>
            <a:off x="11529485" y="6579290"/>
            <a:ext cx="410633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/>
          </p:nvPr>
        </p:nvSpPr>
        <p:spPr>
          <a:xfrm>
            <a:off x="642028" y="1426633"/>
            <a:ext cx="5494189" cy="4800600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sz="quarter" idx="12"/>
          </p:nvPr>
        </p:nvSpPr>
        <p:spPr>
          <a:xfrm>
            <a:off x="6349408" y="1426633"/>
            <a:ext cx="5196417" cy="4800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6876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1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40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17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1.xml"/><Relationship Id="rId16" Type="http://schemas.openxmlformats.org/officeDocument/2006/relationships/slideLayout" Target="../slideLayouts/slideLayout35.xml"/><Relationship Id="rId20" Type="http://schemas.openxmlformats.org/officeDocument/2006/relationships/slideLayout" Target="../slideLayouts/slideLayout39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9.xml"/><Relationship Id="rId19" Type="http://schemas.openxmlformats.org/officeDocument/2006/relationships/slideLayout" Target="../slideLayouts/slideLayout38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33.xml"/><Relationship Id="rId2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363539"/>
            <a:ext cx="10972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320504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lang="en-US" sz="1000" smtClean="0"/>
            </a:lvl1pPr>
          </a:lstStyle>
          <a:p>
            <a:pPr>
              <a:defRPr/>
            </a:pPr>
            <a:r>
              <a:rPr lang="en-US" dirty="0"/>
              <a:t>INSERT DATE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dirty="0" smtClean="0">
                <a:solidFill>
                  <a:srgbClr val="7F7F7F"/>
                </a:solidFill>
                <a:latin typeface="+mn-lt"/>
                <a:ea typeface="+mn-ea"/>
                <a:cs typeface="SapientSansRegular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0" i="0" smtClean="0">
                <a:solidFill>
                  <a:srgbClr val="7F7F7F"/>
                </a:solidFill>
                <a:latin typeface="+mn-lt"/>
                <a:ea typeface="+mn-ea"/>
                <a:cs typeface="Sapient Centro Slab"/>
              </a:defRPr>
            </a:lvl1pPr>
          </a:lstStyle>
          <a:p>
            <a:pPr>
              <a:defRPr/>
            </a:pPr>
            <a:fld id="{4F8F9822-CE00-0B4F-ADB5-DBA954363B0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755" r:id="rId2"/>
    <p:sldLayoutId id="2147483819" r:id="rId3"/>
    <p:sldLayoutId id="2147483820" r:id="rId4"/>
    <p:sldLayoutId id="2147483821" r:id="rId5"/>
    <p:sldLayoutId id="2147483770" r:id="rId6"/>
    <p:sldLayoutId id="2147483825" r:id="rId7"/>
    <p:sldLayoutId id="2147483771" r:id="rId8"/>
    <p:sldLayoutId id="2147483827" r:id="rId9"/>
    <p:sldLayoutId id="2147483772" r:id="rId10"/>
    <p:sldLayoutId id="2147483828" r:id="rId11"/>
    <p:sldLayoutId id="2147483773" r:id="rId12"/>
    <p:sldLayoutId id="2147483829" r:id="rId13"/>
    <p:sldLayoutId id="2147483763" r:id="rId14"/>
    <p:sldLayoutId id="2147483807" r:id="rId15"/>
    <p:sldLayoutId id="2147483822" r:id="rId16"/>
    <p:sldLayoutId id="2147483831" r:id="rId17"/>
    <p:sldLayoutId id="2147483832" r:id="rId18"/>
    <p:sldLayoutId id="2147483833" r:id="rId19"/>
  </p:sldLayoutIdLst>
  <p:hf sldNum="0"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b="0" kern="1200">
          <a:solidFill>
            <a:srgbClr val="123E57"/>
          </a:solidFill>
          <a:latin typeface="+mj-lt"/>
          <a:ea typeface="ＭＳ Ｐゴシック" charset="0"/>
          <a:cs typeface="SapientSansBold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9pPr>
    </p:titleStyle>
    <p:bodyStyle>
      <a:lvl1pPr marL="228600" indent="-228600" algn="l" defTabSz="457200" rtl="0" eaLnBrk="1" fontAlgn="base" hangingPunct="1">
        <a:spcBef>
          <a:spcPct val="0"/>
        </a:spcBef>
        <a:spcAft>
          <a:spcPts val="1000"/>
        </a:spcAft>
        <a:buClr>
          <a:schemeClr val="accent1"/>
        </a:buClr>
        <a:buFont typeface="Wingdings" charset="0"/>
        <a:buChar char="§"/>
        <a:defRPr sz="2000" kern="1200">
          <a:solidFill>
            <a:srgbClr val="000000"/>
          </a:solidFill>
          <a:latin typeface="+mn-lt"/>
          <a:ea typeface="ＭＳ Ｐゴシック" charset="0"/>
          <a:cs typeface="SapientCentroSlab-Light"/>
        </a:defRPr>
      </a:lvl1pPr>
      <a:lvl2pPr marL="457200" indent="-228600" algn="l" defTabSz="457200" rtl="0" eaLnBrk="1" fontAlgn="base" hangingPunct="1">
        <a:spcBef>
          <a:spcPct val="0"/>
        </a:spcBef>
        <a:spcAft>
          <a:spcPts val="1000"/>
        </a:spcAft>
        <a:buClr>
          <a:schemeClr val="accent1"/>
        </a:buClr>
        <a:buFont typeface="Wingdings" charset="0"/>
        <a:buChar char="§"/>
        <a:defRPr sz="1900" kern="1200">
          <a:solidFill>
            <a:srgbClr val="000000"/>
          </a:solidFill>
          <a:latin typeface="+mn-lt"/>
          <a:ea typeface="ＭＳ Ｐゴシック" charset="0"/>
          <a:cs typeface="SapientCentroSlab-Light"/>
        </a:defRPr>
      </a:lvl2pPr>
      <a:lvl3pPr marL="685800" indent="-228600" algn="l" defTabSz="457200" rtl="0" eaLnBrk="1" fontAlgn="base" hangingPunct="1">
        <a:spcBef>
          <a:spcPct val="0"/>
        </a:spcBef>
        <a:spcAft>
          <a:spcPts val="1000"/>
        </a:spcAft>
        <a:buClr>
          <a:schemeClr val="accent1"/>
        </a:buClr>
        <a:buFont typeface="Wingdings" charset="0"/>
        <a:buChar char="§"/>
        <a:defRPr sz="1800" kern="1200">
          <a:solidFill>
            <a:srgbClr val="000000"/>
          </a:solidFill>
          <a:latin typeface="+mn-lt"/>
          <a:ea typeface="ＭＳ Ｐゴシック" charset="0"/>
          <a:cs typeface="SapientCentroSlab-Light"/>
        </a:defRPr>
      </a:lvl3pPr>
      <a:lvl4pPr marL="914400" indent="-228600" algn="l" defTabSz="457200" rtl="0" eaLnBrk="1" fontAlgn="base" hangingPunct="1">
        <a:spcBef>
          <a:spcPct val="0"/>
        </a:spcBef>
        <a:spcAft>
          <a:spcPts val="1000"/>
        </a:spcAft>
        <a:buClr>
          <a:schemeClr val="accent1"/>
        </a:buClr>
        <a:buFont typeface="Wingdings" charset="0"/>
        <a:buChar char="§"/>
        <a:defRPr sz="1700" kern="1200">
          <a:solidFill>
            <a:srgbClr val="000000"/>
          </a:solidFill>
          <a:latin typeface="+mn-lt"/>
          <a:ea typeface="ＭＳ Ｐゴシック" charset="0"/>
          <a:cs typeface="SapientCentroSlab-Light"/>
        </a:defRPr>
      </a:lvl4pPr>
      <a:lvl5pPr marL="1143000" indent="-228600" algn="l" defTabSz="457200" rtl="0" eaLnBrk="1" fontAlgn="base" hangingPunct="1">
        <a:spcBef>
          <a:spcPct val="0"/>
        </a:spcBef>
        <a:spcAft>
          <a:spcPts val="1000"/>
        </a:spcAft>
        <a:buClr>
          <a:schemeClr val="accent1"/>
        </a:buClr>
        <a:buFont typeface="Wingdings" charset="0"/>
        <a:buChar char="§"/>
        <a:defRPr sz="1600" kern="1200">
          <a:solidFill>
            <a:srgbClr val="000000"/>
          </a:solidFill>
          <a:latin typeface="+mn-lt"/>
          <a:ea typeface="ＭＳ Ｐゴシック" charset="0"/>
          <a:cs typeface="SapientCentroSlab-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363539"/>
            <a:ext cx="10972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320504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lang="en-US" sz="1000" smtClean="0"/>
            </a:lvl1pPr>
          </a:lstStyle>
          <a:p>
            <a:pPr>
              <a:defRPr/>
            </a:pPr>
            <a:r>
              <a:rPr lang="en-US" dirty="0"/>
              <a:t>INSERT DATE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dirty="0" smtClean="0">
                <a:solidFill>
                  <a:srgbClr val="7F7F7F"/>
                </a:solidFill>
                <a:latin typeface="+mn-lt"/>
                <a:ea typeface="+mn-ea"/>
                <a:cs typeface="SapientSansRegular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0" i="0" smtClean="0">
                <a:solidFill>
                  <a:srgbClr val="7F7F7F"/>
                </a:solidFill>
                <a:latin typeface="+mn-lt"/>
                <a:ea typeface="+mn-ea"/>
                <a:cs typeface="Sapient Centro Slab"/>
              </a:defRPr>
            </a:lvl1pPr>
          </a:lstStyle>
          <a:p>
            <a:pPr>
              <a:defRPr/>
            </a:pPr>
            <a:fld id="{4F8F9822-CE00-0B4F-ADB5-DBA954363B0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790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  <p:sldLayoutId id="2147483847" r:id="rId13"/>
    <p:sldLayoutId id="2147483848" r:id="rId14"/>
    <p:sldLayoutId id="2147483849" r:id="rId15"/>
    <p:sldLayoutId id="2147483850" r:id="rId16"/>
    <p:sldLayoutId id="2147483851" r:id="rId17"/>
    <p:sldLayoutId id="2147483852" r:id="rId18"/>
    <p:sldLayoutId id="2147483853" r:id="rId19"/>
    <p:sldLayoutId id="2147483854" r:id="rId20"/>
    <p:sldLayoutId id="2147483855" r:id="rId21"/>
  </p:sldLayoutIdLst>
  <p:hf sldNum="0"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b="0" kern="1200">
          <a:solidFill>
            <a:srgbClr val="123E57"/>
          </a:solidFill>
          <a:latin typeface="+mj-lt"/>
          <a:ea typeface="ＭＳ Ｐゴシック" charset="0"/>
          <a:cs typeface="SapientSansBold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9pPr>
    </p:titleStyle>
    <p:bodyStyle>
      <a:lvl1pPr marL="228600" indent="-228600" algn="l" defTabSz="457200" rtl="0" eaLnBrk="1" fontAlgn="base" hangingPunct="1">
        <a:spcBef>
          <a:spcPct val="0"/>
        </a:spcBef>
        <a:spcAft>
          <a:spcPts val="1000"/>
        </a:spcAft>
        <a:buClr>
          <a:schemeClr val="accent1"/>
        </a:buClr>
        <a:buFont typeface="Wingdings" charset="0"/>
        <a:buChar char="§"/>
        <a:defRPr sz="2000" kern="1200">
          <a:solidFill>
            <a:srgbClr val="000000"/>
          </a:solidFill>
          <a:latin typeface="+mn-lt"/>
          <a:ea typeface="ＭＳ Ｐゴシック" charset="0"/>
          <a:cs typeface="SapientCentroSlab-Light"/>
        </a:defRPr>
      </a:lvl1pPr>
      <a:lvl2pPr marL="457200" indent="-228600" algn="l" defTabSz="457200" rtl="0" eaLnBrk="1" fontAlgn="base" hangingPunct="1">
        <a:spcBef>
          <a:spcPct val="0"/>
        </a:spcBef>
        <a:spcAft>
          <a:spcPts val="1000"/>
        </a:spcAft>
        <a:buClr>
          <a:schemeClr val="accent1"/>
        </a:buClr>
        <a:buFont typeface="Wingdings" charset="0"/>
        <a:buChar char="§"/>
        <a:defRPr sz="1900" kern="1200">
          <a:solidFill>
            <a:srgbClr val="000000"/>
          </a:solidFill>
          <a:latin typeface="+mn-lt"/>
          <a:ea typeface="ＭＳ Ｐゴシック" charset="0"/>
          <a:cs typeface="SapientCentroSlab-Light"/>
        </a:defRPr>
      </a:lvl2pPr>
      <a:lvl3pPr marL="685800" indent="-228600" algn="l" defTabSz="457200" rtl="0" eaLnBrk="1" fontAlgn="base" hangingPunct="1">
        <a:spcBef>
          <a:spcPct val="0"/>
        </a:spcBef>
        <a:spcAft>
          <a:spcPts val="1000"/>
        </a:spcAft>
        <a:buClr>
          <a:schemeClr val="accent1"/>
        </a:buClr>
        <a:buFont typeface="Wingdings" charset="0"/>
        <a:buChar char="§"/>
        <a:defRPr sz="1800" kern="1200">
          <a:solidFill>
            <a:srgbClr val="000000"/>
          </a:solidFill>
          <a:latin typeface="+mn-lt"/>
          <a:ea typeface="ＭＳ Ｐゴシック" charset="0"/>
          <a:cs typeface="SapientCentroSlab-Light"/>
        </a:defRPr>
      </a:lvl3pPr>
      <a:lvl4pPr marL="914400" indent="-228600" algn="l" defTabSz="457200" rtl="0" eaLnBrk="1" fontAlgn="base" hangingPunct="1">
        <a:spcBef>
          <a:spcPct val="0"/>
        </a:spcBef>
        <a:spcAft>
          <a:spcPts val="1000"/>
        </a:spcAft>
        <a:buClr>
          <a:schemeClr val="accent1"/>
        </a:buClr>
        <a:buFont typeface="Wingdings" charset="0"/>
        <a:buChar char="§"/>
        <a:defRPr sz="1700" kern="1200">
          <a:solidFill>
            <a:srgbClr val="000000"/>
          </a:solidFill>
          <a:latin typeface="+mn-lt"/>
          <a:ea typeface="ＭＳ Ｐゴシック" charset="0"/>
          <a:cs typeface="SapientCentroSlab-Light"/>
        </a:defRPr>
      </a:lvl4pPr>
      <a:lvl5pPr marL="1143000" indent="-228600" algn="l" defTabSz="457200" rtl="0" eaLnBrk="1" fontAlgn="base" hangingPunct="1">
        <a:spcBef>
          <a:spcPct val="0"/>
        </a:spcBef>
        <a:spcAft>
          <a:spcPts val="1000"/>
        </a:spcAft>
        <a:buClr>
          <a:schemeClr val="accent1"/>
        </a:buClr>
        <a:buFont typeface="Wingdings" charset="0"/>
        <a:buChar char="§"/>
        <a:defRPr sz="1600" kern="1200">
          <a:solidFill>
            <a:srgbClr val="000000"/>
          </a:solidFill>
          <a:latin typeface="+mn-lt"/>
          <a:ea typeface="ＭＳ Ｐゴシック" charset="0"/>
          <a:cs typeface="SapientCentroSlab-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grants.nih.gov/grants/guide/pa-files/PAR-18-313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Tiffany.Wallace@nih.gov" TargetMode="External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hyperlink" Target="mailto:perryc@mail.nih.gov" TargetMode="Externa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grants.nih.gov/grants/oer.htm" TargetMode="External"/><Relationship Id="rId3" Type="http://schemas.openxmlformats.org/officeDocument/2006/relationships/hyperlink" Target="https://www.cancer.gov/about-nci/organization/crchd" TargetMode="External"/><Relationship Id="rId7" Type="http://schemas.openxmlformats.org/officeDocument/2006/relationships/hyperlink" Target="http://grants.nih.gov/grants/guide/pa-files/PAR-18-313.html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dctd.cancer.gov/" TargetMode="External"/><Relationship Id="rId5" Type="http://schemas.openxmlformats.org/officeDocument/2006/relationships/hyperlink" Target="http://trp.cancer.gov/" TargetMode="External"/><Relationship Id="rId4" Type="http://schemas.openxmlformats.org/officeDocument/2006/relationships/hyperlink" Target="https://grants.nih.gov/grants/guide/rfa-files/RFA-CA-17-033.html" TargetMode="External"/><Relationship Id="rId9" Type="http://schemas.openxmlformats.org/officeDocument/2006/relationships/hyperlink" Target="http://grants.nih.gov/grants.guide/pa-files/PAR-08-020.html" TargetMode="Externa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grants.nih.gov/grants/guide/notice-files/NOT-OD-14-124.html" TargetMode="External"/><Relationship Id="rId3" Type="http://schemas.openxmlformats.org/officeDocument/2006/relationships/hyperlink" Target="https://grants.nih.gov/grants/guide/notice-files/NOT-OD-17-098.html" TargetMode="External"/><Relationship Id="rId7" Type="http://schemas.openxmlformats.org/officeDocument/2006/relationships/hyperlink" Target="https://www.cancer.gov/grants-training/policies-process/nci-policies/genomic-data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7.xml"/><Relationship Id="rId6" Type="http://schemas.openxmlformats.org/officeDocument/2006/relationships/hyperlink" Target="https://grants.nih.gov/grants/guide/notice-files/NOT-OD-16-094.html?cid=eb_govdel" TargetMode="External"/><Relationship Id="rId11" Type="http://schemas.openxmlformats.org/officeDocument/2006/relationships/hyperlink" Target="https://grants.nih.gov/grants/guide/notice-files/NOT-OD-18-228.html" TargetMode="External"/><Relationship Id="rId5" Type="http://schemas.openxmlformats.org/officeDocument/2006/relationships/hyperlink" Target="https://grants.nih.gov/grants/guide/notice-files/NOT-OD-17-118.html" TargetMode="External"/><Relationship Id="rId10" Type="http://schemas.openxmlformats.org/officeDocument/2006/relationships/hyperlink" Target="https://www.cancer.gov/grants-training/policies-process/nci-policies/genomic-data/about-policy" TargetMode="External"/><Relationship Id="rId4" Type="http://schemas.openxmlformats.org/officeDocument/2006/relationships/hyperlink" Target="https://grants.nih.gov/grants/guide/notice-files/NOT-OD-17-119.html" TargetMode="External"/><Relationship Id="rId9" Type="http://schemas.openxmlformats.org/officeDocument/2006/relationships/hyperlink" Target="https://www.cancer.gov/grants-training/policies-process/nci-policies/genomic-data/submission/nci-dsp.pdf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Feasibility and Planning Studies for Development of SPOREs to Investigate Cancer Health Disparities (P20)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7667FF0-C96F-4900-A58D-D7099C521966}"/>
              </a:ext>
            </a:extLst>
          </p:cNvPr>
          <p:cNvSpPr txBox="1"/>
          <p:nvPr/>
        </p:nvSpPr>
        <p:spPr>
          <a:xfrm>
            <a:off x="5431899" y="3550112"/>
            <a:ext cx="56741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bg2"/>
                </a:solidFill>
                <a:latin typeface="+mn-lt"/>
              </a:rPr>
              <a:t>Pre-application Webinar</a:t>
            </a:r>
          </a:p>
          <a:p>
            <a:pPr algn="r"/>
            <a:r>
              <a:rPr lang="en-US" dirty="0">
                <a:solidFill>
                  <a:schemeClr val="bg2"/>
                </a:solidFill>
                <a:latin typeface="+mn-lt"/>
              </a:rPr>
              <a:t>April 23, 2019</a:t>
            </a:r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>
          <a:xfrm>
            <a:off x="3808097" y="5293510"/>
            <a:ext cx="7772400" cy="686376"/>
          </a:xfrm>
        </p:spPr>
        <p:txBody>
          <a:bodyPr/>
          <a:lstStyle/>
          <a:p>
            <a:r>
              <a:rPr lang="en-US" sz="2800" b="1" dirty="0">
                <a:solidFill>
                  <a:srgbClr val="4C4C4C"/>
                </a:solidFill>
              </a:rPr>
              <a:t>RFA-CA-19-034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>
              <a:defRPr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Overall (Program Overview)</a:t>
            </a:r>
            <a:endParaRPr lang="en-US" sz="1600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Content Placeholder 2"/>
          <p:cNvSpPr>
            <a:spLocks noGrp="1"/>
          </p:cNvSpPr>
          <p:nvPr>
            <p:ph sz="quarter" idx="11"/>
          </p:nvPr>
        </p:nvSpPr>
        <p:spPr>
          <a:xfrm>
            <a:off x="642028" y="1028700"/>
            <a:ext cx="10887456" cy="480060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sz="2000" dirty="0">
                <a:latin typeface="Arial" charset="0"/>
                <a:cs typeface="Arial" charset="0"/>
              </a:rPr>
              <a:t>Overall goals and research strategies of the entire P20 Program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1600" dirty="0">
                <a:latin typeface="Arial" charset="0"/>
                <a:cs typeface="Arial" charset="0"/>
              </a:rPr>
              <a:t>Uniqueness of the proposal; why this P20 planning grant and why now?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endParaRPr lang="en-US" sz="2000" dirty="0">
              <a:latin typeface="Arial" charset="0"/>
              <a:cs typeface="Arial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sz="2000" dirty="0">
                <a:latin typeface="Arial" charset="0"/>
                <a:cs typeface="Arial" charset="0"/>
              </a:rPr>
              <a:t>Potential impact on the field of cancer disparities if all aims are completed successfully 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endParaRPr lang="en-US" sz="2000" dirty="0">
              <a:latin typeface="Arial" charset="0"/>
              <a:cs typeface="Arial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dirty="0">
                <a:latin typeface="Arial" charset="0"/>
                <a:cs typeface="Arial" charset="0"/>
              </a:rPr>
              <a:t>PD/PIs (whether designated as contact or not) </a:t>
            </a:r>
            <a:r>
              <a:rPr lang="en-US" sz="2000" dirty="0">
                <a:latin typeface="Arial" charset="0"/>
                <a:cs typeface="Arial" charset="0"/>
              </a:rPr>
              <a:t>must have a </a:t>
            </a:r>
            <a:r>
              <a:rPr lang="en-US" sz="2000" i="1" dirty="0">
                <a:latin typeface="Arial" charset="0"/>
                <a:cs typeface="Arial" charset="0"/>
              </a:rPr>
              <a:t>minimum</a:t>
            </a:r>
            <a:r>
              <a:rPr lang="en-US" sz="2000" dirty="0">
                <a:latin typeface="Arial" charset="0"/>
                <a:cs typeface="Arial" charset="0"/>
              </a:rPr>
              <a:t> effort of </a:t>
            </a:r>
            <a:r>
              <a:rPr lang="en-US" sz="2000" b="1" dirty="0">
                <a:latin typeface="Arial" charset="0"/>
                <a:cs typeface="Arial" charset="0"/>
              </a:rPr>
              <a:t>1.2 person months: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1600" dirty="0">
                <a:latin typeface="Arial" charset="0"/>
                <a:cs typeface="Arial" charset="0"/>
              </a:rPr>
              <a:t>Include appropriate Multi-PD/PI Leadership Plan (as attachment) if </a:t>
            </a:r>
            <a:r>
              <a:rPr lang="en-US" sz="1600" dirty="0" err="1">
                <a:latin typeface="Arial" charset="0"/>
                <a:cs typeface="Arial" charset="0"/>
              </a:rPr>
              <a:t>applicablel</a:t>
            </a:r>
            <a:endParaRPr lang="en-US" sz="1600" dirty="0">
              <a:latin typeface="Arial" charset="0"/>
              <a:cs typeface="Arial" charset="0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1600" dirty="0">
                <a:latin typeface="Arial" charset="0"/>
                <a:cs typeface="Arial" charset="0"/>
              </a:rPr>
              <a:t>PD/PI, Multi-PD/PI, and P20 Director may be used interchangeably;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1600" dirty="0">
                <a:latin typeface="Arial" charset="0"/>
                <a:cs typeface="Arial" charset="0"/>
              </a:rPr>
              <a:t>PD/PI may act as a project co-leader, co-investigator, or core director.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endParaRPr lang="en-US" sz="1600" dirty="0">
              <a:latin typeface="Arial" charset="0"/>
              <a:cs typeface="Arial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endParaRPr lang="en-US" sz="2000" dirty="0">
              <a:latin typeface="Arial" charset="0"/>
              <a:cs typeface="Arial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sz="2000" dirty="0">
                <a:latin typeface="Arial" charset="0"/>
                <a:cs typeface="Arial" charset="0"/>
              </a:rPr>
              <a:t>Vision and expectations for a future SPORE application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endParaRPr lang="en-US" sz="2000" dirty="0">
              <a:latin typeface="Arial" charset="0"/>
              <a:cs typeface="Arial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sz="2000" dirty="0">
                <a:latin typeface="Arial" charset="0"/>
                <a:cs typeface="Arial" charset="0"/>
              </a:rPr>
              <a:t>Cancer Patient Populations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1600" dirty="0">
                <a:latin typeface="Arial" charset="0"/>
                <a:cs typeface="Arial" charset="0"/>
              </a:rPr>
              <a:t>Include plans for ensuring appropriate racial/ethnic minority populations and/or collected biospecimens accessible.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endParaRPr lang="en-US" sz="2000" dirty="0">
              <a:latin typeface="Arial" charset="0"/>
              <a:cs typeface="Arial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sz="2000" dirty="0">
                <a:latin typeface="Arial" charset="0"/>
                <a:cs typeface="Arial" charset="0"/>
              </a:rPr>
              <a:t>Letters of support from the institution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endParaRPr lang="en-US" sz="20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66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  <a:latin typeface="Arial" charset="0"/>
                <a:cs typeface="Arial" charset="0"/>
              </a:rPr>
              <a:t>Administrative Core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sz="quarter" idx="11"/>
          </p:nvPr>
        </p:nvSpPr>
        <p:spPr>
          <a:xfrm>
            <a:off x="652272" y="1058328"/>
            <a:ext cx="10887456" cy="559850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dirty="0">
                <a:latin typeface="+mj-lt"/>
                <a:cs typeface="Arial" charset="0"/>
              </a:rPr>
              <a:t>Leadership and Program Administration: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1600" dirty="0">
                <a:latin typeface="+mj-lt"/>
                <a:cs typeface="Arial" charset="0"/>
              </a:rPr>
              <a:t>Contact PI/PD should lead the Admin Core;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1600" dirty="0">
                <a:latin typeface="+mj-lt"/>
                <a:cs typeface="Arial" charset="0"/>
              </a:rPr>
              <a:t>Leadership and succession plan for the P20 PI/PD;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1600" dirty="0">
                <a:latin typeface="+mj-lt"/>
                <a:cs typeface="Arial" charset="0"/>
              </a:rPr>
              <a:t>Recommended to include a diagram of the chain of authority.  </a:t>
            </a:r>
          </a:p>
          <a:p>
            <a:pPr marL="228600" lvl="1" indent="0">
              <a:spcBef>
                <a:spcPts val="0"/>
              </a:spcBef>
              <a:spcAft>
                <a:spcPts val="0"/>
              </a:spcAft>
              <a:buClr>
                <a:srgbClr val="A20000"/>
              </a:buClr>
              <a:buSzPct val="75000"/>
              <a:buNone/>
            </a:pPr>
            <a:endParaRPr lang="en-US" sz="1700" dirty="0">
              <a:latin typeface="+mj-lt"/>
              <a:cs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dirty="0">
                <a:latin typeface="+mj-lt"/>
                <a:cs typeface="Arial" charset="0"/>
              </a:rPr>
              <a:t>Integration of P20 Program Within the Host Institution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rgbClr val="A20000"/>
              </a:buClr>
              <a:buSzPct val="75000"/>
              <a:buNone/>
            </a:pPr>
            <a:endParaRPr lang="en-US" sz="1800" dirty="0">
              <a:latin typeface="+mj-lt"/>
              <a:cs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dirty="0">
                <a:latin typeface="+mj-lt"/>
                <a:cs typeface="Arial" charset="0"/>
              </a:rPr>
              <a:t>Planning and Evaluation Activities: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1600" dirty="0">
                <a:latin typeface="+mj-lt"/>
                <a:cs typeface="Arial" charset="0"/>
              </a:rPr>
              <a:t>External Advisory Board (required) and Internal Advisory Board (optional);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1600" dirty="0">
                <a:latin typeface="+mj-lt"/>
                <a:cs typeface="Arial" charset="0"/>
              </a:rPr>
              <a:t>Scientific collaborations.</a:t>
            </a:r>
          </a:p>
          <a:p>
            <a:pPr marL="228600" lvl="1" indent="0">
              <a:spcBef>
                <a:spcPts val="0"/>
              </a:spcBef>
              <a:spcAft>
                <a:spcPts val="0"/>
              </a:spcAft>
              <a:buClr>
                <a:srgbClr val="A20000"/>
              </a:buClr>
              <a:buSzPct val="75000"/>
              <a:buNone/>
            </a:pPr>
            <a:endParaRPr lang="en-US" sz="1700" dirty="0">
              <a:latin typeface="+mj-lt"/>
              <a:cs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dirty="0">
                <a:latin typeface="+mj-lt"/>
                <a:cs typeface="Arial" charset="0"/>
              </a:rPr>
              <a:t>Transition Plan Toward Being Competitive for a SPORE Grant: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1600" dirty="0">
                <a:latin typeface="+mj-lt"/>
                <a:cs typeface="Arial" charset="0"/>
              </a:rPr>
              <a:t>Timelines, milestones, and evaluation strategies;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1600" i="1" dirty="0">
                <a:latin typeface="+mj-lt"/>
                <a:cs typeface="Arial" charset="0"/>
              </a:rPr>
              <a:t>Recommendation</a:t>
            </a:r>
            <a:r>
              <a:rPr lang="en-US" sz="1600" dirty="0">
                <a:latin typeface="+mj-lt"/>
                <a:cs typeface="Arial" charset="0"/>
              </a:rPr>
              <a:t>: Review current FOA for SPOREs (</a:t>
            </a:r>
            <a:r>
              <a:rPr kumimoji="1" lang="en-US" sz="1600" b="1" dirty="0">
                <a:solidFill>
                  <a:schemeClr val="tx1"/>
                </a:solidFill>
                <a:cs typeface="Arial" charset="0"/>
                <a:hlinkClick r:id="rId3"/>
              </a:rPr>
              <a:t>PAR-18-313</a:t>
            </a:r>
            <a:r>
              <a:rPr kumimoji="1" lang="en-US" sz="1600" b="1" dirty="0">
                <a:solidFill>
                  <a:schemeClr val="tx1"/>
                </a:solidFill>
                <a:cs typeface="Arial" charset="0"/>
              </a:rPr>
              <a:t>)</a:t>
            </a:r>
            <a:r>
              <a:rPr kumimoji="1" lang="en-US" sz="1600" b="1" dirty="0">
                <a:cs typeface="Arial" charset="0"/>
              </a:rPr>
              <a:t>.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endParaRPr lang="en-US" sz="1700" dirty="0">
              <a:latin typeface="+mj-lt"/>
              <a:cs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dirty="0">
                <a:cs typeface="Arial" charset="0"/>
              </a:rPr>
              <a:t>Fiscal management: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1600" dirty="0">
                <a:cs typeface="Arial" panose="020B0604020202020204" pitchFamily="34" charset="0"/>
              </a:rPr>
              <a:t>Budget for advisory boards;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1600" dirty="0">
                <a:cs typeface="Arial" panose="020B0604020202020204" pitchFamily="34" charset="0"/>
              </a:rPr>
              <a:t>Travel funds to participate in P20/SPORE-relevant meetings/workshops;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1600" dirty="0">
                <a:cs typeface="Arial" panose="020B0604020202020204" pitchFamily="34" charset="0"/>
              </a:rPr>
              <a:t>Discretionary funds of up to $50,000 per year may be requested. 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endParaRPr lang="en-US" sz="1700" dirty="0">
              <a:latin typeface="+mj-lt"/>
              <a:cs typeface="Arial" charset="0"/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None/>
            </a:pPr>
            <a:endParaRPr lang="en-US" sz="1800" dirty="0">
              <a:latin typeface="+mj-lt"/>
              <a:cs typeface="Arial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Wingdings" pitchFamily="2" charset="2"/>
              <a:buChar char="v"/>
            </a:pPr>
            <a:endParaRPr lang="en-US" sz="1800" dirty="0">
              <a:latin typeface="+mj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3506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  <a:latin typeface="Arial" charset="0"/>
                <a:cs typeface="Arial" charset="0"/>
              </a:rPr>
              <a:t>Individual Translational Research Projects</a:t>
            </a:r>
          </a:p>
        </p:txBody>
      </p:sp>
      <p:sp>
        <p:nvSpPr>
          <p:cNvPr id="35843" name="Rectangle 3"/>
          <p:cNvSpPr txBox="1">
            <a:spLocks noChangeArrowheads="1"/>
          </p:cNvSpPr>
          <p:nvPr/>
        </p:nvSpPr>
        <p:spPr bwMode="auto">
          <a:xfrm>
            <a:off x="642028" y="1242060"/>
            <a:ext cx="10871116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rgbClr val="FFFF66"/>
                </a:solidFill>
                <a:latin typeface="Arial" charset="0"/>
              </a:defRPr>
            </a:lvl1pPr>
            <a:lvl2pPr marL="800100" indent="-342900">
              <a:defRPr>
                <a:solidFill>
                  <a:srgbClr val="FFFF66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FFFF66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FFFF66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FFFF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kumimoji="1" lang="en-US" sz="2000" dirty="0">
                <a:solidFill>
                  <a:srgbClr val="000000"/>
                </a:solidFill>
                <a:cs typeface="Arial" charset="0"/>
              </a:rPr>
              <a:t>Test novel </a:t>
            </a:r>
            <a:r>
              <a:rPr kumimoji="1" lang="en-US" sz="2000" b="1" dirty="0">
                <a:solidFill>
                  <a:srgbClr val="000000"/>
                </a:solidFill>
                <a:cs typeface="Arial" charset="0"/>
              </a:rPr>
              <a:t>translational</a:t>
            </a:r>
            <a:r>
              <a:rPr kumimoji="1" lang="en-US" sz="2000" dirty="0">
                <a:solidFill>
                  <a:srgbClr val="000000"/>
                </a:solidFill>
                <a:cs typeface="Arial" charset="0"/>
              </a:rPr>
              <a:t> ideas </a:t>
            </a:r>
            <a:r>
              <a:rPr kumimoji="1" lang="en-US" sz="2000" dirty="0">
                <a:solidFill>
                  <a:schemeClr val="tx2"/>
                </a:solidFill>
                <a:cs typeface="Arial" charset="0"/>
              </a:rPr>
              <a:t>in the context of cancer disparities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endParaRPr kumimoji="1" lang="en-US" sz="2000" dirty="0">
              <a:solidFill>
                <a:srgbClr val="000000"/>
              </a:solidFill>
              <a:cs typeface="Arial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kumimoji="1" lang="en-US" sz="2000" dirty="0">
                <a:solidFill>
                  <a:srgbClr val="000000"/>
                </a:solidFill>
                <a:cs typeface="Arial" charset="0"/>
              </a:rPr>
              <a:t>Minimum of two projects required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endParaRPr kumimoji="1" lang="en-US" sz="2000" dirty="0">
              <a:solidFill>
                <a:srgbClr val="000000"/>
              </a:solidFill>
              <a:cs typeface="Arial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kumimoji="1" lang="en-US" sz="2000" dirty="0">
                <a:solidFill>
                  <a:srgbClr val="000000"/>
                </a:solidFill>
                <a:cs typeface="Arial" charset="0"/>
              </a:rPr>
              <a:t>Focus on understudied cancer sites, </a:t>
            </a:r>
            <a:r>
              <a:rPr kumimoji="1" lang="en-US" sz="2000" dirty="0">
                <a:solidFill>
                  <a:schemeClr val="accent1"/>
                </a:solidFill>
                <a:cs typeface="Arial" charset="0"/>
              </a:rPr>
              <a:t>prostate and breast projects are not responsive for this issuance</a:t>
            </a:r>
            <a:r>
              <a:rPr kumimoji="1" lang="en-US" sz="2000" dirty="0">
                <a:solidFill>
                  <a:srgbClr val="000000"/>
                </a:solidFill>
                <a:cs typeface="Arial" charset="0"/>
              </a:rPr>
              <a:t>.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</a:pPr>
            <a:endParaRPr kumimoji="1" lang="en-US" sz="2000" dirty="0">
              <a:solidFill>
                <a:srgbClr val="000000"/>
              </a:solidFill>
              <a:cs typeface="Arial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kumimoji="1" lang="en-US" sz="2000" dirty="0">
                <a:solidFill>
                  <a:srgbClr val="000000"/>
                </a:solidFill>
                <a:cs typeface="Arial" charset="0"/>
              </a:rPr>
              <a:t>Human application/endpoint proposed for each project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kumimoji="1" lang="en-US" sz="1600" dirty="0">
                <a:solidFill>
                  <a:srgbClr val="000000"/>
                </a:solidFill>
                <a:cs typeface="Arial" charset="0"/>
              </a:rPr>
              <a:t>In at least one of the proposed specific aims.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endParaRPr kumimoji="1" lang="en-US" sz="2000" dirty="0">
              <a:solidFill>
                <a:srgbClr val="000000"/>
              </a:solidFill>
              <a:latin typeface="+mn-lt"/>
              <a:cs typeface="Arial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kumimoji="1" lang="en-US" sz="2000" dirty="0">
                <a:solidFill>
                  <a:srgbClr val="000000"/>
                </a:solidFill>
                <a:latin typeface="+mn-lt"/>
                <a:cs typeface="Arial" charset="0"/>
              </a:rPr>
              <a:t>Project co-leaders: 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kumimoji="1" lang="en-US" dirty="0">
                <a:solidFill>
                  <a:srgbClr val="000000"/>
                </a:solidFill>
                <a:latin typeface="+mn-lt"/>
                <a:cs typeface="Arial" charset="0"/>
              </a:rPr>
              <a:t>Basic and clinical/applied scientists (minimum two);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kumimoji="1" lang="en-US" dirty="0">
                <a:solidFill>
                  <a:srgbClr val="000000"/>
                </a:solidFill>
                <a:latin typeface="+mn-lt"/>
                <a:cs typeface="Arial" charset="0"/>
              </a:rPr>
              <a:t>Each having minimum effort of </a:t>
            </a:r>
            <a:r>
              <a:rPr kumimoji="1" lang="en-US" b="1" dirty="0">
                <a:solidFill>
                  <a:srgbClr val="000000"/>
                </a:solidFill>
                <a:latin typeface="+mn-lt"/>
                <a:cs typeface="Arial" charset="0"/>
              </a:rPr>
              <a:t>0.6 person months</a:t>
            </a:r>
            <a:r>
              <a:rPr kumimoji="1" lang="en-US" dirty="0">
                <a:solidFill>
                  <a:srgbClr val="000000"/>
                </a:solidFill>
                <a:latin typeface="+mn-lt"/>
                <a:cs typeface="Arial" charset="0"/>
              </a:rPr>
              <a:t>, not required to be equal commitment.</a:t>
            </a:r>
          </a:p>
          <a:p>
            <a:pPr marL="457200" lvl="1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</a:pPr>
            <a:endParaRPr kumimoji="1" lang="en-US" dirty="0">
              <a:solidFill>
                <a:srgbClr val="000000"/>
              </a:solidFill>
              <a:latin typeface="Arial Narrow" panose="020B0606020202030204" pitchFamily="34" charset="0"/>
              <a:cs typeface="Arial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kumimoji="1" lang="en-US" sz="2000" dirty="0">
                <a:solidFill>
                  <a:srgbClr val="000000"/>
                </a:solidFill>
                <a:cs typeface="Arial" charset="0"/>
              </a:rPr>
              <a:t>Demonstrate interaction of projects with cores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endParaRPr kumimoji="1" lang="en-US" sz="2000" dirty="0">
              <a:solidFill>
                <a:srgbClr val="000000"/>
              </a:solidFill>
              <a:cs typeface="Arial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</a:pPr>
            <a:endParaRPr kumimoji="1"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0771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  <a:latin typeface="Arial" charset="0"/>
                <a:cs typeface="Arial" charset="0"/>
              </a:rPr>
              <a:t>Shared Resource Cores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sz="quarter" idx="11"/>
          </p:nvPr>
        </p:nvSpPr>
        <p:spPr>
          <a:xfrm>
            <a:off x="652272" y="1114213"/>
            <a:ext cx="10887456" cy="4800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dirty="0">
                <a:cs typeface="Arial" pitchFamily="34" charset="0"/>
              </a:rPr>
              <a:t>Core Director(s) recommended to have a minimum effort of </a:t>
            </a:r>
            <a:r>
              <a:rPr lang="en-US" b="1" dirty="0">
                <a:cs typeface="Arial" pitchFamily="34" charset="0"/>
              </a:rPr>
              <a:t>0.6 person months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rgbClr val="A20000"/>
              </a:buClr>
              <a:buSzPct val="75000"/>
              <a:buNone/>
            </a:pPr>
            <a:endParaRPr lang="en-US" dirty="0"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dirty="0">
                <a:cs typeface="Arial" charset="0"/>
              </a:rPr>
              <a:t>Cross-talk between cores and projects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rgbClr val="A20000"/>
              </a:buClr>
              <a:buSzPct val="75000"/>
              <a:buNone/>
            </a:pPr>
            <a:endParaRPr lang="en-US" dirty="0">
              <a:cs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dirty="0">
                <a:cs typeface="Arial" charset="0"/>
              </a:rPr>
              <a:t>Integration or augmentation with institutional or cancer center cores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rgbClr val="A20000"/>
              </a:buClr>
              <a:buSzPct val="75000"/>
              <a:buNone/>
            </a:pPr>
            <a:endParaRPr lang="en-US" dirty="0">
              <a:cs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dirty="0">
                <a:cs typeface="Arial" charset="0"/>
              </a:rPr>
              <a:t>Biospecimen/Pathology core (</a:t>
            </a:r>
            <a:r>
              <a:rPr lang="en-US" i="1" dirty="0">
                <a:solidFill>
                  <a:schemeClr val="tx2"/>
                </a:solidFill>
                <a:cs typeface="Arial" charset="0"/>
              </a:rPr>
              <a:t>required</a:t>
            </a:r>
            <a:r>
              <a:rPr lang="en-US" dirty="0">
                <a:cs typeface="Arial" charset="0"/>
              </a:rPr>
              <a:t>):</a:t>
            </a:r>
          </a:p>
          <a:p>
            <a:pPr lvl="3">
              <a:spcBef>
                <a:spcPts val="0"/>
              </a:spcBef>
              <a:spcAft>
                <a:spcPts val="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1600" dirty="0">
                <a:cs typeface="Arial" charset="0"/>
              </a:rPr>
              <a:t>Pathological, clinical, family history information and linkage to databases, etc.;</a:t>
            </a:r>
          </a:p>
          <a:p>
            <a:pPr lvl="3">
              <a:spcBef>
                <a:spcPts val="0"/>
              </a:spcBef>
              <a:spcAft>
                <a:spcPts val="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1600" dirty="0">
                <a:cs typeface="Arial" charset="0"/>
              </a:rPr>
              <a:t>Pre-analytical (parameters of collection and preservation) and analytical considerations;</a:t>
            </a:r>
          </a:p>
          <a:p>
            <a:pPr lvl="3">
              <a:spcBef>
                <a:spcPts val="0"/>
              </a:spcBef>
              <a:spcAft>
                <a:spcPts val="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1600" dirty="0">
                <a:cs typeface="Arial" charset="0"/>
              </a:rPr>
              <a:t>Priority plan to share biospecimens with others in the scientific community.</a:t>
            </a:r>
          </a:p>
          <a:p>
            <a:pPr marL="685800" lvl="3" indent="0">
              <a:spcBef>
                <a:spcPts val="0"/>
              </a:spcBef>
              <a:spcAft>
                <a:spcPts val="0"/>
              </a:spcAft>
              <a:buClr>
                <a:srgbClr val="A20000"/>
              </a:buClr>
              <a:buSzPct val="75000"/>
              <a:buNone/>
            </a:pPr>
            <a:endParaRPr lang="en-US" sz="1600" dirty="0">
              <a:cs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dirty="0">
                <a:cs typeface="Arial" charset="0"/>
              </a:rPr>
              <a:t>Other specialized cores (</a:t>
            </a:r>
            <a:r>
              <a:rPr lang="en-US" i="1" dirty="0">
                <a:solidFill>
                  <a:schemeClr val="tx2"/>
                </a:solidFill>
                <a:cs typeface="Arial" charset="0"/>
              </a:rPr>
              <a:t>optional</a:t>
            </a:r>
            <a:r>
              <a:rPr lang="en-US" dirty="0">
                <a:cs typeface="Arial" charset="0"/>
              </a:rPr>
              <a:t>), examples of other cores may include:</a:t>
            </a:r>
          </a:p>
          <a:p>
            <a:pPr marL="976122" lvl="3" indent="-347472">
              <a:spcBef>
                <a:spcPts val="0"/>
              </a:spcBef>
              <a:spcAft>
                <a:spcPts val="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1600" dirty="0">
                <a:cs typeface="Arial" panose="020B0604020202020204" pitchFamily="34" charset="0"/>
              </a:rPr>
              <a:t>Outreach;</a:t>
            </a:r>
          </a:p>
          <a:p>
            <a:pPr marL="976122" lvl="3" indent="-347472">
              <a:spcBef>
                <a:spcPts val="0"/>
              </a:spcBef>
              <a:spcAft>
                <a:spcPts val="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1600" dirty="0">
                <a:cs typeface="Arial" panose="020B0604020202020204" pitchFamily="34" charset="0"/>
              </a:rPr>
              <a:t>Animal;</a:t>
            </a:r>
          </a:p>
          <a:p>
            <a:pPr marL="976122" lvl="3" indent="-347472">
              <a:spcBef>
                <a:spcPts val="0"/>
              </a:spcBef>
              <a:spcAft>
                <a:spcPts val="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1600" dirty="0">
                <a:cs typeface="Arial" panose="020B0604020202020204" pitchFamily="34" charset="0"/>
              </a:rPr>
              <a:t>Clinical;</a:t>
            </a:r>
          </a:p>
          <a:p>
            <a:pPr marL="976122" lvl="3" indent="-347472">
              <a:spcBef>
                <a:spcPts val="0"/>
              </a:spcBef>
              <a:spcAft>
                <a:spcPts val="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1600" dirty="0">
                <a:cs typeface="Arial" panose="020B0604020202020204" pitchFamily="34" charset="0"/>
              </a:rPr>
              <a:t>Biostatistical;</a:t>
            </a:r>
          </a:p>
          <a:p>
            <a:pPr marL="976122" lvl="3" indent="-347472">
              <a:spcBef>
                <a:spcPts val="0"/>
              </a:spcBef>
              <a:spcAft>
                <a:spcPts val="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1600" dirty="0">
                <a:cs typeface="Arial" panose="020B0604020202020204" pitchFamily="34" charset="0"/>
              </a:rPr>
              <a:t>Bioinformatics;</a:t>
            </a:r>
          </a:p>
          <a:p>
            <a:pPr marL="976122" lvl="3" indent="-347472">
              <a:spcBef>
                <a:spcPts val="0"/>
              </a:spcBef>
              <a:spcAft>
                <a:spcPts val="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1600" dirty="0">
                <a:cs typeface="Arial" panose="020B0604020202020204" pitchFamily="34" charset="0"/>
              </a:rPr>
              <a:t>Others.</a:t>
            </a:r>
          </a:p>
          <a:p>
            <a:pPr marL="628650" lvl="3" indent="0">
              <a:spcBef>
                <a:spcPts val="0"/>
              </a:spcBef>
              <a:spcAft>
                <a:spcPts val="0"/>
              </a:spcAft>
              <a:buClr>
                <a:srgbClr val="A20000"/>
              </a:buClr>
              <a:buSzPct val="75000"/>
              <a:buNone/>
            </a:pPr>
            <a:endParaRPr lang="en-US" sz="1600" dirty="0">
              <a:cs typeface="Arial" panose="020B0604020202020204" pitchFamily="34" charset="0"/>
            </a:endParaRPr>
          </a:p>
          <a:p>
            <a:pPr marL="347472" lvl="1" indent="-347472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solidFill>
                <a:srgbClr val="FFFF66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6568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  <a:latin typeface="Arial" charset="0"/>
                <a:cs typeface="Arial" charset="0"/>
              </a:rPr>
              <a:t>Developmental Research Program (DRP)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quarter" idx="11"/>
          </p:nvPr>
        </p:nvSpPr>
        <p:spPr>
          <a:xfrm>
            <a:off x="642028" y="1113363"/>
            <a:ext cx="11463612" cy="5503439"/>
          </a:xfrm>
        </p:spPr>
        <p:txBody>
          <a:bodyPr>
            <a:noAutofit/>
          </a:bodyPr>
          <a:lstStyle/>
          <a:p>
            <a:pPr>
              <a:spcAft>
                <a:spcPts val="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dirty="0">
                <a:cs typeface="Arial" charset="0"/>
              </a:rPr>
              <a:t>Purpose is to explore innovative ideas:</a:t>
            </a:r>
          </a:p>
          <a:p>
            <a:pPr lvl="1">
              <a:spcAft>
                <a:spcPts val="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1600" dirty="0">
                <a:cs typeface="Arial" panose="020B0604020202020204" pitchFamily="34" charset="0"/>
              </a:rPr>
              <a:t>Pilot projects, high risk/high payoff;</a:t>
            </a:r>
          </a:p>
          <a:p>
            <a:pPr lvl="1">
              <a:spcAft>
                <a:spcPts val="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1600" dirty="0">
                <a:cs typeface="Arial" panose="020B0604020202020204" pitchFamily="34" charset="0"/>
              </a:rPr>
              <a:t>Collaborative;</a:t>
            </a:r>
          </a:p>
          <a:p>
            <a:pPr lvl="1">
              <a:spcAft>
                <a:spcPts val="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1600" dirty="0">
                <a:cs typeface="Arial" panose="020B0604020202020204" pitchFamily="34" charset="0"/>
              </a:rPr>
              <a:t>Focus on cancer disparities;</a:t>
            </a:r>
          </a:p>
          <a:p>
            <a:pPr lvl="1">
              <a:spcAft>
                <a:spcPts val="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1600" dirty="0">
                <a:cs typeface="Arial" panose="020B0604020202020204" pitchFamily="34" charset="0"/>
              </a:rPr>
              <a:t>Human endpoint </a:t>
            </a:r>
            <a:r>
              <a:rPr lang="en-US" sz="1600" b="1" i="1" dirty="0">
                <a:cs typeface="Arial" panose="020B0604020202020204" pitchFamily="34" charset="0"/>
              </a:rPr>
              <a:t>not</a:t>
            </a:r>
            <a:r>
              <a:rPr lang="en-US" sz="1600" dirty="0">
                <a:cs typeface="Arial" panose="020B0604020202020204" pitchFamily="34" charset="0"/>
              </a:rPr>
              <a:t> required.</a:t>
            </a:r>
          </a:p>
          <a:p>
            <a:pPr marL="228600" lvl="1" indent="0">
              <a:spcAft>
                <a:spcPts val="0"/>
              </a:spcAft>
              <a:buClr>
                <a:srgbClr val="A20000"/>
              </a:buClr>
              <a:buSzPct val="75000"/>
              <a:buNone/>
            </a:pPr>
            <a:endParaRPr lang="en-US" sz="2000" dirty="0"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Outline overarching vision for projects and possible research types (examples of actual projects are not required) </a:t>
            </a:r>
          </a:p>
          <a:p>
            <a:pPr marL="0" indent="0">
              <a:spcAft>
                <a:spcPts val="0"/>
              </a:spcAft>
              <a:buNone/>
            </a:pPr>
            <a:endParaRPr lang="en-US" dirty="0"/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Detail plans for soliciting, reviewing, prioritizing, selecting, and monitoring these projects</a:t>
            </a:r>
          </a:p>
          <a:p>
            <a:pPr marL="0" indent="0">
              <a:spcAft>
                <a:spcPts val="0"/>
              </a:spcAft>
              <a:buClr>
                <a:srgbClr val="A20000"/>
              </a:buClr>
              <a:buSzPct val="75000"/>
              <a:buNone/>
            </a:pPr>
            <a:endParaRPr lang="en-US" dirty="0">
              <a:cs typeface="Arial" charset="0"/>
            </a:endParaRPr>
          </a:p>
          <a:p>
            <a:pPr>
              <a:spcAft>
                <a:spcPts val="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dirty="0">
                <a:cs typeface="Arial" panose="020B0604020202020204" pitchFamily="34" charset="0"/>
              </a:rPr>
              <a:t>Projects may be up to two years in length</a:t>
            </a:r>
          </a:p>
          <a:p>
            <a:pPr>
              <a:spcAft>
                <a:spcPts val="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endParaRPr lang="en-US" dirty="0"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dirty="0">
                <a:cs typeface="Arial" panose="020B0604020202020204" pitchFamily="34" charset="0"/>
              </a:rPr>
              <a:t>DRP Directors are recommended to have a minimum effort of </a:t>
            </a:r>
            <a:r>
              <a:rPr lang="en-US" b="1" dirty="0">
                <a:cs typeface="Arial" panose="020B0604020202020204" pitchFamily="34" charset="0"/>
              </a:rPr>
              <a:t>0.3 person months</a:t>
            </a:r>
          </a:p>
          <a:p>
            <a:pPr>
              <a:spcAft>
                <a:spcPts val="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endParaRPr lang="en-US" dirty="0"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dirty="0">
                <a:cs typeface="Arial" panose="020B0604020202020204" pitchFamily="34" charset="0"/>
              </a:rPr>
              <a:t>Approximately $50,000 direct cost per year restricted for DRP, often matched by institutions</a:t>
            </a:r>
          </a:p>
          <a:p>
            <a:pPr marL="0" indent="0">
              <a:spcAft>
                <a:spcPts val="0"/>
              </a:spcAft>
              <a:buClr>
                <a:srgbClr val="A20000"/>
              </a:buClr>
              <a:buSzPct val="75000"/>
              <a:buNone/>
            </a:pPr>
            <a:endParaRPr lang="en-US" dirty="0">
              <a:cs typeface="Arial" charset="0"/>
            </a:endParaRPr>
          </a:p>
          <a:p>
            <a:pPr>
              <a:spcAft>
                <a:spcPts val="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dirty="0">
                <a:cs typeface="Arial" charset="0"/>
              </a:rPr>
              <a:t>Projects may have potential for evolving into full research project in a future SPORE application</a:t>
            </a:r>
          </a:p>
        </p:txBody>
      </p:sp>
    </p:spTree>
    <p:extLst>
      <p:ext uri="{BB962C8B-B14F-4D97-AF65-F5344CB8AC3E}">
        <p14:creationId xmlns:p14="http://schemas.microsoft.com/office/powerpoint/2010/main" val="1454793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43F713D-105B-4722-A82D-929C962063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6540" y="2423160"/>
            <a:ext cx="5755339" cy="1828800"/>
          </a:xfrm>
        </p:spPr>
        <p:txBody>
          <a:bodyPr/>
          <a:lstStyle/>
          <a:p>
            <a:r>
              <a:rPr lang="en-US" dirty="0"/>
              <a:t>Additional information on Eligibility, Recommendations, and Review Criteria</a:t>
            </a:r>
          </a:p>
        </p:txBody>
      </p:sp>
    </p:spTree>
    <p:extLst>
      <p:ext uri="{BB962C8B-B14F-4D97-AF65-F5344CB8AC3E}">
        <p14:creationId xmlns:p14="http://schemas.microsoft.com/office/powerpoint/2010/main" val="29542694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  <a:latin typeface="Arial" charset="0"/>
                <a:cs typeface="Arial" charset="0"/>
              </a:rPr>
              <a:t>Eligibility and Responsiveness</a:t>
            </a:r>
            <a:endParaRPr lang="en-US" sz="3200" spc="600" dirty="0">
              <a:solidFill>
                <a:schemeClr val="accent4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1"/>
          </p:nvPr>
        </p:nvSpPr>
        <p:spPr>
          <a:xfrm>
            <a:off x="590821" y="1028700"/>
            <a:ext cx="10887456" cy="552958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Aft>
                <a:spcPts val="600"/>
              </a:spcAft>
              <a:buClr>
                <a:srgbClr val="A20000"/>
              </a:buClr>
              <a:buSzPct val="75000"/>
              <a:buNone/>
            </a:pPr>
            <a:r>
              <a:rPr lang="en-US" sz="2300" b="1" dirty="0">
                <a:latin typeface="Arial" charset="0"/>
                <a:cs typeface="Arial" charset="0"/>
              </a:rPr>
              <a:t>Applicant and Institution Eligibility:</a:t>
            </a:r>
          </a:p>
          <a:p>
            <a:pPr>
              <a:lnSpc>
                <a:spcPct val="120000"/>
              </a:lnSpc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u="sng" dirty="0">
                <a:latin typeface="Arial" charset="0"/>
                <a:cs typeface="Arial" charset="0"/>
              </a:rPr>
              <a:t>Minimum Research Base</a:t>
            </a:r>
            <a:r>
              <a:rPr lang="en-US" dirty="0">
                <a:latin typeface="Arial" charset="0"/>
                <a:cs typeface="Arial" charset="0"/>
              </a:rPr>
              <a:t>: At least </a:t>
            </a:r>
            <a:r>
              <a:rPr lang="en-US" b="1" dirty="0">
                <a:latin typeface="Arial" charset="0"/>
                <a:cs typeface="Arial" charset="0"/>
              </a:rPr>
              <a:t>t</a:t>
            </a:r>
            <a:r>
              <a:rPr lang="en-US" b="1" dirty="0">
                <a:cs typeface="Arial" panose="020B0604020202020204" pitchFamily="34" charset="0"/>
              </a:rPr>
              <a:t>wo</a:t>
            </a:r>
            <a:r>
              <a:rPr lang="en-US" dirty="0">
                <a:cs typeface="Arial" panose="020B0604020202020204" pitchFamily="34" charset="0"/>
              </a:rPr>
              <a:t> investigators with a significant role in the P20 must h</a:t>
            </a:r>
            <a:r>
              <a:rPr lang="en-US" dirty="0">
                <a:cs typeface="Arial" charset="0"/>
              </a:rPr>
              <a:t>ave independently funded peer-reviewed grant(s) or serve as an overall/site chairperson on an active NCI-sponsored clinical trial. </a:t>
            </a:r>
          </a:p>
          <a:p>
            <a:pPr marL="858838" lvl="2">
              <a:lnSpc>
                <a:spcPct val="120000"/>
              </a:lnSpc>
              <a:spcAft>
                <a:spcPts val="60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dirty="0">
                <a:cs typeface="Arial" charset="0"/>
              </a:rPr>
              <a:t>Relevant investigators include Research Project Co-Leads, Shared Resource Core Directors, or overall P20 PI/MPIs; </a:t>
            </a:r>
          </a:p>
          <a:p>
            <a:pPr marL="858838" lvl="2">
              <a:lnSpc>
                <a:spcPct val="120000"/>
              </a:lnSpc>
              <a:spcAft>
                <a:spcPts val="60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dirty="0">
                <a:cs typeface="Arial" charset="0"/>
              </a:rPr>
              <a:t>Include information in LOI and/or describe in leadership plan.</a:t>
            </a:r>
          </a:p>
          <a:p>
            <a:pPr>
              <a:lnSpc>
                <a:spcPct val="120000"/>
              </a:lnSpc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endParaRPr lang="en-US" dirty="0">
              <a:latin typeface="Arial" charset="0"/>
              <a:cs typeface="Arial" charset="0"/>
            </a:endParaRPr>
          </a:p>
          <a:p>
            <a:pPr>
              <a:lnSpc>
                <a:spcPct val="120000"/>
              </a:lnSpc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dirty="0">
                <a:latin typeface="Arial" charset="0"/>
                <a:cs typeface="Arial" charset="0"/>
              </a:rPr>
              <a:t>Foreign (non-U.S.) institutions are NOT eligible to apply</a:t>
            </a:r>
          </a:p>
          <a:p>
            <a:pPr marL="858838" lvl="1">
              <a:lnSpc>
                <a:spcPct val="120000"/>
              </a:lnSpc>
              <a:spcAft>
                <a:spcPts val="60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dirty="0">
                <a:latin typeface="Arial" charset="0"/>
                <a:cs typeface="Arial" charset="0"/>
              </a:rPr>
              <a:t>Foreign components are allowed.</a:t>
            </a:r>
          </a:p>
          <a:p>
            <a:pPr>
              <a:lnSpc>
                <a:spcPct val="120000"/>
              </a:lnSpc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endParaRPr lang="en-US" dirty="0">
              <a:latin typeface="Arial" charset="0"/>
              <a:cs typeface="Arial" charset="0"/>
            </a:endParaRPr>
          </a:p>
          <a:p>
            <a:pPr>
              <a:lnSpc>
                <a:spcPct val="120000"/>
              </a:lnSpc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dirty="0">
                <a:latin typeface="Arial" charset="0"/>
                <a:cs typeface="Arial" charset="0"/>
              </a:rPr>
              <a:t>PDs/PIs on an active SPORE grant (or on a pending SPORE application) cannot be designated as PD/PI on this P20 application (however can be included as Senior/Key Persons).</a:t>
            </a:r>
          </a:p>
          <a:p>
            <a:pPr marL="0" indent="0">
              <a:lnSpc>
                <a:spcPct val="120000"/>
              </a:lnSpc>
              <a:spcAft>
                <a:spcPts val="600"/>
              </a:spcAft>
              <a:buClr>
                <a:srgbClr val="A20000"/>
              </a:buClr>
              <a:buSzPct val="75000"/>
              <a:buNone/>
            </a:pPr>
            <a:endParaRPr lang="en-US" b="1" dirty="0">
              <a:latin typeface="Arial" charset="0"/>
              <a:cs typeface="Arial" charset="0"/>
            </a:endParaRPr>
          </a:p>
          <a:p>
            <a:pPr marL="0" indent="0">
              <a:lnSpc>
                <a:spcPct val="120000"/>
              </a:lnSpc>
              <a:spcAft>
                <a:spcPts val="600"/>
              </a:spcAft>
              <a:buClr>
                <a:srgbClr val="A20000"/>
              </a:buClr>
              <a:buSzPct val="75000"/>
              <a:buNone/>
            </a:pPr>
            <a:r>
              <a:rPr lang="en-US" sz="2300" b="1" dirty="0">
                <a:latin typeface="Arial" charset="0"/>
                <a:cs typeface="Arial" charset="0"/>
              </a:rPr>
              <a:t>Responsiveness:</a:t>
            </a:r>
          </a:p>
          <a:p>
            <a:pPr>
              <a:lnSpc>
                <a:spcPct val="120000"/>
              </a:lnSpc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dirty="0">
                <a:latin typeface="Arial" charset="0"/>
                <a:cs typeface="Arial" charset="0"/>
              </a:rPr>
              <a:t>Description of access to appropriate racial/ethnic patient populations; </a:t>
            </a:r>
          </a:p>
          <a:p>
            <a:pPr>
              <a:lnSpc>
                <a:spcPct val="120000"/>
              </a:lnSpc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dirty="0">
                <a:latin typeface="Arial" charset="0"/>
                <a:cs typeface="Arial" charset="0"/>
              </a:rPr>
              <a:t>Inclusion of cancer health disparity theme;</a:t>
            </a:r>
          </a:p>
          <a:p>
            <a:pPr>
              <a:lnSpc>
                <a:spcPct val="120000"/>
              </a:lnSpc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dirty="0">
                <a:latin typeface="Arial" charset="0"/>
                <a:cs typeface="Arial" charset="0"/>
              </a:rPr>
              <a:t>Investigation of cancer sites other than prostate and breast cancer;</a:t>
            </a:r>
          </a:p>
          <a:p>
            <a:pPr>
              <a:lnSpc>
                <a:spcPct val="120000"/>
              </a:lnSpc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dirty="0">
                <a:latin typeface="Arial" charset="0"/>
                <a:cs typeface="Arial" charset="0"/>
              </a:rPr>
              <a:t>Translational Research and human endpoints proposed.</a:t>
            </a:r>
          </a:p>
          <a:p>
            <a:pPr>
              <a:lnSpc>
                <a:spcPct val="120000"/>
              </a:lnSpc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endParaRPr lang="en-US" dirty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20000"/>
              </a:lnSpc>
              <a:spcAft>
                <a:spcPts val="600"/>
              </a:spcAft>
              <a:buClr>
                <a:srgbClr val="A20000"/>
              </a:buClr>
              <a:buSzPct val="75000"/>
              <a:buNone/>
            </a:pPr>
            <a:r>
              <a:rPr lang="en-US" sz="1600" i="1" dirty="0">
                <a:solidFill>
                  <a:schemeClr val="tx2"/>
                </a:solidFill>
                <a:latin typeface="Arial" charset="0"/>
                <a:cs typeface="Arial" charset="0"/>
              </a:rPr>
              <a:t>Note: Applications not addressing these activities will be considered non-responsive and will not be reviewed</a:t>
            </a:r>
          </a:p>
        </p:txBody>
      </p:sp>
    </p:spTree>
    <p:extLst>
      <p:ext uri="{BB962C8B-B14F-4D97-AF65-F5344CB8AC3E}">
        <p14:creationId xmlns:p14="http://schemas.microsoft.com/office/powerpoint/2010/main" val="16686884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>
                <a:solidFill>
                  <a:schemeClr val="accent4">
                    <a:lumMod val="50000"/>
                  </a:schemeClr>
                </a:solidFill>
              </a:rPr>
              <a:t>Letter of Intent and Pre-application Meetings</a:t>
            </a:r>
            <a:endParaRPr lang="en-US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390568" y="1293740"/>
            <a:ext cx="11229932" cy="6109547"/>
          </a:xfrm>
        </p:spPr>
        <p:txBody>
          <a:bodyPr/>
          <a:lstStyle/>
          <a:p>
            <a:pPr marL="0" indent="0">
              <a:buNone/>
            </a:pPr>
            <a:r>
              <a:rPr lang="en-US" altLang="en-US" b="1" dirty="0"/>
              <a:t>Letter of Intent:</a:t>
            </a:r>
          </a:p>
          <a:p>
            <a:pPr lvl="1"/>
            <a:r>
              <a:rPr lang="en-US" altLang="en-US" dirty="0"/>
              <a:t>Highly encouraged, but not required; </a:t>
            </a:r>
          </a:p>
          <a:p>
            <a:pPr lvl="1"/>
            <a:r>
              <a:rPr lang="en-US" altLang="en-US" dirty="0"/>
              <a:t>30 days before submission deadline;  </a:t>
            </a:r>
          </a:p>
          <a:p>
            <a:pPr lvl="1"/>
            <a:r>
              <a:rPr lang="en-US" altLang="en-US" dirty="0"/>
              <a:t>Not binding and does not enter into the review. 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Pre-application meeting:</a:t>
            </a:r>
          </a:p>
          <a:p>
            <a:pPr lvl="1"/>
            <a:r>
              <a:rPr lang="en-US" altLang="en-US" dirty="0"/>
              <a:t>Encouraged but not required;</a:t>
            </a:r>
          </a:p>
          <a:p>
            <a:pPr lvl="1"/>
            <a:r>
              <a:rPr lang="en-US" dirty="0"/>
              <a:t>Teleconference is acceptable;</a:t>
            </a:r>
          </a:p>
          <a:p>
            <a:pPr lvl="1"/>
            <a:r>
              <a:rPr lang="en-US" dirty="0"/>
              <a:t>Recommended information:</a:t>
            </a:r>
          </a:p>
          <a:p>
            <a:pPr lvl="2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700" dirty="0"/>
              <a:t>Diagram of the P20 structure and leadership;</a:t>
            </a:r>
          </a:p>
          <a:p>
            <a:pPr lvl="2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700" dirty="0"/>
              <a:t>Brief description (1-2 page) of proposed translational projects;</a:t>
            </a:r>
          </a:p>
          <a:p>
            <a:pPr lvl="2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700" dirty="0"/>
              <a:t>Description of proposed Cores and how they will be organized;</a:t>
            </a:r>
          </a:p>
          <a:p>
            <a:pPr lvl="2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700" dirty="0"/>
              <a:t>Details and/or biosketches on proposed scientific leaders for the P20.</a:t>
            </a:r>
          </a:p>
        </p:txBody>
      </p:sp>
    </p:spTree>
    <p:extLst>
      <p:ext uri="{BB962C8B-B14F-4D97-AF65-F5344CB8AC3E}">
        <p14:creationId xmlns:p14="http://schemas.microsoft.com/office/powerpoint/2010/main" val="22327979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9CEFC-1A25-44C2-B05F-6D7CCBEF9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Review Information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E37C494-2586-4880-B82F-4BDBD362284F}"/>
              </a:ext>
            </a:extLst>
          </p:cNvPr>
          <p:cNvSpPr>
            <a:spLocks noGrp="1" noChangeArrowheads="1"/>
          </p:cNvSpPr>
          <p:nvPr>
            <p:ph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</a:pPr>
            <a:r>
              <a:rPr lang="en-US" sz="2000" dirty="0">
                <a:effectLst/>
                <a:latin typeface="Arial" charset="0"/>
                <a:cs typeface="Arial" charset="0"/>
              </a:rPr>
              <a:t>Scientific assessment of P20 applications will be conducted through a peer-review process. </a:t>
            </a:r>
          </a:p>
          <a:p>
            <a:pPr>
              <a:lnSpc>
                <a:spcPct val="110000"/>
              </a:lnSpc>
              <a:spcAft>
                <a:spcPts val="600"/>
              </a:spcAft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</a:pPr>
            <a:endParaRPr lang="en-US" sz="800" dirty="0">
              <a:effectLst/>
              <a:latin typeface="Arial" charset="0"/>
              <a:cs typeface="Arial" charset="0"/>
            </a:endParaRPr>
          </a:p>
          <a:p>
            <a:pPr>
              <a:lnSpc>
                <a:spcPct val="110000"/>
              </a:lnSpc>
              <a:spcAft>
                <a:spcPts val="600"/>
              </a:spcAft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</a:pPr>
            <a:r>
              <a:rPr lang="en-US" sz="2000" dirty="0">
                <a:effectLst/>
                <a:latin typeface="Arial" charset="0"/>
                <a:cs typeface="Arial" charset="0"/>
              </a:rPr>
              <a:t>Overall Impact/Priority Score will be assigned to each application. </a:t>
            </a:r>
          </a:p>
          <a:p>
            <a:pPr>
              <a:lnSpc>
                <a:spcPct val="110000"/>
              </a:lnSpc>
              <a:spcAft>
                <a:spcPts val="600"/>
              </a:spcAft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</a:pPr>
            <a:endParaRPr lang="en-US" sz="800" dirty="0">
              <a:effectLst/>
              <a:latin typeface="Arial" charset="0"/>
              <a:cs typeface="Arial" charset="0"/>
            </a:endParaRPr>
          </a:p>
          <a:p>
            <a:pPr>
              <a:lnSpc>
                <a:spcPct val="110000"/>
              </a:lnSpc>
              <a:spcAft>
                <a:spcPts val="600"/>
              </a:spcAft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</a:pPr>
            <a:r>
              <a:rPr lang="en-US" sz="2000" dirty="0">
                <a:effectLst/>
                <a:latin typeface="Arial" charset="0"/>
                <a:cs typeface="Arial" charset="0"/>
              </a:rPr>
              <a:t>Funding decisions are made based on overall impact score, availability of funds, and programmatic priorities.</a:t>
            </a:r>
          </a:p>
          <a:p>
            <a:pPr>
              <a:lnSpc>
                <a:spcPct val="110000"/>
              </a:lnSpc>
              <a:spcAft>
                <a:spcPts val="600"/>
              </a:spcAft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</a:pPr>
            <a:endParaRPr lang="en-US" sz="800" dirty="0">
              <a:effectLst/>
              <a:latin typeface="Arial" charset="0"/>
              <a:cs typeface="Arial" charset="0"/>
            </a:endParaRPr>
          </a:p>
          <a:p>
            <a:pPr>
              <a:spcAft>
                <a:spcPts val="600"/>
              </a:spcAft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</a:pPr>
            <a:r>
              <a:rPr lang="en-US" sz="2000" dirty="0">
                <a:effectLst/>
                <a:latin typeface="Arial" charset="0"/>
                <a:cs typeface="Arial" charset="0"/>
              </a:rPr>
              <a:t>Standard Review Criteria will apply with </a:t>
            </a:r>
            <a:r>
              <a:rPr lang="en-US" dirty="0">
                <a:effectLst/>
                <a:latin typeface="Arial" charset="0"/>
                <a:cs typeface="Arial" charset="0"/>
              </a:rPr>
              <a:t>additional questions specific for the P20 RFA relating to topics </a:t>
            </a:r>
            <a:r>
              <a:rPr lang="en-US" dirty="0">
                <a:latin typeface="Arial" charset="0"/>
                <a:cs typeface="Arial" charset="0"/>
              </a:rPr>
              <a:t>such as </a:t>
            </a:r>
            <a:r>
              <a:rPr lang="en-US" sz="1600" dirty="0">
                <a:solidFill>
                  <a:schemeClr val="tx2"/>
                </a:solidFill>
                <a:latin typeface="Arial" charset="0"/>
                <a:cs typeface="Arial" charset="0"/>
              </a:rPr>
              <a:t>(refer to “Section V. Application Review Information” of RFA)</a:t>
            </a:r>
            <a:r>
              <a:rPr lang="en-US" sz="1600" dirty="0">
                <a:latin typeface="Arial" charset="0"/>
                <a:cs typeface="Arial" charset="0"/>
              </a:rPr>
              <a:t>:</a:t>
            </a:r>
            <a:endParaRPr lang="en-US" sz="1600" dirty="0">
              <a:effectLst/>
              <a:latin typeface="Arial" charset="0"/>
              <a:cs typeface="Arial" charset="0"/>
            </a:endParaRPr>
          </a:p>
          <a:p>
            <a:pPr lvl="1">
              <a:spcAft>
                <a:spcPts val="600"/>
              </a:spcAft>
              <a:buClr>
                <a:srgbClr val="C00000"/>
              </a:buClr>
              <a:buSzPct val="65000"/>
              <a:buFont typeface="Courier New" panose="02070309020205020404" pitchFamily="49" charset="0"/>
              <a:buChar char="o"/>
            </a:pPr>
            <a:r>
              <a:rPr lang="en-US" sz="1800" dirty="0">
                <a:latin typeface="Arial" charset="0"/>
                <a:cs typeface="Arial" charset="0"/>
              </a:rPr>
              <a:t>Translational research (impact, feasibility, innovation);</a:t>
            </a:r>
          </a:p>
          <a:p>
            <a:pPr lvl="1">
              <a:spcAft>
                <a:spcPts val="600"/>
              </a:spcAft>
              <a:buClr>
                <a:srgbClr val="C00000"/>
              </a:buClr>
              <a:buSzPct val="65000"/>
              <a:buFont typeface="Courier New" panose="02070309020205020404" pitchFamily="49" charset="0"/>
              <a:buChar char="o"/>
            </a:pPr>
            <a:r>
              <a:rPr lang="en-US" sz="1800" dirty="0">
                <a:latin typeface="Arial" charset="0"/>
                <a:cs typeface="Arial" charset="0"/>
              </a:rPr>
              <a:t>Relevancy to cancer disparities;</a:t>
            </a:r>
          </a:p>
          <a:p>
            <a:pPr lvl="1">
              <a:spcAft>
                <a:spcPts val="600"/>
              </a:spcAft>
              <a:buClr>
                <a:srgbClr val="C00000"/>
              </a:buClr>
              <a:buSzPct val="65000"/>
              <a:buFont typeface="Courier New" panose="02070309020205020404" pitchFamily="49" charset="0"/>
              <a:buChar char="o"/>
            </a:pPr>
            <a:r>
              <a:rPr lang="en-US" sz="1800" dirty="0">
                <a:latin typeface="Arial" charset="0"/>
                <a:cs typeface="Arial" charset="0"/>
              </a:rPr>
              <a:t>Access to appropriate patient populations;</a:t>
            </a:r>
          </a:p>
          <a:p>
            <a:pPr lvl="1">
              <a:spcAft>
                <a:spcPts val="600"/>
              </a:spcAft>
              <a:buClr>
                <a:srgbClr val="C00000"/>
              </a:buClr>
              <a:buSzPct val="65000"/>
              <a:buFont typeface="Courier New" panose="02070309020205020404" pitchFamily="49" charset="0"/>
              <a:buChar char="o"/>
            </a:pPr>
            <a:r>
              <a:rPr lang="en-US" sz="1800" dirty="0">
                <a:effectLst/>
                <a:latin typeface="Arial" charset="0"/>
                <a:cs typeface="Arial" charset="0"/>
              </a:rPr>
              <a:t>Potential to advance to SPORE.</a:t>
            </a:r>
          </a:p>
        </p:txBody>
      </p:sp>
    </p:spTree>
    <p:extLst>
      <p:ext uri="{BB962C8B-B14F-4D97-AF65-F5344CB8AC3E}">
        <p14:creationId xmlns:p14="http://schemas.microsoft.com/office/powerpoint/2010/main" val="28502958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>
                <a:solidFill>
                  <a:schemeClr val="accent4">
                    <a:lumMod val="50000"/>
                  </a:schemeClr>
                </a:solidFill>
              </a:rPr>
              <a:t>Upcoming Important Dates</a:t>
            </a:r>
          </a:p>
        </p:txBody>
      </p:sp>
      <p:graphicFrame>
        <p:nvGraphicFramePr>
          <p:cNvPr id="3" name="Table 2" descr="A table displays four upcoming important dates for the P20 application process. There are five columns withe the following headers: Letter of Intent, Application Receipt, Peer Review, Council Review, and Start Dates.&#10;&#10;There are then four rows for different series of dates/date ranges:&#10;&#10;Row 1- May 19, 2019 Letter of Intent, June 19, 2019 Application Receipt, September/October 2019 Peer Review, January 2020 Council Review, and April 2020 Start Dates.&#10;&#10;Row 2- September 18, 2019 Letter of Intent, October 18, 2019 Application Receipt, March/April 2019 Peer Review, May 2020 Council Review, and July 2020 Start Dates.&#10;&#10;Row 3- May 19, 2020 Letter of Intent, June 19, 2020 Application Receipt, September/October 2020 Peer Review, January 2021 Council Review, and April 2021 Start Dates.&#10;&#10;Row 4- September 18, 2020 Letter of Intent, October 18, 2020 Application Receipt, March/April 2020 Peer Review, May 2021 Council Review, and July 2021 Start Dates. ">
            <a:extLst>
              <a:ext uri="{FF2B5EF4-FFF2-40B4-BE49-F238E27FC236}">
                <a16:creationId xmlns:a16="http://schemas.microsoft.com/office/drawing/2014/main" id="{D10557DA-4CB5-4460-9059-DB8BD7053A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251911"/>
              </p:ext>
            </p:extLst>
          </p:nvPr>
        </p:nvGraphicFramePr>
        <p:xfrm>
          <a:off x="646176" y="2182144"/>
          <a:ext cx="10977880" cy="21234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75840">
                  <a:extLst>
                    <a:ext uri="{9D8B030D-6E8A-4147-A177-3AD203B41FA5}">
                      <a16:colId xmlns:a16="http://schemas.microsoft.com/office/drawing/2014/main" val="999075909"/>
                    </a:ext>
                  </a:extLst>
                </a:gridCol>
                <a:gridCol w="1844040">
                  <a:extLst>
                    <a:ext uri="{9D8B030D-6E8A-4147-A177-3AD203B41FA5}">
                      <a16:colId xmlns:a16="http://schemas.microsoft.com/office/drawing/2014/main" val="1496194869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3744767287"/>
                    </a:ext>
                  </a:extLst>
                </a:gridCol>
                <a:gridCol w="2240280">
                  <a:extLst>
                    <a:ext uri="{9D8B030D-6E8A-4147-A177-3AD203B41FA5}">
                      <a16:colId xmlns:a16="http://schemas.microsoft.com/office/drawing/2014/main" val="2791586200"/>
                    </a:ext>
                  </a:extLst>
                </a:gridCol>
                <a:gridCol w="1925320">
                  <a:extLst>
                    <a:ext uri="{9D8B030D-6E8A-4147-A177-3AD203B41FA5}">
                      <a16:colId xmlns:a16="http://schemas.microsoft.com/office/drawing/2014/main" val="6869596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Letter of Intent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Application Receipt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Peer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Council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Start Dates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2373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0000"/>
                          </a:solidFill>
                        </a:rPr>
                        <a:t>May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0000"/>
                          </a:solidFill>
                        </a:rPr>
                        <a:t>June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0000"/>
                          </a:solidFill>
                        </a:rPr>
                        <a:t>September/October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0000"/>
                          </a:solidFill>
                        </a:rPr>
                        <a:t>January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0000"/>
                          </a:solidFill>
                        </a:rPr>
                        <a:t>April 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0933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0000"/>
                          </a:solidFill>
                        </a:rPr>
                        <a:t>September 18,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0000"/>
                          </a:solidFill>
                        </a:rPr>
                        <a:t>October 18,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0000"/>
                          </a:solidFill>
                        </a:rPr>
                        <a:t>March April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0000"/>
                          </a:solidFill>
                        </a:rPr>
                        <a:t>May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0000"/>
                          </a:solidFill>
                        </a:rPr>
                        <a:t>July 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829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0000"/>
                          </a:solidFill>
                        </a:rPr>
                        <a:t>May 19,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0000"/>
                          </a:solidFill>
                        </a:rPr>
                        <a:t>June 19,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0000"/>
                          </a:solidFill>
                        </a:rPr>
                        <a:t>September/October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0000"/>
                          </a:solidFill>
                        </a:rPr>
                        <a:t>January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0000"/>
                          </a:solidFill>
                        </a:rPr>
                        <a:t>April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7655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0000"/>
                          </a:solidFill>
                        </a:rPr>
                        <a:t>September 18,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0000"/>
                          </a:solidFill>
                        </a:rPr>
                        <a:t>October 18,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0000"/>
                          </a:solidFill>
                        </a:rPr>
                        <a:t>March April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0000"/>
                          </a:solidFill>
                        </a:rPr>
                        <a:t>May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0000"/>
                          </a:solidFill>
                        </a:rPr>
                        <a:t>July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0821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2288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35DDC-A664-4223-A69B-EFA3080FC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272" y="338031"/>
            <a:ext cx="10887456" cy="423193"/>
          </a:xfrm>
        </p:spPr>
        <p:txBody>
          <a:bodyPr/>
          <a:lstStyle/>
          <a:p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At a Glance…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2CB990-D65E-4A48-8244-E43589FC6B34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91236" y="927100"/>
            <a:ext cx="11209528" cy="480060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1900" b="1" dirty="0"/>
              <a:t>RFA-CA-19-034: </a:t>
            </a:r>
            <a:r>
              <a:rPr lang="en-US" sz="1900" dirty="0"/>
              <a:t>Planning Grants for the Development of SPOREs in Cancer Health Disparities (P20)</a:t>
            </a:r>
          </a:p>
          <a:p>
            <a:pPr>
              <a:spcAft>
                <a:spcPts val="0"/>
              </a:spcAft>
            </a:pPr>
            <a:endParaRPr lang="en-US" sz="1900" dirty="0"/>
          </a:p>
          <a:p>
            <a:pPr>
              <a:spcAft>
                <a:spcPts val="0"/>
              </a:spcAft>
            </a:pPr>
            <a:r>
              <a:rPr lang="en-US" sz="1900" i="1" dirty="0">
                <a:solidFill>
                  <a:schemeClr val="accent1"/>
                </a:solidFill>
              </a:rPr>
              <a:t>Reissue of RFA-CA-17-033, resubmissions will be accepted</a:t>
            </a:r>
          </a:p>
          <a:p>
            <a:pPr marL="685800" lvl="1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i="1" dirty="0"/>
              <a:t>For this issuance, prostate and breast cancer investigations are not responsive.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1900" b="1" dirty="0"/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900" b="1" dirty="0"/>
              <a:t>Purpose: </a:t>
            </a:r>
            <a:r>
              <a:rPr lang="en-US" sz="1900" dirty="0"/>
              <a:t>Provide planning support to develop translational research programs focused on cancer disparities. Expectation is that P20 programs will evolve to become competitive for a full P50 SPORE, with cancer disparities as a cross-cutting research theme. </a:t>
            </a:r>
          </a:p>
          <a:p>
            <a:pPr marL="0" indent="0">
              <a:spcAft>
                <a:spcPts val="0"/>
              </a:spcAft>
              <a:buNone/>
            </a:pPr>
            <a:endParaRPr lang="en-US" sz="1900" dirty="0"/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900" b="1" dirty="0"/>
              <a:t>Major Components of the P20 Program:</a:t>
            </a:r>
          </a:p>
          <a:p>
            <a:pPr lvl="2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dirty="0"/>
              <a:t>Translational research projects, minimum of two with a human endpoint proposed;</a:t>
            </a:r>
          </a:p>
          <a:p>
            <a:pPr lvl="2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dirty="0"/>
              <a:t>Administrative Core;</a:t>
            </a:r>
          </a:p>
          <a:p>
            <a:pPr lvl="2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dirty="0"/>
              <a:t>Shared Resource Cores (Biospecimen/pathology core is required);</a:t>
            </a:r>
          </a:p>
          <a:p>
            <a:pPr lvl="2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dirty="0"/>
              <a:t>Developmental Research Program. </a:t>
            </a:r>
          </a:p>
          <a:p>
            <a:pPr marL="228600" lvl="1" indent="0">
              <a:spcAft>
                <a:spcPts val="0"/>
              </a:spcAft>
              <a:buNone/>
            </a:pPr>
            <a:endParaRPr lang="en-US" dirty="0"/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900" b="1" dirty="0"/>
              <a:t>Budget: </a:t>
            </a:r>
            <a:r>
              <a:rPr lang="en-US" sz="1900" dirty="0"/>
              <a:t>Maximum of $800K in direct costs/year for up to 3 years</a:t>
            </a:r>
          </a:p>
          <a:p>
            <a:pPr marL="0" indent="0">
              <a:spcAft>
                <a:spcPts val="0"/>
              </a:spcAft>
              <a:buNone/>
            </a:pPr>
            <a:endParaRPr lang="en-US" sz="1900" dirty="0"/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900" b="1" dirty="0"/>
              <a:t>Application Due Dates</a:t>
            </a:r>
            <a:r>
              <a:rPr lang="en-US" sz="1900" dirty="0"/>
              <a:t>: June 19, 2019; October 18, 2019; June 19, 2020; October 18, 2020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15571678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92D1BAC2-8993-4C5A-9B19-25BD729A3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368" y="415545"/>
            <a:ext cx="10887456" cy="423193"/>
          </a:xfrm>
        </p:spPr>
        <p:txBody>
          <a:bodyPr/>
          <a:lstStyle/>
          <a:p>
            <a:r>
              <a:rPr lang="en-US" altLang="en-US" sz="3200" dirty="0">
                <a:solidFill>
                  <a:schemeClr val="accent4">
                    <a:lumMod val="50000"/>
                  </a:schemeClr>
                </a:solidFill>
              </a:rPr>
              <a:t>Contact Information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FC6B23-783F-4A7E-947D-7426BD7C2F90}"/>
              </a:ext>
            </a:extLst>
          </p:cNvPr>
          <p:cNvSpPr/>
          <p:nvPr/>
        </p:nvSpPr>
        <p:spPr>
          <a:xfrm>
            <a:off x="3152854" y="1050064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 algn="ctr">
              <a:buNone/>
            </a:pPr>
            <a:endParaRPr lang="en-US" b="1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rgbClr val="000000"/>
                </a:solidFill>
              </a:rPr>
              <a:t>Scientific Research Contact: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000000"/>
                </a:solidFill>
              </a:rPr>
              <a:t>Tiffany Wallace, Ph.D.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000000"/>
                </a:solidFill>
              </a:rPr>
              <a:t>(240) 276-5114</a:t>
            </a:r>
          </a:p>
          <a:p>
            <a:pPr marL="0" indent="0" algn="ctr">
              <a:buNone/>
            </a:pPr>
            <a:r>
              <a:rPr lang="en-US" dirty="0"/>
              <a:t> </a:t>
            </a:r>
            <a:r>
              <a:rPr lang="en-US" u="sng" dirty="0">
                <a:hlinkClick r:id="rId3"/>
              </a:rPr>
              <a:t>Tiffany.Wallace@nih.gov</a:t>
            </a:r>
            <a:r>
              <a:rPr lang="en-US" dirty="0"/>
              <a:t>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b="1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endParaRPr lang="en-US" b="1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rgbClr val="000000"/>
                </a:solidFill>
              </a:rPr>
              <a:t>Financial/Grants Management Contact: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000000"/>
                </a:solidFill>
              </a:rPr>
              <a:t>Carol Perry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000000"/>
                </a:solidFill>
              </a:rPr>
              <a:t>(240) 276- 6282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000000"/>
                </a:solidFill>
                <a:hlinkClick r:id="rId4"/>
              </a:rPr>
              <a:t>perryc@mail.nih.gov</a:t>
            </a:r>
            <a:r>
              <a:rPr lang="en-US" dirty="0">
                <a:solidFill>
                  <a:srgbClr val="000000"/>
                </a:solidFill>
              </a:rPr>
              <a:t> </a:t>
            </a:r>
          </a:p>
          <a:p>
            <a:pPr marL="0" indent="0" algn="ctr">
              <a:buNone/>
            </a:pPr>
            <a:endParaRPr lang="en-US" dirty="0"/>
          </a:p>
        </p:txBody>
      </p:sp>
      <p:grpSp>
        <p:nvGrpSpPr>
          <p:cNvPr id="8" name="Group 7" descr="CRCHD Website - http://crchd.cancer.gov, Twitter - @ncicrchd, Instagram - NCI Cente to Reduce Cancer Health Disparities (CRCHD)"/>
          <p:cNvGrpSpPr/>
          <p:nvPr/>
        </p:nvGrpSpPr>
        <p:grpSpPr>
          <a:xfrm>
            <a:off x="1910168" y="4987876"/>
            <a:ext cx="3117273" cy="548890"/>
            <a:chOff x="838200" y="5716853"/>
            <a:chExt cx="3429000" cy="603779"/>
          </a:xfrm>
        </p:grpSpPr>
        <p:pic>
          <p:nvPicPr>
            <p:cNvPr id="9" name="Picture 4">
              <a:extLs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96" t="11081" r="66882"/>
            <a:stretch>
              <a:fillRect/>
            </a:stretch>
          </p:blipFill>
          <p:spPr bwMode="auto">
            <a:xfrm>
              <a:off x="838200" y="5716853"/>
              <a:ext cx="533400" cy="6037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Content Placeholder 3"/>
            <p:cNvSpPr txBox="1">
              <a:spLocks/>
            </p:cNvSpPr>
            <p:nvPr/>
          </p:nvSpPr>
          <p:spPr bwMode="auto">
            <a:xfrm>
              <a:off x="1371600" y="5816780"/>
              <a:ext cx="2895600" cy="425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defTabSz="457200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orbel" pitchFamily="34" charset="0"/>
                  <a:ea typeface="ＭＳ Ｐゴシック" pitchFamily="34" charset="-128"/>
                </a:defRPr>
              </a:lvl1pPr>
              <a:lvl2pPr marL="742950" indent="-285750" defTabSz="45720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orbel" pitchFamily="34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orbel" pitchFamily="34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orbel" pitchFamily="34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orbel" pitchFamily="34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orbel" pitchFamily="34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orbel" pitchFamily="34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orbel" pitchFamily="34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orbe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Font typeface="Arial" charset="0"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  <a:latin typeface="+mn-lt"/>
                </a:rPr>
                <a:t>http://crchd.cancer.gov</a:t>
              </a:r>
            </a:p>
          </p:txBody>
        </p:sp>
      </p:grpSp>
      <p:grpSp>
        <p:nvGrpSpPr>
          <p:cNvPr id="5" name="Group 4" descr="CRCHD Website - http://crchd.cancer.gov, Twitter - @ncicrchd, Instagram - "/>
          <p:cNvGrpSpPr/>
          <p:nvPr/>
        </p:nvGrpSpPr>
        <p:grpSpPr>
          <a:xfrm>
            <a:off x="5207138" y="5061007"/>
            <a:ext cx="1802808" cy="402628"/>
            <a:chOff x="5255911" y="5715000"/>
            <a:chExt cx="1983089" cy="442891"/>
          </a:xfrm>
        </p:grpSpPr>
        <p:pic>
          <p:nvPicPr>
            <p:cNvPr id="6" name="Picture 2">
              <a:extLs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55911" y="5720800"/>
              <a:ext cx="537958" cy="4370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Content Placeholder 3"/>
            <p:cNvSpPr txBox="1">
              <a:spLocks/>
            </p:cNvSpPr>
            <p:nvPr/>
          </p:nvSpPr>
          <p:spPr bwMode="auto">
            <a:xfrm>
              <a:off x="5753100" y="5715000"/>
              <a:ext cx="1485900" cy="4279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defTabSz="457200"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orbel" pitchFamily="34" charset="0"/>
                  <a:ea typeface="ＭＳ Ｐゴシック" pitchFamily="34" charset="-128"/>
                </a:defRPr>
              </a:lvl1pPr>
              <a:lvl2pPr marL="742950" indent="-285750" defTabSz="45720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orbel" pitchFamily="34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orbel" pitchFamily="34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orbel" pitchFamily="34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orbel" pitchFamily="34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orbel" pitchFamily="34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orbel" pitchFamily="34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orbel" pitchFamily="34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orbe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Font typeface="Arial" charset="0"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  <a:latin typeface="+mn-lt"/>
                </a:rPr>
                <a:t>@ncicrchd</a:t>
              </a:r>
            </a:p>
          </p:txBody>
        </p:sp>
      </p:grpSp>
      <p:grpSp>
        <p:nvGrpSpPr>
          <p:cNvPr id="11" name="Group 10" descr="CRCHD Website - http://crchd.cancer.gov, Twitter - @ncicrchd, Instagram - "/>
          <p:cNvGrpSpPr/>
          <p:nvPr/>
        </p:nvGrpSpPr>
        <p:grpSpPr>
          <a:xfrm>
            <a:off x="7462194" y="4985952"/>
            <a:ext cx="3064194" cy="552738"/>
            <a:chOff x="5773387" y="5637113"/>
            <a:chExt cx="3370613" cy="608012"/>
          </a:xfrm>
        </p:grpSpPr>
        <p:pic>
          <p:nvPicPr>
            <p:cNvPr id="12" name="Picture 3">
              <a:extLs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73387" y="5661100"/>
              <a:ext cx="560038" cy="560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Content Placeholder 3"/>
            <p:cNvSpPr txBox="1">
              <a:spLocks/>
            </p:cNvSpPr>
            <p:nvPr/>
          </p:nvSpPr>
          <p:spPr bwMode="auto">
            <a:xfrm>
              <a:off x="6333425" y="5637113"/>
              <a:ext cx="2810575" cy="608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defTabSz="457200"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orbel" pitchFamily="34" charset="0"/>
                  <a:ea typeface="ＭＳ Ｐゴシック" pitchFamily="34" charset="-128"/>
                </a:defRPr>
              </a:lvl1pPr>
              <a:lvl2pPr marL="742950" indent="-285750" defTabSz="45720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orbel" pitchFamily="34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orbel" pitchFamily="34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orbel" pitchFamily="34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orbel" pitchFamily="34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orbel" pitchFamily="34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orbel" pitchFamily="34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orbel" pitchFamily="34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orbe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buFont typeface="Arial" pitchFamily="34" charset="0"/>
                <a:buNone/>
              </a:pPr>
              <a:r>
                <a:rPr lang="en-US" altLang="en-US" sz="1200" b="1" dirty="0">
                  <a:solidFill>
                    <a:srgbClr val="000000"/>
                  </a:solidFill>
                  <a:latin typeface="+mn-lt"/>
                </a:rPr>
                <a:t>NCI Center to Reduce Cancer Health Disparities (CRCHD)</a:t>
              </a:r>
            </a:p>
            <a:p>
              <a:pPr eaLnBrk="1" hangingPunct="1">
                <a:buFont typeface="Arial" pitchFamily="34" charset="0"/>
                <a:buNone/>
              </a:pPr>
              <a:endParaRPr lang="en-US" altLang="en-US" sz="1050" b="1" dirty="0">
                <a:solidFill>
                  <a:srgbClr val="000000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293686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>
                <a:solidFill>
                  <a:schemeClr val="accent3">
                    <a:lumMod val="75000"/>
                  </a:schemeClr>
                </a:solidFill>
                <a:latin typeface="Arial" charset="0"/>
                <a:cs typeface="Arial" charset="0"/>
              </a:rPr>
              <a:t>Important Websites</a:t>
            </a:r>
          </a:p>
        </p:txBody>
      </p:sp>
      <p:sp>
        <p:nvSpPr>
          <p:cNvPr id="46083" name="Rectangle 3"/>
          <p:cNvSpPr txBox="1">
            <a:spLocks noChangeArrowheads="1"/>
          </p:cNvSpPr>
          <p:nvPr/>
        </p:nvSpPr>
        <p:spPr bwMode="auto">
          <a:xfrm>
            <a:off x="360883" y="1154265"/>
            <a:ext cx="11470234" cy="528955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>
              <a:defRPr>
                <a:solidFill>
                  <a:srgbClr val="FFFF66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FFFF66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FFFF66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FFFF66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FFFF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kumimoji="1" lang="en-US" sz="1600" b="1" dirty="0">
                <a:solidFill>
                  <a:srgbClr val="000000"/>
                </a:solidFill>
                <a:cs typeface="Arial" charset="0"/>
              </a:rPr>
              <a:t>Center to Reduce Cancer Health Disparities (CRCHD): </a:t>
            </a:r>
            <a:r>
              <a:rPr kumimoji="1" lang="en-US" sz="1600" b="1" dirty="0">
                <a:solidFill>
                  <a:srgbClr val="000000"/>
                </a:solidFill>
                <a:cs typeface="Arial" charset="0"/>
                <a:hlinkClick r:id="rId3"/>
              </a:rPr>
              <a:t>https://www.cancer.gov/about-nci/organization/crchd</a:t>
            </a:r>
            <a:r>
              <a:rPr kumimoji="1" lang="en-US" sz="1600" b="1" dirty="0">
                <a:solidFill>
                  <a:srgbClr val="000000"/>
                </a:solidFill>
                <a:cs typeface="Arial" charset="0"/>
              </a:rPr>
              <a:t> 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endParaRPr kumimoji="1" lang="en-US" sz="1600" b="1" dirty="0">
              <a:solidFill>
                <a:srgbClr val="000000"/>
              </a:solidFill>
              <a:cs typeface="Arial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kumimoji="1" lang="en-US" sz="1600" b="1" dirty="0">
                <a:solidFill>
                  <a:srgbClr val="000000"/>
                </a:solidFill>
                <a:cs typeface="Arial" charset="0"/>
              </a:rPr>
              <a:t>P20 planning grant RFA: </a:t>
            </a:r>
            <a:r>
              <a:rPr kumimoji="1" lang="en-US" sz="1600" b="1" dirty="0">
                <a:solidFill>
                  <a:srgbClr val="000000"/>
                </a:solidFill>
                <a:cs typeface="Arial" charset="0"/>
                <a:hlinkClick r:id="rId4"/>
              </a:rPr>
              <a:t>https://grants.nih.gov/grants/guide/rfa-files/RFA-CA-17-033.html</a:t>
            </a:r>
            <a:r>
              <a:rPr kumimoji="1" lang="en-US" sz="1600" b="1" dirty="0">
                <a:solidFill>
                  <a:srgbClr val="000000"/>
                </a:solidFill>
                <a:cs typeface="Arial" charset="0"/>
              </a:rPr>
              <a:t> 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endParaRPr kumimoji="1" lang="en-US" sz="1600" b="1" dirty="0">
              <a:solidFill>
                <a:srgbClr val="000000"/>
              </a:solidFill>
              <a:cs typeface="Arial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kumimoji="1" lang="en-US" sz="1600" b="1" dirty="0">
                <a:solidFill>
                  <a:srgbClr val="000000"/>
                </a:solidFill>
                <a:cs typeface="Arial" charset="0"/>
              </a:rPr>
              <a:t>Translational Research Program (TRP), home of the SPOREs: </a:t>
            </a:r>
            <a:r>
              <a:rPr lang="en-US" sz="1600" b="1" dirty="0">
                <a:solidFill>
                  <a:srgbClr val="0000FF"/>
                </a:solidFill>
                <a:cs typeface="Arial" charset="0"/>
                <a:hlinkClick r:id="rId5"/>
              </a:rPr>
              <a:t>http://trp.cancer.gov</a:t>
            </a:r>
            <a:r>
              <a:rPr lang="en-US" sz="1600" b="1" dirty="0">
                <a:solidFill>
                  <a:srgbClr val="0000FF"/>
                </a:solidFill>
                <a:cs typeface="Arial" charset="0"/>
              </a:rPr>
              <a:t> 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endParaRPr kumimoji="1" lang="en-US" sz="1600" b="1" dirty="0">
              <a:solidFill>
                <a:srgbClr val="000000"/>
              </a:solidFill>
              <a:cs typeface="Arial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kumimoji="1" lang="en-US" sz="1600" b="1" dirty="0">
                <a:solidFill>
                  <a:srgbClr val="000000"/>
                </a:solidFill>
                <a:cs typeface="Arial" charset="0"/>
              </a:rPr>
              <a:t>Division of Cancer Treatment &amp; Diagnosis (DCTD): </a:t>
            </a:r>
            <a:r>
              <a:rPr kumimoji="1" lang="en-US" sz="1600" b="1" dirty="0">
                <a:solidFill>
                  <a:srgbClr val="000000"/>
                </a:solidFill>
                <a:cs typeface="Arial" charset="0"/>
                <a:hlinkClick r:id="rId6"/>
              </a:rPr>
              <a:t>http://dctd.cancer.gov/</a:t>
            </a:r>
            <a:endParaRPr kumimoji="1" lang="en-US" sz="1600" b="1" dirty="0">
              <a:solidFill>
                <a:srgbClr val="000000"/>
              </a:solidFill>
              <a:cs typeface="Arial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endParaRPr kumimoji="1" lang="en-US" sz="1600" b="1" dirty="0">
              <a:solidFill>
                <a:srgbClr val="000000"/>
              </a:solidFill>
              <a:cs typeface="Arial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kumimoji="1" lang="en-US" sz="1600" b="1" dirty="0">
                <a:solidFill>
                  <a:srgbClr val="000000"/>
                </a:solidFill>
                <a:cs typeface="Arial" charset="0"/>
              </a:rPr>
              <a:t>SPORE Program Announcement: </a:t>
            </a:r>
            <a:r>
              <a:rPr kumimoji="1" lang="en-US" sz="1600" b="1" dirty="0">
                <a:solidFill>
                  <a:srgbClr val="000000"/>
                </a:solidFill>
                <a:cs typeface="Arial" charset="0"/>
                <a:hlinkClick r:id="rId7"/>
              </a:rPr>
              <a:t>http://grants.nih.gov/grants/guide/pa-files/PAR-18-313.html</a:t>
            </a:r>
            <a:endParaRPr kumimoji="1" lang="en-US" sz="1600" b="1" dirty="0">
              <a:solidFill>
                <a:srgbClr val="000000"/>
              </a:solidFill>
              <a:cs typeface="Arial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endParaRPr kumimoji="1" lang="en-US" sz="1600" b="1" dirty="0">
              <a:solidFill>
                <a:srgbClr val="000000"/>
              </a:solidFill>
              <a:cs typeface="Arial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kumimoji="1" lang="en-US" sz="1600" b="1" dirty="0">
                <a:solidFill>
                  <a:srgbClr val="000000"/>
                </a:solidFill>
                <a:cs typeface="Arial" charset="0"/>
              </a:rPr>
              <a:t>Office of Extramural Research (OER): </a:t>
            </a:r>
            <a:r>
              <a:rPr lang="en-US" sz="1600" b="1" dirty="0">
                <a:solidFill>
                  <a:srgbClr val="000000"/>
                </a:solidFill>
                <a:cs typeface="Arial" charset="0"/>
                <a:hlinkClick r:id="rId8"/>
              </a:rPr>
              <a:t>http://grants.nih.gov/grants/oer.htm</a:t>
            </a:r>
            <a:endParaRPr lang="en-US" sz="1600" b="1" dirty="0">
              <a:solidFill>
                <a:srgbClr val="000000"/>
              </a:solidFill>
              <a:cs typeface="Arial" charset="0"/>
              <a:hlinkClick r:id="rId9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Wingdings" pitchFamily="2" charset="2"/>
              <a:buChar char="v"/>
            </a:pPr>
            <a:endParaRPr lang="en-US" sz="1600" b="1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8157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589280" y="351268"/>
            <a:ext cx="8305800" cy="609600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sz="3200" dirty="0">
                <a:solidFill>
                  <a:schemeClr val="accent3"/>
                </a:solidFill>
                <a:latin typeface="Arial" charset="0"/>
                <a:cs typeface="Arial" charset="0"/>
              </a:rPr>
              <a:t>Important Policy Notices at NIH</a:t>
            </a:r>
            <a:endParaRPr lang="en-US" i="1" dirty="0">
              <a:solidFill>
                <a:schemeClr val="accent3"/>
              </a:solidFill>
              <a:latin typeface="Arial" charset="0"/>
              <a:cs typeface="Arial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589280" y="1221968"/>
            <a:ext cx="11120120" cy="5460077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Limited allowable appendix materials (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NOT-OD-17-098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  <a:p>
            <a:pPr lvl="1">
              <a:spcAft>
                <a:spcPts val="60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IRB-approved and draft clinical trial protocols (allowed for SPORE FOA);</a:t>
            </a:r>
          </a:p>
          <a:p>
            <a:pPr lvl="1">
              <a:spcAft>
                <a:spcPts val="60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Blank data collection, survey, and questionnaire forms;</a:t>
            </a:r>
          </a:p>
          <a:p>
            <a:pPr lvl="1">
              <a:spcAft>
                <a:spcPts val="60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Simple lists of interview questions;</a:t>
            </a:r>
          </a:p>
          <a:p>
            <a:pPr lvl="1">
              <a:spcAft>
                <a:spcPts val="60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Blank informed consent/assent forms.</a:t>
            </a:r>
          </a:p>
          <a:p>
            <a:pPr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Clinical trial and human subjects changes:</a:t>
            </a:r>
          </a:p>
          <a:p>
            <a:pPr lvl="1">
              <a:spcAft>
                <a:spcPts val="60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New Human Subjects and Clinical Trials Information Form (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NOT-OD-17-119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lvl="1">
              <a:spcAft>
                <a:spcPts val="60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New Review Criteria for Research Project Applications Involving Clinical Trials (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NOT-OD-17-118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lvl="1">
              <a:spcAft>
                <a:spcPts val="60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Policy on Use of a Single Institutional Review Board for Multi-Site Research (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NOT-OD-16-094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lvl="1"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Genomic data sharing (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GDS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NOT-OD-14-124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spcAft>
                <a:spcPts val="60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Include a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GDS plan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in Resource Sharing Plan section,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if applicable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endParaRPr lang="en-US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Updates to Application Instructions and Review Criteria (</a:t>
            </a:r>
            <a:r>
              <a:rPr lang="en-US" b="1" dirty="0">
                <a:hlinkClick r:id="rId11"/>
              </a:rPr>
              <a:t>NOT-OD-18-228</a:t>
            </a:r>
            <a:r>
              <a:rPr lang="en-US" b="1" dirty="0"/>
              <a:t>):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60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Rigor and Transparency;</a:t>
            </a:r>
          </a:p>
          <a:p>
            <a:pPr lvl="1">
              <a:spcAft>
                <a:spcPts val="60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Inclusion Reporting and Protections for Human Subjects.</a:t>
            </a: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229600" y="6416676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rgbClr val="FFFF66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FFFF66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FFFF66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FFFF66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FFFF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9pPr>
          </a:lstStyle>
          <a:p>
            <a:fld id="{3978C426-57B6-4EE4-9A01-BBF1AA90949F}" type="slidenum">
              <a:rPr lang="en-US">
                <a:solidFill>
                  <a:srgbClr val="606060"/>
                </a:solidFill>
                <a:latin typeface="Times New Roman" pitchFamily="18" charset="0"/>
              </a:rPr>
              <a:pPr/>
              <a:t>22</a:t>
            </a:fld>
            <a:endParaRPr lang="en-US" dirty="0">
              <a:solidFill>
                <a:srgbClr val="60606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3955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uestions?">
            <a:extLst>
              <a:ext uri="{FF2B5EF4-FFF2-40B4-BE49-F238E27FC236}">
                <a16:creationId xmlns:a16="http://schemas.microsoft.com/office/drawing/2014/main" id="{7651391C-0FAA-4D8E-ABD4-144CABCE2158}"/>
              </a:ext>
            </a:extLst>
          </p:cNvPr>
          <p:cNvSpPr txBox="1">
            <a:spLocks/>
          </p:cNvSpPr>
          <p:nvPr/>
        </p:nvSpPr>
        <p:spPr>
          <a:xfrm>
            <a:off x="652272" y="-215273"/>
            <a:ext cx="10887456" cy="4800600"/>
          </a:xfrm>
          <a:prstGeom prst="rect">
            <a:avLst/>
          </a:prstGeom>
        </p:spPr>
        <p:txBody>
          <a:bodyPr/>
          <a:lstStyle>
            <a:lvl1pPr marL="228600" indent="-228600" algn="l" defTabSz="457200" rtl="0" eaLnBrk="1" fontAlgn="base" hangingPunct="1">
              <a:spcBef>
                <a:spcPct val="0"/>
              </a:spcBef>
              <a:spcAft>
                <a:spcPts val="1000"/>
              </a:spcAft>
              <a:buClr>
                <a:schemeClr val="accent1"/>
              </a:buClr>
              <a:buFont typeface="Wingdings" charset="0"/>
              <a:buChar char="§"/>
              <a:defRPr sz="2000" kern="1200">
                <a:solidFill>
                  <a:srgbClr val="000000"/>
                </a:solidFill>
                <a:latin typeface="+mn-lt"/>
                <a:ea typeface="ＭＳ Ｐゴシック" charset="0"/>
                <a:cs typeface="SapientCentroSlab-Light"/>
              </a:defRPr>
            </a:lvl1pPr>
            <a:lvl2pPr marL="457200" indent="-228600" algn="l" defTabSz="457200" rtl="0" eaLnBrk="1" fontAlgn="base" hangingPunct="1">
              <a:spcBef>
                <a:spcPct val="0"/>
              </a:spcBef>
              <a:spcAft>
                <a:spcPts val="1000"/>
              </a:spcAft>
              <a:buClr>
                <a:schemeClr val="accent1"/>
              </a:buClr>
              <a:buFont typeface="Wingdings" charset="0"/>
              <a:buChar char="§"/>
              <a:defRPr sz="1900" kern="1200">
                <a:solidFill>
                  <a:srgbClr val="000000"/>
                </a:solidFill>
                <a:latin typeface="+mn-lt"/>
                <a:ea typeface="ＭＳ Ｐゴシック" charset="0"/>
                <a:cs typeface="SapientCentroSlab-Light"/>
              </a:defRPr>
            </a:lvl2pPr>
            <a:lvl3pPr marL="685800" indent="-228600" algn="l" defTabSz="457200" rtl="0" eaLnBrk="1" fontAlgn="base" hangingPunct="1">
              <a:spcBef>
                <a:spcPct val="0"/>
              </a:spcBef>
              <a:spcAft>
                <a:spcPts val="1000"/>
              </a:spcAft>
              <a:buClr>
                <a:schemeClr val="accent1"/>
              </a:buClr>
              <a:buFont typeface="Wingdings" charset="0"/>
              <a:buChar char="§"/>
              <a:defRPr sz="1800" kern="1200">
                <a:solidFill>
                  <a:srgbClr val="000000"/>
                </a:solidFill>
                <a:latin typeface="+mn-lt"/>
                <a:ea typeface="ＭＳ Ｐゴシック" charset="0"/>
                <a:cs typeface="SapientCentroSlab-Light"/>
              </a:defRPr>
            </a:lvl3pPr>
            <a:lvl4pPr marL="914400" indent="-228600" algn="l" defTabSz="457200" rtl="0" eaLnBrk="1" fontAlgn="base" hangingPunct="1">
              <a:spcBef>
                <a:spcPct val="0"/>
              </a:spcBef>
              <a:spcAft>
                <a:spcPts val="1000"/>
              </a:spcAft>
              <a:buClr>
                <a:schemeClr val="accent1"/>
              </a:buClr>
              <a:buFont typeface="Wingdings" charset="0"/>
              <a:buChar char="§"/>
              <a:defRPr sz="1700" kern="1200">
                <a:solidFill>
                  <a:srgbClr val="000000"/>
                </a:solidFill>
                <a:latin typeface="+mn-lt"/>
                <a:ea typeface="ＭＳ Ｐゴシック" charset="0"/>
                <a:cs typeface="SapientCentroSlab-Light"/>
              </a:defRPr>
            </a:lvl4pPr>
            <a:lvl5pPr marL="1143000" indent="-228600" algn="l" defTabSz="457200" rtl="0" eaLnBrk="1" fontAlgn="base" hangingPunct="1">
              <a:spcBef>
                <a:spcPct val="0"/>
              </a:spcBef>
              <a:spcAft>
                <a:spcPts val="1000"/>
              </a:spcAft>
              <a:buClr>
                <a:schemeClr val="accent1"/>
              </a:buClr>
              <a:buFont typeface="Wingdings" charset="0"/>
              <a:buChar char="§"/>
              <a:defRPr sz="1600" kern="1200">
                <a:solidFill>
                  <a:srgbClr val="000000"/>
                </a:solidFill>
                <a:latin typeface="+mn-lt"/>
                <a:ea typeface="ＭＳ Ｐゴシック" charset="0"/>
                <a:cs typeface="SapientCentroSlab-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charset="0"/>
              <a:buNone/>
            </a:pPr>
            <a:endParaRPr lang="en-US" b="1" dirty="0"/>
          </a:p>
          <a:p>
            <a:pPr marL="0" indent="0" algn="ctr">
              <a:buFont typeface="Wingdings" charset="0"/>
              <a:buNone/>
            </a:pPr>
            <a:endParaRPr lang="en-US" sz="2800" b="1" dirty="0">
              <a:solidFill>
                <a:schemeClr val="tx2"/>
              </a:solidFill>
            </a:endParaRPr>
          </a:p>
          <a:p>
            <a:pPr marL="0" indent="0" algn="ctr">
              <a:buFont typeface="Wingdings" charset="0"/>
              <a:buNone/>
            </a:pPr>
            <a:r>
              <a:rPr lang="en-US" sz="5500" b="1" dirty="0">
                <a:solidFill>
                  <a:schemeClr val="bg1"/>
                </a:solidFill>
              </a:rPr>
              <a:t>Questions?</a:t>
            </a:r>
            <a:endParaRPr lang="en-US" sz="5500" dirty="0">
              <a:solidFill>
                <a:schemeClr val="bg1"/>
              </a:solidFill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D0F5D8DF-5DB2-4FD7-AA71-C76F2DD848AE}"/>
              </a:ext>
            </a:extLst>
          </p:cNvPr>
          <p:cNvSpPr txBox="1">
            <a:spLocks/>
          </p:cNvSpPr>
          <p:nvPr/>
        </p:nvSpPr>
        <p:spPr>
          <a:xfrm>
            <a:off x="1072055" y="2062128"/>
            <a:ext cx="10363200" cy="182784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indent="0" algn="ctr" eaLnBrk="1" hangingPunct="1">
              <a:spcAft>
                <a:spcPts val="1000"/>
              </a:spcAft>
              <a:buClr>
                <a:schemeClr val="accent1"/>
              </a:buClr>
              <a:buFont typeface="Wingdings" charset="0"/>
              <a:buNone/>
              <a:defRPr sz="2000" b="1">
                <a:solidFill>
                  <a:srgbClr val="000000"/>
                </a:solidFill>
                <a:latin typeface="+mn-lt"/>
                <a:cs typeface="SapientCentroSlab-Light"/>
              </a:defRPr>
            </a:lvl1pPr>
            <a:lvl2pPr indent="-228600" eaLnBrk="1" hangingPunct="1">
              <a:spcAft>
                <a:spcPts val="1000"/>
              </a:spcAft>
              <a:buClr>
                <a:schemeClr val="accent1"/>
              </a:buClr>
              <a:buFont typeface="Wingdings" charset="0"/>
              <a:buChar char="§"/>
              <a:defRPr sz="1900">
                <a:solidFill>
                  <a:srgbClr val="000000"/>
                </a:solidFill>
                <a:latin typeface="+mn-lt"/>
                <a:cs typeface="SapientCentroSlab-Light"/>
              </a:defRPr>
            </a:lvl2pPr>
            <a:lvl3pPr marL="685800" indent="-228600" eaLnBrk="1" hangingPunct="1">
              <a:spcAft>
                <a:spcPts val="1000"/>
              </a:spcAft>
              <a:buClr>
                <a:schemeClr val="accent1"/>
              </a:buClr>
              <a:buFont typeface="Wingdings" charset="0"/>
              <a:buChar char="§"/>
              <a:defRPr sz="1800">
                <a:solidFill>
                  <a:srgbClr val="000000"/>
                </a:solidFill>
                <a:latin typeface="+mn-lt"/>
                <a:cs typeface="SapientCentroSlab-Light"/>
              </a:defRPr>
            </a:lvl3pPr>
            <a:lvl4pPr marL="914400" indent="-228600" eaLnBrk="1" hangingPunct="1">
              <a:spcAft>
                <a:spcPts val="1000"/>
              </a:spcAft>
              <a:buClr>
                <a:schemeClr val="accent1"/>
              </a:buClr>
              <a:buFont typeface="Wingdings" charset="0"/>
              <a:buChar char="§"/>
              <a:defRPr sz="1700">
                <a:solidFill>
                  <a:srgbClr val="000000"/>
                </a:solidFill>
                <a:latin typeface="+mn-lt"/>
                <a:cs typeface="SapientCentroSlab-Light"/>
              </a:defRPr>
            </a:lvl4pPr>
            <a:lvl5pPr marL="1143000" indent="-228600" eaLnBrk="1" hangingPunct="1">
              <a:spcAft>
                <a:spcPts val="1000"/>
              </a:spcAft>
              <a:buClr>
                <a:schemeClr val="accent1"/>
              </a:buClr>
              <a:buFont typeface="Wingdings" charset="0"/>
              <a:buChar char="§"/>
              <a:defRPr sz="1600">
                <a:solidFill>
                  <a:srgbClr val="000000"/>
                </a:solidFill>
                <a:latin typeface="+mn-lt"/>
                <a:cs typeface="SapientCentroSlab-Light"/>
              </a:defRPr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>
                <a:latin typeface="+mn-lt"/>
                <a:ea typeface="+mn-ea"/>
                <a:cs typeface="+mn-cs"/>
              </a:defRPr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>
                <a:latin typeface="+mn-lt"/>
                <a:ea typeface="+mn-ea"/>
                <a:cs typeface="+mn-cs"/>
              </a:defRPr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>
                <a:latin typeface="+mn-lt"/>
                <a:ea typeface="+mn-ea"/>
                <a:cs typeface="+mn-cs"/>
              </a:defRPr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>
                <a:solidFill>
                  <a:schemeClr val="bg1"/>
                </a:solidFill>
              </a:rPr>
              <a:t>Feasibility</a:t>
            </a:r>
            <a:r>
              <a:rPr lang="en-US" sz="2200" dirty="0"/>
              <a:t> </a:t>
            </a:r>
            <a:r>
              <a:rPr lang="en-US" sz="2200" dirty="0">
                <a:solidFill>
                  <a:schemeClr val="bg1"/>
                </a:solidFill>
              </a:rPr>
              <a:t>and Planning Studies for Development of SPOREs </a:t>
            </a:r>
            <a:br>
              <a:rPr lang="en-US" sz="2200" dirty="0">
                <a:solidFill>
                  <a:schemeClr val="bg1"/>
                </a:solidFill>
              </a:rPr>
            </a:br>
            <a:r>
              <a:rPr lang="en-US" sz="2200" dirty="0">
                <a:solidFill>
                  <a:schemeClr val="bg1"/>
                </a:solidFill>
              </a:rPr>
              <a:t>to Investigate Cancer Health Disparities (P20)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CA624CD-2093-4A75-85A2-51BDD36CF9E4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217643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41020" y="460551"/>
            <a:ext cx="11109960" cy="423193"/>
          </a:xfrm>
        </p:spPr>
        <p:txBody>
          <a:bodyPr/>
          <a:lstStyle/>
          <a:p>
            <a:br>
              <a:rPr lang="en-US" sz="3200" dirty="0">
                <a:solidFill>
                  <a:schemeClr val="accent4">
                    <a:lumMod val="50000"/>
                  </a:schemeClr>
                </a:solidFill>
              </a:rPr>
            </a:br>
            <a:br>
              <a:rPr lang="en-US" sz="32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3200" dirty="0">
                <a:solidFill>
                  <a:schemeClr val="accent4">
                    <a:lumMod val="50000"/>
                  </a:schemeClr>
                </a:solidFill>
                <a:latin typeface="Arial" charset="0"/>
                <a:cs typeface="Arial" charset="0"/>
              </a:rPr>
              <a:t>Specialized Programs of Research Excellence (SPORE)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474914" y="1219193"/>
            <a:ext cx="11406249" cy="2792887"/>
          </a:xfrm>
        </p:spPr>
        <p:txBody>
          <a:bodyPr/>
          <a:lstStyle/>
          <a:p>
            <a:pPr>
              <a:spcAft>
                <a:spcPts val="300"/>
              </a:spcAft>
            </a:pPr>
            <a:r>
              <a:rPr lang="en-US" dirty="0"/>
              <a:t>Currently 52 active SPOREs spanning a diverse range of organ sites.</a:t>
            </a:r>
          </a:p>
          <a:p>
            <a:pPr marL="0" indent="0">
              <a:spcAft>
                <a:spcPts val="300"/>
              </a:spcAft>
              <a:buNone/>
            </a:pPr>
            <a:r>
              <a:rPr lang="en-US" dirty="0"/>
              <a:t> </a:t>
            </a:r>
          </a:p>
          <a:p>
            <a:pPr>
              <a:spcAft>
                <a:spcPts val="300"/>
              </a:spcAft>
            </a:pPr>
            <a:r>
              <a:rPr lang="en-US" dirty="0"/>
              <a:t>Supports </a:t>
            </a:r>
            <a:r>
              <a:rPr lang="en-US" b="1" dirty="0">
                <a:solidFill>
                  <a:schemeClr val="tx2"/>
                </a:solidFill>
              </a:rPr>
              <a:t>translational research </a:t>
            </a:r>
            <a:r>
              <a:rPr lang="en-US" dirty="0"/>
              <a:t>to improve cancer prevention, early detection, diagnosis, and treatment of cancer</a:t>
            </a:r>
          </a:p>
          <a:p>
            <a:pPr>
              <a:spcAft>
                <a:spcPts val="300"/>
              </a:spcAft>
            </a:pPr>
            <a:endParaRPr lang="en-US" dirty="0"/>
          </a:p>
          <a:p>
            <a:pPr>
              <a:spcAft>
                <a:spcPts val="300"/>
              </a:spcAft>
            </a:pPr>
            <a:r>
              <a:rPr lang="en-US" dirty="0"/>
              <a:t>Multi-component, multi-project, specialized center grants (P50)</a:t>
            </a:r>
          </a:p>
          <a:p>
            <a:pPr>
              <a:spcAft>
                <a:spcPts val="300"/>
              </a:spcAft>
            </a:pPr>
            <a:endParaRPr lang="en-US" dirty="0"/>
          </a:p>
          <a:p>
            <a:pPr>
              <a:spcAft>
                <a:spcPts val="300"/>
              </a:spcAft>
            </a:pPr>
            <a:r>
              <a:rPr lang="en-US" dirty="0"/>
              <a:t>SPOREs can focus any of the following:</a:t>
            </a:r>
          </a:p>
          <a:p>
            <a:pPr lvl="2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US" dirty="0"/>
              <a:t>An organ-specific cancer; 		</a:t>
            </a:r>
          </a:p>
          <a:p>
            <a:pPr lvl="2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US" dirty="0"/>
              <a:t>A group of highly related cancers;</a:t>
            </a:r>
          </a:p>
          <a:p>
            <a:pPr lvl="2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US" dirty="0"/>
              <a:t>Cancers related by common biological pathway mutations/alterations;</a:t>
            </a:r>
          </a:p>
          <a:p>
            <a:pPr lvl="2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US" dirty="0"/>
              <a:t>Cross-cutting themes (e.g. </a:t>
            </a:r>
            <a:r>
              <a:rPr lang="en-US" b="1" dirty="0">
                <a:solidFill>
                  <a:srgbClr val="A50021"/>
                </a:solidFill>
              </a:rPr>
              <a:t>cancer health disparities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)</a:t>
            </a:r>
            <a:r>
              <a:rPr lang="en-US" dirty="0"/>
              <a:t>.</a:t>
            </a:r>
          </a:p>
          <a:p>
            <a:pPr lvl="2">
              <a:spcAft>
                <a:spcPts val="300"/>
              </a:spcAft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dirty="0"/>
              <a:t>No past or active SPOREs exclusively focused on a cancer disparities theme.</a:t>
            </a:r>
          </a:p>
          <a:p>
            <a:pPr marL="457200" lvl="2" indent="0">
              <a:spcAft>
                <a:spcPts val="30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981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43F713D-105B-4722-A82D-929C962063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Important Definitions for P20 Program Applications</a:t>
            </a:r>
          </a:p>
        </p:txBody>
      </p:sp>
    </p:spTree>
    <p:extLst>
      <p:ext uri="{BB962C8B-B14F-4D97-AF65-F5344CB8AC3E}">
        <p14:creationId xmlns:p14="http://schemas.microsoft.com/office/powerpoint/2010/main" val="343373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C0B2D-D9DB-4F20-9231-67972D28D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272" y="380972"/>
            <a:ext cx="10887456" cy="423193"/>
          </a:xfrm>
        </p:spPr>
        <p:txBody>
          <a:bodyPr/>
          <a:lstStyle/>
          <a:p>
            <a:r>
              <a:rPr lang="en-US" sz="3200" dirty="0"/>
              <a:t>Translational Research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03BDA-0F96-4E0E-B25B-23EC2961743C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52272" y="1358386"/>
            <a:ext cx="10887456" cy="4800600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>
                <a:latin typeface="+mj-lt"/>
                <a:cs typeface="Arial" charset="0"/>
              </a:rPr>
              <a:t>Translational research uses knowledge of human biology to develop and test the feasibility of cancer-relevant interventions* in humans </a:t>
            </a:r>
            <a:r>
              <a:rPr lang="en-US" sz="2200" b="1" i="1" dirty="0">
                <a:latin typeface="+mj-lt"/>
                <a:cs typeface="Arial" charset="0"/>
              </a:rPr>
              <a:t>AND/OR </a:t>
            </a:r>
            <a:r>
              <a:rPr lang="en-US" sz="2200" dirty="0">
                <a:latin typeface="+mj-lt"/>
                <a:cs typeface="Arial" charset="0"/>
              </a:rPr>
              <a:t>determines the biological basis for observations made in individuals with cancer or in populations at risk for cancer </a:t>
            </a:r>
          </a:p>
          <a:p>
            <a:pPr marL="0" indent="0">
              <a:buNone/>
            </a:pPr>
            <a:endParaRPr lang="en-US" b="1" dirty="0">
              <a:latin typeface="Arial Black" pitchFamily="34" charset="0"/>
              <a:cs typeface="Arial" charset="0"/>
            </a:endParaRPr>
          </a:p>
          <a:p>
            <a:pPr marL="0" indent="0">
              <a:buNone/>
            </a:pPr>
            <a:endParaRPr lang="en-US" b="1" dirty="0">
              <a:latin typeface="Arial Black" pitchFamily="34" charset="0"/>
              <a:cs typeface="Arial" charset="0"/>
            </a:endParaRPr>
          </a:p>
          <a:p>
            <a:pPr marL="0" indent="0">
              <a:buNone/>
            </a:pPr>
            <a:endParaRPr lang="en-US" b="1" dirty="0">
              <a:latin typeface="Arial Black" pitchFamily="34" charset="0"/>
              <a:cs typeface="Arial" charset="0"/>
            </a:endParaRPr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TextBox 4">
            <a:extLst>
              <a:ext uri="{FF2B5EF4-FFF2-40B4-BE49-F238E27FC236}">
                <a16:creationId xmlns:a16="http://schemas.microsoft.com/office/drawing/2014/main" id="{588ADAD8-1A19-4F1A-83CF-95751BF86F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360" y="3339931"/>
            <a:ext cx="10953412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rgbClr val="FFFF66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FFFF66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FFFF66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FFFF66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FFFF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9pPr>
          </a:lstStyle>
          <a:p>
            <a:r>
              <a:rPr lang="en-US" sz="2000" dirty="0">
                <a:solidFill>
                  <a:srgbClr val="000000"/>
                </a:solidFill>
                <a:latin typeface="+mj-lt"/>
              </a:rPr>
              <a:t>*The term "intervention" includes any intervention, tool and/or method that is applicable to the prevention, early detection, diagnosis, prognosis, and/or treatment of cancer. These may include: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+mj-lt"/>
              </a:rPr>
              <a:t>molecular assays;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+mj-lt"/>
              </a:rPr>
              <a:t>imaging techniques;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+mj-lt"/>
              </a:rPr>
              <a:t>drugs;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+mj-lt"/>
              </a:rPr>
              <a:t>biological agents;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+mj-lt"/>
              </a:rPr>
              <a:t>other relevant methodologies. </a:t>
            </a:r>
          </a:p>
        </p:txBody>
      </p:sp>
    </p:spTree>
    <p:extLst>
      <p:ext uri="{BB962C8B-B14F-4D97-AF65-F5344CB8AC3E}">
        <p14:creationId xmlns:p14="http://schemas.microsoft.com/office/powerpoint/2010/main" val="3261487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  <a:latin typeface="Arial" charset="0"/>
                <a:cs typeface="Arial" charset="0"/>
              </a:rPr>
              <a:t>Human Endpoint</a:t>
            </a:r>
          </a:p>
        </p:txBody>
      </p:sp>
      <p:sp>
        <p:nvSpPr>
          <p:cNvPr id="35843" name="Rectangle 3"/>
          <p:cNvSpPr txBox="1">
            <a:spLocks noChangeArrowheads="1"/>
          </p:cNvSpPr>
          <p:nvPr/>
        </p:nvSpPr>
        <p:spPr bwMode="auto">
          <a:xfrm>
            <a:off x="556424" y="1245336"/>
            <a:ext cx="8648536" cy="454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rgbClr val="FFFF66"/>
                </a:solidFill>
                <a:latin typeface="Arial" charset="0"/>
              </a:defRPr>
            </a:lvl1pPr>
            <a:lvl2pPr marL="800100" indent="-342900">
              <a:defRPr>
                <a:solidFill>
                  <a:srgbClr val="FFFF66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FFFF66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FFFF66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FFFF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66"/>
                </a:solidFill>
                <a:latin typeface="Arial" charset="0"/>
              </a:defRPr>
            </a:lvl9pPr>
          </a:lstStyle>
          <a:p>
            <a:pPr marL="285750" indent="-285750"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kumimoji="1" lang="en-US" sz="2000" dirty="0">
                <a:solidFill>
                  <a:srgbClr val="000000"/>
                </a:solidFill>
                <a:cs typeface="Arial" charset="0"/>
              </a:rPr>
              <a:t>A human endpoint must be proposed in each research project:  </a:t>
            </a:r>
          </a:p>
          <a:p>
            <a:pPr lvl="1" indent="-287338"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kumimoji="1" lang="en-US" dirty="0">
                <a:solidFill>
                  <a:srgbClr val="000000"/>
                </a:solidFill>
                <a:cs typeface="Arial" charset="0"/>
              </a:rPr>
              <a:t>Population, behavioral, or psychosocial studies addressing biological of aspects cancer;</a:t>
            </a:r>
          </a:p>
          <a:p>
            <a:pPr lvl="1" indent="-287338"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kumimoji="1" lang="en-US" dirty="0">
                <a:solidFill>
                  <a:srgbClr val="000000"/>
                </a:solidFill>
                <a:cs typeface="Arial" charset="0"/>
              </a:rPr>
              <a:t>Discovery/development of biomarkers, only when conducted in human specimens/patients; </a:t>
            </a:r>
          </a:p>
          <a:p>
            <a:pPr lvl="1" indent="-287338"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kumimoji="1" lang="en-US" dirty="0">
                <a:solidFill>
                  <a:srgbClr val="000000"/>
                </a:solidFill>
                <a:cs typeface="Arial" charset="0"/>
              </a:rPr>
              <a:t>Early-phase clinical trials;</a:t>
            </a:r>
          </a:p>
          <a:p>
            <a:pPr lvl="1" indent="-287338"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kumimoji="1" lang="en-US" dirty="0">
                <a:solidFill>
                  <a:srgbClr val="000000"/>
                </a:solidFill>
                <a:cs typeface="Arial" charset="0"/>
              </a:rPr>
              <a:t>IND-directed toxicology studies (conducted following a pre-IND meeting with the FDA).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endParaRPr kumimoji="1" lang="en-US" dirty="0">
              <a:solidFill>
                <a:srgbClr val="000000"/>
              </a:solidFill>
              <a:cs typeface="Arial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kumimoji="1" lang="en-US" sz="2000" dirty="0">
                <a:solidFill>
                  <a:srgbClr val="000000"/>
                </a:solidFill>
                <a:cs typeface="Arial" charset="0"/>
              </a:rPr>
              <a:t>Cell lines, organoids, xenografts, or patient-derived xenografts (PDX) using primary human tumors </a:t>
            </a:r>
            <a:r>
              <a:rPr kumimoji="1" lang="en-US" sz="2000" dirty="0">
                <a:solidFill>
                  <a:srgbClr val="A20000"/>
                </a:solidFill>
                <a:cs typeface="Arial" charset="0"/>
              </a:rPr>
              <a:t>are not sufficient </a:t>
            </a:r>
            <a:r>
              <a:rPr kumimoji="1" lang="en-US" sz="2000" dirty="0">
                <a:solidFill>
                  <a:srgbClr val="000000"/>
                </a:solidFill>
                <a:cs typeface="Arial" charset="0"/>
              </a:rPr>
              <a:t>as</a:t>
            </a:r>
            <a:r>
              <a:rPr kumimoji="1" lang="en-US" sz="2000" dirty="0">
                <a:solidFill>
                  <a:srgbClr val="A20000"/>
                </a:solidFill>
                <a:cs typeface="Arial" charset="0"/>
              </a:rPr>
              <a:t> </a:t>
            </a:r>
            <a:r>
              <a:rPr kumimoji="1" lang="en-US" sz="2000" dirty="0">
                <a:solidFill>
                  <a:srgbClr val="000000"/>
                </a:solidFill>
                <a:cs typeface="Arial" charset="0"/>
              </a:rPr>
              <a:t>human endpoints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endParaRPr kumimoji="1" lang="en-US" sz="2000" dirty="0">
              <a:solidFill>
                <a:srgbClr val="000000"/>
              </a:solidFill>
              <a:cs typeface="Arial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kumimoji="1" lang="en-US" sz="2000" i="1" dirty="0">
                <a:solidFill>
                  <a:srgbClr val="000000"/>
                </a:solidFill>
                <a:cs typeface="Arial" charset="0"/>
              </a:rPr>
              <a:t>Note: P50 SPORE applications additionally require a clinical endpoint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Wingdings" pitchFamily="2" charset="2"/>
              <a:buChar char="v"/>
            </a:pPr>
            <a:endParaRPr kumimoji="1" lang="en-US" b="1" dirty="0">
              <a:solidFill>
                <a:schemeClr val="tx1"/>
              </a:solidFill>
              <a:cs typeface="Arial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A20000"/>
              </a:buClr>
              <a:buSzPct val="75000"/>
              <a:buFont typeface="Wingdings" pitchFamily="2" charset="2"/>
              <a:buChar char="v"/>
            </a:pPr>
            <a:endParaRPr kumimoji="1" lang="en-US" b="1" dirty="0">
              <a:solidFill>
                <a:schemeClr val="tx1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131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84FA8-E905-45D0-869F-9CF2DD1F8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Cancer Health Disparities (CHDs)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957A9-DA4B-4F91-B202-A6A7E5E29C3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42028" y="977154"/>
            <a:ext cx="10887456" cy="4800600"/>
          </a:xfrm>
        </p:spPr>
        <p:txBody>
          <a:bodyPr/>
          <a:lstStyle/>
          <a:p>
            <a:r>
              <a:rPr lang="en-US" b="1" dirty="0"/>
              <a:t>NCI defines CHDs as adverse differences in cancer incidence, prevalence, mortality, survivorship, and/or burden of cancer, or related health conditions, that exist among specific populations.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All activities of the proposed P20 Programs must address cancer health disparities, using a comparative research design between at least two racial/ethnic populations:</a:t>
            </a:r>
          </a:p>
          <a:p>
            <a:pPr lvl="3">
              <a:spcAft>
                <a:spcPts val="600"/>
              </a:spcAft>
            </a:pPr>
            <a:r>
              <a:rPr lang="en-US" sz="1600" dirty="0"/>
              <a:t>American Indian/Alaska Natives;</a:t>
            </a:r>
          </a:p>
          <a:p>
            <a:pPr lvl="3">
              <a:spcAft>
                <a:spcPts val="600"/>
              </a:spcAft>
            </a:pPr>
            <a:r>
              <a:rPr lang="en-US" sz="1600" dirty="0"/>
              <a:t>Asians;</a:t>
            </a:r>
          </a:p>
          <a:p>
            <a:pPr lvl="3">
              <a:spcAft>
                <a:spcPts val="600"/>
              </a:spcAft>
            </a:pPr>
            <a:r>
              <a:rPr lang="en-US" sz="1600" dirty="0"/>
              <a:t>African Americans;</a:t>
            </a:r>
          </a:p>
          <a:p>
            <a:pPr lvl="3">
              <a:spcAft>
                <a:spcPts val="600"/>
              </a:spcAft>
            </a:pPr>
            <a:r>
              <a:rPr lang="en-US" sz="1600" dirty="0"/>
              <a:t>Caucasians;</a:t>
            </a:r>
          </a:p>
          <a:p>
            <a:pPr lvl="3">
              <a:spcAft>
                <a:spcPts val="600"/>
              </a:spcAft>
            </a:pPr>
            <a:r>
              <a:rPr lang="en-US" sz="1600" dirty="0"/>
              <a:t>Native Hawaiians/Pacific Islanders;</a:t>
            </a:r>
          </a:p>
          <a:p>
            <a:pPr lvl="3">
              <a:spcAft>
                <a:spcPts val="600"/>
              </a:spcAft>
            </a:pPr>
            <a:r>
              <a:rPr lang="en-US" sz="1600" dirty="0"/>
              <a:t>Hispanic/Latinos.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r>
              <a:rPr lang="en-US" dirty="0"/>
              <a:t>Focus on cancer types for which health disparities are particularly well documented among racial/ethnic minority populations (e.g. colon, liver, lung, multiple myeloma).</a:t>
            </a:r>
          </a:p>
          <a:p>
            <a:pPr lvl="1"/>
            <a:r>
              <a:rPr lang="en-US" sz="1600" i="1" dirty="0">
                <a:solidFill>
                  <a:schemeClr val="accent1"/>
                </a:solidFill>
              </a:rPr>
              <a:t>For this issuance, prostate and breast cancer investigations are </a:t>
            </a:r>
            <a:r>
              <a:rPr lang="en-US" sz="1600" b="1" i="1" u="sng" dirty="0">
                <a:solidFill>
                  <a:schemeClr val="accent1"/>
                </a:solidFill>
              </a:rPr>
              <a:t>not</a:t>
            </a:r>
            <a:r>
              <a:rPr lang="en-US" sz="1600" i="1" dirty="0">
                <a:solidFill>
                  <a:schemeClr val="accent1"/>
                </a:solidFill>
              </a:rPr>
              <a:t> responsive.</a:t>
            </a:r>
          </a:p>
        </p:txBody>
      </p:sp>
    </p:spTree>
    <p:extLst>
      <p:ext uri="{BB962C8B-B14F-4D97-AF65-F5344CB8AC3E}">
        <p14:creationId xmlns:p14="http://schemas.microsoft.com/office/powerpoint/2010/main" val="1759234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43F713D-105B-4722-A82D-929C962063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79459" y="2423160"/>
            <a:ext cx="5298139" cy="1828800"/>
          </a:xfrm>
        </p:spPr>
        <p:txBody>
          <a:bodyPr/>
          <a:lstStyle/>
          <a:p>
            <a:r>
              <a:rPr lang="en-US" dirty="0"/>
              <a:t>Components of P20 Applications</a:t>
            </a:r>
          </a:p>
        </p:txBody>
      </p:sp>
    </p:spTree>
    <p:extLst>
      <p:ext uri="{BB962C8B-B14F-4D97-AF65-F5344CB8AC3E}">
        <p14:creationId xmlns:p14="http://schemas.microsoft.com/office/powerpoint/2010/main" val="370148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>
              <a:defRPr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Required Application Components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sz="quarter" idx="11"/>
          </p:nvPr>
        </p:nvSpPr>
        <p:spPr>
          <a:xfrm>
            <a:off x="642028" y="1214492"/>
            <a:ext cx="10887456" cy="480060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  <a:spcAft>
                <a:spcPts val="600"/>
              </a:spcAft>
              <a:buClr>
                <a:srgbClr val="A20000"/>
              </a:buClr>
              <a:buSzPct val="75000"/>
              <a:buNone/>
            </a:pPr>
            <a:r>
              <a:rPr lang="en-US" dirty="0">
                <a:solidFill>
                  <a:schemeClr val="tx2"/>
                </a:solidFill>
                <a:cs typeface="Arial" charset="0"/>
              </a:rPr>
              <a:t>Review “Section IV. Application and Submission Information” for more details</a:t>
            </a:r>
          </a:p>
          <a:p>
            <a:pPr>
              <a:lnSpc>
                <a:spcPct val="90000"/>
              </a:lnSpc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endParaRPr lang="en-US" sz="2000" b="1" dirty="0">
              <a:cs typeface="Arial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sz="2000" b="1" dirty="0">
                <a:cs typeface="Arial" charset="0"/>
              </a:rPr>
              <a:t>Overall </a:t>
            </a:r>
            <a:r>
              <a:rPr lang="en-US" sz="1600" i="1" dirty="0">
                <a:cs typeface="Arial" charset="0"/>
              </a:rPr>
              <a:t>(12-page limit)</a:t>
            </a:r>
          </a:p>
          <a:p>
            <a:pPr marL="0" indent="0">
              <a:lnSpc>
                <a:spcPct val="90000"/>
              </a:lnSpc>
              <a:spcAft>
                <a:spcPts val="600"/>
              </a:spcAft>
              <a:buClr>
                <a:srgbClr val="A20000"/>
              </a:buClr>
              <a:buSzPct val="75000"/>
              <a:buNone/>
            </a:pPr>
            <a:r>
              <a:rPr lang="en-US" sz="1600" i="1" dirty="0">
                <a:cs typeface="Arial" charset="0"/>
              </a:rPr>
              <a:t> </a:t>
            </a:r>
          </a:p>
          <a:p>
            <a:pPr lvl="1">
              <a:lnSpc>
                <a:spcPct val="90000"/>
              </a:lnSpc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endParaRPr lang="en-US" sz="800" i="1" dirty="0">
              <a:cs typeface="Arial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sz="2000" b="1" dirty="0">
                <a:cs typeface="Arial" charset="0"/>
              </a:rPr>
              <a:t>Admin Core: </a:t>
            </a:r>
            <a:r>
              <a:rPr lang="en-US" sz="2000" dirty="0">
                <a:cs typeface="Arial" charset="0"/>
              </a:rPr>
              <a:t>Administrative Core </a:t>
            </a:r>
            <a:r>
              <a:rPr lang="en-US" sz="1600" i="1" dirty="0">
                <a:cs typeface="Arial" charset="0"/>
              </a:rPr>
              <a:t>(12-page limit)</a:t>
            </a:r>
          </a:p>
          <a:p>
            <a:pPr marL="0" indent="0">
              <a:lnSpc>
                <a:spcPct val="90000"/>
              </a:lnSpc>
              <a:spcAft>
                <a:spcPts val="600"/>
              </a:spcAft>
              <a:buClr>
                <a:srgbClr val="A20000"/>
              </a:buClr>
              <a:buSzPct val="75000"/>
              <a:buNone/>
            </a:pPr>
            <a:endParaRPr lang="en-US" sz="1600" i="1" dirty="0">
              <a:cs typeface="Arial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endParaRPr lang="en-US" sz="800" dirty="0">
              <a:cs typeface="Arial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sz="2000" b="1" dirty="0">
                <a:cs typeface="Arial" charset="0"/>
              </a:rPr>
              <a:t>Project: </a:t>
            </a:r>
            <a:r>
              <a:rPr lang="en-US" sz="2000" dirty="0">
                <a:cs typeface="Arial" charset="0"/>
              </a:rPr>
              <a:t>Research Projects</a:t>
            </a:r>
            <a:r>
              <a:rPr lang="en-US" sz="2000" b="1" dirty="0">
                <a:cs typeface="Arial" charset="0"/>
              </a:rPr>
              <a:t> </a:t>
            </a:r>
            <a:r>
              <a:rPr lang="en-US" sz="1600" i="1" dirty="0">
                <a:cs typeface="Arial" charset="0"/>
              </a:rPr>
              <a:t>(12-page limit/project)</a:t>
            </a:r>
          </a:p>
          <a:p>
            <a:pPr>
              <a:lnSpc>
                <a:spcPct val="90000"/>
              </a:lnSpc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endParaRPr lang="en-US" sz="2000" b="1" dirty="0">
              <a:cs typeface="Arial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sz="2000" b="1" dirty="0">
                <a:cs typeface="Arial" charset="0"/>
              </a:rPr>
              <a:t>Core: </a:t>
            </a:r>
            <a:r>
              <a:rPr lang="en-US" sz="1600" i="1" dirty="0">
                <a:cs typeface="Arial" charset="0"/>
              </a:rPr>
              <a:t>(12-page limit/core)</a:t>
            </a:r>
            <a:endParaRPr lang="en-US" sz="1600" b="1" dirty="0">
              <a:cs typeface="Arial" charset="0"/>
            </a:endParaRPr>
          </a:p>
          <a:p>
            <a:pPr lvl="1">
              <a:lnSpc>
                <a:spcPct val="90000"/>
              </a:lnSpc>
              <a:spcAft>
                <a:spcPts val="60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1600" dirty="0">
                <a:cs typeface="Arial" charset="0"/>
              </a:rPr>
              <a:t>Biospecimen/Pathology Core: required;</a:t>
            </a:r>
          </a:p>
          <a:p>
            <a:pPr lvl="1">
              <a:lnSpc>
                <a:spcPct val="90000"/>
              </a:lnSpc>
              <a:spcAft>
                <a:spcPts val="600"/>
              </a:spcAft>
              <a:buClr>
                <a:srgbClr val="A20000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1600" dirty="0">
                <a:cs typeface="Arial" charset="0"/>
              </a:rPr>
              <a:t>Other Shared Resource Cores (e.g. animal, stat, clinical, outreach): optional.</a:t>
            </a:r>
          </a:p>
          <a:p>
            <a:pPr marL="228600" lvl="1" indent="0">
              <a:lnSpc>
                <a:spcPct val="90000"/>
              </a:lnSpc>
              <a:spcAft>
                <a:spcPts val="600"/>
              </a:spcAft>
              <a:buClr>
                <a:srgbClr val="A20000"/>
              </a:buClr>
              <a:buSzPct val="75000"/>
              <a:buNone/>
            </a:pPr>
            <a:endParaRPr lang="en-US" sz="1600" dirty="0">
              <a:cs typeface="Arial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endParaRPr lang="en-US" sz="800" i="1" dirty="0">
              <a:cs typeface="Arial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sz="2000" b="1" dirty="0">
                <a:cs typeface="Arial" charset="0"/>
              </a:rPr>
              <a:t>Dev Res Prog: </a:t>
            </a:r>
            <a:r>
              <a:rPr lang="en-US" sz="2000" dirty="0">
                <a:cs typeface="Arial" charset="0"/>
              </a:rPr>
              <a:t>Developmental Research Program (DRP) </a:t>
            </a:r>
            <a:r>
              <a:rPr lang="en-US" sz="1600" i="1" dirty="0">
                <a:cs typeface="Arial" charset="0"/>
              </a:rPr>
              <a:t>(12 page limit)</a:t>
            </a:r>
          </a:p>
          <a:p>
            <a:pPr>
              <a:lnSpc>
                <a:spcPct val="90000"/>
              </a:lnSpc>
              <a:spcAft>
                <a:spcPts val="600"/>
              </a:spcAft>
              <a:buClr>
                <a:srgbClr val="A20000"/>
              </a:buClr>
              <a:buSzPct val="75000"/>
              <a:buFont typeface="Wingdings" panose="05000000000000000000" pitchFamily="2" charset="2"/>
              <a:buChar char="§"/>
            </a:pPr>
            <a:endParaRPr lang="en-US" sz="900" i="1" dirty="0">
              <a:cs typeface="Arial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08744295"/>
      </p:ext>
    </p:extLst>
  </p:cSld>
  <p:clrMapOvr>
    <a:masterClrMapping/>
  </p:clrMapOvr>
</p:sld>
</file>

<file path=ppt/theme/theme1.xml><?xml version="1.0" encoding="utf-8"?>
<a:theme xmlns:a="http://schemas.openxmlformats.org/drawingml/2006/main" name="NCI PPT Template 4x3 BLUE">
  <a:themeElements>
    <a:clrScheme name="NCI Colors Theme">
      <a:dk1>
        <a:srgbClr val="606060"/>
      </a:dk1>
      <a:lt1>
        <a:srgbClr val="FFFFFF"/>
      </a:lt1>
      <a:dk2>
        <a:srgbClr val="BB0E3D"/>
      </a:dk2>
      <a:lt2>
        <a:srgbClr val="FFFFFF"/>
      </a:lt2>
      <a:accent1>
        <a:srgbClr val="BB0E3D"/>
      </a:accent1>
      <a:accent2>
        <a:srgbClr val="606060"/>
      </a:accent2>
      <a:accent3>
        <a:srgbClr val="123E57"/>
      </a:accent3>
      <a:accent4>
        <a:srgbClr val="2A71A5"/>
      </a:accent4>
      <a:accent5>
        <a:srgbClr val="178DA9"/>
      </a:accent5>
      <a:accent6>
        <a:srgbClr val="009999"/>
      </a:accent6>
      <a:hlink>
        <a:srgbClr val="3F54C9"/>
      </a:hlink>
      <a:folHlink>
        <a:srgbClr val="60606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NCI PPT Template 4x3 RED">
  <a:themeElements>
    <a:clrScheme name="NCI Colors Theme">
      <a:dk1>
        <a:srgbClr val="606060"/>
      </a:dk1>
      <a:lt1>
        <a:srgbClr val="FFFFFF"/>
      </a:lt1>
      <a:dk2>
        <a:srgbClr val="BB0E3D"/>
      </a:dk2>
      <a:lt2>
        <a:srgbClr val="FFFFFF"/>
      </a:lt2>
      <a:accent1>
        <a:srgbClr val="BB0E3D"/>
      </a:accent1>
      <a:accent2>
        <a:srgbClr val="606060"/>
      </a:accent2>
      <a:accent3>
        <a:srgbClr val="123E57"/>
      </a:accent3>
      <a:accent4>
        <a:srgbClr val="2A71A5"/>
      </a:accent4>
      <a:accent5>
        <a:srgbClr val="178DA9"/>
      </a:accent5>
      <a:accent6>
        <a:srgbClr val="009999"/>
      </a:accent6>
      <a:hlink>
        <a:srgbClr val="3F54C9"/>
      </a:hlink>
      <a:folHlink>
        <a:srgbClr val="60606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10547</TotalTime>
  <Words>2064</Words>
  <Application>Microsoft Office PowerPoint</Application>
  <PresentationFormat>Widescreen</PresentationFormat>
  <Paragraphs>324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8" baseType="lpstr">
      <vt:lpstr>ＭＳ Ｐゴシック</vt:lpstr>
      <vt:lpstr>Arial</vt:lpstr>
      <vt:lpstr>Arial Black</vt:lpstr>
      <vt:lpstr>Arial Narrow</vt:lpstr>
      <vt:lpstr>Calibri</vt:lpstr>
      <vt:lpstr>Courier New</vt:lpstr>
      <vt:lpstr>Sapient Centro Slab</vt:lpstr>
      <vt:lpstr>SapientCentroSlab-Light</vt:lpstr>
      <vt:lpstr>SapientSansBold</vt:lpstr>
      <vt:lpstr>SapientSansRegular</vt:lpstr>
      <vt:lpstr>Times</vt:lpstr>
      <vt:lpstr>Times New Roman</vt:lpstr>
      <vt:lpstr>Wingdings</vt:lpstr>
      <vt:lpstr>NCI PPT Template 4x3 BLUE</vt:lpstr>
      <vt:lpstr>NCI PPT Template 4x3 RED</vt:lpstr>
      <vt:lpstr>Feasibility and Planning Studies for Development of SPOREs to Investigate Cancer Health Disparities (P20)</vt:lpstr>
      <vt:lpstr>At a Glance…</vt:lpstr>
      <vt:lpstr>  Specialized Programs of Research Excellence (SPORE)</vt:lpstr>
      <vt:lpstr>Important Definitions for P20 Program Applications</vt:lpstr>
      <vt:lpstr>Translational Research</vt:lpstr>
      <vt:lpstr>Human Endpoint</vt:lpstr>
      <vt:lpstr>Cancer Health Disparities (CHDs)</vt:lpstr>
      <vt:lpstr>Components of P20 Applications</vt:lpstr>
      <vt:lpstr>Required Application Components</vt:lpstr>
      <vt:lpstr>Overall (Program Overview)</vt:lpstr>
      <vt:lpstr>Administrative Core</vt:lpstr>
      <vt:lpstr>Individual Translational Research Projects</vt:lpstr>
      <vt:lpstr>Shared Resource Cores</vt:lpstr>
      <vt:lpstr>Developmental Research Program (DRP)</vt:lpstr>
      <vt:lpstr>Additional information on Eligibility, Recommendations, and Review Criteria</vt:lpstr>
      <vt:lpstr>Eligibility and Responsiveness</vt:lpstr>
      <vt:lpstr>Letter of Intent and Pre-application Meetings</vt:lpstr>
      <vt:lpstr>Review Information</vt:lpstr>
      <vt:lpstr>Upcoming Important Dates</vt:lpstr>
      <vt:lpstr>Contact Information</vt:lpstr>
      <vt:lpstr>Important Websites</vt:lpstr>
      <vt:lpstr>Important Policy Notices at NIH</vt:lpstr>
      <vt:lpstr>Questions?</vt:lpstr>
    </vt:vector>
  </TitlesOfParts>
  <Company>Sapient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Feasibility and Planning Studies for Development of SPOREs to Investigate Cancer Health Disparities (P20)</dc:title>
  <dc:subject>Preapplication guidance for P20 SPORE applications</dc:subject>
  <dc:creator>tiffany.wallace@nih.gov</dc:creator>
  <cp:keywords>P20, Specialized Programs of Research Excellence, SPORE, cancer, cancer health disparities, translational research, intervention, human endpoint, Shared Research Cores, Biospecimen/pathology core, Developmental Research Program, eligibility, recommendations, review criteria</cp:keywords>
  <cp:lastModifiedBy>Shaw, Zola (NIH/NCI) [C]</cp:lastModifiedBy>
  <cp:revision>306</cp:revision>
  <cp:lastPrinted>2019-04-23T15:58:43Z</cp:lastPrinted>
  <dcterms:created xsi:type="dcterms:W3CDTF">2013-05-02T18:01:03Z</dcterms:created>
  <dcterms:modified xsi:type="dcterms:W3CDTF">2019-05-21T14:32:25Z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Jive_LatestUserAccountName">
    <vt:lpwstr>ctompk</vt:lpwstr>
  </property>
  <property fmtid="{D5CDD505-2E9C-101B-9397-08002B2CF9AE}" pid="3" name="Offisync_UpdateToken">
    <vt:lpwstr>6</vt:lpwstr>
  </property>
  <property fmtid="{D5CDD505-2E9C-101B-9397-08002B2CF9AE}" pid="4" name="Jive_VersionGuid">
    <vt:lpwstr>52528687-c425-4c02-aa36-9dee618be8dc</vt:lpwstr>
  </property>
  <property fmtid="{D5CDD505-2E9C-101B-9397-08002B2CF9AE}" pid="5" name="Offisync_ProviderInitializationData">
    <vt:lpwstr>https://vox.sapient.com</vt:lpwstr>
  </property>
  <property fmtid="{D5CDD505-2E9C-101B-9397-08002B2CF9AE}" pid="6" name="Offisync_ServerID">
    <vt:lpwstr>2a760b3e-54a5-418b-9dd9-555cd32dea45</vt:lpwstr>
  </property>
  <property fmtid="{D5CDD505-2E9C-101B-9397-08002B2CF9AE}" pid="7" name="Offisync_UniqueId">
    <vt:lpwstr>79519</vt:lpwstr>
  </property>
  <property fmtid="{D5CDD505-2E9C-101B-9397-08002B2CF9AE}" pid="8" name="Language">
    <vt:lpwstr>English</vt:lpwstr>
  </property>
</Properties>
</file>