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 id="2147483834" r:id="rId5"/>
    <p:sldMasterId id="2147483836" r:id="rId6"/>
    <p:sldMasterId id="2147483860" r:id="rId7"/>
  </p:sldMasterIdLst>
  <p:notesMasterIdLst>
    <p:notesMasterId r:id="rId30"/>
  </p:notesMasterIdLst>
  <p:handoutMasterIdLst>
    <p:handoutMasterId r:id="rId31"/>
  </p:handoutMasterIdLst>
  <p:sldIdLst>
    <p:sldId id="327" r:id="rId8"/>
    <p:sldId id="373" r:id="rId9"/>
    <p:sldId id="372" r:id="rId10"/>
    <p:sldId id="391" r:id="rId11"/>
    <p:sldId id="340" r:id="rId12"/>
    <p:sldId id="369" r:id="rId13"/>
    <p:sldId id="385" r:id="rId14"/>
    <p:sldId id="404" r:id="rId15"/>
    <p:sldId id="405" r:id="rId16"/>
    <p:sldId id="406" r:id="rId17"/>
    <p:sldId id="409" r:id="rId18"/>
    <p:sldId id="407" r:id="rId19"/>
    <p:sldId id="408" r:id="rId20"/>
    <p:sldId id="378" r:id="rId21"/>
    <p:sldId id="399" r:id="rId22"/>
    <p:sldId id="400" r:id="rId23"/>
    <p:sldId id="410" r:id="rId24"/>
    <p:sldId id="387" r:id="rId25"/>
    <p:sldId id="394" r:id="rId26"/>
    <p:sldId id="388" r:id="rId27"/>
    <p:sldId id="389" r:id="rId28"/>
    <p:sldId id="357" r:id="rId29"/>
  </p:sldIdLst>
  <p:sldSz cx="9144000" cy="6858000" type="screen4x3"/>
  <p:notesSz cx="6858000" cy="92662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591"/>
    <a:srgbClr val="008000"/>
    <a:srgbClr val="4A7DBA"/>
    <a:srgbClr val="F9DD0F"/>
    <a:srgbClr val="FFFF66"/>
    <a:srgbClr val="FA9706"/>
    <a:srgbClr val="FFFF61"/>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09" autoAdjust="0"/>
    <p:restoredTop sz="90558" autoAdjust="0"/>
  </p:normalViewPr>
  <p:slideViewPr>
    <p:cSldViewPr>
      <p:cViewPr varScale="1">
        <p:scale>
          <a:sx n="78" d="100"/>
          <a:sy n="78" d="100"/>
        </p:scale>
        <p:origin x="14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8" d="100"/>
        <a:sy n="138" d="100"/>
      </p:scale>
      <p:origin x="0" y="0"/>
    </p:cViewPr>
  </p:sorterViewPr>
  <p:notesViewPr>
    <p:cSldViewPr>
      <p:cViewPr>
        <p:scale>
          <a:sx n="100" d="100"/>
          <a:sy n="100" d="100"/>
        </p:scale>
        <p:origin x="-372" y="-78"/>
      </p:cViewPr>
      <p:guideLst>
        <p:guide orient="horz" pos="291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atin typeface="Arial" charset="0"/>
                <a:cs typeface="+mn-cs"/>
              </a:defRPr>
            </a:lvl1pPr>
          </a:lstStyle>
          <a:p>
            <a:pPr>
              <a:defRPr/>
            </a:pPr>
            <a:fld id="{0660CEDF-E4CA-4BE4-B879-882FD4D18062}" type="datetimeFigureOut">
              <a:rPr lang="en-US"/>
              <a:pPr>
                <a:defRPr/>
              </a:pPr>
              <a:t>3/8/2016</a:t>
            </a:fld>
            <a:endParaRPr lang="en-US"/>
          </a:p>
        </p:txBody>
      </p:sp>
      <p:sp>
        <p:nvSpPr>
          <p:cNvPr id="4" name="Footer Placeholder 3"/>
          <p:cNvSpPr>
            <a:spLocks noGrp="1"/>
          </p:cNvSpPr>
          <p:nvPr>
            <p:ph type="ftr" sz="quarter" idx="2"/>
          </p:nvPr>
        </p:nvSpPr>
        <p:spPr>
          <a:xfrm>
            <a:off x="0" y="8801100"/>
            <a:ext cx="2971800" cy="46355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801100"/>
            <a:ext cx="2971800" cy="463550"/>
          </a:xfrm>
          <a:prstGeom prst="rect">
            <a:avLst/>
          </a:prstGeom>
        </p:spPr>
        <p:txBody>
          <a:bodyPr vert="horz" lIns="91440" tIns="45720" rIns="91440" bIns="45720" rtlCol="0" anchor="b"/>
          <a:lstStyle>
            <a:lvl1pPr algn="r">
              <a:defRPr sz="1200">
                <a:latin typeface="Arial" charset="0"/>
                <a:cs typeface="+mn-cs"/>
              </a:defRPr>
            </a:lvl1pPr>
          </a:lstStyle>
          <a:p>
            <a:pPr>
              <a:defRPr/>
            </a:pPr>
            <a:fld id="{17E20B45-ED9D-4D76-835F-CC2A0D08B4E1}" type="slidenum">
              <a:rPr lang="en-US"/>
              <a:pPr>
                <a:defRPr/>
              </a:pPr>
              <a:t>‹#›</a:t>
            </a:fld>
            <a:endParaRPr lang="en-US"/>
          </a:p>
        </p:txBody>
      </p:sp>
    </p:spTree>
    <p:extLst>
      <p:ext uri="{BB962C8B-B14F-4D97-AF65-F5344CB8AC3E}">
        <p14:creationId xmlns:p14="http://schemas.microsoft.com/office/powerpoint/2010/main" val="3780689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40" tIns="45720" rIns="91440" bIns="45720" rtlCol="0"/>
          <a:lstStyle>
            <a:lvl1pPr algn="r">
              <a:defRPr sz="1200">
                <a:latin typeface="Arial" charset="0"/>
                <a:cs typeface="+mn-cs"/>
              </a:defRPr>
            </a:lvl1pPr>
          </a:lstStyle>
          <a:p>
            <a:pPr>
              <a:defRPr/>
            </a:pPr>
            <a:fld id="{3F947A96-592C-434E-8B19-C3D0F25F77BF}" type="datetimeFigureOut">
              <a:rPr lang="en-US"/>
              <a:pPr>
                <a:defRPr/>
              </a:pPr>
              <a:t>3/8/2016</a:t>
            </a:fld>
            <a:endParaRPr lang="en-US"/>
          </a:p>
        </p:txBody>
      </p:sp>
      <p:sp>
        <p:nvSpPr>
          <p:cNvPr id="4" name="Slide Image Placeholder 3"/>
          <p:cNvSpPr>
            <a:spLocks noGrp="1" noRot="1" noChangeAspect="1"/>
          </p:cNvSpPr>
          <p:nvPr>
            <p:ph type="sldImg" idx="2"/>
          </p:nvPr>
        </p:nvSpPr>
        <p:spPr>
          <a:xfrm>
            <a:off x="1112838" y="695325"/>
            <a:ext cx="4632325" cy="3475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2138"/>
            <a:ext cx="5486400" cy="41687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801100"/>
            <a:ext cx="2971800" cy="463550"/>
          </a:xfrm>
          <a:prstGeom prst="rect">
            <a:avLst/>
          </a:prstGeom>
        </p:spPr>
        <p:txBody>
          <a:bodyPr vert="horz" lIns="91440" tIns="45720" rIns="91440" bIns="45720" rtlCol="0" anchor="b"/>
          <a:lstStyle>
            <a:lvl1pPr algn="r">
              <a:defRPr sz="1200">
                <a:latin typeface="Arial" charset="0"/>
                <a:cs typeface="+mn-cs"/>
              </a:defRPr>
            </a:lvl1pPr>
          </a:lstStyle>
          <a:p>
            <a:pPr>
              <a:defRPr/>
            </a:pPr>
            <a:fld id="{E028458E-6C04-4386-891B-1118511CC29C}" type="slidenum">
              <a:rPr lang="en-US"/>
              <a:pPr>
                <a:defRPr/>
              </a:pPr>
              <a:t>‹#›</a:t>
            </a:fld>
            <a:endParaRPr lang="en-US"/>
          </a:p>
        </p:txBody>
      </p:sp>
    </p:spTree>
    <p:extLst>
      <p:ext uri="{BB962C8B-B14F-4D97-AF65-F5344CB8AC3E}">
        <p14:creationId xmlns:p14="http://schemas.microsoft.com/office/powerpoint/2010/main" val="785984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ih.gov/about/researchhighlights/index.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etabolomicsworkbench.org/training/online.ph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ti.or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metabolomicsworkbench.org/standards/viewnominatedcompounds.php" TargetMode="External"/><Relationship Id="rId5" Type="http://schemas.openxmlformats.org/officeDocument/2006/relationships/hyperlink" Target="http://www.metabolomicsworkbench.org/standards/nominatecompounds.php" TargetMode="External"/><Relationship Id="rId4" Type="http://schemas.openxmlformats.org/officeDocument/2006/relationships/hyperlink" Target="http://www.sri.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3683023-A701-4314-A423-AF0BFCD6ABC4}" type="slidenum">
              <a:rPr lang="en-US" smtClean="0"/>
              <a:pPr>
                <a:defRPr/>
              </a:pPr>
              <a:t>1</a:t>
            </a:fld>
            <a:endParaRPr lang="en-US"/>
          </a:p>
        </p:txBody>
      </p:sp>
    </p:spTree>
    <p:extLst>
      <p:ext uri="{BB962C8B-B14F-4D97-AF65-F5344CB8AC3E}">
        <p14:creationId xmlns:p14="http://schemas.microsoft.com/office/powerpoint/2010/main" val="91400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defTabSz="912813">
              <a:defRPr/>
            </a:pPr>
            <a:fld id="{0CDC9826-0887-4426-9F82-B9FFD12F7B1E}" type="slidenum">
              <a:rPr lang="en-US" smtClean="0">
                <a:solidFill>
                  <a:srgbClr val="000000"/>
                </a:solidFill>
              </a:rPr>
              <a:pPr defTabSz="912813">
                <a:defRPr/>
              </a:pPr>
              <a:t>3</a:t>
            </a:fld>
            <a:endParaRPr lang="en-US" smtClean="0">
              <a:solidFill>
                <a:srgbClr val="000000"/>
              </a:solidFill>
            </a:endParaRPr>
          </a:p>
        </p:txBody>
      </p:sp>
      <p:sp>
        <p:nvSpPr>
          <p:cNvPr id="33795" name="Rectangle 7"/>
          <p:cNvSpPr txBox="1">
            <a:spLocks noGrp="1" noChangeArrowheads="1"/>
          </p:cNvSpPr>
          <p:nvPr/>
        </p:nvSpPr>
        <p:spPr bwMode="auto">
          <a:xfrm>
            <a:off x="3886200" y="8802688"/>
            <a:ext cx="2971800" cy="463550"/>
          </a:xfrm>
          <a:prstGeom prst="rect">
            <a:avLst/>
          </a:prstGeom>
          <a:noFill/>
          <a:ln w="9525">
            <a:noFill/>
            <a:miter lim="800000"/>
            <a:headEnd/>
            <a:tailEnd/>
          </a:ln>
        </p:spPr>
        <p:txBody>
          <a:bodyPr lIns="91416" tIns="45709" rIns="91416" bIns="45709" anchor="b"/>
          <a:lstStyle/>
          <a:p>
            <a:pPr algn="r" defTabSz="911225">
              <a:defRPr/>
            </a:pPr>
            <a:fld id="{AB81EF87-82C6-476A-829C-A02E857FD1B2}" type="slidenum">
              <a:rPr lang="en-US" sz="1100">
                <a:solidFill>
                  <a:srgbClr val="000000"/>
                </a:solidFill>
                <a:latin typeface="Times New Roman" pitchFamily="18" charset="0"/>
                <a:cs typeface="+mn-cs"/>
              </a:rPr>
              <a:pPr algn="r" defTabSz="911225">
                <a:defRPr/>
              </a:pPr>
              <a:t>3</a:t>
            </a:fld>
            <a:endParaRPr lang="en-US" sz="1100">
              <a:solidFill>
                <a:srgbClr val="000000"/>
              </a:solidFill>
              <a:latin typeface="Times New Roman" pitchFamily="18" charset="0"/>
              <a:cs typeface="+mn-cs"/>
            </a:endParaRPr>
          </a:p>
        </p:txBody>
      </p:sp>
      <p:sp>
        <p:nvSpPr>
          <p:cNvPr id="37892" name="Rectangle 2"/>
          <p:cNvSpPr>
            <a:spLocks noGrp="1" noRot="1" noChangeAspect="1" noChangeArrowheads="1" noTextEdit="1"/>
          </p:cNvSpPr>
          <p:nvPr>
            <p:ph type="sldImg"/>
          </p:nvPr>
        </p:nvSpPr>
        <p:spPr bwMode="auto">
          <a:xfrm>
            <a:off x="1112838" y="693738"/>
            <a:ext cx="4632325" cy="34750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7" name="Rectangle 3"/>
          <p:cNvSpPr>
            <a:spLocks noGrp="1" noChangeArrowheads="1"/>
          </p:cNvSpPr>
          <p:nvPr>
            <p:ph type="body" idx="1"/>
          </p:nvPr>
        </p:nvSpPr>
        <p:spPr>
          <a:ln/>
        </p:spPr>
        <p:txBody>
          <a:bodyPr lIns="91416" tIns="45709" rIns="91416" bIns="45709">
            <a:normAutofit lnSpcReduction="10000"/>
          </a:bodyPr>
          <a:lstStyle/>
          <a:p>
            <a:pPr>
              <a:defRPr/>
            </a:pPr>
            <a:r>
              <a:rPr lang="en-US" smtClean="0"/>
              <a:t>The goals of the agency are as follows:</a:t>
            </a:r>
          </a:p>
          <a:p>
            <a:pPr>
              <a:defRPr/>
            </a:pPr>
            <a:r>
              <a:rPr lang="en-US" smtClean="0"/>
              <a:t>- foster </a:t>
            </a:r>
            <a:r>
              <a:rPr lang="en-US" smtClean="0">
                <a:hlinkClick r:id="rId3"/>
              </a:rPr>
              <a:t>fundamental creative discoveries</a:t>
            </a:r>
            <a:r>
              <a:rPr lang="en-US" smtClean="0"/>
              <a:t>, innovative research strategies, and their applications as a basis to advance significantly the Nation's capacity to protect and improve health; </a:t>
            </a:r>
          </a:p>
          <a:p>
            <a:pPr>
              <a:defRPr/>
            </a:pPr>
            <a:r>
              <a:rPr lang="en-US" smtClean="0"/>
              <a:t>- develop, maintain, and renew scientific human and physical resources that will ensure the Nation's capability to prevent disease; </a:t>
            </a:r>
          </a:p>
          <a:p>
            <a:pPr>
              <a:defRPr/>
            </a:pPr>
            <a:r>
              <a:rPr lang="en-US" smtClean="0"/>
              <a:t>- expand the knowledge base in medical and associated sciences in order to enhance the Nation's economic well-being and ensure a continued high return on the public investment in research; and </a:t>
            </a:r>
          </a:p>
          <a:p>
            <a:pPr>
              <a:defRPr/>
            </a:pPr>
            <a:r>
              <a:rPr lang="en-US" smtClean="0"/>
              <a:t>- exemplify and promote the highest level of scientific integrity, public accountability, and social responsibility in the conduct of science. </a:t>
            </a:r>
          </a:p>
          <a:p>
            <a:pPr>
              <a:defRPr/>
            </a:pPr>
            <a:r>
              <a:rPr lang="en-US" smtClean="0"/>
              <a:t>In realizing these goals, the NIH provides leadership and direction to programs designed to improve the health of the Nation by conducting and supporting research:</a:t>
            </a:r>
          </a:p>
          <a:p>
            <a:pPr>
              <a:defRPr/>
            </a:pPr>
            <a:r>
              <a:rPr lang="en-US" smtClean="0"/>
              <a:t>- in the causes, diagnosis, prevention, and cure of human diseases; </a:t>
            </a:r>
          </a:p>
          <a:p>
            <a:pPr>
              <a:defRPr/>
            </a:pPr>
            <a:r>
              <a:rPr lang="en-US" smtClean="0"/>
              <a:t>- in the processes of human growth and development; </a:t>
            </a:r>
          </a:p>
          <a:p>
            <a:pPr>
              <a:defRPr/>
            </a:pPr>
            <a:r>
              <a:rPr lang="en-US" smtClean="0"/>
              <a:t>- in the biological effects of environmental contaminants; </a:t>
            </a:r>
          </a:p>
          <a:p>
            <a:pPr>
              <a:defRPr/>
            </a:pPr>
            <a:r>
              <a:rPr lang="en-US" smtClean="0"/>
              <a:t>- in the understanding of mental, addictive and physical disorders; and </a:t>
            </a:r>
          </a:p>
          <a:p>
            <a:pPr>
              <a:defRPr/>
            </a:pPr>
            <a:r>
              <a:rPr lang="en-US" smtClean="0"/>
              <a:t>- in directing programs for the collection, dissemination, and exchange of information in medicine and health, including the development and support of medical libraries and the training of medical librarians and other health information specialists.</a:t>
            </a:r>
          </a:p>
          <a:p>
            <a:pPr>
              <a:defRPr/>
            </a:pPr>
            <a:endParaRPr lang="en-US" smtClean="0"/>
          </a:p>
        </p:txBody>
      </p:sp>
    </p:spTree>
    <p:extLst>
      <p:ext uri="{BB962C8B-B14F-4D97-AF65-F5344CB8AC3E}">
        <p14:creationId xmlns:p14="http://schemas.microsoft.com/office/powerpoint/2010/main" val="227758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CF programs can be clustered loosely into 4 categories, based on</a:t>
            </a:r>
            <a:r>
              <a:rPr lang="en-US" altLang="en-US" baseline="0" dirty="0" smtClean="0"/>
              <a:t> what they deliver to the community (with multiple programs relevant to multiple categories)</a:t>
            </a:r>
            <a:r>
              <a:rPr lang="en-US" altLang="en-US" dirty="0" smtClean="0"/>
              <a:t>: </a:t>
            </a:r>
          </a:p>
          <a:p>
            <a:pPr marL="171450" indent="-171450" eaLnBrk="1" hangingPunct="1">
              <a:spcBef>
                <a:spcPct val="0"/>
              </a:spcBef>
              <a:buFontTx/>
              <a:buChar char="-"/>
            </a:pPr>
            <a:r>
              <a:rPr lang="en-US" altLang="en-US" dirty="0" smtClean="0"/>
              <a:t>Transformational</a:t>
            </a:r>
            <a:r>
              <a:rPr lang="en-US" altLang="en-US" baseline="0" dirty="0" smtClean="0"/>
              <a:t> paradigms </a:t>
            </a:r>
          </a:p>
          <a:p>
            <a:pPr marL="171450" indent="-171450" eaLnBrk="1" hangingPunct="1">
              <a:spcBef>
                <a:spcPct val="0"/>
              </a:spcBef>
              <a:buFontTx/>
              <a:buChar char="-"/>
            </a:pPr>
            <a:r>
              <a:rPr lang="en-US" altLang="en-US" baseline="0" dirty="0" smtClean="0"/>
              <a:t>Transformative research tools and methods</a:t>
            </a:r>
          </a:p>
          <a:p>
            <a:pPr marL="171450" indent="-171450" eaLnBrk="1" hangingPunct="1">
              <a:spcBef>
                <a:spcPct val="0"/>
              </a:spcBef>
              <a:buFontTx/>
              <a:buChar char="-"/>
            </a:pPr>
            <a:r>
              <a:rPr lang="en-US" altLang="en-US" baseline="0" dirty="0" smtClean="0"/>
              <a:t>Transformative clinical research partnerships</a:t>
            </a:r>
          </a:p>
          <a:p>
            <a:pPr marL="171450" indent="-171450" eaLnBrk="1" hangingPunct="1">
              <a:spcBef>
                <a:spcPct val="0"/>
              </a:spcBef>
              <a:buFontTx/>
              <a:buChar char="-"/>
            </a:pPr>
            <a:r>
              <a:rPr lang="en-US" altLang="en-US" baseline="0" dirty="0" smtClean="0"/>
              <a:t>Innovative ways to support investigators</a:t>
            </a: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FC6BF3-FE16-4E94-B11E-9806438EA920}" type="slidenum">
              <a:rPr lang="en-US" altLang="en-US" smtClean="0">
                <a:solidFill>
                  <a:prstClr val="black"/>
                </a:solidFill>
                <a:latin typeface="Arial" charset="0"/>
              </a:rPr>
              <a:pPr eaLnBrk="1" hangingPunct="1">
                <a:spcBef>
                  <a:spcPct val="0"/>
                </a:spcBef>
              </a:pPr>
              <a:t>4</a:t>
            </a:fld>
            <a:endParaRPr lang="en-US" altLang="en-US" smtClean="0">
              <a:solidFill>
                <a:prstClr val="black"/>
              </a:solidFill>
              <a:latin typeface="Arial" charset="0"/>
            </a:endParaRPr>
          </a:p>
        </p:txBody>
      </p:sp>
    </p:spTree>
    <p:extLst>
      <p:ext uri="{BB962C8B-B14F-4D97-AF65-F5344CB8AC3E}">
        <p14:creationId xmlns:p14="http://schemas.microsoft.com/office/powerpoint/2010/main" val="386255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i="0" u="none" strike="noStrike" kern="1200" baseline="0" dirty="0" smtClean="0">
                <a:solidFill>
                  <a:schemeClr val="tx1"/>
                </a:solidFill>
                <a:latin typeface="+mn-lt"/>
                <a:ea typeface="+mn-ea"/>
                <a:cs typeface="+mn-cs"/>
              </a:rPr>
              <a:t>Regional Comprehensive Metabolomics Resource Cores (RCMRCs) </a:t>
            </a:r>
            <a:r>
              <a:rPr lang="en-US" sz="1200" b="0" i="0" u="none" strike="noStrike" kern="1200" baseline="0" dirty="0" smtClean="0">
                <a:solidFill>
                  <a:schemeClr val="tx1"/>
                </a:solidFill>
                <a:latin typeface="+mn-lt"/>
                <a:ea typeface="+mn-ea"/>
                <a:cs typeface="+mn-cs"/>
              </a:rPr>
              <a:t>to provide metabolomics services for the greater research community and develop cutting-edge technologies to enhance the sensitivity and speed with which specific elements of the metabolome can be identified and quantified. The Common Fund is supporting six RCMRCs: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Michigan Regional Comprehensive Metabolomics Resource Core (MRC)</a:t>
            </a:r>
            <a:r>
              <a:rPr lang="en-US" sz="1200" b="0" i="0" u="none" strike="noStrike" kern="1200" baseline="3000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at the University of Michigan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NIH West Coast Metabolomics Center at the University of California, Davis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NIH Eastern Regional Comprehensive Metabolomics Resource Core at RTI International (Durham, North Carolina)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Southeast Center for Integrated Metabolomics (SECIM) at the University of Florida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Resource Center for Stable Isotope-Resolved Metabolomics (RC-SIRM) at the University of Kentucky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Mayo Clinic Metabolomics Resource Core (Rochester, Minnesota)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Development of Metabolomics Technologies </a:t>
            </a:r>
            <a:r>
              <a:rPr lang="en-US" sz="1200" b="0" i="0" u="none" strike="noStrike" kern="1200" baseline="0" dirty="0" smtClean="0">
                <a:solidFill>
                  <a:schemeClr val="tx1"/>
                </a:solidFill>
                <a:latin typeface="+mn-lt"/>
                <a:ea typeface="+mn-ea"/>
                <a:cs typeface="+mn-cs"/>
              </a:rPr>
              <a:t>to improve how samples are obtained, prepared, and handled; to increase the accuracy and precision of metabolomics detectors; and to make data handling and analysis more robust. These activities are carried out by individual researchers throughout the country.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Metabolomics Training</a:t>
            </a:r>
            <a:r>
              <a:rPr lang="en-US" sz="1200" b="0" i="0" u="none" strike="noStrike" kern="1200" baseline="0" dirty="0" smtClean="0">
                <a:solidFill>
                  <a:schemeClr val="tx1"/>
                </a:solidFill>
                <a:latin typeface="+mn-lt"/>
                <a:ea typeface="+mn-ea"/>
                <a:cs typeface="+mn-cs"/>
              </a:rPr>
              <a:t>, ranging from introductory training for researchers new to the field to advanced hands-on training for metabolomics experts in emergent technologies and approaches. The program’s training activities also include mentored research awards for young investigators.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Synthesis of High-Quality Reference Standards </a:t>
            </a:r>
            <a:r>
              <a:rPr lang="en-US" sz="1200" b="0" i="0" u="none" strike="noStrike" kern="1200" baseline="0" dirty="0" smtClean="0">
                <a:solidFill>
                  <a:schemeClr val="tx1"/>
                </a:solidFill>
                <a:latin typeface="+mn-lt"/>
                <a:ea typeface="+mn-ea"/>
                <a:cs typeface="+mn-cs"/>
              </a:rPr>
              <a:t>for common metabolites that are not currently available, as well as for novel ones with high potential for use in translational research. RTI International and SRI International were awarded contracts for synthesis of select metabolites nominated by researchers. To make a nomination, visit the Metabolomics Workbench at http://www.metabolomicsworkbench.org/.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Data Sharing and International Collaboration </a:t>
            </a:r>
            <a:r>
              <a:rPr lang="en-US" sz="1200" b="0" i="0" u="none" strike="noStrike" kern="1200" baseline="0" dirty="0" smtClean="0">
                <a:solidFill>
                  <a:schemeClr val="tx1"/>
                </a:solidFill>
                <a:latin typeface="+mn-lt"/>
                <a:ea typeface="+mn-ea"/>
                <a:cs typeface="+mn-cs"/>
              </a:rPr>
              <a:t>to facilitate communication and exchange of data among metabolomics researchers worldwide. All grantees in the Common Fund Metabolomics program are required to submit data to the Metabolomics Workbench, managed by the program’s Data Repository and Coordinating Center (see below). Other metabolomics researchers are encouraged to use the Metabolomics Workbench to share their data with the greater metabolomics community. Data from the site are shared with the </a:t>
            </a:r>
            <a:r>
              <a:rPr lang="en-US" sz="1200" b="0" i="0" u="none" strike="noStrike" kern="1200" baseline="0" dirty="0" err="1" smtClean="0">
                <a:solidFill>
                  <a:schemeClr val="tx1"/>
                </a:solidFill>
                <a:latin typeface="+mn-lt"/>
                <a:ea typeface="+mn-ea"/>
                <a:cs typeface="+mn-cs"/>
              </a:rPr>
              <a:t>metabolomeXchange</a:t>
            </a:r>
            <a:r>
              <a:rPr lang="en-US" sz="1200" b="0" i="0" u="none" strike="noStrike" kern="1200" baseline="0" dirty="0" smtClean="0">
                <a:solidFill>
                  <a:schemeClr val="tx1"/>
                </a:solidFill>
                <a:latin typeface="+mn-lt"/>
                <a:ea typeface="+mn-ea"/>
                <a:cs typeface="+mn-cs"/>
              </a:rPr>
              <a:t>, an international collaboration of metabolomics data repositories, which links to data sets from researchers around the globe. The data and other resources developed by the Common Fund Metabolomics program are managed by the </a:t>
            </a:r>
            <a:r>
              <a:rPr lang="en-US" sz="1200" b="1" i="0" u="none" strike="noStrike" kern="1200" baseline="0" dirty="0" smtClean="0">
                <a:solidFill>
                  <a:schemeClr val="tx1"/>
                </a:solidFill>
                <a:latin typeface="+mn-lt"/>
                <a:ea typeface="+mn-ea"/>
                <a:cs typeface="+mn-cs"/>
              </a:rPr>
              <a:t>Data Repository and Coordinating Center (DRCC) </a:t>
            </a:r>
            <a:r>
              <a:rPr lang="en-US" sz="1200" b="0" i="0" u="none" strike="noStrike" kern="1200" baseline="0" dirty="0" smtClean="0">
                <a:solidFill>
                  <a:schemeClr val="tx1"/>
                </a:solidFill>
                <a:latin typeface="+mn-lt"/>
                <a:ea typeface="+mn-ea"/>
                <a:cs typeface="+mn-cs"/>
              </a:rPr>
              <a:t>at the San Diego Supercomputer Center, University of California, San Diego. The DRCC makes these materials publicly available through the Metabolomics Workbench website: http://www. metabolomicsworkbench.org/. </a:t>
            </a:r>
            <a:endParaRPr lang="en-US" dirty="0"/>
          </a:p>
        </p:txBody>
      </p:sp>
      <p:sp>
        <p:nvSpPr>
          <p:cNvPr id="4" name="Slide Number Placeholder 3"/>
          <p:cNvSpPr>
            <a:spLocks noGrp="1"/>
          </p:cNvSpPr>
          <p:nvPr>
            <p:ph type="sldNum" sz="quarter" idx="10"/>
          </p:nvPr>
        </p:nvSpPr>
        <p:spPr/>
        <p:txBody>
          <a:bodyPr/>
          <a:lstStyle/>
          <a:p>
            <a:fld id="{7B4D82B3-64C6-4844-BD2D-41FE0E0E56DA}" type="slidenum">
              <a:rPr lang="en-US" smtClean="0"/>
              <a:t>8</a:t>
            </a:fld>
            <a:endParaRPr lang="en-US"/>
          </a:p>
        </p:txBody>
      </p:sp>
    </p:spTree>
    <p:extLst>
      <p:ext uri="{BB962C8B-B14F-4D97-AF65-F5344CB8AC3E}">
        <p14:creationId xmlns:p14="http://schemas.microsoft.com/office/powerpoint/2010/main" val="121362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0" kern="1200" dirty="0" smtClean="0">
                <a:solidFill>
                  <a:schemeClr val="tx1"/>
                </a:solidFill>
                <a:effectLst/>
                <a:latin typeface="+mn-lt"/>
                <a:ea typeface="+mn-ea"/>
                <a:cs typeface="+mn-cs"/>
              </a:rPr>
              <a:t>Metabolomics Training and Education</a:t>
            </a:r>
          </a:p>
          <a:p>
            <a:r>
              <a:rPr lang="en-US" sz="1200" b="0" i="0" kern="1200" dirty="0" smtClean="0">
                <a:solidFill>
                  <a:schemeClr val="tx1"/>
                </a:solidFill>
                <a:effectLst/>
                <a:latin typeface="+mn-lt"/>
                <a:ea typeface="+mn-ea"/>
                <a:cs typeface="+mn-cs"/>
              </a:rPr>
              <a:t>An important goal of the NIH Common Fund Metabolomics Program is to provide training and mentoring opportunities to a broad spectrum of users - ranging from those who are interested in learning what comprises metabolomics and how metabolomics approaches might benefit their research to metabolomics experts, who may be interested in learning more about new technologies and new approaches to metabolomics research. </a:t>
            </a:r>
          </a:p>
          <a:p>
            <a:endParaRPr lang="en-US" sz="1200" b="0"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Multiple Types</a:t>
            </a:r>
            <a:r>
              <a:rPr lang="en-US" sz="1200" b="1" i="0" u="none" strike="noStrike" kern="1200" baseline="0" dirty="0" smtClean="0">
                <a:solidFill>
                  <a:schemeClr val="tx1"/>
                </a:solidFill>
                <a:effectLst/>
                <a:latin typeface="+mn-lt"/>
                <a:ea typeface="+mn-ea"/>
                <a:cs typeface="+mn-cs"/>
              </a:rPr>
              <a:t> of Training are occurring through the Metabolomics Program</a:t>
            </a:r>
            <a:endParaRPr lang="en-US" sz="1200" b="1" i="0" u="none" strike="noStrike" kern="1200" dirty="0" smtClean="0">
              <a:solidFill>
                <a:schemeClr val="tx1"/>
              </a:solidFill>
              <a:effectLst/>
              <a:latin typeface="+mn-lt"/>
              <a:ea typeface="+mn-ea"/>
              <a:cs typeface="+mn-cs"/>
            </a:endParaRPr>
          </a:p>
          <a:p>
            <a:pPr marL="342900" lvl="0" indent="-342900">
              <a:buFont typeface="Arial" panose="020B0604020202020204" pitchFamily="34" charset="0"/>
              <a:buChar char="•"/>
            </a:pPr>
            <a:r>
              <a:rPr lang="en-US" sz="1200" dirty="0" smtClean="0"/>
              <a:t>Hands on workshops/courses at the University of Alabama at Birmingham (Stephen</a:t>
            </a:r>
            <a:r>
              <a:rPr lang="en-US" sz="1200" baseline="0" dirty="0" smtClean="0"/>
              <a:t> Barnes in photo)</a:t>
            </a:r>
            <a:r>
              <a:rPr lang="en-US" sz="1200" dirty="0" smtClean="0"/>
              <a:t> and at the RCMRCs.</a:t>
            </a:r>
          </a:p>
          <a:p>
            <a:pPr marL="342900" lvl="0" indent="-342900">
              <a:buFont typeface="Arial" panose="020B0604020202020204" pitchFamily="34" charset="0"/>
              <a:buChar char="•"/>
            </a:pPr>
            <a:r>
              <a:rPr lang="en-US" sz="1200" dirty="0" smtClean="0"/>
              <a:t>“Metabolomics in Medicine” interactive online learning platform developed at the University of North Carolina (banner displayed). </a:t>
            </a:r>
          </a:p>
          <a:p>
            <a:pPr marL="342900" lvl="0" indent="-342900">
              <a:buFont typeface="Arial" panose="020B0604020202020204" pitchFamily="34" charset="0"/>
              <a:buChar char="•"/>
            </a:pPr>
            <a:r>
              <a:rPr lang="en-US" sz="1200" dirty="0" smtClean="0"/>
              <a:t>Archived training materials and videos available at the Metabolomics Workbench.</a:t>
            </a:r>
          </a:p>
          <a:p>
            <a:pPr marL="342900" lvl="0" indent="-342900">
              <a:buFont typeface="Arial" panose="020B0604020202020204" pitchFamily="34" charset="0"/>
              <a:buChar char="•"/>
            </a:pPr>
            <a:r>
              <a:rPr lang="en-US" sz="1200" dirty="0" smtClean="0"/>
              <a:t>Hands-on research training in the form of Administrative Supplements, the P&amp;F Program, and Early Career Awards. </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Training</a:t>
            </a:r>
            <a:r>
              <a:rPr lang="en-US" sz="1200" b="1" i="0" u="none" strike="noStrike" kern="1200" baseline="0" dirty="0" smtClean="0">
                <a:solidFill>
                  <a:schemeClr val="tx1"/>
                </a:solidFill>
                <a:effectLst/>
                <a:latin typeface="+mn-lt"/>
                <a:ea typeface="+mn-ea"/>
                <a:cs typeface="+mn-cs"/>
              </a:rPr>
              <a:t> Events: http://www.metabolomicsworkbench.org/training/events.php</a:t>
            </a:r>
            <a:endParaRPr lang="en-US" sz="1200" b="1" i="0" u="none"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Our Regional Comprehensive Metabolomics Resource Cores (RCMRC)s and the University of Alabama at Birmingham offer a variety of events, providing instruction and hands-on training related to topics including (but not limited to!)</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practice and theory in metabolomic applications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study design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sample collection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hands-on training in mass spectrometry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stable isotope-resolved metabolomics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data processing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data interpretation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tools for data visualization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hypothesis exploration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latest research in metabolomics</a:t>
            </a:r>
          </a:p>
          <a:p>
            <a:endParaRPr lang="en-US" sz="1200" b="1" i="0" u="none" strike="noStrike" kern="1200" dirty="0" smtClean="0">
              <a:solidFill>
                <a:schemeClr val="tx1"/>
              </a:solidFill>
              <a:effectLst/>
              <a:latin typeface="+mn-lt"/>
              <a:ea typeface="+mn-ea"/>
              <a:cs typeface="+mn-cs"/>
              <a:hlinkClick r:id="rId3"/>
            </a:endParaRPr>
          </a:p>
          <a:p>
            <a:r>
              <a:rPr lang="en-US" sz="1200" b="1" i="0" u="none" strike="noStrike" kern="1200" dirty="0" smtClean="0">
                <a:solidFill>
                  <a:schemeClr val="tx1"/>
                </a:solidFill>
                <a:effectLst/>
                <a:latin typeface="+mn-lt"/>
                <a:ea typeface="+mn-ea"/>
                <a:cs typeface="+mn-cs"/>
              </a:rPr>
              <a:t>Online Materials: http://www.metabolomicsworkbench.org/training/online.php </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These online resources include materials that cover range of topics, including</a:t>
            </a:r>
          </a:p>
          <a:p>
            <a:r>
              <a:rPr lang="en-US" sz="1200" b="0" i="0" kern="1200" dirty="0" smtClean="0">
                <a:solidFill>
                  <a:schemeClr val="tx1"/>
                </a:solidFill>
                <a:effectLst/>
                <a:latin typeface="+mn-lt"/>
                <a:ea typeface="+mn-ea"/>
                <a:cs typeface="+mn-cs"/>
              </a:rPr>
              <a:t>introduction to metabolomics ("What is metabolomics?")</a:t>
            </a:r>
          </a:p>
          <a:p>
            <a:r>
              <a:rPr lang="en-US" sz="1200" b="0" i="0" kern="1200" dirty="0" smtClean="0">
                <a:solidFill>
                  <a:schemeClr val="tx1"/>
                </a:solidFill>
                <a:effectLst/>
                <a:latin typeface="+mn-lt"/>
                <a:ea typeface="+mn-ea"/>
                <a:cs typeface="+mn-cs"/>
              </a:rPr>
              <a:t>the metabolomics investigative process ("Some Cells Know How to Keep Their Secrets")</a:t>
            </a:r>
          </a:p>
          <a:p>
            <a:r>
              <a:rPr lang="en-US" sz="1200" b="0" i="0" kern="1200" dirty="0" smtClean="0">
                <a:solidFill>
                  <a:schemeClr val="tx1"/>
                </a:solidFill>
                <a:effectLst/>
                <a:latin typeface="+mn-lt"/>
                <a:ea typeface="+mn-ea"/>
                <a:cs typeface="+mn-cs"/>
              </a:rPr>
              <a:t>state of metabolomics technologies ("State of Metabolomics Technologies in Translational Medicine")</a:t>
            </a:r>
          </a:p>
          <a:p>
            <a:r>
              <a:rPr lang="en-US" sz="1200" b="0" i="0" kern="1200" dirty="0" smtClean="0">
                <a:solidFill>
                  <a:schemeClr val="tx1"/>
                </a:solidFill>
                <a:effectLst/>
                <a:latin typeface="+mn-lt"/>
                <a:ea typeface="+mn-ea"/>
                <a:cs typeface="+mn-cs"/>
              </a:rPr>
              <a:t>an example of how metabolomics can lead to diagnosis and treatment of a serious health issue ("Metabolomics of Bacterial Biofilms")</a:t>
            </a:r>
          </a:p>
          <a:p>
            <a:r>
              <a:rPr lang="en-US" sz="1200" b="0" i="0" kern="1200" dirty="0" smtClean="0">
                <a:solidFill>
                  <a:schemeClr val="tx1"/>
                </a:solidFill>
                <a:effectLst/>
                <a:latin typeface="+mn-lt"/>
                <a:ea typeface="+mn-ea"/>
                <a:cs typeface="+mn-cs"/>
              </a:rPr>
              <a:t>video series with videos that demonstrate how to use metabolomics, study design, tissue preparation, hardware, data analysis, and more - offered by the Michigan Regional Comprehensive Metabolomics Resource 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4D82B3-64C6-4844-BD2D-41FE0E0E56DA}" type="slidenum">
              <a:rPr lang="en-US" smtClean="0"/>
              <a:t>9</a:t>
            </a:fld>
            <a:endParaRPr lang="en-US"/>
          </a:p>
        </p:txBody>
      </p:sp>
    </p:spTree>
    <p:extLst>
      <p:ext uri="{BB962C8B-B14F-4D97-AF65-F5344CB8AC3E}">
        <p14:creationId xmlns:p14="http://schemas.microsoft.com/office/powerpoint/2010/main" val="279671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This slide is meant to stand in for program accomplishments. Creating</a:t>
            </a:r>
            <a:r>
              <a:rPr lang="en-US" b="1" baseline="0" dirty="0" smtClean="0"/>
              <a:t> and making these resources available is arguably the greatest accomplishment of the program thus far.  We will want to add the Ring Trial once it is completed and published, though.</a:t>
            </a:r>
            <a:endParaRPr lang="en-US" b="1" dirty="0" smtClean="0"/>
          </a:p>
          <a:p>
            <a:endParaRPr lang="en-US" b="1" dirty="0" smtClean="0"/>
          </a:p>
          <a:p>
            <a:r>
              <a:rPr lang="en-US" b="1" dirty="0" smtClean="0"/>
              <a:t>RCMRCs:</a:t>
            </a:r>
          </a:p>
          <a:p>
            <a:r>
              <a:rPr lang="en-US" sz="1200" b="0" i="0" u="none" strike="noStrike" kern="1200" baseline="0" dirty="0" smtClean="0">
                <a:solidFill>
                  <a:schemeClr val="tx1"/>
                </a:solidFill>
                <a:latin typeface="+mn-lt"/>
                <a:ea typeface="+mn-ea"/>
                <a:cs typeface="+mn-cs"/>
              </a:rPr>
              <a:t>Each RCMRC maintains its own website. A comparison of RCMRC areas of expertise and links to their websites http://www.metabolomicsworkbench.org/nihmetabolomics/rcmrcs.php.</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Pilot and Feasibility Studies Through the RCMRCs: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RCMRC supports Pilot and Feasibility (P&amp;F) awards that are intended to (1) provide opportunities for investigators to advance basic, clinical, and translational biomedical science by incorporating metabolomic technologies into their research and (2) support projects that will provide preliminary data for new extramural proposal submissions. The call for P&amp;F proposals occurs annually. Learn more about past and current P&amp;F projects on the Metabolomics Workbench: http://www.metabolomicsworkbench.org/nihmetabolomics/ pilotandfeasibility.html.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Standards:</a:t>
            </a:r>
          </a:p>
          <a:p>
            <a:r>
              <a:rPr lang="en-US" sz="1200" b="0" i="0" kern="1200" dirty="0" smtClean="0">
                <a:solidFill>
                  <a:schemeClr val="tx1"/>
                </a:solidFill>
                <a:effectLst/>
                <a:latin typeface="+mn-lt"/>
                <a:ea typeface="+mn-ea"/>
                <a:cs typeface="+mn-cs"/>
              </a:rPr>
              <a:t>As part of the NIH Common Fund's Metabolomics Program, the Metabolite Standards Synthesis Cores (MSSC) —</a:t>
            </a:r>
            <a:r>
              <a:rPr lang="en-US" sz="1200" b="0" i="0" u="none" strike="noStrike" kern="1200" dirty="0" smtClean="0">
                <a:solidFill>
                  <a:schemeClr val="tx1"/>
                </a:solidFill>
                <a:effectLst/>
                <a:latin typeface="+mn-lt"/>
                <a:ea typeface="+mn-ea"/>
                <a:cs typeface="+mn-cs"/>
                <a:hlinkClick r:id="rId3"/>
              </a:rPr>
              <a:t>RTI International</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a:rPr>
              <a:t>SRI International</a:t>
            </a:r>
            <a:r>
              <a:rPr lang="en-US" sz="1200" b="0" i="0" kern="1200" dirty="0" smtClean="0">
                <a:solidFill>
                  <a:schemeClr val="tx1"/>
                </a:solidFill>
                <a:effectLst/>
                <a:latin typeface="+mn-lt"/>
                <a:ea typeface="+mn-ea"/>
                <a:cs typeface="+mn-cs"/>
              </a:rPr>
              <a:t> — aim to provide metabolomics researchers with high quality metabolite standards.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 invite researchers to </a:t>
            </a:r>
            <a:r>
              <a:rPr lang="en-US" sz="1200" b="0" i="0" u="none" strike="noStrike" kern="1200" dirty="0" smtClean="0">
                <a:solidFill>
                  <a:schemeClr val="tx1"/>
                </a:solidFill>
                <a:effectLst/>
                <a:latin typeface="+mn-lt"/>
                <a:ea typeface="+mn-ea"/>
                <a:cs typeface="+mn-cs"/>
                <a:hlinkClick r:id="rId5"/>
              </a:rPr>
              <a:t>nominate compounds for synthesis</a:t>
            </a:r>
            <a:r>
              <a:rPr lang="en-US" sz="1200" b="0" i="0" kern="1200" dirty="0" smtClean="0">
                <a:solidFill>
                  <a:schemeClr val="tx1"/>
                </a:solidFill>
                <a:effectLst/>
                <a:latin typeface="+mn-lt"/>
                <a:ea typeface="+mn-ea"/>
                <a:cs typeface="+mn-cs"/>
              </a:rPr>
              <a:t>. Nominated compounds will be reviewed by the NIH Common Fund’s executive committee, and prioritized for synthesis.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Anyone can </a:t>
            </a:r>
            <a:r>
              <a:rPr lang="en-US" sz="1200" b="0" i="0" u="none" strike="noStrike" kern="1200" dirty="0" smtClean="0">
                <a:solidFill>
                  <a:schemeClr val="tx1"/>
                </a:solidFill>
                <a:effectLst/>
                <a:latin typeface="+mn-lt"/>
                <a:ea typeface="+mn-ea"/>
                <a:cs typeface="+mn-cs"/>
                <a:hlinkClick r:id="rId6"/>
              </a:rPr>
              <a:t>view the list of nominated compounds</a:t>
            </a:r>
            <a:r>
              <a:rPr lang="en-US" sz="1200" b="0" i="0" kern="1200" dirty="0" smtClean="0">
                <a:solidFill>
                  <a:schemeClr val="tx1"/>
                </a:solidFill>
                <a:effectLst/>
                <a:latin typeface="+mn-lt"/>
                <a:ea typeface="+mn-ea"/>
                <a:cs typeface="+mn-cs"/>
              </a:rPr>
              <a:t>, view the current status of the nomination, and view which standards have been synthesized.</a:t>
            </a:r>
          </a:p>
          <a:p>
            <a:endParaRPr lang="en-US" sz="1200" b="0" i="0" u="none" strike="noStrike" kern="1200" baseline="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7B4D82B3-64C6-4844-BD2D-41FE0E0E56DA}" type="slidenum">
              <a:rPr lang="en-US" smtClean="0"/>
              <a:t>10</a:t>
            </a:fld>
            <a:endParaRPr lang="en-US"/>
          </a:p>
        </p:txBody>
      </p:sp>
    </p:spTree>
    <p:extLst>
      <p:ext uri="{BB962C8B-B14F-4D97-AF65-F5344CB8AC3E}">
        <p14:creationId xmlns:p14="http://schemas.microsoft.com/office/powerpoint/2010/main" val="235583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Genet. 1994 Apr;6(4):348-56.</a:t>
            </a:r>
          </a:p>
          <a:p>
            <a:r>
              <a:rPr lang="en-US" dirty="0" smtClean="0"/>
              <a:t>Msx1 deficient mice exhibit cleft palate and abnormalities of craniofacial and tooth development.</a:t>
            </a:r>
          </a:p>
          <a:p>
            <a:r>
              <a:rPr lang="en-US" dirty="0" err="1" smtClean="0"/>
              <a:t>Satokata</a:t>
            </a:r>
            <a:r>
              <a:rPr lang="en-US" dirty="0" smtClean="0"/>
              <a:t> I1, Maas R.</a:t>
            </a:r>
            <a:endParaRPr lang="en-US" dirty="0"/>
          </a:p>
        </p:txBody>
      </p:sp>
      <p:sp>
        <p:nvSpPr>
          <p:cNvPr id="4" name="Slide Number Placeholder 3"/>
          <p:cNvSpPr>
            <a:spLocks noGrp="1"/>
          </p:cNvSpPr>
          <p:nvPr>
            <p:ph type="sldNum" sz="quarter" idx="10"/>
          </p:nvPr>
        </p:nvSpPr>
        <p:spPr/>
        <p:txBody>
          <a:bodyPr/>
          <a:lstStyle/>
          <a:p>
            <a:fld id="{EAA92ECF-EB9C-4C65-B50F-E846EE065B55}" type="slidenum">
              <a:rPr lang="en-US" smtClean="0"/>
              <a:t>16</a:t>
            </a:fld>
            <a:endParaRPr lang="en-US"/>
          </a:p>
        </p:txBody>
      </p:sp>
    </p:spTree>
    <p:extLst>
      <p:ext uri="{BB962C8B-B14F-4D97-AF65-F5344CB8AC3E}">
        <p14:creationId xmlns:p14="http://schemas.microsoft.com/office/powerpoint/2010/main" val="2591095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0" y="0"/>
            <a:ext cx="9144000" cy="6858000"/>
            <a:chOff x="0" y="0"/>
            <a:chExt cx="9144000" cy="6858000"/>
          </a:xfrm>
        </p:grpSpPr>
        <p:sp>
          <p:nvSpPr>
            <p:cNvPr id="3" name="Rectangle 2"/>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0" y="6553200"/>
              <a:ext cx="9144000" cy="304800"/>
            </a:xfrm>
            <a:prstGeom prst="rect">
              <a:avLst/>
            </a:prstGeom>
            <a:solidFill>
              <a:srgbClr val="1C61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Chevron 4"/>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6" name="Pentagon 5"/>
            <p:cNvSpPr/>
            <p:nvPr/>
          </p:nvSpPr>
          <p:spPr>
            <a:xfrm>
              <a:off x="0" y="77788"/>
              <a:ext cx="2314575"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descr="NCF_NIH_New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5898" y="5791200"/>
              <a:ext cx="3438102"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Tree>
    <p:extLst>
      <p:ext uri="{BB962C8B-B14F-4D97-AF65-F5344CB8AC3E}">
        <p14:creationId xmlns:p14="http://schemas.microsoft.com/office/powerpoint/2010/main" val="399652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0C019C-AA97-499F-AEEE-771898107C4C}" type="datetimeFigureOut">
              <a:rPr lang="en-US">
                <a:solidFill>
                  <a:prstClr val="black">
                    <a:tint val="75000"/>
                  </a:prstClr>
                </a:solidFill>
              </a:rPr>
              <a:pPr>
                <a:def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771093-3C41-4705-8E39-2DA78351AA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579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25782D-722A-49E9-9075-1B56BAEA5261}" type="datetimeFigureOut">
              <a:rPr lang="en-US">
                <a:solidFill>
                  <a:prstClr val="black">
                    <a:tint val="75000"/>
                  </a:prstClr>
                </a:solidFill>
              </a:rPr>
              <a:pPr>
                <a:def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56153F-4E70-4E51-92BF-C84B44867F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672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52135E-A27B-4237-B24D-29C238E96E75}" type="datetimeFigureOut">
              <a:rPr lang="en-US">
                <a:solidFill>
                  <a:prstClr val="black">
                    <a:tint val="75000"/>
                  </a:prstClr>
                </a:solidFill>
              </a:rPr>
              <a:pPr>
                <a:defRPr/>
              </a:pPr>
              <a:t>3/8/2016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25E0AC-43F9-42F7-B501-A636A93389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0304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BDFE265-4824-40A4-A77F-95ADB0F623C5}" type="datetimeFigureOut">
              <a:rPr lang="en-US">
                <a:solidFill>
                  <a:prstClr val="black">
                    <a:tint val="75000"/>
                  </a:prstClr>
                </a:solidFill>
              </a:rPr>
              <a:pPr>
                <a:defRPr/>
              </a:pPr>
              <a:t>3/8/2016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A43B565-C6EB-4E19-82D4-FA525CF1F9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120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33A503-480C-4080-AC36-D8A420AF4897}" type="datetimeFigureOut">
              <a:rPr lang="en-US">
                <a:solidFill>
                  <a:prstClr val="black">
                    <a:tint val="75000"/>
                  </a:prstClr>
                </a:solidFill>
              </a:rPr>
              <a:pPr>
                <a:defRPr/>
              </a:pPr>
              <a:t>3/8/2016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1A83EB8-6171-499E-B1C0-DD65DE6C3A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982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DEE5B6-40AD-46C1-8868-F67C97A936CA}" type="datetimeFigureOut">
              <a:rPr lang="en-US">
                <a:solidFill>
                  <a:prstClr val="black">
                    <a:tint val="75000"/>
                  </a:prstClr>
                </a:solidFill>
              </a:rPr>
              <a:pPr>
                <a:defRPr/>
              </a:pPr>
              <a:t>3/8/2016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4FA770C-2F87-408F-8206-F2D932302C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192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947768-301A-463A-AB4C-096297E3AA29}" type="datetimeFigureOut">
              <a:rPr lang="en-US">
                <a:solidFill>
                  <a:prstClr val="black">
                    <a:tint val="75000"/>
                  </a:prstClr>
                </a:solidFill>
              </a:rPr>
              <a:pPr>
                <a:defRPr/>
              </a:pPr>
              <a:t>3/8/2016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BF1119-26BB-476A-8A07-5D68D7629C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379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66757F-F745-48AA-A9DF-34EEFEA78391}" type="datetimeFigureOut">
              <a:rPr lang="en-US">
                <a:solidFill>
                  <a:prstClr val="black">
                    <a:tint val="75000"/>
                  </a:prstClr>
                </a:solidFill>
              </a:rPr>
              <a:pPr>
                <a:defRPr/>
              </a:pPr>
              <a:t>3/8/2016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860711E-980F-4F00-9366-92CF90A450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0064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871EB1-930D-4211-9DEA-4863A7C22321}" type="datetimeFigureOut">
              <a:rPr lang="en-US">
                <a:solidFill>
                  <a:prstClr val="black">
                    <a:tint val="75000"/>
                  </a:prstClr>
                </a:solidFill>
              </a:rPr>
              <a:pPr>
                <a:def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6BB121-4270-4B12-B584-553333F905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4345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86CD26-EC47-49BA-960C-C570F867E490}" type="datetimeFigureOut">
              <a:rPr lang="en-US">
                <a:solidFill>
                  <a:prstClr val="black">
                    <a:tint val="75000"/>
                  </a:prstClr>
                </a:solidFill>
              </a:rPr>
              <a:pPr>
                <a:def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DE2318-1FE7-4DF6-9916-7D3109A9E3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710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0" y="0"/>
            <a:ext cx="9144000" cy="6858000"/>
            <a:chOff x="0" y="0"/>
            <a:chExt cx="9144000" cy="6858000"/>
          </a:xfrm>
        </p:grpSpPr>
        <p:sp>
          <p:nvSpPr>
            <p:cNvPr id="3" name="Rectangle 2"/>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0" y="6553200"/>
              <a:ext cx="9144000" cy="304800"/>
            </a:xfrm>
            <a:prstGeom prst="rect">
              <a:avLst/>
            </a:prstGeom>
            <a:solidFill>
              <a:srgbClr val="1C61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Chevron 4"/>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6" name="Pentagon 5"/>
            <p:cNvSpPr/>
            <p:nvPr/>
          </p:nvSpPr>
          <p:spPr>
            <a:xfrm>
              <a:off x="0" y="77788"/>
              <a:ext cx="2314575"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descr="NCF_NIH_New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5898" y="5791200"/>
              <a:ext cx="3438102"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Tree>
    <p:extLst>
      <p:ext uri="{BB962C8B-B14F-4D97-AF65-F5344CB8AC3E}">
        <p14:creationId xmlns:p14="http://schemas.microsoft.com/office/powerpoint/2010/main" val="599996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12"/>
          <p:cNvGrpSpPr/>
          <p:nvPr userDrawn="1"/>
        </p:nvGrpSpPr>
        <p:grpSpPr>
          <a:xfrm>
            <a:off x="0" y="0"/>
            <a:ext cx="9144000" cy="6858000"/>
            <a:chOff x="0" y="0"/>
            <a:chExt cx="9144000" cy="6858000"/>
          </a:xfrm>
        </p:grpSpPr>
        <p:sp>
          <p:nvSpPr>
            <p:cNvPr id="14" name="Rectangle 13"/>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53200"/>
              <a:ext cx="9144000" cy="304800"/>
            </a:xfrm>
            <a:prstGeom prst="rect">
              <a:avLst/>
            </a:prstGeom>
            <a:solidFill>
              <a:srgbClr val="1C6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hevron 15"/>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7" name="Pentagon 16"/>
            <p:cNvSpPr/>
            <p:nvPr/>
          </p:nvSpPr>
          <p:spPr>
            <a:xfrm>
              <a:off x="0" y="77969"/>
              <a:ext cx="2314361"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descr="NCF_NIH_New_logo.png"/>
            <p:cNvPicPr>
              <a:picLocks noChangeAspect="1"/>
            </p:cNvPicPr>
            <p:nvPr/>
          </p:nvPicPr>
          <p:blipFill>
            <a:blip r:embed="rId2" cstate="print"/>
            <a:stretch>
              <a:fillRect/>
            </a:stretch>
          </p:blipFill>
          <p:spPr>
            <a:xfrm>
              <a:off x="5705898" y="5791200"/>
              <a:ext cx="3438102" cy="704850"/>
            </a:xfrm>
            <a:prstGeom prst="rect">
              <a:avLst/>
            </a:prstGeom>
          </p:spPr>
        </p:pic>
        <p:sp>
          <p:nvSpPr>
            <p:cNvPr id="19" name="Rectangle 18"/>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5205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12"/>
          <p:cNvGrpSpPr/>
          <p:nvPr userDrawn="1"/>
        </p:nvGrpSpPr>
        <p:grpSpPr>
          <a:xfrm>
            <a:off x="0" y="0"/>
            <a:ext cx="9144000" cy="6858000"/>
            <a:chOff x="0" y="0"/>
            <a:chExt cx="9144000" cy="6858000"/>
          </a:xfrm>
        </p:grpSpPr>
        <p:sp>
          <p:nvSpPr>
            <p:cNvPr id="14" name="Rectangle 13"/>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53200"/>
              <a:ext cx="9144000" cy="304800"/>
            </a:xfrm>
            <a:prstGeom prst="rect">
              <a:avLst/>
            </a:prstGeom>
            <a:solidFill>
              <a:srgbClr val="1C6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hevron 15"/>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7" name="Pentagon 16"/>
            <p:cNvSpPr/>
            <p:nvPr/>
          </p:nvSpPr>
          <p:spPr>
            <a:xfrm>
              <a:off x="0" y="77969"/>
              <a:ext cx="2314361"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descr="NCF_NIH_New_logo.png"/>
            <p:cNvPicPr>
              <a:picLocks noChangeAspect="1"/>
            </p:cNvPicPr>
            <p:nvPr/>
          </p:nvPicPr>
          <p:blipFill>
            <a:blip r:embed="rId2" cstate="print"/>
            <a:stretch>
              <a:fillRect/>
            </a:stretch>
          </p:blipFill>
          <p:spPr>
            <a:xfrm>
              <a:off x="5705898" y="5791200"/>
              <a:ext cx="3438102" cy="704850"/>
            </a:xfrm>
            <a:prstGeom prst="rect">
              <a:avLst/>
            </a:prstGeom>
          </p:spPr>
        </p:pic>
        <p:sp>
          <p:nvSpPr>
            <p:cNvPr id="19" name="Rectangle 18"/>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02661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2" name="Group 12"/>
          <p:cNvGrpSpPr/>
          <p:nvPr userDrawn="1"/>
        </p:nvGrpSpPr>
        <p:grpSpPr>
          <a:xfrm>
            <a:off x="0" y="0"/>
            <a:ext cx="9144000" cy="6858000"/>
            <a:chOff x="0" y="0"/>
            <a:chExt cx="9144000" cy="6858000"/>
          </a:xfrm>
        </p:grpSpPr>
        <p:sp>
          <p:nvSpPr>
            <p:cNvPr id="14" name="Rectangle 13"/>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53200"/>
              <a:ext cx="9144000" cy="304800"/>
            </a:xfrm>
            <a:prstGeom prst="rect">
              <a:avLst/>
            </a:prstGeom>
            <a:solidFill>
              <a:srgbClr val="1C6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hevron 15"/>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7" name="Pentagon 16"/>
            <p:cNvSpPr/>
            <p:nvPr/>
          </p:nvSpPr>
          <p:spPr>
            <a:xfrm>
              <a:off x="0" y="77969"/>
              <a:ext cx="2314361"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descr="NCF_NIH_New_logo.png"/>
            <p:cNvPicPr>
              <a:picLocks noChangeAspect="1"/>
            </p:cNvPicPr>
            <p:nvPr/>
          </p:nvPicPr>
          <p:blipFill>
            <a:blip r:embed="rId2" cstate="print"/>
            <a:stretch>
              <a:fillRect/>
            </a:stretch>
          </p:blipFill>
          <p:spPr>
            <a:xfrm>
              <a:off x="5705898" y="5791200"/>
              <a:ext cx="3438102" cy="704850"/>
            </a:xfrm>
            <a:prstGeom prst="rect">
              <a:avLst/>
            </a:prstGeom>
          </p:spPr>
        </p:pic>
        <p:sp>
          <p:nvSpPr>
            <p:cNvPr id="19" name="Rectangle 18"/>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4788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0" y="0"/>
            <a:ext cx="9144000" cy="6858000"/>
            <a:chOff x="0" y="0"/>
            <a:chExt cx="9144000" cy="6858000"/>
          </a:xfrm>
        </p:grpSpPr>
        <p:sp>
          <p:nvSpPr>
            <p:cNvPr id="3" name="Rectangle 2"/>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0" y="6553200"/>
              <a:ext cx="9144000" cy="304800"/>
            </a:xfrm>
            <a:prstGeom prst="rect">
              <a:avLst/>
            </a:prstGeom>
            <a:solidFill>
              <a:srgbClr val="1C61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Chevron 4"/>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6" name="Pentagon 5"/>
            <p:cNvSpPr/>
            <p:nvPr/>
          </p:nvSpPr>
          <p:spPr>
            <a:xfrm>
              <a:off x="0" y="77788"/>
              <a:ext cx="2314575"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descr="NCF_NIH_New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5898" y="5791200"/>
              <a:ext cx="3438102"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Tree>
    <p:extLst>
      <p:ext uri="{BB962C8B-B14F-4D97-AF65-F5344CB8AC3E}">
        <p14:creationId xmlns:p14="http://schemas.microsoft.com/office/powerpoint/2010/main" val="404611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0" y="0"/>
            <a:ext cx="9144000" cy="6858000"/>
            <a:chOff x="0" y="0"/>
            <a:chExt cx="9144000" cy="6858000"/>
          </a:xfrm>
        </p:grpSpPr>
        <p:sp>
          <p:nvSpPr>
            <p:cNvPr id="3" name="Rectangle 2"/>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0" y="6553200"/>
              <a:ext cx="9144000" cy="304800"/>
            </a:xfrm>
            <a:prstGeom prst="rect">
              <a:avLst/>
            </a:prstGeom>
            <a:solidFill>
              <a:srgbClr val="1C61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Chevron 4"/>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6" name="Pentagon 5"/>
            <p:cNvSpPr/>
            <p:nvPr/>
          </p:nvSpPr>
          <p:spPr>
            <a:xfrm>
              <a:off x="0" y="77788"/>
              <a:ext cx="2314575"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descr="NCF_NIH_New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5898" y="5791200"/>
              <a:ext cx="3438102"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Tree>
    <p:extLst>
      <p:ext uri="{BB962C8B-B14F-4D97-AF65-F5344CB8AC3E}">
        <p14:creationId xmlns:p14="http://schemas.microsoft.com/office/powerpoint/2010/main" val="383657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0" y="0"/>
            <a:ext cx="9144000" cy="6858000"/>
            <a:chOff x="0" y="0"/>
            <a:chExt cx="9144000" cy="6858000"/>
          </a:xfrm>
        </p:grpSpPr>
        <p:sp>
          <p:nvSpPr>
            <p:cNvPr id="3" name="Rectangle 2"/>
            <p:cNvSpPr/>
            <p:nvPr/>
          </p:nvSpPr>
          <p:spPr>
            <a:xfrm>
              <a:off x="0" y="0"/>
              <a:ext cx="9144000" cy="68580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0" y="6553200"/>
              <a:ext cx="9144000" cy="304800"/>
            </a:xfrm>
            <a:prstGeom prst="rect">
              <a:avLst/>
            </a:prstGeom>
            <a:solidFill>
              <a:srgbClr val="1C61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Chevron 4"/>
            <p:cNvSpPr/>
            <p:nvPr/>
          </p:nvSpPr>
          <p:spPr>
            <a:xfrm>
              <a:off x="457200" y="0"/>
              <a:ext cx="3505200" cy="6553200"/>
            </a:xfrm>
            <a:prstGeom prst="chevron">
              <a:avLst>
                <a:gd name="adj" fmla="val 59635"/>
              </a:avLst>
            </a:prstGeom>
            <a:solidFill>
              <a:srgbClr val="1C61B4">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6" name="Pentagon 5"/>
            <p:cNvSpPr/>
            <p:nvPr/>
          </p:nvSpPr>
          <p:spPr>
            <a:xfrm>
              <a:off x="0" y="77788"/>
              <a:ext cx="2314575" cy="6400800"/>
            </a:xfrm>
            <a:prstGeom prst="homePlate">
              <a:avLst>
                <a:gd name="adj" fmla="val 88514"/>
              </a:avLst>
            </a:prstGeom>
            <a:solidFill>
              <a:srgbClr val="BFBFB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descr="NCF_NIH_New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5898" y="5791200"/>
              <a:ext cx="3438102"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0"/>
              <a:ext cx="9144000" cy="152400"/>
            </a:xfrm>
            <a:prstGeom prst="rect">
              <a:avLst/>
            </a:prstGeom>
            <a:solidFill>
              <a:srgbClr val="BAB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Tree>
    <p:extLst>
      <p:ext uri="{BB962C8B-B14F-4D97-AF65-F5344CB8AC3E}">
        <p14:creationId xmlns:p14="http://schemas.microsoft.com/office/powerpoint/2010/main" val="319459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04800" y="6492875"/>
            <a:ext cx="5943600" cy="365125"/>
          </a:xfrm>
        </p:spPr>
        <p:txBody>
          <a:bodyPr/>
          <a:lstStyle>
            <a:lvl1pPr>
              <a:defRPr dirty="0"/>
            </a:lvl1pPr>
          </a:lstStyle>
          <a:p>
            <a:pPr>
              <a:defRPr/>
            </a:pPr>
            <a:endParaRPr lang="en-US"/>
          </a:p>
        </p:txBody>
      </p:sp>
      <p:sp>
        <p:nvSpPr>
          <p:cNvPr id="5" name="Slide Number Placeholder 5"/>
          <p:cNvSpPr>
            <a:spLocks noGrp="1"/>
          </p:cNvSpPr>
          <p:nvPr>
            <p:ph type="sldNum" sz="quarter" idx="11"/>
          </p:nvPr>
        </p:nvSpPr>
        <p:spPr>
          <a:xfrm>
            <a:off x="6553200" y="6492875"/>
            <a:ext cx="2133600" cy="365125"/>
          </a:xfrm>
        </p:spPr>
        <p:txBody>
          <a:bodyPr/>
          <a:lstStyle>
            <a:lvl1pPr>
              <a:defRPr smtClean="0"/>
            </a:lvl1pPr>
          </a:lstStyle>
          <a:p>
            <a:pPr>
              <a:defRPr/>
            </a:pPr>
            <a:fld id="{A7484773-FEFC-4B02-AAD8-232C29071047}" type="slidenum">
              <a:rPr lang="en-US"/>
              <a:pPr>
                <a:defRPr/>
              </a:pPr>
              <a:t>‹#›</a:t>
            </a:fld>
            <a:endParaRPr lang="en-US"/>
          </a:p>
        </p:txBody>
      </p:sp>
    </p:spTree>
    <p:extLst>
      <p:ext uri="{BB962C8B-B14F-4D97-AF65-F5344CB8AC3E}">
        <p14:creationId xmlns:p14="http://schemas.microsoft.com/office/powerpoint/2010/main" val="275094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6CB77806-12CE-4438-A6D7-65B67F85552E}" type="datetimeFigureOut">
              <a:rPr lang="en-US"/>
              <a:pPr>
                <a:defRPr/>
              </a:pPr>
              <a:t>3/8/2016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7DC340A8-6F7C-40CC-95C4-E6328F0FC73E}" type="slidenum">
              <a:rPr lang="en-US"/>
              <a:pPr>
                <a:defRPr/>
              </a:pPr>
              <a:t>‹#›</a:t>
            </a:fld>
            <a:endParaRPr lang="en-US"/>
          </a:p>
        </p:txBody>
      </p:sp>
    </p:spTree>
    <p:extLst>
      <p:ext uri="{BB962C8B-B14F-4D97-AF65-F5344CB8AC3E}">
        <p14:creationId xmlns:p14="http://schemas.microsoft.com/office/powerpoint/2010/main" val="399083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p:txBody>
          <a:bodyPr/>
          <a:lstStyle>
            <a:lvl1pPr>
              <a:defRPr>
                <a:cs typeface="Arial" pitchFamily="34" charset="0"/>
              </a:defRPr>
            </a:lvl1pPr>
          </a:lstStyle>
          <a:p>
            <a:pPr>
              <a:defRPr/>
            </a:pPr>
            <a:fld id="{2DAB1DD9-7BC5-4EE1-8963-B679B31C743F}" type="slidenum">
              <a:rPr lang="en-US"/>
              <a:pPr>
                <a:defRPr/>
              </a:pPr>
              <a:t>‹#›</a:t>
            </a:fld>
            <a:endParaRPr lang="en-US"/>
          </a:p>
        </p:txBody>
      </p:sp>
    </p:spTree>
    <p:extLst>
      <p:ext uri="{BB962C8B-B14F-4D97-AF65-F5344CB8AC3E}">
        <p14:creationId xmlns:p14="http://schemas.microsoft.com/office/powerpoint/2010/main" val="81860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6374D04-64DA-492A-B875-1A0663D8E97E}" type="datetimeFigureOut">
              <a:rPr lang="en-US">
                <a:solidFill>
                  <a:prstClr val="black">
                    <a:tint val="75000"/>
                  </a:prstClr>
                </a:solidFill>
              </a:rPr>
              <a:pPr>
                <a:def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667E01-03FC-4EBE-9AB4-41AA135795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33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4.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DEBDA19-C6D8-48A4-84CC-A5A0671F427C}" type="datetimeFigureOut">
              <a:rPr lang="en-US"/>
              <a:pPr>
                <a:defRPr/>
              </a:pPr>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604F78B-C41E-4AF2-AA5F-BFFCECB061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3" r:id="rId2"/>
    <p:sldLayoutId id="2147483854" r:id="rId3"/>
    <p:sldLayoutId id="2147483855" r:id="rId4"/>
    <p:sldLayoutId id="2147483856" r:id="rId5"/>
    <p:sldLayoutId id="2147483857" r:id="rId6"/>
    <p:sldLayoutId id="2147483858"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68475" y="93663"/>
            <a:ext cx="7299325"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Line 3"/>
          <p:cNvSpPr>
            <a:spLocks noChangeShapeType="1"/>
          </p:cNvSpPr>
          <p:nvPr/>
        </p:nvSpPr>
        <p:spPr bwMode="auto">
          <a:xfrm>
            <a:off x="228600" y="990600"/>
            <a:ext cx="8915400" cy="0"/>
          </a:xfrm>
          <a:prstGeom prst="line">
            <a:avLst/>
          </a:prstGeom>
          <a:noFill/>
          <a:ln w="9525">
            <a:solidFill>
              <a:schemeClr val="tx1"/>
            </a:solidFill>
            <a:round/>
            <a:headEnd/>
            <a:tailEnd/>
          </a:ln>
          <a:effectLst/>
        </p:spPr>
        <p:txBody>
          <a:bodyPr/>
          <a:lstStyle/>
          <a:p>
            <a:pPr>
              <a:defRPr/>
            </a:pPr>
            <a:endParaRPr lang="en-US" sz="1200">
              <a:solidFill>
                <a:srgbClr val="000000"/>
              </a:solidFill>
              <a:cs typeface="+mn-cs"/>
            </a:endParaRPr>
          </a:p>
        </p:txBody>
      </p:sp>
      <p:sp>
        <p:nvSpPr>
          <p:cNvPr id="3077" name="Line 5"/>
          <p:cNvSpPr>
            <a:spLocks noChangeShapeType="1"/>
          </p:cNvSpPr>
          <p:nvPr/>
        </p:nvSpPr>
        <p:spPr bwMode="auto">
          <a:xfrm>
            <a:off x="0" y="6400800"/>
            <a:ext cx="9144000" cy="0"/>
          </a:xfrm>
          <a:prstGeom prst="line">
            <a:avLst/>
          </a:prstGeom>
          <a:noFill/>
          <a:ln w="9525">
            <a:solidFill>
              <a:schemeClr val="tx1"/>
            </a:solidFill>
            <a:round/>
            <a:headEnd/>
            <a:tailEnd/>
          </a:ln>
          <a:effectLst/>
        </p:spPr>
        <p:txBody>
          <a:bodyPr/>
          <a:lstStyle/>
          <a:p>
            <a:pPr>
              <a:defRPr/>
            </a:pPr>
            <a:endParaRPr lang="en-US" sz="1200">
              <a:solidFill>
                <a:srgbClr val="000000"/>
              </a:solidFill>
              <a:cs typeface="+mn-cs"/>
            </a:endParaRPr>
          </a:p>
        </p:txBody>
      </p:sp>
      <p:pic>
        <p:nvPicPr>
          <p:cNvPr id="2053" name="Picture 6" descr="dhhs_logo 4 inch transpa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700" y="6481763"/>
            <a:ext cx="381000" cy="37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7" descr="nih_300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64770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Rectangle 8"/>
          <p:cNvSpPr>
            <a:spLocks noGrp="1" noChangeArrowheads="1"/>
          </p:cNvSpPr>
          <p:nvPr>
            <p:ph type="body" idx="1"/>
          </p:nvPr>
        </p:nvSpPr>
        <p:spPr bwMode="auto">
          <a:xfrm>
            <a:off x="762000" y="1524000"/>
            <a:ext cx="82296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7" name="Rectangle 15"/>
          <p:cNvSpPr>
            <a:spLocks noGrp="1" noChangeArrowheads="1"/>
          </p:cNvSpPr>
          <p:nvPr>
            <p:ph type="sldNum" sz="quarter" idx="4"/>
          </p:nvPr>
        </p:nvSpPr>
        <p:spPr bwMode="auto">
          <a:xfrm>
            <a:off x="6610350" y="6359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E2902F0D-72F3-40AB-B11C-FE3528A83D1E}" type="slidenum">
              <a:rPr lang="en-US"/>
              <a:pPr>
                <a:defRPr/>
              </a:pPr>
              <a:t>‹#›</a:t>
            </a:fld>
            <a:endParaRPr lang="en-US"/>
          </a:p>
        </p:txBody>
      </p:sp>
      <p:sp>
        <p:nvSpPr>
          <p:cNvPr id="3097" name="Rectangle 25"/>
          <p:cNvSpPr>
            <a:spLocks noChangeArrowheads="1"/>
          </p:cNvSpPr>
          <p:nvPr userDrawn="1"/>
        </p:nvSpPr>
        <p:spPr bwMode="auto">
          <a:xfrm>
            <a:off x="0" y="0"/>
            <a:ext cx="152400" cy="6856413"/>
          </a:xfrm>
          <a:prstGeom prst="rect">
            <a:avLst/>
          </a:prstGeom>
          <a:solidFill>
            <a:srgbClr val="2C84B4"/>
          </a:solidFill>
          <a:ln w="9525">
            <a:noFill/>
            <a:miter lim="800000"/>
            <a:headEnd/>
            <a:tailEnd/>
          </a:ln>
          <a:effectLst/>
        </p:spPr>
        <p:txBody>
          <a:bodyPr wrap="none" anchor="ctr"/>
          <a:lstStyle/>
          <a:p>
            <a:pPr>
              <a:defRPr/>
            </a:pPr>
            <a:endParaRPr lang="en-US" sz="1200">
              <a:solidFill>
                <a:srgbClr val="000000"/>
              </a:solidFill>
              <a:cs typeface="+mn-cs"/>
            </a:endParaRPr>
          </a:p>
        </p:txBody>
      </p:sp>
      <p:sp>
        <p:nvSpPr>
          <p:cNvPr id="3098" name="Rectangle 26"/>
          <p:cNvSpPr>
            <a:spLocks noChangeArrowheads="1"/>
          </p:cNvSpPr>
          <p:nvPr userDrawn="1"/>
        </p:nvSpPr>
        <p:spPr bwMode="auto">
          <a:xfrm>
            <a:off x="152400" y="0"/>
            <a:ext cx="152400" cy="6856413"/>
          </a:xfrm>
          <a:prstGeom prst="rect">
            <a:avLst/>
          </a:prstGeom>
          <a:solidFill>
            <a:srgbClr val="6FCBF9">
              <a:alpha val="70000"/>
            </a:srgbClr>
          </a:solidFill>
          <a:ln w="9525">
            <a:noFill/>
            <a:miter lim="800000"/>
            <a:headEnd/>
            <a:tailEnd/>
          </a:ln>
          <a:effectLst/>
        </p:spPr>
        <p:txBody>
          <a:bodyPr wrap="none" anchor="ctr"/>
          <a:lstStyle/>
          <a:p>
            <a:pPr algn="ctr">
              <a:defRPr/>
            </a:pPr>
            <a:endParaRPr lang="en-US">
              <a:solidFill>
                <a:srgbClr val="000000"/>
              </a:solidFill>
              <a:ea typeface="ＭＳ Ｐゴシック" pitchFamily="32" charset="-128"/>
              <a:cs typeface="+mn-cs"/>
            </a:endParaRPr>
          </a:p>
        </p:txBody>
      </p:sp>
      <p:sp>
        <p:nvSpPr>
          <p:cNvPr id="3099" name="Rectangle 27"/>
          <p:cNvSpPr>
            <a:spLocks noChangeArrowheads="1"/>
          </p:cNvSpPr>
          <p:nvPr userDrawn="1"/>
        </p:nvSpPr>
        <p:spPr bwMode="auto">
          <a:xfrm>
            <a:off x="304800" y="0"/>
            <a:ext cx="152400" cy="6856413"/>
          </a:xfrm>
          <a:prstGeom prst="rect">
            <a:avLst/>
          </a:prstGeom>
          <a:solidFill>
            <a:srgbClr val="95D7F5">
              <a:alpha val="50000"/>
            </a:srgbClr>
          </a:solidFill>
          <a:ln w="9525">
            <a:noFill/>
            <a:miter lim="800000"/>
            <a:headEnd/>
            <a:tailEnd/>
          </a:ln>
          <a:effectLst/>
        </p:spPr>
        <p:txBody>
          <a:bodyPr wrap="none" anchor="ctr"/>
          <a:lstStyle/>
          <a:p>
            <a:pPr algn="ctr">
              <a:defRPr/>
            </a:pPr>
            <a:endParaRPr lang="en-US">
              <a:solidFill>
                <a:srgbClr val="000000"/>
              </a:solidFill>
              <a:ea typeface="ＭＳ Ｐゴシック" pitchFamily="32" charset="-128"/>
              <a:cs typeface="+mn-cs"/>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fontAlgn="base">
        <a:spcBef>
          <a:spcPct val="0"/>
        </a:spcBef>
        <a:spcAft>
          <a:spcPct val="0"/>
        </a:spcAft>
        <a:defRPr sz="3600" b="1">
          <a:solidFill>
            <a:schemeClr val="tx1"/>
          </a:solidFill>
          <a:latin typeface="Arial" pitchFamily="34" charset="0"/>
        </a:defRPr>
      </a:lvl6pPr>
      <a:lvl7pPr marL="914400" algn="l" rtl="0" fontAlgn="base">
        <a:spcBef>
          <a:spcPct val="0"/>
        </a:spcBef>
        <a:spcAft>
          <a:spcPct val="0"/>
        </a:spcAft>
        <a:defRPr sz="3600" b="1">
          <a:solidFill>
            <a:schemeClr val="tx1"/>
          </a:solidFill>
          <a:latin typeface="Arial" pitchFamily="34" charset="0"/>
        </a:defRPr>
      </a:lvl7pPr>
      <a:lvl8pPr marL="1371600" algn="l" rtl="0" fontAlgn="base">
        <a:spcBef>
          <a:spcPct val="0"/>
        </a:spcBef>
        <a:spcAft>
          <a:spcPct val="0"/>
        </a:spcAft>
        <a:defRPr sz="3600" b="1">
          <a:solidFill>
            <a:schemeClr val="tx1"/>
          </a:solidFill>
          <a:latin typeface="Arial" pitchFamily="34" charset="0"/>
        </a:defRPr>
      </a:lvl8pPr>
      <a:lvl9pPr marL="1828800" algn="l" rtl="0" fontAlgn="base">
        <a:spcBef>
          <a:spcPct val="0"/>
        </a:spcBef>
        <a:spcAft>
          <a:spcPct val="0"/>
        </a:spcAft>
        <a:defRPr sz="36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rgbClr val="8CC341"/>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80D3F5"/>
        </a:buClr>
        <a:buChar char="•"/>
        <a:defRPr sz="2400">
          <a:solidFill>
            <a:schemeClr val="tx1"/>
          </a:solidFill>
          <a:latin typeface="+mn-lt"/>
        </a:defRPr>
      </a:lvl2pPr>
      <a:lvl3pPr marL="1143000" indent="-228600" algn="l" rtl="0" eaLnBrk="0" fontAlgn="base" hangingPunct="0">
        <a:spcBef>
          <a:spcPct val="20000"/>
        </a:spcBef>
        <a:spcAft>
          <a:spcPct val="0"/>
        </a:spcAft>
        <a:buClr>
          <a:srgbClr val="FFC428"/>
        </a:buClr>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rgbClr val="8CC34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80D3F5"/>
        </a:buClr>
        <a:buFont typeface="Arial Unicode MS" pitchFamily="34" charset="-128"/>
        <a:buChar char="»"/>
        <a:defRPr sz="2000">
          <a:solidFill>
            <a:srgbClr val="4D4D4D"/>
          </a:solidFill>
          <a:latin typeface="+mn-lt"/>
        </a:defRPr>
      </a:lvl5pPr>
      <a:lvl6pPr marL="2514600" indent="-228600" algn="l" rtl="0" fontAlgn="base">
        <a:spcBef>
          <a:spcPct val="20000"/>
        </a:spcBef>
        <a:spcAft>
          <a:spcPct val="0"/>
        </a:spcAft>
        <a:buClr>
          <a:srgbClr val="80D3F5"/>
        </a:buClr>
        <a:buFont typeface="Arial Unicode MS" pitchFamily="34" charset="-128"/>
        <a:buChar char="»"/>
        <a:defRPr sz="2000">
          <a:solidFill>
            <a:srgbClr val="4D4D4D"/>
          </a:solidFill>
          <a:latin typeface="+mn-lt"/>
        </a:defRPr>
      </a:lvl6pPr>
      <a:lvl7pPr marL="2971800" indent="-228600" algn="l" rtl="0" fontAlgn="base">
        <a:spcBef>
          <a:spcPct val="20000"/>
        </a:spcBef>
        <a:spcAft>
          <a:spcPct val="0"/>
        </a:spcAft>
        <a:buClr>
          <a:srgbClr val="80D3F5"/>
        </a:buClr>
        <a:buFont typeface="Arial Unicode MS" pitchFamily="34" charset="-128"/>
        <a:buChar char="»"/>
        <a:defRPr sz="2000">
          <a:solidFill>
            <a:srgbClr val="4D4D4D"/>
          </a:solidFill>
          <a:latin typeface="+mn-lt"/>
        </a:defRPr>
      </a:lvl7pPr>
      <a:lvl8pPr marL="3429000" indent="-228600" algn="l" rtl="0" fontAlgn="base">
        <a:spcBef>
          <a:spcPct val="20000"/>
        </a:spcBef>
        <a:spcAft>
          <a:spcPct val="0"/>
        </a:spcAft>
        <a:buClr>
          <a:srgbClr val="80D3F5"/>
        </a:buClr>
        <a:buFont typeface="Arial Unicode MS" pitchFamily="34" charset="-128"/>
        <a:buChar char="»"/>
        <a:defRPr sz="2000">
          <a:solidFill>
            <a:srgbClr val="4D4D4D"/>
          </a:solidFill>
          <a:latin typeface="+mn-lt"/>
        </a:defRPr>
      </a:lvl8pPr>
      <a:lvl9pPr marL="3886200" indent="-228600" algn="l" rtl="0" fontAlgn="base">
        <a:spcBef>
          <a:spcPct val="20000"/>
        </a:spcBef>
        <a:spcAft>
          <a:spcPct val="0"/>
        </a:spcAft>
        <a:buClr>
          <a:srgbClr val="80D3F5"/>
        </a:buClr>
        <a:buFont typeface="Arial Unicode MS" pitchFamily="34" charset="-128"/>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768475" y="93663"/>
            <a:ext cx="7299325"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Line 3"/>
          <p:cNvSpPr>
            <a:spLocks noChangeShapeType="1"/>
          </p:cNvSpPr>
          <p:nvPr/>
        </p:nvSpPr>
        <p:spPr bwMode="auto">
          <a:xfrm>
            <a:off x="228600" y="990600"/>
            <a:ext cx="8915400" cy="0"/>
          </a:xfrm>
          <a:prstGeom prst="line">
            <a:avLst/>
          </a:prstGeom>
          <a:noFill/>
          <a:ln w="9525">
            <a:solidFill>
              <a:schemeClr val="tx1"/>
            </a:solidFill>
            <a:round/>
            <a:headEnd/>
            <a:tailEnd/>
          </a:ln>
          <a:effectLst/>
        </p:spPr>
        <p:txBody>
          <a:bodyPr/>
          <a:lstStyle/>
          <a:p>
            <a:pPr>
              <a:defRPr/>
            </a:pPr>
            <a:endParaRPr lang="en-US" sz="1200">
              <a:solidFill>
                <a:srgbClr val="000000"/>
              </a:solidFill>
              <a:cs typeface="+mn-cs"/>
            </a:endParaRPr>
          </a:p>
        </p:txBody>
      </p:sp>
      <p:sp>
        <p:nvSpPr>
          <p:cNvPr id="3077" name="Line 5"/>
          <p:cNvSpPr>
            <a:spLocks noChangeShapeType="1"/>
          </p:cNvSpPr>
          <p:nvPr/>
        </p:nvSpPr>
        <p:spPr bwMode="auto">
          <a:xfrm>
            <a:off x="0" y="6400800"/>
            <a:ext cx="9144000" cy="0"/>
          </a:xfrm>
          <a:prstGeom prst="line">
            <a:avLst/>
          </a:prstGeom>
          <a:noFill/>
          <a:ln w="9525">
            <a:solidFill>
              <a:schemeClr val="tx1"/>
            </a:solidFill>
            <a:round/>
            <a:headEnd/>
            <a:tailEnd/>
          </a:ln>
          <a:effectLst/>
        </p:spPr>
        <p:txBody>
          <a:bodyPr/>
          <a:lstStyle/>
          <a:p>
            <a:pPr>
              <a:defRPr/>
            </a:pPr>
            <a:endParaRPr lang="en-US" sz="1200">
              <a:solidFill>
                <a:srgbClr val="000000"/>
              </a:solidFill>
              <a:cs typeface="+mn-cs"/>
            </a:endParaRPr>
          </a:p>
        </p:txBody>
      </p:sp>
      <p:pic>
        <p:nvPicPr>
          <p:cNvPr id="2" name="Picture 6" descr="dhhs_logo 4 inch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00" y="6481763"/>
            <a:ext cx="381000" cy="37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7" descr="nih_300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6477000"/>
            <a:ext cx="381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Rectangle 8"/>
          <p:cNvSpPr>
            <a:spLocks noGrp="1" noChangeArrowheads="1"/>
          </p:cNvSpPr>
          <p:nvPr>
            <p:ph type="body" idx="1"/>
          </p:nvPr>
        </p:nvSpPr>
        <p:spPr bwMode="auto">
          <a:xfrm>
            <a:off x="762000" y="1524000"/>
            <a:ext cx="8229600"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7" name="Rectangle 15"/>
          <p:cNvSpPr>
            <a:spLocks noGrp="1" noChangeArrowheads="1"/>
          </p:cNvSpPr>
          <p:nvPr>
            <p:ph type="sldNum" sz="quarter" idx="4"/>
          </p:nvPr>
        </p:nvSpPr>
        <p:spPr bwMode="auto">
          <a:xfrm>
            <a:off x="6610350" y="6359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79F5F88B-68C7-4ABB-80E4-5F7B510D4C3D}" type="slidenum">
              <a:rPr lang="en-US"/>
              <a:pPr>
                <a:defRPr/>
              </a:pPr>
              <a:t>‹#›</a:t>
            </a:fld>
            <a:endParaRPr lang="en-US"/>
          </a:p>
        </p:txBody>
      </p:sp>
      <p:sp>
        <p:nvSpPr>
          <p:cNvPr id="3097" name="Rectangle 25"/>
          <p:cNvSpPr>
            <a:spLocks noChangeArrowheads="1"/>
          </p:cNvSpPr>
          <p:nvPr userDrawn="1"/>
        </p:nvSpPr>
        <p:spPr bwMode="auto">
          <a:xfrm>
            <a:off x="0" y="0"/>
            <a:ext cx="152400" cy="6856413"/>
          </a:xfrm>
          <a:prstGeom prst="rect">
            <a:avLst/>
          </a:prstGeom>
          <a:solidFill>
            <a:srgbClr val="2C84B4"/>
          </a:solidFill>
          <a:ln w="9525">
            <a:noFill/>
            <a:miter lim="800000"/>
            <a:headEnd/>
            <a:tailEnd/>
          </a:ln>
          <a:effectLst/>
        </p:spPr>
        <p:txBody>
          <a:bodyPr wrap="none" anchor="ctr"/>
          <a:lstStyle/>
          <a:p>
            <a:pPr>
              <a:defRPr/>
            </a:pPr>
            <a:endParaRPr lang="en-US" sz="1200">
              <a:solidFill>
                <a:srgbClr val="000000"/>
              </a:solidFill>
              <a:cs typeface="+mn-cs"/>
            </a:endParaRPr>
          </a:p>
        </p:txBody>
      </p:sp>
      <p:sp>
        <p:nvSpPr>
          <p:cNvPr id="3098" name="Rectangle 26"/>
          <p:cNvSpPr>
            <a:spLocks noChangeArrowheads="1"/>
          </p:cNvSpPr>
          <p:nvPr userDrawn="1"/>
        </p:nvSpPr>
        <p:spPr bwMode="auto">
          <a:xfrm>
            <a:off x="152400" y="0"/>
            <a:ext cx="152400" cy="6856413"/>
          </a:xfrm>
          <a:prstGeom prst="rect">
            <a:avLst/>
          </a:prstGeom>
          <a:solidFill>
            <a:srgbClr val="6FCBF9">
              <a:alpha val="70000"/>
            </a:srgbClr>
          </a:solidFill>
          <a:ln w="9525">
            <a:noFill/>
            <a:miter lim="800000"/>
            <a:headEnd/>
            <a:tailEnd/>
          </a:ln>
          <a:effectLst/>
        </p:spPr>
        <p:txBody>
          <a:bodyPr wrap="none" anchor="ctr"/>
          <a:lstStyle/>
          <a:p>
            <a:pPr algn="ctr">
              <a:defRPr/>
            </a:pPr>
            <a:endParaRPr lang="en-US">
              <a:solidFill>
                <a:srgbClr val="000000"/>
              </a:solidFill>
              <a:ea typeface="ＭＳ Ｐゴシック" pitchFamily="32" charset="-128"/>
              <a:cs typeface="+mn-cs"/>
            </a:endParaRPr>
          </a:p>
        </p:txBody>
      </p:sp>
      <p:sp>
        <p:nvSpPr>
          <p:cNvPr id="3099" name="Rectangle 27"/>
          <p:cNvSpPr>
            <a:spLocks noChangeArrowheads="1"/>
          </p:cNvSpPr>
          <p:nvPr userDrawn="1"/>
        </p:nvSpPr>
        <p:spPr bwMode="auto">
          <a:xfrm>
            <a:off x="304800" y="0"/>
            <a:ext cx="152400" cy="6856413"/>
          </a:xfrm>
          <a:prstGeom prst="rect">
            <a:avLst/>
          </a:prstGeom>
          <a:solidFill>
            <a:srgbClr val="95D7F5">
              <a:alpha val="50000"/>
            </a:srgbClr>
          </a:solidFill>
          <a:ln w="9525">
            <a:noFill/>
            <a:miter lim="800000"/>
            <a:headEnd/>
            <a:tailEnd/>
          </a:ln>
          <a:effectLst/>
        </p:spPr>
        <p:txBody>
          <a:bodyPr wrap="none" anchor="ctr"/>
          <a:lstStyle/>
          <a:p>
            <a:pPr algn="ctr">
              <a:defRPr/>
            </a:pPr>
            <a:endParaRPr lang="en-US">
              <a:solidFill>
                <a:srgbClr val="000000"/>
              </a:solidFill>
              <a:ea typeface="ＭＳ Ｐゴシック" pitchFamily="32" charset="-128"/>
              <a:cs typeface="+mn-cs"/>
            </a:endParaRPr>
          </a:p>
        </p:txBody>
      </p:sp>
    </p:spTree>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fontAlgn="base">
        <a:spcBef>
          <a:spcPct val="0"/>
        </a:spcBef>
        <a:spcAft>
          <a:spcPct val="0"/>
        </a:spcAft>
        <a:defRPr sz="3600" b="1">
          <a:solidFill>
            <a:schemeClr val="tx1"/>
          </a:solidFill>
          <a:latin typeface="Arial" pitchFamily="34" charset="0"/>
        </a:defRPr>
      </a:lvl6pPr>
      <a:lvl7pPr marL="914400" algn="l" rtl="0" fontAlgn="base">
        <a:spcBef>
          <a:spcPct val="0"/>
        </a:spcBef>
        <a:spcAft>
          <a:spcPct val="0"/>
        </a:spcAft>
        <a:defRPr sz="3600" b="1">
          <a:solidFill>
            <a:schemeClr val="tx1"/>
          </a:solidFill>
          <a:latin typeface="Arial" pitchFamily="34" charset="0"/>
        </a:defRPr>
      </a:lvl7pPr>
      <a:lvl8pPr marL="1371600" algn="l" rtl="0" fontAlgn="base">
        <a:spcBef>
          <a:spcPct val="0"/>
        </a:spcBef>
        <a:spcAft>
          <a:spcPct val="0"/>
        </a:spcAft>
        <a:defRPr sz="3600" b="1">
          <a:solidFill>
            <a:schemeClr val="tx1"/>
          </a:solidFill>
          <a:latin typeface="Arial" pitchFamily="34" charset="0"/>
        </a:defRPr>
      </a:lvl8pPr>
      <a:lvl9pPr marL="1828800" algn="l" rtl="0" fontAlgn="base">
        <a:spcBef>
          <a:spcPct val="0"/>
        </a:spcBef>
        <a:spcAft>
          <a:spcPct val="0"/>
        </a:spcAft>
        <a:defRPr sz="36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rgbClr val="8CC341"/>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80D3F5"/>
        </a:buClr>
        <a:buChar char="•"/>
        <a:defRPr sz="2400">
          <a:solidFill>
            <a:schemeClr val="tx1"/>
          </a:solidFill>
          <a:latin typeface="+mn-lt"/>
        </a:defRPr>
      </a:lvl2pPr>
      <a:lvl3pPr marL="1143000" indent="-228600" algn="l" rtl="0" eaLnBrk="0" fontAlgn="base" hangingPunct="0">
        <a:spcBef>
          <a:spcPct val="20000"/>
        </a:spcBef>
        <a:spcAft>
          <a:spcPct val="0"/>
        </a:spcAft>
        <a:buClr>
          <a:srgbClr val="FFC428"/>
        </a:buClr>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rgbClr val="8CC34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80D3F5"/>
        </a:buClr>
        <a:buFont typeface="Arial Unicode MS" pitchFamily="34" charset="-128"/>
        <a:buChar char="»"/>
        <a:defRPr sz="2000">
          <a:solidFill>
            <a:srgbClr val="4D4D4D"/>
          </a:solidFill>
          <a:latin typeface="+mn-lt"/>
        </a:defRPr>
      </a:lvl5pPr>
      <a:lvl6pPr marL="2514600" indent="-228600" algn="l" rtl="0" fontAlgn="base">
        <a:spcBef>
          <a:spcPct val="20000"/>
        </a:spcBef>
        <a:spcAft>
          <a:spcPct val="0"/>
        </a:spcAft>
        <a:buClr>
          <a:srgbClr val="80D3F5"/>
        </a:buClr>
        <a:buFont typeface="Arial Unicode MS" pitchFamily="34" charset="-128"/>
        <a:buChar char="»"/>
        <a:defRPr sz="2000">
          <a:solidFill>
            <a:srgbClr val="4D4D4D"/>
          </a:solidFill>
          <a:latin typeface="+mn-lt"/>
        </a:defRPr>
      </a:lvl6pPr>
      <a:lvl7pPr marL="2971800" indent="-228600" algn="l" rtl="0" fontAlgn="base">
        <a:spcBef>
          <a:spcPct val="20000"/>
        </a:spcBef>
        <a:spcAft>
          <a:spcPct val="0"/>
        </a:spcAft>
        <a:buClr>
          <a:srgbClr val="80D3F5"/>
        </a:buClr>
        <a:buFont typeface="Arial Unicode MS" pitchFamily="34" charset="-128"/>
        <a:buChar char="»"/>
        <a:defRPr sz="2000">
          <a:solidFill>
            <a:srgbClr val="4D4D4D"/>
          </a:solidFill>
          <a:latin typeface="+mn-lt"/>
        </a:defRPr>
      </a:lvl7pPr>
      <a:lvl8pPr marL="3429000" indent="-228600" algn="l" rtl="0" fontAlgn="base">
        <a:spcBef>
          <a:spcPct val="20000"/>
        </a:spcBef>
        <a:spcAft>
          <a:spcPct val="0"/>
        </a:spcAft>
        <a:buClr>
          <a:srgbClr val="80D3F5"/>
        </a:buClr>
        <a:buFont typeface="Arial Unicode MS" pitchFamily="34" charset="-128"/>
        <a:buChar char="»"/>
        <a:defRPr sz="2000">
          <a:solidFill>
            <a:srgbClr val="4D4D4D"/>
          </a:solidFill>
          <a:latin typeface="+mn-lt"/>
        </a:defRPr>
      </a:lvl8pPr>
      <a:lvl9pPr marL="3886200" indent="-228600" algn="l" rtl="0" fontAlgn="base">
        <a:spcBef>
          <a:spcPct val="20000"/>
        </a:spcBef>
        <a:spcAft>
          <a:spcPct val="0"/>
        </a:spcAft>
        <a:buClr>
          <a:srgbClr val="80D3F5"/>
        </a:buClr>
        <a:buFont typeface="Arial Unicode MS" pitchFamily="34" charset="-128"/>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E453AB2-F52A-4391-8885-DD90930E7F74}" type="datetimeFigureOut">
              <a:rPr lang="en-US">
                <a:solidFill>
                  <a:prstClr val="black">
                    <a:tint val="75000"/>
                  </a:prstClr>
                </a:solidFill>
                <a:cs typeface="+mn-cs"/>
              </a:rPr>
              <a:pPr>
                <a:defRPr/>
              </a:pPr>
              <a:t>3/8/2016</a:t>
            </a:fld>
            <a:endParaRPr lang="en-US">
              <a:solidFill>
                <a:prstClr val="black">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1EEF690-15EE-4F98-9267-A93230E307A5}" type="slidenum">
              <a:rPr lang="en-US">
                <a:solidFill>
                  <a:prstClr val="black">
                    <a:tint val="75000"/>
                  </a:prstClr>
                </a:solidFill>
                <a:cs typeface="+mn-cs"/>
              </a:rPr>
              <a:pPr>
                <a:defRPr/>
              </a:pPr>
              <a:t>‹#›</a:t>
            </a:fld>
            <a:endParaRPr lang="en-US">
              <a:solidFill>
                <a:prstClr val="black">
                  <a:tint val="75000"/>
                </a:prstClr>
              </a:solidFill>
              <a:cs typeface="+mn-cs"/>
            </a:endParaRPr>
          </a:p>
        </p:txBody>
      </p:sp>
    </p:spTree>
    <p:extLst>
      <p:ext uri="{BB962C8B-B14F-4D97-AF65-F5344CB8AC3E}">
        <p14:creationId xmlns:p14="http://schemas.microsoft.com/office/powerpoint/2010/main" val="410631280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monfund.nih.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2.png"/><Relationship Id="rId26" Type="http://schemas.openxmlformats.org/officeDocument/2006/relationships/image" Target="../media/image16.png"/><Relationship Id="rId39" Type="http://schemas.openxmlformats.org/officeDocument/2006/relationships/image" Target="../media/image24.jpeg"/><Relationship Id="rId3" Type="http://schemas.openxmlformats.org/officeDocument/2006/relationships/image" Target="../media/image4.png"/><Relationship Id="rId21" Type="http://schemas.openxmlformats.org/officeDocument/2006/relationships/hyperlink" Target="http://upload.wikimedia.org/wikipedia/commons/4/46/US-NIH-CIT-Logo.svg" TargetMode="External"/><Relationship Id="rId34" Type="http://schemas.openxmlformats.org/officeDocument/2006/relationships/hyperlink" Target="http://upload.wikimedia.org/wikipedia/commons/6/6b/US-NIH-NIAID-Logo.svg" TargetMode="External"/><Relationship Id="rId42" Type="http://schemas.openxmlformats.org/officeDocument/2006/relationships/hyperlink" Target="http://upload.wikimedia.org/wikipedia/commons/7/72/US-NIH-NCMHD-Logo.svg" TargetMode="External"/><Relationship Id="rId47" Type="http://schemas.openxmlformats.org/officeDocument/2006/relationships/image" Target="../media/image28.png"/><Relationship Id="rId50" Type="http://schemas.openxmlformats.org/officeDocument/2006/relationships/image" Target="../media/image30.png"/><Relationship Id="rId7" Type="http://schemas.openxmlformats.org/officeDocument/2006/relationships/image" Target="../media/image6.png"/><Relationship Id="rId12" Type="http://schemas.openxmlformats.org/officeDocument/2006/relationships/hyperlink" Target="http://upload.wikimedia.org/wikipedia/commons/2/22/US-NIH-NCI-Logo.svg" TargetMode="External"/><Relationship Id="rId17" Type="http://schemas.openxmlformats.org/officeDocument/2006/relationships/hyperlink" Target="http://upload.wikimedia.org/wikipedia/commons/7/71/US-NIH-NCRR-Logo.svg" TargetMode="External"/><Relationship Id="rId25" Type="http://schemas.openxmlformats.org/officeDocument/2006/relationships/hyperlink" Target="http://upload.wikimedia.org/wikipedia/commons/b/b3/US-NationalLibraryOfMedicine-Logo.svg" TargetMode="External"/><Relationship Id="rId33" Type="http://schemas.openxmlformats.org/officeDocument/2006/relationships/image" Target="../media/image20.png"/><Relationship Id="rId38" Type="http://schemas.openxmlformats.org/officeDocument/2006/relationships/image" Target="../media/image23.png"/><Relationship Id="rId46" Type="http://schemas.openxmlformats.org/officeDocument/2006/relationships/hyperlink" Target="http://upload.wikimedia.org/wikipedia/commons/7/72/US-NIH-NIAAA-Logo.svg" TargetMode="External"/><Relationship Id="rId2" Type="http://schemas.openxmlformats.org/officeDocument/2006/relationships/hyperlink" Target="http://clinicalcenter.nih.gov/" TargetMode="External"/><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hyperlink" Target="http://upload.wikimedia.org/wikipedia/commons/4/44/US-NIH-NIBIB-Logo.svg" TargetMode="External"/><Relationship Id="rId41"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upload.wikimedia.org/wikipedia/commons/5/59/US-NIH-NHLBI-Logo.svg" TargetMode="External"/><Relationship Id="rId11" Type="http://schemas.openxmlformats.org/officeDocument/2006/relationships/image" Target="../media/image8.png"/><Relationship Id="rId24" Type="http://schemas.openxmlformats.org/officeDocument/2006/relationships/image" Target="../media/image15.png"/><Relationship Id="rId32" Type="http://schemas.openxmlformats.org/officeDocument/2006/relationships/hyperlink" Target="http://upload.wikimedia.org/wikipedia/commons/7/7f/US-NIH-NIDDK-Logo.svg" TargetMode="External"/><Relationship Id="rId37" Type="http://schemas.openxmlformats.org/officeDocument/2006/relationships/hyperlink" Target="http://upload.wikimedia.org/wikipedia/commons/7/79/US-NIH-NCCAM-Logo.svg" TargetMode="External"/><Relationship Id="rId40" Type="http://schemas.openxmlformats.org/officeDocument/2006/relationships/hyperlink" Target="http://upload.wikimedia.org/wikipedia/commons/6/6a/US-NIH-NIDA-Logo.svg" TargetMode="External"/><Relationship Id="rId45" Type="http://schemas.openxmlformats.org/officeDocument/2006/relationships/image" Target="../media/image27.png"/><Relationship Id="rId5" Type="http://schemas.openxmlformats.org/officeDocument/2006/relationships/image" Target="../media/image5.png"/><Relationship Id="rId15" Type="http://schemas.openxmlformats.org/officeDocument/2006/relationships/hyperlink" Target="http://upload.wikimedia.org/wikipedia/commons/b/b5/US-NIH-NEI-Logo.svg" TargetMode="External"/><Relationship Id="rId23" Type="http://schemas.openxmlformats.org/officeDocument/2006/relationships/hyperlink" Target="http://upload.wikimedia.org/wikipedia/commons/d/d1/US-NIH-NINR-Logo.svg" TargetMode="External"/><Relationship Id="rId28" Type="http://schemas.openxmlformats.org/officeDocument/2006/relationships/image" Target="../media/image17.png"/><Relationship Id="rId36" Type="http://schemas.openxmlformats.org/officeDocument/2006/relationships/image" Target="../media/image22.png"/><Relationship Id="rId49" Type="http://schemas.openxmlformats.org/officeDocument/2006/relationships/hyperlink" Target="http://upload.wikimedia.org/wikipedia/commons/6/67/US-NIH-NINDS-Logo.svg" TargetMode="External"/><Relationship Id="rId10" Type="http://schemas.openxmlformats.org/officeDocument/2006/relationships/hyperlink" Target="http://upload.wikimedia.org/wikipedia/commons/2/23/US-NIH-NICHD-2008Logo.svg" TargetMode="External"/><Relationship Id="rId19" Type="http://schemas.openxmlformats.org/officeDocument/2006/relationships/hyperlink" Target="http://upload.wikimedia.org/wikipedia/commons/7/76/US-NIH-NIA-Logo.svg" TargetMode="External"/><Relationship Id="rId31" Type="http://schemas.openxmlformats.org/officeDocument/2006/relationships/image" Target="../media/image19.jpeg"/><Relationship Id="rId44" Type="http://schemas.openxmlformats.org/officeDocument/2006/relationships/hyperlink" Target="http://upload.wikimedia.org/wikipedia/commons/5/5a/US-NIH-NIDCR-Logo.svg" TargetMode="External"/><Relationship Id="rId4" Type="http://schemas.openxmlformats.org/officeDocument/2006/relationships/hyperlink" Target="http://upload.wikimedia.org/wikipedia/commons/1/16/US-NIH-FogartyInternationalCenter-2008Logo.svg" TargetMode="External"/><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hyperlink" Target="http://www.nigms.nih.gov/" TargetMode="External"/><Relationship Id="rId30" Type="http://schemas.openxmlformats.org/officeDocument/2006/relationships/image" Target="../media/image18.png"/><Relationship Id="rId35" Type="http://schemas.openxmlformats.org/officeDocument/2006/relationships/image" Target="../media/image21.png"/><Relationship Id="rId43" Type="http://schemas.openxmlformats.org/officeDocument/2006/relationships/image" Target="../media/image26.png"/><Relationship Id="rId48" Type="http://schemas.openxmlformats.org/officeDocument/2006/relationships/image" Target="../media/image29.png"/><Relationship Id="rId8" Type="http://schemas.openxmlformats.org/officeDocument/2006/relationships/hyperlink" Target="http://upload.wikimedia.org/wikipedia/commons/1/1f/US-NIH-NHGRI-Logo.sv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basavapr@od.nih.gov" TargetMode="External"/><Relationship Id="rId2" Type="http://schemas.openxmlformats.org/officeDocument/2006/relationships/hyperlink" Target="mailto:betsywilder@nih.gov" TargetMode="Externa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hyperlink" Target="mailto:murciae@od.nih.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commonfund.nih.gov/"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447800" y="1066800"/>
            <a:ext cx="651051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dirty="0" smtClean="0"/>
              <a:t>Funding Opportunities and Research</a:t>
            </a:r>
          </a:p>
          <a:p>
            <a:pPr algn="ctr" eaLnBrk="1" hangingPunct="1"/>
            <a:r>
              <a:rPr lang="en-US" altLang="en-US" sz="2800" dirty="0" smtClean="0"/>
              <a:t>Resources from the NIH Common Fund</a:t>
            </a:r>
            <a:endParaRPr lang="en-US" altLang="en-US" sz="2800" dirty="0"/>
          </a:p>
        </p:txBody>
      </p:sp>
      <p:sp>
        <p:nvSpPr>
          <p:cNvPr id="14339" name="TextBox 2"/>
          <p:cNvSpPr txBox="1">
            <a:spLocks noChangeArrowheads="1"/>
          </p:cNvSpPr>
          <p:nvPr/>
        </p:nvSpPr>
        <p:spPr bwMode="auto">
          <a:xfrm>
            <a:off x="1524000" y="2725738"/>
            <a:ext cx="5715000"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dirty="0"/>
              <a:t>Elizabeth Wilder, Ph.D.</a:t>
            </a:r>
          </a:p>
          <a:p>
            <a:pPr algn="ctr" eaLnBrk="1" hangingPunct="1"/>
            <a:r>
              <a:rPr lang="en-US" altLang="en-US" dirty="0"/>
              <a:t>Director</a:t>
            </a:r>
          </a:p>
          <a:p>
            <a:pPr algn="ctr" eaLnBrk="1" hangingPunct="1"/>
            <a:r>
              <a:rPr lang="en-US" altLang="en-US" dirty="0"/>
              <a:t>Office of Strategic Coordination</a:t>
            </a:r>
          </a:p>
          <a:p>
            <a:pPr algn="ctr" eaLnBrk="1" hangingPunct="1"/>
            <a:endParaRPr lang="en-US" altLang="en-US" dirty="0"/>
          </a:p>
          <a:p>
            <a:pPr algn="ctr" eaLnBrk="1" hangingPunct="1"/>
            <a:r>
              <a:rPr lang="en-US" altLang="en-US" dirty="0"/>
              <a:t>Division of Program Coordination, Planning, and Strategic Initiatives</a:t>
            </a:r>
          </a:p>
          <a:p>
            <a:pPr algn="ctr" eaLnBrk="1" hangingPunct="1"/>
            <a:r>
              <a:rPr lang="en-US" altLang="en-US" dirty="0"/>
              <a:t>Office of the NIH Director</a:t>
            </a:r>
          </a:p>
          <a:p>
            <a:pPr algn="ctr" eaLnBrk="1" hangingPunct="1"/>
            <a:endParaRPr lang="en-US" altLang="en-US" dirty="0"/>
          </a:p>
          <a:p>
            <a:pPr algn="ctr" eaLnBrk="1" hangingPunct="1"/>
            <a:endParaRPr lang="en-US" altLang="en-US" dirty="0"/>
          </a:p>
        </p:txBody>
      </p:sp>
      <p:sp>
        <p:nvSpPr>
          <p:cNvPr id="14340" name="TextBox 4"/>
          <p:cNvSpPr txBox="1">
            <a:spLocks noChangeArrowheads="1"/>
          </p:cNvSpPr>
          <p:nvPr/>
        </p:nvSpPr>
        <p:spPr bwMode="auto">
          <a:xfrm>
            <a:off x="0" y="6096000"/>
            <a:ext cx="35194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hlinkClick r:id="rId3"/>
              </a:rPr>
              <a:t>http://www.commonfund.nih.gov</a:t>
            </a:r>
            <a:r>
              <a:rPr lang="en-US" altLang="en-US"/>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Summary Metabolomics Program Resources</a:t>
            </a:r>
            <a:endParaRPr lang="en-US" sz="3200" b="1" dirty="0"/>
          </a:p>
        </p:txBody>
      </p:sp>
      <p:sp>
        <p:nvSpPr>
          <p:cNvPr id="3" name="Content Placeholder 2"/>
          <p:cNvSpPr>
            <a:spLocks noGrp="1"/>
          </p:cNvSpPr>
          <p:nvPr>
            <p:ph idx="1"/>
          </p:nvPr>
        </p:nvSpPr>
        <p:spPr>
          <a:xfrm>
            <a:off x="264460" y="1371600"/>
            <a:ext cx="8610600" cy="1066800"/>
          </a:xfrm>
        </p:spPr>
        <p:txBody>
          <a:bodyPr>
            <a:normAutofit fontScale="77500" lnSpcReduction="20000"/>
          </a:bodyPr>
          <a:lstStyle/>
          <a:p>
            <a:pPr marL="0" indent="0" algn="ctr">
              <a:buNone/>
            </a:pPr>
            <a:r>
              <a:rPr lang="en-US" dirty="0" smtClean="0"/>
              <a:t>The </a:t>
            </a:r>
            <a:r>
              <a:rPr lang="en-US" b="1" dirty="0" smtClean="0"/>
              <a:t>Data Repository and Coordinating Center (DRCC</a:t>
            </a:r>
            <a:r>
              <a:rPr lang="en-US" dirty="0" smtClean="0"/>
              <a:t>) at UC San Diego makes data and all other resources available through the Metabolomics Workbench</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321" t="8086" r="5703" b="71752"/>
          <a:stretch/>
        </p:blipFill>
        <p:spPr bwMode="auto">
          <a:xfrm>
            <a:off x="228600" y="2514600"/>
            <a:ext cx="8686800" cy="126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16860" y="4470400"/>
            <a:ext cx="8422340" cy="19812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t>RCMRCs</a:t>
            </a:r>
            <a:r>
              <a:rPr lang="en-US" dirty="0" smtClean="0"/>
              <a:t>: metabolomics services, Pilot &amp; Feasibility projects, training.</a:t>
            </a:r>
          </a:p>
          <a:p>
            <a:r>
              <a:rPr lang="en-US" b="1" dirty="0"/>
              <a:t>M</a:t>
            </a:r>
            <a:r>
              <a:rPr lang="en-US" b="1" dirty="0" smtClean="0"/>
              <a:t>etabolomics data </a:t>
            </a:r>
            <a:r>
              <a:rPr lang="en-US" dirty="0" smtClean="0"/>
              <a:t>from program consortium members and international sources.</a:t>
            </a:r>
          </a:p>
          <a:p>
            <a:r>
              <a:rPr lang="en-US" b="1" dirty="0" smtClean="0"/>
              <a:t>Training</a:t>
            </a:r>
            <a:r>
              <a:rPr lang="en-US" dirty="0" smtClean="0"/>
              <a:t>: hands-on training courses, workshops, and symposia, as well as online training materials.</a:t>
            </a:r>
          </a:p>
          <a:p>
            <a:r>
              <a:rPr lang="en-US" b="1" dirty="0" smtClean="0"/>
              <a:t>Metabolite standards and nominations for synthesis </a:t>
            </a:r>
            <a:r>
              <a:rPr lang="en-US" dirty="0" smtClean="0"/>
              <a:t>are available through the Workbench.</a:t>
            </a:r>
          </a:p>
          <a:p>
            <a:endParaRPr lang="en-US" dirty="0" smtClean="0"/>
          </a:p>
          <a:p>
            <a:endParaRPr lang="en-US" dirty="0"/>
          </a:p>
        </p:txBody>
      </p:sp>
      <p:sp>
        <p:nvSpPr>
          <p:cNvPr id="8" name="Content Placeholder 2"/>
          <p:cNvSpPr txBox="1">
            <a:spLocks/>
          </p:cNvSpPr>
          <p:nvPr/>
        </p:nvSpPr>
        <p:spPr>
          <a:xfrm>
            <a:off x="241300" y="3962400"/>
            <a:ext cx="8650940" cy="4699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Resources accessible through the Metabolomics Workbench:</a:t>
            </a:r>
            <a:endParaRPr lang="en-US" dirty="0"/>
          </a:p>
        </p:txBody>
      </p:sp>
      <p:sp>
        <p:nvSpPr>
          <p:cNvPr id="9" name="TextBox 8"/>
          <p:cNvSpPr txBox="1"/>
          <p:nvPr/>
        </p:nvSpPr>
        <p:spPr>
          <a:xfrm>
            <a:off x="1543050" y="6572250"/>
            <a:ext cx="6057900" cy="323165"/>
          </a:xfrm>
          <a:prstGeom prst="rect">
            <a:avLst/>
          </a:prstGeom>
          <a:noFill/>
        </p:spPr>
        <p:txBody>
          <a:bodyPr wrap="square" rtlCol="0">
            <a:spAutoFit/>
          </a:bodyPr>
          <a:lstStyle/>
          <a:p>
            <a:pPr algn="ctr"/>
            <a:r>
              <a:rPr lang="en-US" sz="1500" b="1" dirty="0">
                <a:solidFill>
                  <a:schemeClr val="bg1"/>
                </a:solidFill>
              </a:rPr>
              <a:t>http://www.metabolomicsworkbench.org/resources/index.html</a:t>
            </a:r>
          </a:p>
        </p:txBody>
      </p:sp>
    </p:spTree>
    <p:extLst>
      <p:ext uri="{BB962C8B-B14F-4D97-AF65-F5344CB8AC3E}">
        <p14:creationId xmlns:p14="http://schemas.microsoft.com/office/powerpoint/2010/main" val="3052751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9915"/>
            <a:ext cx="8229600" cy="752475"/>
          </a:xfrm>
        </p:spPr>
        <p:txBody>
          <a:bodyPr/>
          <a:lstStyle/>
          <a:p>
            <a:r>
              <a:rPr lang="en-US" dirty="0" smtClean="0"/>
              <a:t>LINCS</a:t>
            </a:r>
            <a:endParaRPr lang="en-US" dirty="0"/>
          </a:p>
        </p:txBody>
      </p:sp>
      <p:pic>
        <p:nvPicPr>
          <p:cNvPr id="1026" name="Picture 2" descr="http://www.lincs-dcic.org/images/dcic-logo/DCIC_500x375_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0363"/>
            <a:ext cx="3590925"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429000" y="931253"/>
            <a:ext cx="40386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smtClean="0"/>
              <a:t>Cells</a:t>
            </a:r>
          </a:p>
          <a:p>
            <a:r>
              <a:rPr lang="en-US" sz="2400" dirty="0" smtClean="0"/>
              <a:t>Perturbing Entities</a:t>
            </a:r>
          </a:p>
          <a:p>
            <a:r>
              <a:rPr lang="en-US" sz="2400" dirty="0" smtClean="0"/>
              <a:t> Assays</a:t>
            </a:r>
            <a:endParaRPr lang="en-US" sz="2400" dirty="0"/>
          </a:p>
        </p:txBody>
      </p:sp>
      <p:pic>
        <p:nvPicPr>
          <p:cNvPr id="4" name="Picture 3"/>
          <p:cNvPicPr>
            <a:picLocks noChangeAspect="1"/>
          </p:cNvPicPr>
          <p:nvPr/>
        </p:nvPicPr>
        <p:blipFill>
          <a:blip r:embed="rId3"/>
          <a:stretch>
            <a:fillRect/>
          </a:stretch>
        </p:blipFill>
        <p:spPr>
          <a:xfrm>
            <a:off x="914400" y="2669636"/>
            <a:ext cx="6929953" cy="4011104"/>
          </a:xfrm>
          <a:prstGeom prst="rect">
            <a:avLst/>
          </a:prstGeom>
        </p:spPr>
      </p:pic>
    </p:spTree>
    <p:extLst>
      <p:ext uri="{BB962C8B-B14F-4D97-AF65-F5344CB8AC3E}">
        <p14:creationId xmlns:p14="http://schemas.microsoft.com/office/powerpoint/2010/main" val="3883425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35" y="304800"/>
            <a:ext cx="4572000" cy="1143000"/>
          </a:xfrm>
        </p:spPr>
        <p:txBody>
          <a:bodyPr/>
          <a:lstStyle/>
          <a:p>
            <a:r>
              <a:rPr lang="en-US" dirty="0" smtClean="0"/>
              <a:t>Using LINCS Data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167" y="0"/>
            <a:ext cx="3731476" cy="6858000"/>
          </a:xfrm>
          <a:prstGeom prst="rect">
            <a:avLst/>
          </a:prstGeom>
        </p:spPr>
      </p:pic>
      <p:pic>
        <p:nvPicPr>
          <p:cNvPr id="4" name="Picture 3"/>
          <p:cNvPicPr>
            <a:picLocks noChangeAspect="1"/>
          </p:cNvPicPr>
          <p:nvPr/>
        </p:nvPicPr>
        <p:blipFill>
          <a:blip r:embed="rId3"/>
          <a:stretch>
            <a:fillRect/>
          </a:stretch>
        </p:blipFill>
        <p:spPr>
          <a:xfrm>
            <a:off x="152400" y="3733800"/>
            <a:ext cx="5867850" cy="2501986"/>
          </a:xfrm>
          <a:prstGeom prst="rect">
            <a:avLst/>
          </a:prstGeom>
        </p:spPr>
      </p:pic>
      <p:pic>
        <p:nvPicPr>
          <p:cNvPr id="5" name="Picture 4"/>
          <p:cNvPicPr>
            <a:picLocks noChangeAspect="1"/>
          </p:cNvPicPr>
          <p:nvPr/>
        </p:nvPicPr>
        <p:blipFill>
          <a:blip r:embed="rId4"/>
          <a:stretch>
            <a:fillRect/>
          </a:stretch>
        </p:blipFill>
        <p:spPr>
          <a:xfrm>
            <a:off x="1066800" y="1473200"/>
            <a:ext cx="3023878" cy="493819"/>
          </a:xfrm>
          <a:prstGeom prst="rect">
            <a:avLst/>
          </a:prstGeom>
        </p:spPr>
      </p:pic>
    </p:spTree>
    <p:extLst>
      <p:ext uri="{BB962C8B-B14F-4D97-AF65-F5344CB8AC3E}">
        <p14:creationId xmlns:p14="http://schemas.microsoft.com/office/powerpoint/2010/main" val="283605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69254"/>
          <a:stretch/>
        </p:blipFill>
        <p:spPr>
          <a:xfrm>
            <a:off x="2057400" y="228600"/>
            <a:ext cx="5276850" cy="1528720"/>
          </a:xfrm>
          <a:prstGeom prst="rect">
            <a:avLst/>
          </a:prstGeom>
        </p:spPr>
      </p:pic>
      <p:sp>
        <p:nvSpPr>
          <p:cNvPr id="7" name="Rectangle 6"/>
          <p:cNvSpPr/>
          <p:nvPr/>
        </p:nvSpPr>
        <p:spPr>
          <a:xfrm>
            <a:off x="2986087" y="1739897"/>
            <a:ext cx="2929072" cy="369332"/>
          </a:xfrm>
          <a:prstGeom prst="rect">
            <a:avLst/>
          </a:prstGeom>
        </p:spPr>
        <p:txBody>
          <a:bodyPr wrap="none">
            <a:spAutoFit/>
          </a:bodyPr>
          <a:lstStyle/>
          <a:p>
            <a:r>
              <a:rPr lang="en-US" dirty="0"/>
              <a:t>http://www.lincsproject.org/</a:t>
            </a:r>
          </a:p>
        </p:txBody>
      </p:sp>
      <p:pic>
        <p:nvPicPr>
          <p:cNvPr id="4" name="Picture 3"/>
          <p:cNvPicPr>
            <a:picLocks noChangeAspect="1"/>
          </p:cNvPicPr>
          <p:nvPr/>
        </p:nvPicPr>
        <p:blipFill>
          <a:blip r:embed="rId3"/>
          <a:stretch>
            <a:fillRect/>
          </a:stretch>
        </p:blipFill>
        <p:spPr>
          <a:xfrm>
            <a:off x="145323" y="2109229"/>
            <a:ext cx="8610600" cy="3503227"/>
          </a:xfrm>
          <a:prstGeom prst="rect">
            <a:avLst/>
          </a:prstGeom>
        </p:spPr>
      </p:pic>
      <p:pic>
        <p:nvPicPr>
          <p:cNvPr id="5" name="Picture 4"/>
          <p:cNvPicPr>
            <a:picLocks noChangeAspect="1"/>
          </p:cNvPicPr>
          <p:nvPr/>
        </p:nvPicPr>
        <p:blipFill>
          <a:blip r:embed="rId4"/>
          <a:stretch>
            <a:fillRect/>
          </a:stretch>
        </p:blipFill>
        <p:spPr>
          <a:xfrm>
            <a:off x="495302" y="3268617"/>
            <a:ext cx="8432799" cy="3382805"/>
          </a:xfrm>
          <a:prstGeom prst="rect">
            <a:avLst/>
          </a:prstGeom>
        </p:spPr>
      </p:pic>
    </p:spTree>
    <p:extLst>
      <p:ext uri="{BB962C8B-B14F-4D97-AF65-F5344CB8AC3E}">
        <p14:creationId xmlns:p14="http://schemas.microsoft.com/office/powerpoint/2010/main" val="331788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990600" y="228600"/>
            <a:ext cx="7620000" cy="954088"/>
          </a:xfrm>
          <a:prstGeom prst="rect">
            <a:avLst/>
          </a:prstGeom>
          <a:noFill/>
          <a:ln w="9525">
            <a:noFill/>
            <a:miter lim="800000"/>
            <a:headEnd/>
            <a:tailEnd/>
          </a:ln>
        </p:spPr>
        <p:txBody>
          <a:bodyPr>
            <a:spAutoFit/>
          </a:bodyPr>
          <a:lstStyle/>
          <a:p>
            <a:pPr algn="ctr">
              <a:defRPr/>
            </a:pPr>
            <a:r>
              <a:rPr lang="en-US" sz="2800" b="1" dirty="0">
                <a:latin typeface="+mj-lt"/>
                <a:ea typeface="ＭＳ Ｐゴシック" charset="-128"/>
              </a:rPr>
              <a:t>Knockout Mouse </a:t>
            </a:r>
            <a:r>
              <a:rPr lang="en-US" sz="2800" b="1" dirty="0" err="1">
                <a:latin typeface="+mj-lt"/>
                <a:ea typeface="ＭＳ Ｐゴシック" charset="-128"/>
              </a:rPr>
              <a:t>Phenotyping</a:t>
            </a:r>
            <a:r>
              <a:rPr lang="en-US" sz="2800" b="1" dirty="0">
                <a:latin typeface="+mj-lt"/>
                <a:ea typeface="ＭＳ Ｐゴシック" charset="-128"/>
              </a:rPr>
              <a:t> Program  (KOMP</a:t>
            </a:r>
            <a:r>
              <a:rPr lang="en-US" sz="2800" b="1" baseline="30000" dirty="0">
                <a:latin typeface="+mj-lt"/>
                <a:ea typeface="ＭＳ Ｐゴシック" charset="-128"/>
              </a:rPr>
              <a:t>2</a:t>
            </a:r>
            <a:r>
              <a:rPr lang="en-US" sz="2800" b="1" dirty="0">
                <a:latin typeface="+mj-lt"/>
                <a:ea typeface="ＭＳ Ｐゴシック" charset="-128"/>
              </a:rPr>
              <a:t>)</a:t>
            </a:r>
          </a:p>
          <a:p>
            <a:pPr algn="ctr">
              <a:defRPr/>
            </a:pPr>
            <a:endParaRPr lang="en-US" sz="2800" dirty="0">
              <a:latin typeface="+mj-lt"/>
            </a:endParaRPr>
          </a:p>
        </p:txBody>
      </p:sp>
      <p:grpSp>
        <p:nvGrpSpPr>
          <p:cNvPr id="29699" name="Group 3"/>
          <p:cNvGrpSpPr>
            <a:grpSpLocks/>
          </p:cNvGrpSpPr>
          <p:nvPr/>
        </p:nvGrpSpPr>
        <p:grpSpPr bwMode="auto">
          <a:xfrm>
            <a:off x="3429000" y="1066800"/>
            <a:ext cx="5451475" cy="4818063"/>
            <a:chOff x="55735" y="464163"/>
            <a:chExt cx="8342461" cy="6277679"/>
          </a:xfrm>
        </p:grpSpPr>
        <p:sp>
          <p:nvSpPr>
            <p:cNvPr id="5" name="Down Arrow 4"/>
            <p:cNvSpPr>
              <a:spLocks noChangeArrowheads="1"/>
            </p:cNvSpPr>
            <p:nvPr/>
          </p:nvSpPr>
          <p:spPr bwMode="auto">
            <a:xfrm flipH="1">
              <a:off x="4987359" y="3161393"/>
              <a:ext cx="145762" cy="1195551"/>
            </a:xfrm>
            <a:prstGeom prst="downArrow">
              <a:avLst>
                <a:gd name="adj1" fmla="val 50000"/>
                <a:gd name="adj2" fmla="val 50018"/>
              </a:avLst>
            </a:prstGeom>
            <a:gradFill rotWithShape="1">
              <a:gsLst>
                <a:gs pos="0">
                  <a:srgbClr val="FFEC34"/>
                </a:gs>
                <a:gs pos="20000">
                  <a:srgbClr val="FFE838"/>
                </a:gs>
                <a:gs pos="100000">
                  <a:srgbClr val="CDB228"/>
                </a:gs>
              </a:gsLst>
              <a:lin ang="5400000"/>
            </a:gradFill>
            <a:ln w="9525">
              <a:solidFill>
                <a:srgbClr val="FADD4D"/>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useBgFill="1">
          <p:nvSpPr>
            <p:cNvPr id="6" name="Rectangle 5"/>
            <p:cNvSpPr/>
            <p:nvPr/>
          </p:nvSpPr>
          <p:spPr>
            <a:xfrm>
              <a:off x="4605948" y="3510958"/>
              <a:ext cx="949883" cy="2751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a:spLocks noChangeArrowheads="1"/>
            </p:cNvSpPr>
            <p:nvPr/>
          </p:nvSpPr>
          <p:spPr bwMode="auto">
            <a:xfrm>
              <a:off x="55735" y="1562499"/>
              <a:ext cx="2128129" cy="1251398"/>
            </a:xfrm>
            <a:prstGeom prst="roundRect">
              <a:avLst>
                <a:gd name="adj" fmla="val 16667"/>
              </a:avLst>
            </a:prstGeom>
            <a:solidFill>
              <a:schemeClr val="accent2"/>
            </a:solidFill>
            <a:ln w="9525">
              <a:solidFill>
                <a:srgbClr val="FADD4D"/>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8" name="Rounded Rectangle 7"/>
            <p:cNvSpPr>
              <a:spLocks noChangeArrowheads="1"/>
            </p:cNvSpPr>
            <p:nvPr/>
          </p:nvSpPr>
          <p:spPr bwMode="auto">
            <a:xfrm>
              <a:off x="3503014" y="1210866"/>
              <a:ext cx="2723324" cy="1840901"/>
            </a:xfrm>
            <a:prstGeom prst="roundRect">
              <a:avLst>
                <a:gd name="adj" fmla="val 16667"/>
              </a:avLst>
            </a:prstGeom>
            <a:gradFill rotWithShape="1">
              <a:gsLst>
                <a:gs pos="0">
                  <a:srgbClr val="FFEC34"/>
                </a:gs>
                <a:gs pos="20000">
                  <a:srgbClr val="FFE838"/>
                </a:gs>
                <a:gs pos="100000">
                  <a:srgbClr val="CDB228"/>
                </a:gs>
              </a:gsLst>
              <a:lin ang="5400000"/>
            </a:gradFill>
            <a:ln w="9525">
              <a:solidFill>
                <a:srgbClr val="FADD4D"/>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9" name="Rounded Rectangle 8"/>
            <p:cNvSpPr/>
            <p:nvPr/>
          </p:nvSpPr>
          <p:spPr>
            <a:xfrm>
              <a:off x="5523428" y="4233760"/>
              <a:ext cx="1644573" cy="1074327"/>
            </a:xfrm>
            <a:prstGeom prst="roundRect">
              <a:avLst/>
            </a:prstGeom>
            <a:effectLst>
              <a:outerShdw blurRad="40000" dist="23000" dir="5400000" rotWithShape="0">
                <a:srgbClr val="000000">
                  <a:alpha val="35000"/>
                </a:srgbClr>
              </a:outerShdw>
              <a:reflection stA="18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a:spLocks noChangeArrowheads="1"/>
            </p:cNvSpPr>
            <p:nvPr/>
          </p:nvSpPr>
          <p:spPr bwMode="auto">
            <a:xfrm>
              <a:off x="6921138" y="1084691"/>
              <a:ext cx="1263273" cy="1201757"/>
            </a:xfrm>
            <a:prstGeom prst="can">
              <a:avLst>
                <a:gd name="adj" fmla="val 25000"/>
              </a:avLst>
            </a:prstGeom>
            <a:solidFill>
              <a:srgbClr val="009900"/>
            </a:solidFill>
            <a:ln w="9525">
              <a:solidFill>
                <a:srgbClr val="FADD4D"/>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latin typeface="+mn-lt"/>
              </a:endParaRPr>
            </a:p>
          </p:txBody>
        </p:sp>
        <p:sp>
          <p:nvSpPr>
            <p:cNvPr id="29711" name="Rectangle 38"/>
            <p:cNvSpPr>
              <a:spLocks noChangeArrowheads="1"/>
            </p:cNvSpPr>
            <p:nvPr/>
          </p:nvSpPr>
          <p:spPr bwMode="auto">
            <a:xfrm>
              <a:off x="5535678" y="4335693"/>
              <a:ext cx="1632323" cy="721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a:latin typeface="Calibri" pitchFamily="34" charset="0"/>
                  <a:ea typeface="ＭＳ Ｐゴシック" pitchFamily="34" charset="-128"/>
                </a:rPr>
                <a:t>Cohort breeding</a:t>
              </a:r>
            </a:p>
            <a:p>
              <a:pPr eaLnBrk="1" hangingPunct="1"/>
              <a:r>
                <a:rPr lang="en-US" altLang="en-US" sz="1000">
                  <a:latin typeface="Calibri" pitchFamily="34" charset="0"/>
                  <a:ea typeface="ＭＳ Ｐゴシック" pitchFamily="34" charset="-128"/>
                </a:rPr>
                <a:t>Phenotyping</a:t>
              </a:r>
            </a:p>
            <a:p>
              <a:pPr eaLnBrk="1" hangingPunct="1"/>
              <a:r>
                <a:rPr lang="en-US" altLang="en-US" sz="1000">
                  <a:latin typeface="Calibri" pitchFamily="34" charset="0"/>
                  <a:ea typeface="ＭＳ Ｐゴシック" pitchFamily="34" charset="-128"/>
                </a:rPr>
                <a:t>Data Upload</a:t>
              </a:r>
            </a:p>
          </p:txBody>
        </p:sp>
        <p:sp>
          <p:nvSpPr>
            <p:cNvPr id="12" name="Rounded Rectangle 11"/>
            <p:cNvSpPr/>
            <p:nvPr/>
          </p:nvSpPr>
          <p:spPr>
            <a:xfrm>
              <a:off x="4474237" y="4489400"/>
              <a:ext cx="1735848" cy="1272872"/>
            </a:xfrm>
            <a:prstGeom prst="roundRect">
              <a:avLst/>
            </a:prstGeom>
            <a:effectLst>
              <a:outerShdw blurRad="40000" dist="23000" dir="5400000" rotWithShape="0">
                <a:srgbClr val="000000">
                  <a:alpha val="35000"/>
                </a:srgbClr>
              </a:outerShdw>
              <a:reflection stA="26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13" name="Rectangle 37"/>
            <p:cNvSpPr>
              <a:spLocks noChangeArrowheads="1"/>
            </p:cNvSpPr>
            <p:nvPr/>
          </p:nvSpPr>
          <p:spPr bwMode="auto">
            <a:xfrm>
              <a:off x="4369733" y="4732772"/>
              <a:ext cx="1865512" cy="842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Calibri" pitchFamily="34" charset="0"/>
                  <a:ea typeface="ＭＳ Ｐゴシック" pitchFamily="34" charset="-128"/>
                </a:rPr>
                <a:t>Cohort breeding</a:t>
              </a:r>
            </a:p>
            <a:p>
              <a:pPr eaLnBrk="1" hangingPunct="1"/>
              <a:r>
                <a:rPr lang="en-US" altLang="en-US" sz="1200">
                  <a:latin typeface="Calibri" pitchFamily="34" charset="0"/>
                  <a:ea typeface="ＭＳ Ｐゴシック" pitchFamily="34" charset="-128"/>
                </a:rPr>
                <a:t>Phenotyping</a:t>
              </a:r>
            </a:p>
            <a:p>
              <a:pPr eaLnBrk="1" hangingPunct="1"/>
              <a:r>
                <a:rPr lang="en-US" altLang="en-US" sz="1200">
                  <a:latin typeface="Calibri" pitchFamily="34" charset="0"/>
                  <a:ea typeface="ＭＳ Ｐゴシック" pitchFamily="34" charset="-128"/>
                </a:rPr>
                <a:t>Data Upload</a:t>
              </a:r>
            </a:p>
          </p:txBody>
        </p:sp>
        <p:sp>
          <p:nvSpPr>
            <p:cNvPr id="14" name="Rounded Rectangle 13"/>
            <p:cNvSpPr/>
            <p:nvPr/>
          </p:nvSpPr>
          <p:spPr>
            <a:xfrm>
              <a:off x="2918344" y="4746979"/>
              <a:ext cx="2251616" cy="1553586"/>
            </a:xfrm>
            <a:prstGeom prst="roundRect">
              <a:avLst/>
            </a:prstGeom>
            <a:effectLst>
              <a:outerShdw blurRad="40000" dist="23000" dir="5400000" rotWithShape="0">
                <a:srgbClr val="000000">
                  <a:alpha val="35000"/>
                </a:srgbClr>
              </a:outerShdw>
              <a:reflection stA="50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Curved Up Arrow 14"/>
            <p:cNvSpPr>
              <a:spLocks noChangeArrowheads="1"/>
            </p:cNvSpPr>
            <p:nvPr/>
          </p:nvSpPr>
          <p:spPr bwMode="auto">
            <a:xfrm>
              <a:off x="2210588" y="2571892"/>
              <a:ext cx="1282708" cy="438507"/>
            </a:xfrm>
            <a:prstGeom prst="curvedUpArrow">
              <a:avLst>
                <a:gd name="adj1" fmla="val 25010"/>
                <a:gd name="adj2" fmla="val 50006"/>
                <a:gd name="adj3" fmla="val 25000"/>
              </a:avLst>
            </a:prstGeom>
            <a:solidFill>
              <a:schemeClr val="accent2"/>
            </a:solidFill>
            <a:ln w="9525">
              <a:solidFill>
                <a:srgbClr val="FADD4D"/>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latin typeface="+mn-lt"/>
              </a:endParaRPr>
            </a:p>
          </p:txBody>
        </p:sp>
        <p:sp>
          <p:nvSpPr>
            <p:cNvPr id="16" name="Curved Up Arrow 15"/>
            <p:cNvSpPr>
              <a:spLocks noChangeArrowheads="1"/>
            </p:cNvSpPr>
            <p:nvPr/>
          </p:nvSpPr>
          <p:spPr bwMode="auto">
            <a:xfrm rot="10800000">
              <a:off x="2176577" y="1376340"/>
              <a:ext cx="1285137" cy="436438"/>
            </a:xfrm>
            <a:prstGeom prst="curvedUpArrow">
              <a:avLst>
                <a:gd name="adj1" fmla="val 24995"/>
                <a:gd name="adj2" fmla="val 50005"/>
                <a:gd name="adj3" fmla="val 25000"/>
              </a:avLst>
            </a:prstGeom>
            <a:solidFill>
              <a:schemeClr val="accent1"/>
            </a:solidFill>
            <a:ln w="9525">
              <a:solidFill>
                <a:srgbClr val="FADD4D"/>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latin typeface="+mn-lt"/>
              </a:endParaRPr>
            </a:p>
          </p:txBody>
        </p:sp>
        <p:sp>
          <p:nvSpPr>
            <p:cNvPr id="29717" name="TextBox 13"/>
            <p:cNvSpPr txBox="1">
              <a:spLocks noChangeArrowheads="1"/>
            </p:cNvSpPr>
            <p:nvPr/>
          </p:nvSpPr>
          <p:spPr bwMode="auto">
            <a:xfrm>
              <a:off x="55735" y="1159053"/>
              <a:ext cx="2286083" cy="400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latin typeface="Calibri" pitchFamily="34" charset="0"/>
                  <a:ea typeface="ＭＳ Ｐゴシック" pitchFamily="34" charset="-128"/>
                </a:rPr>
                <a:t>KOMP Repository</a:t>
              </a:r>
            </a:p>
          </p:txBody>
        </p:sp>
        <p:sp>
          <p:nvSpPr>
            <p:cNvPr id="29718" name="TextBox 14"/>
            <p:cNvSpPr txBox="1">
              <a:spLocks noChangeArrowheads="1"/>
            </p:cNvSpPr>
            <p:nvPr/>
          </p:nvSpPr>
          <p:spPr bwMode="auto">
            <a:xfrm>
              <a:off x="3794497" y="791275"/>
              <a:ext cx="2383703" cy="400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latin typeface="Calibri" pitchFamily="34" charset="0"/>
                  <a:ea typeface="ＭＳ Ｐゴシック" pitchFamily="34" charset="-128"/>
                </a:rPr>
                <a:t>Mouse Production</a:t>
              </a:r>
            </a:p>
          </p:txBody>
        </p:sp>
        <p:sp>
          <p:nvSpPr>
            <p:cNvPr id="19" name="Down Arrow 18"/>
            <p:cNvSpPr>
              <a:spLocks noChangeArrowheads="1"/>
            </p:cNvSpPr>
            <p:nvPr/>
          </p:nvSpPr>
          <p:spPr bwMode="auto">
            <a:xfrm>
              <a:off x="3928153" y="3161393"/>
              <a:ext cx="199208" cy="1485131"/>
            </a:xfrm>
            <a:prstGeom prst="downArrow">
              <a:avLst>
                <a:gd name="adj1" fmla="val 50000"/>
                <a:gd name="adj2" fmla="val 50005"/>
              </a:avLst>
            </a:prstGeom>
            <a:gradFill rotWithShape="1">
              <a:gsLst>
                <a:gs pos="0">
                  <a:srgbClr val="FFEC34"/>
                </a:gs>
                <a:gs pos="20000">
                  <a:srgbClr val="FFE838"/>
                </a:gs>
                <a:gs pos="100000">
                  <a:srgbClr val="CDB228"/>
                </a:gs>
              </a:gsLst>
              <a:lin ang="5400000"/>
            </a:gradFill>
            <a:ln w="9525">
              <a:solidFill>
                <a:srgbClr val="FADD4D"/>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0" name="Down Arrow 19"/>
            <p:cNvSpPr>
              <a:spLocks noChangeArrowheads="1"/>
            </p:cNvSpPr>
            <p:nvPr/>
          </p:nvSpPr>
          <p:spPr bwMode="auto">
            <a:xfrm flipH="1">
              <a:off x="5842497" y="3161393"/>
              <a:ext cx="128757" cy="949409"/>
            </a:xfrm>
            <a:prstGeom prst="downArrow">
              <a:avLst>
                <a:gd name="adj1" fmla="val 50000"/>
                <a:gd name="adj2" fmla="val 49989"/>
              </a:avLst>
            </a:prstGeom>
            <a:gradFill rotWithShape="1">
              <a:gsLst>
                <a:gs pos="0">
                  <a:srgbClr val="FFEC34"/>
                </a:gs>
                <a:gs pos="20000">
                  <a:srgbClr val="FFE838"/>
                </a:gs>
                <a:gs pos="100000">
                  <a:srgbClr val="CDB228"/>
                </a:gs>
              </a:gsLst>
              <a:lin ang="5400000"/>
            </a:gradFill>
            <a:ln w="9525">
              <a:solidFill>
                <a:srgbClr val="FADD4D"/>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21" name="Bent-Up Arrow 20"/>
            <p:cNvSpPr>
              <a:spLocks noChangeArrowheads="1"/>
            </p:cNvSpPr>
            <p:nvPr/>
          </p:nvSpPr>
          <p:spPr bwMode="auto">
            <a:xfrm>
              <a:off x="7363284" y="2338159"/>
              <a:ext cx="427569" cy="2308365"/>
            </a:xfrm>
            <a:custGeom>
              <a:avLst/>
              <a:gdLst>
                <a:gd name="T0" fmla="*/ 321469 w 428625"/>
                <a:gd name="T1" fmla="*/ 0 h 2308225"/>
                <a:gd name="T2" fmla="*/ 214313 w 428625"/>
                <a:gd name="T3" fmla="*/ 107156 h 2308225"/>
                <a:gd name="T4" fmla="*/ 0 w 428625"/>
                <a:gd name="T5" fmla="*/ 2246242 h 2308225"/>
                <a:gd name="T6" fmla="*/ 191726 w 428625"/>
                <a:gd name="T7" fmla="*/ 2308225 h 2308225"/>
                <a:gd name="T8" fmla="*/ 383452 w 428625"/>
                <a:gd name="T9" fmla="*/ 1207691 h 2308225"/>
                <a:gd name="T10" fmla="*/ 428625 w 428625"/>
                <a:gd name="T11" fmla="*/ 107156 h 2308225"/>
                <a:gd name="T12" fmla="*/ 3 60000 65536"/>
                <a:gd name="T13" fmla="*/ 2 60000 65536"/>
                <a:gd name="T14" fmla="*/ 2 60000 65536"/>
                <a:gd name="T15" fmla="*/ 1 60000 65536"/>
                <a:gd name="T16" fmla="*/ 0 60000 65536"/>
                <a:gd name="T17" fmla="*/ 0 60000 65536"/>
                <a:gd name="T18" fmla="*/ 0 w 428625"/>
                <a:gd name="T19" fmla="*/ 2184258 h 2308225"/>
                <a:gd name="T20" fmla="*/ 383452 w 428625"/>
                <a:gd name="T21" fmla="*/ 2308225 h 2308225"/>
              </a:gdLst>
              <a:ahLst/>
              <a:cxnLst>
                <a:cxn ang="T12">
                  <a:pos x="T0" y="T1"/>
                </a:cxn>
                <a:cxn ang="T13">
                  <a:pos x="T2" y="T3"/>
                </a:cxn>
                <a:cxn ang="T14">
                  <a:pos x="T4" y="T5"/>
                </a:cxn>
                <a:cxn ang="T15">
                  <a:pos x="T6" y="T7"/>
                </a:cxn>
                <a:cxn ang="T16">
                  <a:pos x="T8" y="T9"/>
                </a:cxn>
                <a:cxn ang="T17">
                  <a:pos x="T10" y="T11"/>
                </a:cxn>
              </a:cxnLst>
              <a:rect l="T18" t="T19" r="T20" b="T21"/>
              <a:pathLst>
                <a:path w="428625" h="2308225">
                  <a:moveTo>
                    <a:pt x="0" y="2184258"/>
                  </a:moveTo>
                  <a:lnTo>
                    <a:pt x="259485" y="2184258"/>
                  </a:lnTo>
                  <a:lnTo>
                    <a:pt x="259485" y="107156"/>
                  </a:lnTo>
                  <a:lnTo>
                    <a:pt x="214313" y="107156"/>
                  </a:lnTo>
                  <a:lnTo>
                    <a:pt x="321469" y="0"/>
                  </a:lnTo>
                  <a:lnTo>
                    <a:pt x="428625" y="107156"/>
                  </a:lnTo>
                  <a:lnTo>
                    <a:pt x="383452" y="107156"/>
                  </a:lnTo>
                  <a:lnTo>
                    <a:pt x="383452" y="2308225"/>
                  </a:lnTo>
                  <a:lnTo>
                    <a:pt x="0" y="2308225"/>
                  </a:lnTo>
                  <a:close/>
                </a:path>
              </a:pathLst>
            </a:custGeom>
            <a:solidFill>
              <a:srgbClr val="009900"/>
            </a:solidFill>
            <a:ln w="9525">
              <a:solidFill>
                <a:srgbClr val="FADD4D"/>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 name="Bent-Up Arrow 21"/>
            <p:cNvSpPr>
              <a:spLocks noChangeArrowheads="1"/>
            </p:cNvSpPr>
            <p:nvPr/>
          </p:nvSpPr>
          <p:spPr bwMode="auto">
            <a:xfrm>
              <a:off x="6342948" y="2338159"/>
              <a:ext cx="1180674" cy="440576"/>
            </a:xfrm>
            <a:custGeom>
              <a:avLst/>
              <a:gdLst>
                <a:gd name="T0" fmla="*/ 1070769 w 1181100"/>
                <a:gd name="T1" fmla="*/ 0 h 441325"/>
                <a:gd name="T2" fmla="*/ 960438 w 1181100"/>
                <a:gd name="T3" fmla="*/ 110331 h 441325"/>
                <a:gd name="T4" fmla="*/ 0 w 1181100"/>
                <a:gd name="T5" fmla="*/ 386159 h 441325"/>
                <a:gd name="T6" fmla="*/ 562967 w 1181100"/>
                <a:gd name="T7" fmla="*/ 441325 h 441325"/>
                <a:gd name="T8" fmla="*/ 1125934 w 1181100"/>
                <a:gd name="T9" fmla="*/ 275828 h 441325"/>
                <a:gd name="T10" fmla="*/ 1181100 w 1181100"/>
                <a:gd name="T11" fmla="*/ 110331 h 441325"/>
                <a:gd name="T12" fmla="*/ 3 60000 65536"/>
                <a:gd name="T13" fmla="*/ 2 60000 65536"/>
                <a:gd name="T14" fmla="*/ 2 60000 65536"/>
                <a:gd name="T15" fmla="*/ 1 60000 65536"/>
                <a:gd name="T16" fmla="*/ 0 60000 65536"/>
                <a:gd name="T17" fmla="*/ 0 60000 65536"/>
                <a:gd name="T18" fmla="*/ 0 w 1181100"/>
                <a:gd name="T19" fmla="*/ 330994 h 441325"/>
                <a:gd name="T20" fmla="*/ 1125934 w 1181100"/>
                <a:gd name="T21" fmla="*/ 441325 h 441325"/>
              </a:gdLst>
              <a:ahLst/>
              <a:cxnLst>
                <a:cxn ang="T12">
                  <a:pos x="T0" y="T1"/>
                </a:cxn>
                <a:cxn ang="T13">
                  <a:pos x="T2" y="T3"/>
                </a:cxn>
                <a:cxn ang="T14">
                  <a:pos x="T4" y="T5"/>
                </a:cxn>
                <a:cxn ang="T15">
                  <a:pos x="T6" y="T7"/>
                </a:cxn>
                <a:cxn ang="T16">
                  <a:pos x="T8" y="T9"/>
                </a:cxn>
                <a:cxn ang="T17">
                  <a:pos x="T10" y="T11"/>
                </a:cxn>
              </a:cxnLst>
              <a:rect l="T18" t="T19" r="T20" b="T21"/>
              <a:pathLst>
                <a:path w="1181100" h="441325">
                  <a:moveTo>
                    <a:pt x="0" y="330994"/>
                  </a:moveTo>
                  <a:lnTo>
                    <a:pt x="1015603" y="330994"/>
                  </a:lnTo>
                  <a:lnTo>
                    <a:pt x="1015603" y="110331"/>
                  </a:lnTo>
                  <a:lnTo>
                    <a:pt x="960438" y="110331"/>
                  </a:lnTo>
                  <a:lnTo>
                    <a:pt x="1070769" y="0"/>
                  </a:lnTo>
                  <a:lnTo>
                    <a:pt x="1181100" y="110331"/>
                  </a:lnTo>
                  <a:lnTo>
                    <a:pt x="1125934" y="110331"/>
                  </a:lnTo>
                  <a:lnTo>
                    <a:pt x="1125934" y="441325"/>
                  </a:lnTo>
                  <a:lnTo>
                    <a:pt x="0" y="441325"/>
                  </a:lnTo>
                  <a:close/>
                </a:path>
              </a:pathLst>
            </a:custGeom>
            <a:solidFill>
              <a:srgbClr val="009900"/>
            </a:solidFill>
            <a:ln w="9525">
              <a:solidFill>
                <a:srgbClr val="FADD4D"/>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9723" name="TextBox 21"/>
            <p:cNvSpPr txBox="1">
              <a:spLocks noChangeArrowheads="1"/>
            </p:cNvSpPr>
            <p:nvPr/>
          </p:nvSpPr>
          <p:spPr bwMode="auto">
            <a:xfrm>
              <a:off x="2454131" y="3029776"/>
              <a:ext cx="863870" cy="387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Calibri" pitchFamily="34" charset="0"/>
                  <a:ea typeface="ＭＳ Ｐゴシック" pitchFamily="34" charset="-128"/>
                </a:rPr>
                <a:t>ES cells</a:t>
              </a:r>
            </a:p>
          </p:txBody>
        </p:sp>
        <p:sp>
          <p:nvSpPr>
            <p:cNvPr id="29724" name="TextBox 22"/>
            <p:cNvSpPr txBox="1">
              <a:spLocks noChangeArrowheads="1"/>
            </p:cNvSpPr>
            <p:nvPr/>
          </p:nvSpPr>
          <p:spPr bwMode="auto">
            <a:xfrm>
              <a:off x="2037842" y="960513"/>
              <a:ext cx="1748918" cy="36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Calibri" pitchFamily="34" charset="0"/>
                  <a:ea typeface="ＭＳ Ｐゴシック" pitchFamily="34" charset="-128"/>
                </a:rPr>
                <a:t>Mice/Embryos</a:t>
              </a:r>
            </a:p>
          </p:txBody>
        </p:sp>
        <p:sp>
          <p:nvSpPr>
            <p:cNvPr id="29725" name="TextBox 23"/>
            <p:cNvSpPr txBox="1">
              <a:spLocks noChangeArrowheads="1"/>
            </p:cNvSpPr>
            <p:nvPr/>
          </p:nvSpPr>
          <p:spPr bwMode="auto">
            <a:xfrm>
              <a:off x="6818218" y="464163"/>
              <a:ext cx="1579978" cy="681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latin typeface="Calibri" pitchFamily="34" charset="0"/>
                  <a:ea typeface="ＭＳ Ｐゴシック" pitchFamily="34" charset="-128"/>
                </a:rPr>
                <a:t>Database</a:t>
              </a:r>
            </a:p>
            <a:p>
              <a:pPr eaLnBrk="1" hangingPunct="1"/>
              <a:r>
                <a:rPr lang="en-US" altLang="en-US" sz="1400" b="1">
                  <a:latin typeface="Calibri" pitchFamily="34" charset="0"/>
                  <a:ea typeface="ＭＳ Ｐゴシック" pitchFamily="34" charset="-128"/>
                </a:rPr>
                <a:t>Web server</a:t>
              </a:r>
            </a:p>
          </p:txBody>
        </p:sp>
        <p:sp>
          <p:nvSpPr>
            <p:cNvPr id="29726" name="TextBox 24"/>
            <p:cNvSpPr txBox="1">
              <a:spLocks noChangeArrowheads="1"/>
            </p:cNvSpPr>
            <p:nvPr/>
          </p:nvSpPr>
          <p:spPr bwMode="auto">
            <a:xfrm>
              <a:off x="6648451" y="2404533"/>
              <a:ext cx="642370" cy="387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Calibri" pitchFamily="34" charset="0"/>
                  <a:ea typeface="ＭＳ Ｐゴシック" pitchFamily="34" charset="-128"/>
                </a:rPr>
                <a:t>Data</a:t>
              </a:r>
            </a:p>
          </p:txBody>
        </p:sp>
        <p:sp>
          <p:nvSpPr>
            <p:cNvPr id="29727" name="TextBox 25"/>
            <p:cNvSpPr txBox="1">
              <a:spLocks noChangeArrowheads="1"/>
            </p:cNvSpPr>
            <p:nvPr/>
          </p:nvSpPr>
          <p:spPr bwMode="auto">
            <a:xfrm>
              <a:off x="7737476" y="3179763"/>
              <a:ext cx="642370" cy="387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Calibri" pitchFamily="34" charset="0"/>
                  <a:ea typeface="ＭＳ Ｐゴシック" pitchFamily="34" charset="-128"/>
                </a:rPr>
                <a:t>Data</a:t>
              </a:r>
            </a:p>
          </p:txBody>
        </p:sp>
        <p:sp>
          <p:nvSpPr>
            <p:cNvPr id="29728" name="TextBox 26"/>
            <p:cNvSpPr txBox="1">
              <a:spLocks noChangeArrowheads="1"/>
            </p:cNvSpPr>
            <p:nvPr/>
          </p:nvSpPr>
          <p:spPr bwMode="auto">
            <a:xfrm>
              <a:off x="3513138" y="6300789"/>
              <a:ext cx="4158530" cy="441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latin typeface="Calibri" pitchFamily="34" charset="0"/>
                  <a:ea typeface="ＭＳ Ｐゴシック" pitchFamily="34" charset="-128"/>
                </a:rPr>
                <a:t>Mouse Phenotyping Center(s)</a:t>
              </a:r>
            </a:p>
          </p:txBody>
        </p:sp>
        <p:sp>
          <p:nvSpPr>
            <p:cNvPr id="29729" name="Rectangle 27"/>
            <p:cNvSpPr>
              <a:spLocks noChangeArrowheads="1"/>
            </p:cNvSpPr>
            <p:nvPr/>
          </p:nvSpPr>
          <p:spPr bwMode="auto">
            <a:xfrm>
              <a:off x="4540250" y="3509963"/>
              <a:ext cx="1482641" cy="387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Calibri" pitchFamily="34" charset="0"/>
                  <a:ea typeface="ＭＳ Ｐゴシック" pitchFamily="34" charset="-128"/>
                </a:rPr>
                <a:t>Mice/Embryos</a:t>
              </a:r>
            </a:p>
          </p:txBody>
        </p:sp>
        <p:sp>
          <p:nvSpPr>
            <p:cNvPr id="29730" name="TextBox 31"/>
            <p:cNvSpPr txBox="1">
              <a:spLocks noChangeArrowheads="1"/>
            </p:cNvSpPr>
            <p:nvPr/>
          </p:nvSpPr>
          <p:spPr bwMode="auto">
            <a:xfrm>
              <a:off x="55735" y="1655403"/>
              <a:ext cx="1626316" cy="430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latin typeface="Calibri" pitchFamily="34" charset="0"/>
                  <a:ea typeface="ＭＳ Ｐゴシック" pitchFamily="34" charset="-128"/>
                </a:rPr>
                <a:t>KOMP ES cells</a:t>
              </a:r>
            </a:p>
          </p:txBody>
        </p:sp>
        <p:sp>
          <p:nvSpPr>
            <p:cNvPr id="29731" name="TextBox 32"/>
            <p:cNvSpPr txBox="1">
              <a:spLocks noChangeArrowheads="1"/>
            </p:cNvSpPr>
            <p:nvPr/>
          </p:nvSpPr>
          <p:spPr bwMode="auto">
            <a:xfrm>
              <a:off x="55735" y="1953213"/>
              <a:ext cx="1969712" cy="430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latin typeface="Calibri" pitchFamily="34" charset="0"/>
                  <a:ea typeface="ＭＳ Ｐゴシック" pitchFamily="34" charset="-128"/>
                </a:rPr>
                <a:t>EuCOMM ES cells</a:t>
              </a:r>
            </a:p>
          </p:txBody>
        </p:sp>
        <p:sp>
          <p:nvSpPr>
            <p:cNvPr id="29732" name="TextBox 33"/>
            <p:cNvSpPr txBox="1">
              <a:spLocks noChangeArrowheads="1"/>
            </p:cNvSpPr>
            <p:nvPr/>
          </p:nvSpPr>
          <p:spPr bwMode="auto">
            <a:xfrm>
              <a:off x="55735" y="2350293"/>
              <a:ext cx="1688436" cy="430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latin typeface="Calibri" pitchFamily="34" charset="0"/>
                  <a:ea typeface="ＭＳ Ｐゴシック" pitchFamily="34" charset="-128"/>
                </a:rPr>
                <a:t>Mice/Embryos</a:t>
              </a:r>
            </a:p>
          </p:txBody>
        </p:sp>
        <p:sp>
          <p:nvSpPr>
            <p:cNvPr id="29733" name="TextBox 34"/>
            <p:cNvSpPr txBox="1">
              <a:spLocks noChangeArrowheads="1"/>
            </p:cNvSpPr>
            <p:nvPr/>
          </p:nvSpPr>
          <p:spPr bwMode="auto">
            <a:xfrm>
              <a:off x="3588286" y="1324251"/>
              <a:ext cx="2577626" cy="1636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latin typeface="Calibri" pitchFamily="34" charset="0"/>
                  <a:ea typeface="ＭＳ Ｐゴシック" pitchFamily="34" charset="-128"/>
                </a:rPr>
                <a:t>Microinjection</a:t>
              </a:r>
            </a:p>
            <a:p>
              <a:pPr eaLnBrk="1" hangingPunct="1"/>
              <a:r>
                <a:rPr lang="en-US" altLang="en-US" sz="1400">
                  <a:latin typeface="Calibri" pitchFamily="34" charset="0"/>
                  <a:ea typeface="ＭＳ Ｐゴシック" pitchFamily="34" charset="-128"/>
                </a:rPr>
                <a:t>Germline Transmission</a:t>
              </a:r>
            </a:p>
            <a:p>
              <a:pPr eaLnBrk="1" hangingPunct="1"/>
              <a:r>
                <a:rPr lang="en-US" altLang="en-US" sz="1400">
                  <a:latin typeface="Calibri" pitchFamily="34" charset="0"/>
                  <a:ea typeface="ＭＳ Ｐゴシック" pitchFamily="34" charset="-128"/>
                </a:rPr>
                <a:t>LacZ staining</a:t>
              </a:r>
            </a:p>
            <a:p>
              <a:pPr eaLnBrk="1" hangingPunct="1"/>
              <a:r>
                <a:rPr lang="en-US" altLang="en-US" sz="1400">
                  <a:latin typeface="Calibri" pitchFamily="34" charset="0"/>
                  <a:ea typeface="ＭＳ Ｐゴシック" pitchFamily="34" charset="-128"/>
                </a:rPr>
                <a:t>Lethality/Fertility</a:t>
              </a:r>
            </a:p>
            <a:p>
              <a:pPr eaLnBrk="1" hangingPunct="1"/>
              <a:r>
                <a:rPr lang="en-US" altLang="en-US" sz="1400">
                  <a:latin typeface="Calibri" pitchFamily="34" charset="0"/>
                  <a:ea typeface="ＭＳ Ｐゴシック" pitchFamily="34" charset="-128"/>
                </a:rPr>
                <a:t>Cryopreservation</a:t>
              </a:r>
            </a:p>
          </p:txBody>
        </p:sp>
        <p:sp>
          <p:nvSpPr>
            <p:cNvPr id="29734" name="TextBox 35"/>
            <p:cNvSpPr txBox="1">
              <a:spLocks noChangeArrowheads="1"/>
            </p:cNvSpPr>
            <p:nvPr/>
          </p:nvSpPr>
          <p:spPr bwMode="auto">
            <a:xfrm>
              <a:off x="6990753" y="1217656"/>
              <a:ext cx="1340366" cy="1033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latin typeface="Calibri" pitchFamily="34" charset="0"/>
                  <a:ea typeface="ＭＳ Ｐゴシック" pitchFamily="34" charset="-128"/>
                </a:rPr>
                <a:t>Tracking</a:t>
              </a:r>
            </a:p>
            <a:p>
              <a:pPr eaLnBrk="1" hangingPunct="1"/>
              <a:r>
                <a:rPr lang="en-US" altLang="en-US" sz="1400">
                  <a:latin typeface="Calibri" pitchFamily="34" charset="0"/>
                  <a:ea typeface="ＭＳ Ｐゴシック" pitchFamily="34" charset="-128"/>
                </a:rPr>
                <a:t>Analysis</a:t>
              </a:r>
            </a:p>
            <a:p>
              <a:pPr eaLnBrk="1" hangingPunct="1"/>
              <a:r>
                <a:rPr lang="en-US" altLang="en-US" sz="1400">
                  <a:latin typeface="Calibri" pitchFamily="34" charset="0"/>
                  <a:ea typeface="ＭＳ Ｐゴシック" pitchFamily="34" charset="-128"/>
                </a:rPr>
                <a:t>Display</a:t>
              </a:r>
            </a:p>
          </p:txBody>
        </p:sp>
        <p:sp>
          <p:nvSpPr>
            <p:cNvPr id="29735" name="TextBox 36"/>
            <p:cNvSpPr txBox="1">
              <a:spLocks noChangeArrowheads="1"/>
            </p:cNvSpPr>
            <p:nvPr/>
          </p:nvSpPr>
          <p:spPr bwMode="auto">
            <a:xfrm>
              <a:off x="2970599" y="5030582"/>
              <a:ext cx="2331890" cy="96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a:latin typeface="Calibri" pitchFamily="34" charset="0"/>
                  <a:ea typeface="ＭＳ Ｐゴシック" pitchFamily="34" charset="-128"/>
                </a:rPr>
                <a:t>Cohort breeding</a:t>
              </a:r>
            </a:p>
            <a:p>
              <a:pPr eaLnBrk="1" hangingPunct="1"/>
              <a:r>
                <a:rPr lang="en-US" altLang="en-US" sz="1400">
                  <a:latin typeface="Calibri" pitchFamily="34" charset="0"/>
                  <a:ea typeface="ＭＳ Ｐゴシック" pitchFamily="34" charset="-128"/>
                </a:rPr>
                <a:t>Phenotyping</a:t>
              </a:r>
            </a:p>
            <a:p>
              <a:pPr eaLnBrk="1" hangingPunct="1"/>
              <a:r>
                <a:rPr lang="en-US" altLang="en-US" sz="1400">
                  <a:latin typeface="Calibri" pitchFamily="34" charset="0"/>
                  <a:ea typeface="ＭＳ Ｐゴシック" pitchFamily="34" charset="-128"/>
                </a:rPr>
                <a:t>Data Upload</a:t>
              </a:r>
            </a:p>
          </p:txBody>
        </p:sp>
      </p:grpSp>
      <p:sp>
        <p:nvSpPr>
          <p:cNvPr id="37" name="TextBox 36"/>
          <p:cNvSpPr txBox="1"/>
          <p:nvPr/>
        </p:nvSpPr>
        <p:spPr>
          <a:xfrm>
            <a:off x="152400" y="914400"/>
            <a:ext cx="3352800" cy="4137025"/>
          </a:xfrm>
          <a:prstGeom prst="rect">
            <a:avLst/>
          </a:prstGeom>
          <a:solidFill>
            <a:schemeClr val="accent3">
              <a:lumMod val="40000"/>
              <a:lumOff val="60000"/>
              <a:alpha val="31000"/>
            </a:schemeClr>
          </a:solidFill>
        </p:spPr>
        <p:txBody>
          <a:bodyPr>
            <a:spAutoFit/>
          </a:bodyPr>
          <a:lstStyle/>
          <a:p>
            <a:pPr marL="173038" indent="-173038">
              <a:defRPr/>
            </a:pPr>
            <a:r>
              <a:rPr lang="en-US" dirty="0">
                <a:solidFill>
                  <a:srgbClr val="006600"/>
                </a:solidFill>
                <a:latin typeface="+mj-lt"/>
                <a:ea typeface="ＭＳ Ｐゴシック" charset="-128"/>
              </a:rPr>
              <a:t>■ </a:t>
            </a:r>
            <a:r>
              <a:rPr lang="en-US" dirty="0">
                <a:latin typeface="+mj-lt"/>
                <a:ea typeface="ＭＳ Ｐゴシック" charset="-128"/>
              </a:rPr>
              <a:t>Partnership with International Mouse </a:t>
            </a:r>
            <a:r>
              <a:rPr lang="en-US" dirty="0" err="1">
                <a:latin typeface="+mj-lt"/>
                <a:ea typeface="ＭＳ Ｐゴシック" charset="-128"/>
              </a:rPr>
              <a:t>Phenotyping</a:t>
            </a:r>
            <a:r>
              <a:rPr lang="en-US" dirty="0">
                <a:latin typeface="+mj-lt"/>
                <a:ea typeface="ＭＳ Ｐゴシック" charset="-128"/>
              </a:rPr>
              <a:t> Consortium (IMPC) </a:t>
            </a:r>
            <a:endParaRPr lang="en-US" dirty="0">
              <a:latin typeface="+mj-lt"/>
            </a:endParaRPr>
          </a:p>
          <a:p>
            <a:pPr marL="173038" indent="-173038">
              <a:defRPr/>
            </a:pPr>
            <a:r>
              <a:rPr lang="en-US" dirty="0">
                <a:solidFill>
                  <a:srgbClr val="006600"/>
                </a:solidFill>
                <a:latin typeface="Arial" charset="0"/>
                <a:ea typeface="ＭＳ Ｐゴシック" charset="-128"/>
              </a:rPr>
              <a:t>■ </a:t>
            </a:r>
            <a:r>
              <a:rPr lang="en-US" dirty="0">
                <a:latin typeface="+mj-lt"/>
                <a:ea typeface="ＭＳ Ｐゴシック" charset="-128"/>
              </a:rPr>
              <a:t>S</a:t>
            </a:r>
            <a:r>
              <a:rPr lang="en-US" dirty="0">
                <a:latin typeface="+mj-lt"/>
                <a:ea typeface="ＭＳ Ｐゴシック" charset="-128"/>
                <a:cs typeface="Arial" charset="0"/>
              </a:rPr>
              <a:t>tandardized, broad</a:t>
            </a:r>
            <a:r>
              <a:rPr lang="en-US" dirty="0">
                <a:latin typeface="+mj-lt"/>
                <a:ea typeface="ＭＳ Ｐゴシック" charset="-128"/>
              </a:rPr>
              <a:t> </a:t>
            </a:r>
            <a:r>
              <a:rPr lang="en-US" dirty="0" err="1">
                <a:latin typeface="+mj-lt"/>
                <a:ea typeface="ＭＳ Ｐゴシック" charset="-128"/>
              </a:rPr>
              <a:t>phenotyping</a:t>
            </a:r>
            <a:r>
              <a:rPr lang="en-US" dirty="0">
                <a:latin typeface="+mj-lt"/>
                <a:ea typeface="ＭＳ Ｐゴシック" charset="-128"/>
              </a:rPr>
              <a:t> of 5,000 KO mice derived from IKMC ES cells</a:t>
            </a:r>
          </a:p>
          <a:p>
            <a:pPr marL="173038" indent="-173038" eaLnBrk="0" hangingPunct="0">
              <a:spcBef>
                <a:spcPct val="20000"/>
              </a:spcBef>
              <a:buClr>
                <a:srgbClr val="FFCC00"/>
              </a:buClr>
              <a:buFont typeface="Wingdings" pitchFamily="2" charset="2"/>
              <a:buNone/>
              <a:defRPr/>
            </a:pPr>
            <a:r>
              <a:rPr lang="en-US" dirty="0">
                <a:solidFill>
                  <a:srgbClr val="006600"/>
                </a:solidFill>
                <a:latin typeface="+mj-lt"/>
                <a:ea typeface="ＭＳ Ｐゴシック" charset="-128"/>
              </a:rPr>
              <a:t>■</a:t>
            </a:r>
            <a:r>
              <a:rPr lang="en-US" dirty="0">
                <a:latin typeface="+mj-lt"/>
                <a:ea typeface="ＭＳ Ｐゴシック" charset="-128"/>
              </a:rPr>
              <a:t> Definition of </a:t>
            </a:r>
            <a:r>
              <a:rPr lang="en-US" i="1" dirty="0">
                <a:latin typeface="+mj-lt"/>
                <a:ea typeface="ＭＳ Ｐゴシック" charset="-128"/>
              </a:rPr>
              <a:t>in vivo</a:t>
            </a:r>
            <a:r>
              <a:rPr lang="en-US" dirty="0">
                <a:latin typeface="+mj-lt"/>
                <a:ea typeface="ＭＳ Ｐゴシック" charset="-128"/>
              </a:rPr>
              <a:t> function of mammalian genes and identification of new models of disease</a:t>
            </a:r>
          </a:p>
          <a:p>
            <a:pPr marL="173038" indent="-173038" eaLnBrk="0" hangingPunct="0">
              <a:spcBef>
                <a:spcPct val="20000"/>
              </a:spcBef>
              <a:buClr>
                <a:srgbClr val="FFCC00"/>
              </a:buClr>
              <a:buFont typeface="Wingdings" pitchFamily="2" charset="2"/>
              <a:buNone/>
              <a:defRPr/>
            </a:pPr>
            <a:r>
              <a:rPr lang="en-US" dirty="0">
                <a:solidFill>
                  <a:srgbClr val="006600"/>
                </a:solidFill>
                <a:latin typeface="Arial" charset="0"/>
                <a:ea typeface="ＭＳ Ｐゴシック" charset="-128"/>
              </a:rPr>
              <a:t>■</a:t>
            </a:r>
            <a:r>
              <a:rPr lang="en-US" dirty="0">
                <a:latin typeface="Arial" charset="0"/>
                <a:ea typeface="ＭＳ Ｐゴシック" charset="-128"/>
              </a:rPr>
              <a:t> </a:t>
            </a:r>
            <a:r>
              <a:rPr lang="en-US" dirty="0">
                <a:latin typeface="+mj-lt"/>
                <a:ea typeface="ＭＳ Ｐゴシック" charset="-128"/>
              </a:rPr>
              <a:t>Data </a:t>
            </a:r>
            <a:r>
              <a:rPr lang="en-US" dirty="0">
                <a:latin typeface="+mj-lt"/>
              </a:rPr>
              <a:t>stored in a centralized database (European  Molecular Biology Lab)</a:t>
            </a:r>
            <a:endParaRPr lang="en-US" dirty="0">
              <a:latin typeface="+mj-lt"/>
              <a:ea typeface="ＭＳ Ｐゴシック" charset="-128"/>
            </a:endParaRPr>
          </a:p>
          <a:p>
            <a:pPr marL="173038" indent="-173038" eaLnBrk="0" hangingPunct="0">
              <a:spcBef>
                <a:spcPct val="20000"/>
              </a:spcBef>
              <a:buClr>
                <a:srgbClr val="FFCC00"/>
              </a:buClr>
              <a:buFont typeface="Wingdings" pitchFamily="2" charset="2"/>
              <a:buNone/>
              <a:defRPr/>
            </a:pPr>
            <a:endParaRPr lang="en-US" dirty="0">
              <a:latin typeface="+mj-lt"/>
            </a:endParaRPr>
          </a:p>
        </p:txBody>
      </p:sp>
      <p:sp>
        <p:nvSpPr>
          <p:cNvPr id="39" name="TextBox 38"/>
          <p:cNvSpPr txBox="1"/>
          <p:nvPr/>
        </p:nvSpPr>
        <p:spPr>
          <a:xfrm>
            <a:off x="3886200" y="5943600"/>
            <a:ext cx="4267200" cy="338138"/>
          </a:xfrm>
          <a:prstGeom prst="rect">
            <a:avLst/>
          </a:prstGeom>
          <a:noFill/>
        </p:spPr>
        <p:txBody>
          <a:bodyPr>
            <a:spAutoFit/>
          </a:bodyPr>
          <a:lstStyle/>
          <a:p>
            <a:pPr algn="ctr">
              <a:defRPr/>
            </a:pPr>
            <a:r>
              <a:rPr lang="en-US" sz="1600" dirty="0">
                <a:latin typeface="+mj-lt"/>
              </a:rPr>
              <a:t>KOMP</a:t>
            </a:r>
            <a:r>
              <a:rPr lang="en-US" sz="1600" baseline="30000" dirty="0">
                <a:latin typeface="+mj-lt"/>
              </a:rPr>
              <a:t>2</a:t>
            </a:r>
            <a:r>
              <a:rPr lang="en-US" sz="1600" dirty="0">
                <a:latin typeface="+mj-lt"/>
              </a:rPr>
              <a:t> </a:t>
            </a:r>
            <a:r>
              <a:rPr lang="en-US" sz="1600" dirty="0" err="1">
                <a:latin typeface="+mj-lt"/>
              </a:rPr>
              <a:t>Phenotyping</a:t>
            </a:r>
            <a:r>
              <a:rPr lang="en-US" sz="1600" dirty="0">
                <a:latin typeface="+mj-lt"/>
              </a:rPr>
              <a:t> Process </a:t>
            </a:r>
          </a:p>
        </p:txBody>
      </p:sp>
      <p:sp>
        <p:nvSpPr>
          <p:cNvPr id="40" name="Rectangle 39"/>
          <p:cNvSpPr>
            <a:spLocks noChangeArrowheads="1"/>
          </p:cNvSpPr>
          <p:nvPr/>
        </p:nvSpPr>
        <p:spPr bwMode="auto">
          <a:xfrm>
            <a:off x="0" y="6477000"/>
            <a:ext cx="9144000" cy="381000"/>
          </a:xfrm>
          <a:prstGeom prst="rect">
            <a:avLst/>
          </a:prstGeom>
          <a:noFill/>
          <a:ln w="25400" algn="ctr">
            <a:noFill/>
            <a:miter lim="800000"/>
            <a:headEnd/>
            <a:tailEnd/>
          </a:ln>
        </p:spPr>
        <p:txBody>
          <a:bodyPr anchor="ctr"/>
          <a:lstStyle/>
          <a:p>
            <a:pPr>
              <a:defRPr/>
            </a:pPr>
            <a:r>
              <a:rPr lang="en-US" dirty="0">
                <a:latin typeface="+mj-lt"/>
              </a:rPr>
              <a:t>For more information: http://commonfund.nih.gov/KOMP2/</a:t>
            </a:r>
          </a:p>
        </p:txBody>
      </p:sp>
      <p:sp>
        <p:nvSpPr>
          <p:cNvPr id="41" name="Rectangle 40"/>
          <p:cNvSpPr>
            <a:spLocks noChangeArrowheads="1"/>
          </p:cNvSpPr>
          <p:nvPr/>
        </p:nvSpPr>
        <p:spPr bwMode="auto">
          <a:xfrm>
            <a:off x="457200" y="4800600"/>
            <a:ext cx="3641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t>Nominate a gene for phenotyping </a:t>
            </a:r>
            <a:r>
              <a:rPr lang="en-US" altLang="en-US"/>
              <a:t>at</a:t>
            </a:r>
            <a:br>
              <a:rPr lang="en-US" altLang="en-US"/>
            </a:br>
            <a:r>
              <a:rPr lang="en-US" altLang="en-US"/>
              <a:t>http://www.kompphenotype.org/</a:t>
            </a:r>
          </a:p>
        </p:txBody>
      </p:sp>
      <p:sp>
        <p:nvSpPr>
          <p:cNvPr id="42" name="Rectangle 41"/>
          <p:cNvSpPr>
            <a:spLocks noChangeArrowheads="1"/>
          </p:cNvSpPr>
          <p:nvPr/>
        </p:nvSpPr>
        <p:spPr bwMode="auto">
          <a:xfrm>
            <a:off x="457200" y="5562600"/>
            <a:ext cx="38338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t>Learn about the international effort </a:t>
            </a:r>
            <a:r>
              <a:rPr lang="en-US" altLang="en-US"/>
              <a:t>at</a:t>
            </a:r>
            <a:br>
              <a:rPr lang="en-US" altLang="en-US"/>
            </a:br>
            <a:r>
              <a:rPr lang="en-US" altLang="en-US"/>
              <a:t> http://www.mousephenotype.org/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8)">
                                      <p:cBhvr>
                                        <p:cTn id="7" dur="10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 calcmode="lin" valueType="num">
                                      <p:cBhvr>
                                        <p:cTn id="14" dur="500" fill="hold"/>
                                        <p:tgtEl>
                                          <p:spTgt spid="42"/>
                                        </p:tgtEl>
                                        <p:attrNameLst>
                                          <p:attrName>style.rotation</p:attrName>
                                        </p:attrNameLst>
                                      </p:cBhvr>
                                      <p:tavLst>
                                        <p:tav tm="0">
                                          <p:val>
                                            <p:fltVal val="360"/>
                                          </p:val>
                                        </p:tav>
                                        <p:tav tm="100000">
                                          <p:val>
                                            <p:fltVal val="0"/>
                                          </p:val>
                                        </p:tav>
                                      </p:tavLst>
                                    </p:anim>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228600"/>
            <a:ext cx="8534400" cy="6388100"/>
          </a:xfrm>
          <a:prstGeom prst="rect">
            <a:avLst/>
          </a:prstGeom>
        </p:spPr>
      </p:pic>
    </p:spTree>
    <p:extLst>
      <p:ext uri="{BB962C8B-B14F-4D97-AF65-F5344CB8AC3E}">
        <p14:creationId xmlns:p14="http://schemas.microsoft.com/office/powerpoint/2010/main" val="1994580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4294967295"/>
          </p:nvPr>
        </p:nvSpPr>
        <p:spPr>
          <a:xfrm>
            <a:off x="6832600" y="6324073"/>
            <a:ext cx="2133600" cy="365125"/>
          </a:xfrm>
          <a:prstGeom prst="rect">
            <a:avLst/>
          </a:prstGeom>
        </p:spPr>
        <p:txBody>
          <a:bodyPr/>
          <a:lstStyle/>
          <a:p>
            <a:fld id="{A3F4932F-0803-3F4A-B99A-86A81B9FCA85}" type="slidenum">
              <a:rPr lang="en-US" smtClean="0"/>
              <a:t>16</a:t>
            </a:fld>
            <a:endParaRPr lang="en-US"/>
          </a:p>
        </p:txBody>
      </p:sp>
      <p:sp>
        <p:nvSpPr>
          <p:cNvPr id="5" name="TextBox 4"/>
          <p:cNvSpPr txBox="1"/>
          <p:nvPr/>
        </p:nvSpPr>
        <p:spPr>
          <a:xfrm>
            <a:off x="304800" y="200831"/>
            <a:ext cx="3481481" cy="523220"/>
          </a:xfrm>
          <a:prstGeom prst="rect">
            <a:avLst/>
          </a:prstGeom>
          <a:noFill/>
        </p:spPr>
        <p:txBody>
          <a:bodyPr wrap="none" rtlCol="0">
            <a:spAutoFit/>
          </a:bodyPr>
          <a:lstStyle/>
          <a:p>
            <a:r>
              <a:rPr lang="en-US" sz="2800" dirty="0">
                <a:solidFill>
                  <a:srgbClr val="0B6EC5"/>
                </a:solidFill>
                <a:cs typeface="Calibri"/>
              </a:rPr>
              <a:t>Rab34</a:t>
            </a:r>
            <a:r>
              <a:rPr lang="en-US" sz="2800" baseline="30000" dirty="0">
                <a:solidFill>
                  <a:srgbClr val="0B6EC5"/>
                </a:solidFill>
                <a:cs typeface="Calibri"/>
              </a:rPr>
              <a:t>tm1b(EUCOMM)</a:t>
            </a:r>
            <a:r>
              <a:rPr lang="en-US" sz="2800" baseline="30000" dirty="0" err="1">
                <a:solidFill>
                  <a:srgbClr val="0B6EC5"/>
                </a:solidFill>
                <a:cs typeface="Calibri"/>
              </a:rPr>
              <a:t>Hmgu</a:t>
            </a:r>
            <a:r>
              <a:rPr lang="en-US" sz="2800" baseline="30000" dirty="0">
                <a:solidFill>
                  <a:srgbClr val="0B6EC5"/>
                </a:solidFill>
                <a:cs typeface="Calibri"/>
              </a:rPr>
              <a:t>/J</a:t>
            </a:r>
            <a:endParaRPr lang="en-US" sz="2800" dirty="0"/>
          </a:p>
        </p:txBody>
      </p:sp>
      <p:sp>
        <p:nvSpPr>
          <p:cNvPr id="42" name="TextBox 41"/>
          <p:cNvSpPr txBox="1"/>
          <p:nvPr/>
        </p:nvSpPr>
        <p:spPr>
          <a:xfrm>
            <a:off x="5435469" y="3107816"/>
            <a:ext cx="712036" cy="449567"/>
          </a:xfrm>
          <a:prstGeom prst="rect">
            <a:avLst/>
          </a:prstGeom>
          <a:noFill/>
        </p:spPr>
        <p:txBody>
          <a:bodyPr wrap="square" rtlCol="0">
            <a:spAutoFit/>
          </a:bodyPr>
          <a:lstStyle/>
          <a:p>
            <a:r>
              <a:rPr lang="en-US" dirty="0" smtClean="0">
                <a:solidFill>
                  <a:schemeClr val="bg1"/>
                </a:solidFill>
                <a:latin typeface="Calibri"/>
              </a:rPr>
              <a:t>-/-</a:t>
            </a:r>
            <a:endParaRPr lang="en-US" dirty="0">
              <a:solidFill>
                <a:schemeClr val="bg1"/>
              </a:solidFill>
              <a:latin typeface="Calibri"/>
            </a:endParaRPr>
          </a:p>
        </p:txBody>
      </p:sp>
      <p:sp>
        <p:nvSpPr>
          <p:cNvPr id="43" name="TextBox 42"/>
          <p:cNvSpPr txBox="1"/>
          <p:nvPr/>
        </p:nvSpPr>
        <p:spPr>
          <a:xfrm>
            <a:off x="8228762" y="3180598"/>
            <a:ext cx="712036" cy="449567"/>
          </a:xfrm>
          <a:prstGeom prst="rect">
            <a:avLst/>
          </a:prstGeom>
          <a:noFill/>
        </p:spPr>
        <p:txBody>
          <a:bodyPr wrap="square" rtlCol="0">
            <a:spAutoFit/>
          </a:bodyPr>
          <a:lstStyle/>
          <a:p>
            <a:r>
              <a:rPr lang="en-US" dirty="0" smtClean="0">
                <a:solidFill>
                  <a:schemeClr val="bg1"/>
                </a:solidFill>
                <a:latin typeface="Calibri"/>
              </a:rPr>
              <a:t>-/-</a:t>
            </a:r>
            <a:endParaRPr lang="en-US" dirty="0">
              <a:solidFill>
                <a:schemeClr val="bg1"/>
              </a:solidFill>
              <a:latin typeface="Calibri"/>
            </a:endParaRPr>
          </a:p>
        </p:txBody>
      </p:sp>
      <p:graphicFrame>
        <p:nvGraphicFramePr>
          <p:cNvPr id="13" name="Table 12"/>
          <p:cNvGraphicFramePr>
            <a:graphicFrameLocks noGrp="1"/>
          </p:cNvGraphicFramePr>
          <p:nvPr>
            <p:extLst>
              <p:ext uri="{D42A27DB-BD31-4B8C-83A1-F6EECF244321}">
                <p14:modId xmlns:p14="http://schemas.microsoft.com/office/powerpoint/2010/main" val="1807341592"/>
              </p:ext>
            </p:extLst>
          </p:nvPr>
        </p:nvGraphicFramePr>
        <p:xfrm>
          <a:off x="5678645" y="242118"/>
          <a:ext cx="2970959" cy="1219200"/>
        </p:xfrm>
        <a:graphic>
          <a:graphicData uri="http://schemas.openxmlformats.org/drawingml/2006/table">
            <a:tbl>
              <a:tblPr firstRow="1" bandRow="1">
                <a:tableStyleId>{5C22544A-7EE6-4342-B048-85BDC9FD1C3A}</a:tableStyleId>
              </a:tblPr>
              <a:tblGrid>
                <a:gridCol w="1142996"/>
                <a:gridCol w="609600"/>
                <a:gridCol w="533400"/>
                <a:gridCol w="684963"/>
              </a:tblGrid>
              <a:tr h="288806">
                <a:tc>
                  <a:txBody>
                    <a:bodyPr/>
                    <a:lstStyle/>
                    <a:p>
                      <a:endParaRPr lang="en-US" sz="1400" dirty="0"/>
                    </a:p>
                  </a:txBody>
                  <a:tcPr/>
                </a:tc>
                <a:tc>
                  <a:txBody>
                    <a:bodyPr/>
                    <a:lstStyle/>
                    <a:p>
                      <a:r>
                        <a:rPr lang="en-US" sz="1400" dirty="0" smtClean="0"/>
                        <a:t>WT</a:t>
                      </a:r>
                      <a:endParaRPr lang="en-US" sz="1400" dirty="0"/>
                    </a:p>
                  </a:txBody>
                  <a:tcPr/>
                </a:tc>
                <a:tc>
                  <a:txBody>
                    <a:bodyPr/>
                    <a:lstStyle/>
                    <a:p>
                      <a:r>
                        <a:rPr lang="en-US" sz="1400" dirty="0" smtClean="0"/>
                        <a:t>Het</a:t>
                      </a:r>
                      <a:endParaRPr lang="en-US" sz="1400" dirty="0"/>
                    </a:p>
                  </a:txBody>
                  <a:tcPr/>
                </a:tc>
                <a:tc>
                  <a:txBody>
                    <a:bodyPr/>
                    <a:lstStyle/>
                    <a:p>
                      <a:r>
                        <a:rPr lang="en-US" sz="1400" dirty="0" err="1" smtClean="0"/>
                        <a:t>Hom</a:t>
                      </a:r>
                      <a:endParaRPr lang="en-US" sz="1400" dirty="0"/>
                    </a:p>
                  </a:txBody>
                  <a:tcPr/>
                </a:tc>
              </a:tr>
              <a:tr h="288806">
                <a:tc>
                  <a:txBody>
                    <a:bodyPr/>
                    <a:lstStyle/>
                    <a:p>
                      <a:r>
                        <a:rPr lang="en-US" sz="1400" dirty="0" smtClean="0"/>
                        <a:t>Wean (46)</a:t>
                      </a:r>
                      <a:endParaRPr lang="en-US" sz="1400" dirty="0"/>
                    </a:p>
                  </a:txBody>
                  <a:tcPr/>
                </a:tc>
                <a:tc>
                  <a:txBody>
                    <a:bodyPr/>
                    <a:lstStyle/>
                    <a:p>
                      <a:r>
                        <a:rPr lang="en-US" sz="1400" dirty="0" smtClean="0"/>
                        <a:t>15</a:t>
                      </a:r>
                      <a:endParaRPr lang="en-US" sz="1400" dirty="0"/>
                    </a:p>
                  </a:txBody>
                  <a:tcPr/>
                </a:tc>
                <a:tc>
                  <a:txBody>
                    <a:bodyPr/>
                    <a:lstStyle/>
                    <a:p>
                      <a:r>
                        <a:rPr lang="en-US" sz="1400" dirty="0" smtClean="0"/>
                        <a:t>31</a:t>
                      </a:r>
                      <a:endParaRPr lang="en-US" sz="1400" dirty="0"/>
                    </a:p>
                  </a:txBody>
                  <a:tcPr/>
                </a:tc>
                <a:tc>
                  <a:txBody>
                    <a:bodyPr/>
                    <a:lstStyle/>
                    <a:p>
                      <a:r>
                        <a:rPr lang="en-US" sz="1400" dirty="0" smtClean="0"/>
                        <a:t>0</a:t>
                      </a:r>
                      <a:endParaRPr lang="en-US" sz="1400" dirty="0"/>
                    </a:p>
                  </a:txBody>
                  <a:tcPr/>
                </a:tc>
              </a:tr>
              <a:tr h="288806">
                <a:tc>
                  <a:txBody>
                    <a:bodyPr/>
                    <a:lstStyle/>
                    <a:p>
                      <a:r>
                        <a:rPr lang="en-US" sz="1400" dirty="0" smtClean="0"/>
                        <a:t>E14.5 (4)</a:t>
                      </a:r>
                      <a:endParaRPr lang="en-US" sz="1400" dirty="0"/>
                    </a:p>
                  </a:txBody>
                  <a:tcPr/>
                </a:tc>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2</a:t>
                      </a:r>
                      <a:endParaRPr lang="en-US" sz="1400" dirty="0"/>
                    </a:p>
                  </a:txBody>
                  <a:tcPr/>
                </a:tc>
              </a:tr>
              <a:tr h="288806">
                <a:tc>
                  <a:txBody>
                    <a:bodyPr/>
                    <a:lstStyle/>
                    <a:p>
                      <a:r>
                        <a:rPr lang="en-US" sz="1400" dirty="0" smtClean="0"/>
                        <a:t>E15.5 (15)</a:t>
                      </a:r>
                      <a:endParaRPr lang="en-US" sz="1400" dirty="0"/>
                    </a:p>
                  </a:txBody>
                  <a:tcPr/>
                </a:tc>
                <a:tc>
                  <a:txBody>
                    <a:bodyPr/>
                    <a:lstStyle/>
                    <a:p>
                      <a:endParaRPr lang="en-US" sz="1400" dirty="0"/>
                    </a:p>
                  </a:txBody>
                  <a:tcPr/>
                </a:tc>
                <a:tc>
                  <a:txBody>
                    <a:bodyPr/>
                    <a:lstStyle/>
                    <a:p>
                      <a:endParaRPr lang="en-US" sz="1400"/>
                    </a:p>
                  </a:txBody>
                  <a:tcPr/>
                </a:tc>
                <a:tc>
                  <a:txBody>
                    <a:bodyPr/>
                    <a:lstStyle/>
                    <a:p>
                      <a:r>
                        <a:rPr lang="en-US" sz="1400" dirty="0" smtClean="0"/>
                        <a:t>1</a:t>
                      </a:r>
                      <a:endParaRPr lang="en-US" sz="1400" dirty="0"/>
                    </a:p>
                  </a:txBody>
                  <a:tcPr/>
                </a:tc>
              </a:tr>
            </a:tbl>
          </a:graphicData>
        </a:graphic>
      </p:graphicFrame>
      <p:sp>
        <p:nvSpPr>
          <p:cNvPr id="2" name="TextBox 1"/>
          <p:cNvSpPr txBox="1"/>
          <p:nvPr/>
        </p:nvSpPr>
        <p:spPr>
          <a:xfrm rot="16200000">
            <a:off x="-48969" y="3088589"/>
            <a:ext cx="764627" cy="400110"/>
          </a:xfrm>
          <a:prstGeom prst="rect">
            <a:avLst/>
          </a:prstGeom>
          <a:noFill/>
          <a:ln>
            <a:solidFill>
              <a:schemeClr val="tx1"/>
            </a:solidFill>
          </a:ln>
        </p:spPr>
        <p:txBody>
          <a:bodyPr wrap="none" rtlCol="0">
            <a:spAutoFit/>
          </a:bodyPr>
          <a:lstStyle/>
          <a:p>
            <a:r>
              <a:rPr lang="en-US" sz="2000" dirty="0" smtClean="0"/>
              <a:t>E14.5</a:t>
            </a:r>
            <a:endParaRPr lang="en-US" sz="2000" dirty="0"/>
          </a:p>
        </p:txBody>
      </p:sp>
      <p:sp>
        <p:nvSpPr>
          <p:cNvPr id="18" name="TextBox 17"/>
          <p:cNvSpPr txBox="1"/>
          <p:nvPr/>
        </p:nvSpPr>
        <p:spPr>
          <a:xfrm rot="16200000">
            <a:off x="-48970" y="5344205"/>
            <a:ext cx="764627" cy="400110"/>
          </a:xfrm>
          <a:prstGeom prst="rect">
            <a:avLst/>
          </a:prstGeom>
          <a:noFill/>
          <a:ln>
            <a:solidFill>
              <a:schemeClr val="tx1"/>
            </a:solidFill>
          </a:ln>
        </p:spPr>
        <p:txBody>
          <a:bodyPr wrap="none" rtlCol="0">
            <a:spAutoFit/>
          </a:bodyPr>
          <a:lstStyle/>
          <a:p>
            <a:r>
              <a:rPr lang="en-US" sz="2000" dirty="0" smtClean="0"/>
              <a:t>E15.5</a:t>
            </a:r>
            <a:endParaRPr lang="en-US" sz="2000" dirty="0"/>
          </a:p>
        </p:txBody>
      </p:sp>
      <p:sp>
        <p:nvSpPr>
          <p:cNvPr id="14" name="TextBox 13"/>
          <p:cNvSpPr txBox="1"/>
          <p:nvPr/>
        </p:nvSpPr>
        <p:spPr>
          <a:xfrm>
            <a:off x="381000" y="838200"/>
            <a:ext cx="3581400" cy="1384995"/>
          </a:xfrm>
          <a:prstGeom prst="rect">
            <a:avLst/>
          </a:prstGeom>
          <a:noFill/>
          <a:ln>
            <a:solidFill>
              <a:schemeClr val="tx1"/>
            </a:solidFill>
          </a:ln>
        </p:spPr>
        <p:txBody>
          <a:bodyPr wrap="square" rtlCol="0">
            <a:spAutoFit/>
          </a:bodyPr>
          <a:lstStyle/>
          <a:p>
            <a:pPr marL="171450" indent="-171450">
              <a:buFont typeface="Wingdings" charset="2"/>
              <a:buChar char="§"/>
            </a:pPr>
            <a:r>
              <a:rPr lang="en-US" sz="1200" b="1" dirty="0">
                <a:solidFill>
                  <a:srgbClr val="000000"/>
                </a:solidFill>
              </a:rPr>
              <a:t>RAB34, </a:t>
            </a:r>
            <a:r>
              <a:rPr lang="en-US" sz="1200" b="1" dirty="0"/>
              <a:t>member RAS oncogene </a:t>
            </a:r>
            <a:r>
              <a:rPr lang="en-US" sz="1200" b="1" dirty="0" smtClean="0"/>
              <a:t>family</a:t>
            </a:r>
          </a:p>
          <a:p>
            <a:pPr marL="171450" indent="-171450">
              <a:buFont typeface="Wingdings" charset="2"/>
              <a:buChar char="§"/>
            </a:pPr>
            <a:r>
              <a:rPr lang="en-US" sz="1200" dirty="0" smtClean="0"/>
              <a:t>novel</a:t>
            </a:r>
          </a:p>
          <a:p>
            <a:pPr marL="171450" indent="-171450">
              <a:buFont typeface="Wingdings" charset="2"/>
              <a:buChar char="§"/>
            </a:pPr>
            <a:r>
              <a:rPr lang="en-US" sz="1200" dirty="0" smtClean="0"/>
              <a:t>E14.5 MP terms: </a:t>
            </a:r>
            <a:r>
              <a:rPr lang="en-US" sz="1200" dirty="0" err="1" smtClean="0"/>
              <a:t>polydactyly</a:t>
            </a:r>
            <a:r>
              <a:rPr lang="en-US" sz="1200" dirty="0" smtClean="0"/>
              <a:t>, facial cleft,      abnormal craniofacial development, abnormal eye morphology </a:t>
            </a:r>
          </a:p>
          <a:p>
            <a:pPr marL="171450" indent="-171450">
              <a:buFont typeface="Wingdings" charset="2"/>
              <a:buChar char="§"/>
            </a:pPr>
            <a:r>
              <a:rPr lang="en-US" sz="1200" dirty="0" smtClean="0"/>
              <a:t>E15.5 MP terms: </a:t>
            </a:r>
            <a:r>
              <a:rPr lang="en-US" sz="1200" dirty="0" err="1"/>
              <a:t>polydactyly</a:t>
            </a:r>
            <a:r>
              <a:rPr lang="en-US" sz="1200" dirty="0"/>
              <a:t>, facial </a:t>
            </a:r>
            <a:r>
              <a:rPr lang="en-US" sz="1200" dirty="0" smtClean="0"/>
              <a:t>cleft, abnormal eye morphology, </a:t>
            </a:r>
            <a:r>
              <a:rPr lang="en-US" sz="1200" dirty="0" err="1" smtClean="0"/>
              <a:t>anopthalmia</a:t>
            </a:r>
            <a:r>
              <a:rPr lang="en-US" sz="1200" dirty="0" smtClean="0"/>
              <a:t>, edema</a:t>
            </a:r>
            <a:endParaRPr lang="en-US" sz="1200" dirty="0"/>
          </a:p>
        </p:txBody>
      </p:sp>
      <p:sp>
        <p:nvSpPr>
          <p:cNvPr id="45" name="TextBox 44"/>
          <p:cNvSpPr txBox="1"/>
          <p:nvPr/>
        </p:nvSpPr>
        <p:spPr>
          <a:xfrm>
            <a:off x="6415794" y="1800256"/>
            <a:ext cx="764627" cy="400110"/>
          </a:xfrm>
          <a:prstGeom prst="rect">
            <a:avLst/>
          </a:prstGeom>
          <a:noFill/>
          <a:ln>
            <a:solidFill>
              <a:schemeClr val="tx1"/>
            </a:solidFill>
          </a:ln>
        </p:spPr>
        <p:txBody>
          <a:bodyPr wrap="none" rtlCol="0">
            <a:spAutoFit/>
          </a:bodyPr>
          <a:lstStyle/>
          <a:p>
            <a:r>
              <a:rPr lang="en-US" sz="2000" dirty="0" smtClean="0"/>
              <a:t>E15.5</a:t>
            </a:r>
            <a:endParaRPr lang="en-US" sz="2000" dirty="0"/>
          </a:p>
        </p:txBody>
      </p:sp>
      <p:pic>
        <p:nvPicPr>
          <p:cNvPr id="36" name="Picture 35" descr="K44584_01_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77223" y="2542177"/>
            <a:ext cx="2049418" cy="1537064"/>
          </a:xfrm>
          <a:prstGeom prst="rect">
            <a:avLst/>
          </a:prstGeom>
        </p:spPr>
      </p:pic>
      <p:pic>
        <p:nvPicPr>
          <p:cNvPr id="40" name="Picture 39" descr="K44584_02_0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4250" y="2285999"/>
            <a:ext cx="1537064" cy="2049419"/>
          </a:xfrm>
          <a:prstGeom prst="rect">
            <a:avLst/>
          </a:prstGeom>
        </p:spPr>
      </p:pic>
      <p:cxnSp>
        <p:nvCxnSpPr>
          <p:cNvPr id="44" name="Straight Arrow Connector 43"/>
          <p:cNvCxnSpPr/>
          <p:nvPr/>
        </p:nvCxnSpPr>
        <p:spPr>
          <a:xfrm flipH="1">
            <a:off x="3277949" y="3518558"/>
            <a:ext cx="152400" cy="152400"/>
          </a:xfrm>
          <a:prstGeom prst="straightConnector1">
            <a:avLst/>
          </a:prstGeom>
          <a:ln w="381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49" name="Picture 48" descr="K44584_02_0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4385" y="2279605"/>
            <a:ext cx="1644650" cy="2055813"/>
          </a:xfrm>
          <a:prstGeom prst="rect">
            <a:avLst/>
          </a:prstGeom>
        </p:spPr>
      </p:pic>
      <p:cxnSp>
        <p:nvCxnSpPr>
          <p:cNvPr id="50" name="Straight Arrow Connector 49"/>
          <p:cNvCxnSpPr/>
          <p:nvPr/>
        </p:nvCxnSpPr>
        <p:spPr>
          <a:xfrm flipV="1">
            <a:off x="4572000" y="3352800"/>
            <a:ext cx="0" cy="261533"/>
          </a:xfrm>
          <a:prstGeom prst="straightConnector1">
            <a:avLst/>
          </a:prstGeom>
          <a:ln w="381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33400" y="2315018"/>
            <a:ext cx="609601"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sp>
        <p:nvSpPr>
          <p:cNvPr id="52" name="TextBox 51"/>
          <p:cNvSpPr txBox="1"/>
          <p:nvPr/>
        </p:nvSpPr>
        <p:spPr>
          <a:xfrm>
            <a:off x="2163269" y="2315018"/>
            <a:ext cx="457200" cy="338554"/>
          </a:xfrm>
          <a:prstGeom prst="rect">
            <a:avLst/>
          </a:prstGeom>
          <a:noFill/>
        </p:spPr>
        <p:txBody>
          <a:bodyPr wrap="square" rtlCol="0">
            <a:spAutoFit/>
          </a:bodyPr>
          <a:lstStyle/>
          <a:p>
            <a:r>
              <a:rPr lang="en-US" sz="1600" dirty="0">
                <a:solidFill>
                  <a:schemeClr val="bg1"/>
                </a:solidFill>
              </a:rPr>
              <a:t>-</a:t>
            </a:r>
            <a:r>
              <a:rPr lang="en-US" sz="1600" dirty="0" smtClean="0">
                <a:solidFill>
                  <a:schemeClr val="bg1"/>
                </a:solidFill>
              </a:rPr>
              <a:t>/-</a:t>
            </a:r>
            <a:endParaRPr lang="en-US" sz="1600" dirty="0">
              <a:solidFill>
                <a:schemeClr val="bg1"/>
              </a:solidFill>
            </a:endParaRPr>
          </a:p>
        </p:txBody>
      </p:sp>
      <p:sp>
        <p:nvSpPr>
          <p:cNvPr id="53" name="TextBox 52"/>
          <p:cNvSpPr txBox="1"/>
          <p:nvPr/>
        </p:nvSpPr>
        <p:spPr>
          <a:xfrm>
            <a:off x="3810000" y="2315018"/>
            <a:ext cx="457200" cy="338554"/>
          </a:xfrm>
          <a:prstGeom prst="rect">
            <a:avLst/>
          </a:prstGeom>
          <a:noFill/>
        </p:spPr>
        <p:txBody>
          <a:bodyPr wrap="square" rtlCol="0">
            <a:spAutoFit/>
          </a:bodyPr>
          <a:lstStyle/>
          <a:p>
            <a:r>
              <a:rPr lang="en-US" sz="1600" dirty="0">
                <a:solidFill>
                  <a:schemeClr val="bg1"/>
                </a:solidFill>
              </a:rPr>
              <a:t>-</a:t>
            </a:r>
            <a:r>
              <a:rPr lang="en-US" sz="1600" dirty="0" smtClean="0">
                <a:solidFill>
                  <a:schemeClr val="bg1"/>
                </a:solidFill>
              </a:rPr>
              <a:t>/-</a:t>
            </a:r>
            <a:endParaRPr lang="en-US" sz="1600" dirty="0">
              <a:solidFill>
                <a:schemeClr val="bg1"/>
              </a:solidFill>
            </a:endParaRPr>
          </a:p>
        </p:txBody>
      </p:sp>
      <p:pic>
        <p:nvPicPr>
          <p:cNvPr id="54" name="Picture 53" descr="K44577_01_0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279400" y="4798755"/>
            <a:ext cx="2032002" cy="1524001"/>
          </a:xfrm>
          <a:prstGeom prst="rect">
            <a:avLst/>
          </a:prstGeom>
        </p:spPr>
      </p:pic>
      <p:pic>
        <p:nvPicPr>
          <p:cNvPr id="55" name="Picture 54" descr="K44577_09_01.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1879273" y="4796467"/>
            <a:ext cx="2034619" cy="1525964"/>
          </a:xfrm>
          <a:prstGeom prst="rect">
            <a:avLst/>
          </a:prstGeom>
        </p:spPr>
      </p:pic>
      <p:pic>
        <p:nvPicPr>
          <p:cNvPr id="56" name="Picture 55" descr="K44577_09_02.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3548441" y="4795652"/>
            <a:ext cx="2028099" cy="1521074"/>
          </a:xfrm>
          <a:prstGeom prst="rect">
            <a:avLst/>
          </a:prstGeom>
        </p:spPr>
      </p:pic>
      <p:pic>
        <p:nvPicPr>
          <p:cNvPr id="57" name="Picture 56" descr="K44577_09_03.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97290" y="2207001"/>
            <a:ext cx="2854517" cy="2140888"/>
          </a:xfrm>
          <a:prstGeom prst="rect">
            <a:avLst/>
          </a:prstGeom>
        </p:spPr>
      </p:pic>
      <p:pic>
        <p:nvPicPr>
          <p:cNvPr id="58" name="Picture 57" descr="K44577_09_04.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05375" y="4436835"/>
            <a:ext cx="2216773" cy="2219645"/>
          </a:xfrm>
          <a:prstGeom prst="rect">
            <a:avLst/>
          </a:prstGeom>
        </p:spPr>
      </p:pic>
      <p:sp>
        <p:nvSpPr>
          <p:cNvPr id="59" name="TextBox 58"/>
          <p:cNvSpPr txBox="1"/>
          <p:nvPr/>
        </p:nvSpPr>
        <p:spPr>
          <a:xfrm>
            <a:off x="2163269" y="4546374"/>
            <a:ext cx="457200" cy="338554"/>
          </a:xfrm>
          <a:prstGeom prst="rect">
            <a:avLst/>
          </a:prstGeom>
          <a:noFill/>
        </p:spPr>
        <p:txBody>
          <a:bodyPr wrap="square" rtlCol="0">
            <a:spAutoFit/>
          </a:bodyPr>
          <a:lstStyle/>
          <a:p>
            <a:r>
              <a:rPr lang="en-US" sz="1600" dirty="0">
                <a:solidFill>
                  <a:schemeClr val="bg1"/>
                </a:solidFill>
              </a:rPr>
              <a:t>-</a:t>
            </a:r>
            <a:r>
              <a:rPr lang="en-US" sz="1600" dirty="0" smtClean="0">
                <a:solidFill>
                  <a:schemeClr val="bg1"/>
                </a:solidFill>
              </a:rPr>
              <a:t>/-</a:t>
            </a:r>
            <a:endParaRPr lang="en-US" sz="1600" dirty="0">
              <a:solidFill>
                <a:schemeClr val="bg1"/>
              </a:solidFill>
            </a:endParaRPr>
          </a:p>
        </p:txBody>
      </p:sp>
      <p:sp>
        <p:nvSpPr>
          <p:cNvPr id="60" name="TextBox 59"/>
          <p:cNvSpPr txBox="1"/>
          <p:nvPr/>
        </p:nvSpPr>
        <p:spPr>
          <a:xfrm>
            <a:off x="3810000" y="4584981"/>
            <a:ext cx="457200" cy="338554"/>
          </a:xfrm>
          <a:prstGeom prst="rect">
            <a:avLst/>
          </a:prstGeom>
          <a:noFill/>
        </p:spPr>
        <p:txBody>
          <a:bodyPr wrap="square" rtlCol="0">
            <a:spAutoFit/>
          </a:bodyPr>
          <a:lstStyle/>
          <a:p>
            <a:r>
              <a:rPr lang="en-US" sz="1600" dirty="0">
                <a:solidFill>
                  <a:schemeClr val="bg1"/>
                </a:solidFill>
              </a:rPr>
              <a:t>-</a:t>
            </a:r>
            <a:r>
              <a:rPr lang="en-US" sz="1600" dirty="0" smtClean="0">
                <a:solidFill>
                  <a:schemeClr val="bg1"/>
                </a:solidFill>
              </a:rPr>
              <a:t>/-</a:t>
            </a:r>
            <a:endParaRPr lang="en-US" sz="1600" dirty="0">
              <a:solidFill>
                <a:schemeClr val="bg1"/>
              </a:solidFill>
            </a:endParaRPr>
          </a:p>
        </p:txBody>
      </p:sp>
      <p:sp>
        <p:nvSpPr>
          <p:cNvPr id="61" name="TextBox 60"/>
          <p:cNvSpPr txBox="1"/>
          <p:nvPr/>
        </p:nvSpPr>
        <p:spPr>
          <a:xfrm>
            <a:off x="8001000" y="3996864"/>
            <a:ext cx="457200" cy="338554"/>
          </a:xfrm>
          <a:prstGeom prst="rect">
            <a:avLst/>
          </a:prstGeom>
          <a:noFill/>
        </p:spPr>
        <p:txBody>
          <a:bodyPr wrap="square" rtlCol="0">
            <a:spAutoFit/>
          </a:bodyPr>
          <a:lstStyle/>
          <a:p>
            <a:r>
              <a:rPr lang="en-US" sz="1600" dirty="0">
                <a:solidFill>
                  <a:schemeClr val="bg1"/>
                </a:solidFill>
              </a:rPr>
              <a:t>-</a:t>
            </a:r>
            <a:r>
              <a:rPr lang="en-US" sz="1600" dirty="0" smtClean="0">
                <a:solidFill>
                  <a:schemeClr val="bg1"/>
                </a:solidFill>
              </a:rPr>
              <a:t>/-</a:t>
            </a:r>
            <a:endParaRPr lang="en-US" sz="1600" dirty="0">
              <a:solidFill>
                <a:schemeClr val="bg1"/>
              </a:solidFill>
            </a:endParaRPr>
          </a:p>
        </p:txBody>
      </p:sp>
      <p:sp>
        <p:nvSpPr>
          <p:cNvPr id="62" name="TextBox 61"/>
          <p:cNvSpPr txBox="1"/>
          <p:nvPr/>
        </p:nvSpPr>
        <p:spPr>
          <a:xfrm>
            <a:off x="7394052" y="6265494"/>
            <a:ext cx="457200" cy="338554"/>
          </a:xfrm>
          <a:prstGeom prst="rect">
            <a:avLst/>
          </a:prstGeom>
          <a:noFill/>
        </p:spPr>
        <p:txBody>
          <a:bodyPr wrap="square" rtlCol="0">
            <a:spAutoFit/>
          </a:bodyPr>
          <a:lstStyle/>
          <a:p>
            <a:r>
              <a:rPr lang="en-US" sz="1600" dirty="0">
                <a:solidFill>
                  <a:schemeClr val="bg1"/>
                </a:solidFill>
              </a:rPr>
              <a:t>-</a:t>
            </a:r>
            <a:r>
              <a:rPr lang="en-US" sz="1600" dirty="0" smtClean="0">
                <a:solidFill>
                  <a:schemeClr val="bg1"/>
                </a:solidFill>
              </a:rPr>
              <a:t>/-</a:t>
            </a:r>
            <a:endParaRPr lang="en-US" sz="1600" dirty="0">
              <a:solidFill>
                <a:schemeClr val="bg1"/>
              </a:solidFill>
            </a:endParaRPr>
          </a:p>
        </p:txBody>
      </p:sp>
      <p:cxnSp>
        <p:nvCxnSpPr>
          <p:cNvPr id="63" name="Straight Arrow Connector 62"/>
          <p:cNvCxnSpPr/>
          <p:nvPr/>
        </p:nvCxnSpPr>
        <p:spPr>
          <a:xfrm flipV="1">
            <a:off x="6705600" y="6019800"/>
            <a:ext cx="0" cy="131851"/>
          </a:xfrm>
          <a:prstGeom prst="straightConnector1">
            <a:avLst/>
          </a:prstGeom>
          <a:ln w="381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7689914" y="3337390"/>
            <a:ext cx="256014" cy="0"/>
          </a:xfrm>
          <a:prstGeom prst="straightConnector1">
            <a:avLst/>
          </a:prstGeom>
          <a:ln w="381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7622652" y="2917574"/>
            <a:ext cx="299496" cy="76200"/>
          </a:xfrm>
          <a:prstGeom prst="straightConnector1">
            <a:avLst/>
          </a:prstGeom>
          <a:ln w="381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33399" y="4572000"/>
            <a:ext cx="609601" cy="338554"/>
          </a:xfrm>
          <a:prstGeom prst="rect">
            <a:avLst/>
          </a:prstGeom>
          <a:noFill/>
        </p:spPr>
        <p:txBody>
          <a:bodyPr wrap="square" rtlCol="0">
            <a:spAutoFit/>
          </a:bodyPr>
          <a:lstStyle/>
          <a:p>
            <a:r>
              <a:rPr lang="en-US" sz="1600" dirty="0">
                <a:solidFill>
                  <a:schemeClr val="bg1"/>
                </a:solidFill>
              </a:rPr>
              <a:t>+</a:t>
            </a:r>
            <a:r>
              <a:rPr lang="en-US" sz="1600" dirty="0" smtClean="0">
                <a:solidFill>
                  <a:schemeClr val="bg1"/>
                </a:solidFill>
              </a:rPr>
              <a:t>/</a:t>
            </a:r>
            <a:r>
              <a:rPr lang="en-US" sz="1600" dirty="0">
                <a:solidFill>
                  <a:schemeClr val="bg1"/>
                </a:solidFill>
              </a:rPr>
              <a:t>+</a:t>
            </a:r>
          </a:p>
        </p:txBody>
      </p:sp>
    </p:spTree>
    <p:extLst>
      <p:ext uri="{BB962C8B-B14F-4D97-AF65-F5344CB8AC3E}">
        <p14:creationId xmlns:p14="http://schemas.microsoft.com/office/powerpoint/2010/main" val="1215666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7000" y="304800"/>
            <a:ext cx="3781425" cy="1057275"/>
          </a:xfrm>
          <a:prstGeom prst="rect">
            <a:avLst/>
          </a:prstGeom>
        </p:spPr>
      </p:pic>
      <p:pic>
        <p:nvPicPr>
          <p:cNvPr id="4" name="Picture 3"/>
          <p:cNvPicPr>
            <a:picLocks noChangeAspect="1"/>
          </p:cNvPicPr>
          <p:nvPr/>
        </p:nvPicPr>
        <p:blipFill>
          <a:blip r:embed="rId3"/>
          <a:stretch>
            <a:fillRect/>
          </a:stretch>
        </p:blipFill>
        <p:spPr>
          <a:xfrm>
            <a:off x="2562225" y="1524000"/>
            <a:ext cx="3886200" cy="3001754"/>
          </a:xfrm>
          <a:prstGeom prst="rect">
            <a:avLst/>
          </a:prstGeom>
        </p:spPr>
      </p:pic>
      <p:sp>
        <p:nvSpPr>
          <p:cNvPr id="5" name="Freeform 4"/>
          <p:cNvSpPr/>
          <p:nvPr/>
        </p:nvSpPr>
        <p:spPr>
          <a:xfrm>
            <a:off x="5659264" y="3410465"/>
            <a:ext cx="1161666" cy="1346886"/>
          </a:xfrm>
          <a:custGeom>
            <a:avLst/>
            <a:gdLst>
              <a:gd name="connsiteX0" fmla="*/ 790963 w 1161666"/>
              <a:gd name="connsiteY0" fmla="*/ 0 h 1346886"/>
              <a:gd name="connsiteX1" fmla="*/ 790963 w 1161666"/>
              <a:gd name="connsiteY1" fmla="*/ 0 h 1346886"/>
              <a:gd name="connsiteX2" fmla="*/ 741536 w 1161666"/>
              <a:gd name="connsiteY2" fmla="*/ 98854 h 1346886"/>
              <a:gd name="connsiteX3" fmla="*/ 729179 w 1161666"/>
              <a:gd name="connsiteY3" fmla="*/ 148281 h 1346886"/>
              <a:gd name="connsiteX4" fmla="*/ 704466 w 1161666"/>
              <a:gd name="connsiteY4" fmla="*/ 185351 h 1346886"/>
              <a:gd name="connsiteX5" fmla="*/ 679752 w 1161666"/>
              <a:gd name="connsiteY5" fmla="*/ 259492 h 1346886"/>
              <a:gd name="connsiteX6" fmla="*/ 642682 w 1161666"/>
              <a:gd name="connsiteY6" fmla="*/ 333632 h 1346886"/>
              <a:gd name="connsiteX7" fmla="*/ 593255 w 1161666"/>
              <a:gd name="connsiteY7" fmla="*/ 407773 h 1346886"/>
              <a:gd name="connsiteX8" fmla="*/ 531471 w 1161666"/>
              <a:gd name="connsiteY8" fmla="*/ 531340 h 1346886"/>
              <a:gd name="connsiteX9" fmla="*/ 444974 w 1161666"/>
              <a:gd name="connsiteY9" fmla="*/ 580767 h 1346886"/>
              <a:gd name="connsiteX10" fmla="*/ 407904 w 1161666"/>
              <a:gd name="connsiteY10" fmla="*/ 605481 h 1346886"/>
              <a:gd name="connsiteX11" fmla="*/ 370833 w 1161666"/>
              <a:gd name="connsiteY11" fmla="*/ 617838 h 1346886"/>
              <a:gd name="connsiteX12" fmla="*/ 259622 w 1161666"/>
              <a:gd name="connsiteY12" fmla="*/ 642551 h 1346886"/>
              <a:gd name="connsiteX13" fmla="*/ 185482 w 1161666"/>
              <a:gd name="connsiteY13" fmla="*/ 691978 h 1346886"/>
              <a:gd name="connsiteX14" fmla="*/ 98985 w 1161666"/>
              <a:gd name="connsiteY14" fmla="*/ 790832 h 1346886"/>
              <a:gd name="connsiteX15" fmla="*/ 74271 w 1161666"/>
              <a:gd name="connsiteY15" fmla="*/ 864973 h 1346886"/>
              <a:gd name="connsiteX16" fmla="*/ 24844 w 1161666"/>
              <a:gd name="connsiteY16" fmla="*/ 939113 h 1346886"/>
              <a:gd name="connsiteX17" fmla="*/ 131 w 1161666"/>
              <a:gd name="connsiteY17" fmla="*/ 1013254 h 1346886"/>
              <a:gd name="connsiteX18" fmla="*/ 12487 w 1161666"/>
              <a:gd name="connsiteY18" fmla="*/ 1186249 h 1346886"/>
              <a:gd name="connsiteX19" fmla="*/ 74271 w 1161666"/>
              <a:gd name="connsiteY19" fmla="*/ 1260389 h 1346886"/>
              <a:gd name="connsiteX20" fmla="*/ 111341 w 1161666"/>
              <a:gd name="connsiteY20" fmla="*/ 1272746 h 1346886"/>
              <a:gd name="connsiteX21" fmla="*/ 148412 w 1161666"/>
              <a:gd name="connsiteY21" fmla="*/ 1297459 h 1346886"/>
              <a:gd name="connsiteX22" fmla="*/ 222552 w 1161666"/>
              <a:gd name="connsiteY22" fmla="*/ 1322173 h 1346886"/>
              <a:gd name="connsiteX23" fmla="*/ 259622 w 1161666"/>
              <a:gd name="connsiteY23" fmla="*/ 1334530 h 1346886"/>
              <a:gd name="connsiteX24" fmla="*/ 383190 w 1161666"/>
              <a:gd name="connsiteY24" fmla="*/ 1346886 h 1346886"/>
              <a:gd name="connsiteX25" fmla="*/ 580898 w 1161666"/>
              <a:gd name="connsiteY25" fmla="*/ 1334530 h 1346886"/>
              <a:gd name="connsiteX26" fmla="*/ 630325 w 1161666"/>
              <a:gd name="connsiteY26" fmla="*/ 1322173 h 1346886"/>
              <a:gd name="connsiteX27" fmla="*/ 840390 w 1161666"/>
              <a:gd name="connsiteY27" fmla="*/ 1297459 h 1346886"/>
              <a:gd name="connsiteX28" fmla="*/ 877460 w 1161666"/>
              <a:gd name="connsiteY28" fmla="*/ 1272746 h 1346886"/>
              <a:gd name="connsiteX29" fmla="*/ 926887 w 1161666"/>
              <a:gd name="connsiteY29" fmla="*/ 1260389 h 1346886"/>
              <a:gd name="connsiteX30" fmla="*/ 963958 w 1161666"/>
              <a:gd name="connsiteY30" fmla="*/ 1248032 h 1346886"/>
              <a:gd name="connsiteX31" fmla="*/ 988671 w 1161666"/>
              <a:gd name="connsiteY31" fmla="*/ 1210962 h 1346886"/>
              <a:gd name="connsiteX32" fmla="*/ 1075168 w 1161666"/>
              <a:gd name="connsiteY32" fmla="*/ 1136821 h 1346886"/>
              <a:gd name="connsiteX33" fmla="*/ 1124595 w 1161666"/>
              <a:gd name="connsiteY33" fmla="*/ 1062681 h 1346886"/>
              <a:gd name="connsiteX34" fmla="*/ 1161666 w 1161666"/>
              <a:gd name="connsiteY34" fmla="*/ 926757 h 1346886"/>
              <a:gd name="connsiteX35" fmla="*/ 1149309 w 1161666"/>
              <a:gd name="connsiteY35" fmla="*/ 778476 h 1346886"/>
              <a:gd name="connsiteX36" fmla="*/ 1112239 w 1161666"/>
              <a:gd name="connsiteY36" fmla="*/ 704335 h 1346886"/>
              <a:gd name="connsiteX37" fmla="*/ 1087525 w 1161666"/>
              <a:gd name="connsiteY37" fmla="*/ 654908 h 1346886"/>
              <a:gd name="connsiteX38" fmla="*/ 1062812 w 1161666"/>
              <a:gd name="connsiteY38" fmla="*/ 617838 h 1346886"/>
              <a:gd name="connsiteX39" fmla="*/ 1050455 w 1161666"/>
              <a:gd name="connsiteY39" fmla="*/ 580767 h 1346886"/>
              <a:gd name="connsiteX40" fmla="*/ 1001028 w 1161666"/>
              <a:gd name="connsiteY40" fmla="*/ 506627 h 1346886"/>
              <a:gd name="connsiteX41" fmla="*/ 976314 w 1161666"/>
              <a:gd name="connsiteY41" fmla="*/ 469557 h 1346886"/>
              <a:gd name="connsiteX42" fmla="*/ 939244 w 1161666"/>
              <a:gd name="connsiteY42" fmla="*/ 395416 h 1346886"/>
              <a:gd name="connsiteX43" fmla="*/ 914531 w 1161666"/>
              <a:gd name="connsiteY43" fmla="*/ 321276 h 1346886"/>
              <a:gd name="connsiteX44" fmla="*/ 902174 w 1161666"/>
              <a:gd name="connsiteY44" fmla="*/ 284205 h 1346886"/>
              <a:gd name="connsiteX45" fmla="*/ 865104 w 1161666"/>
              <a:gd name="connsiteY45" fmla="*/ 210065 h 1346886"/>
              <a:gd name="connsiteX46" fmla="*/ 828033 w 1161666"/>
              <a:gd name="connsiteY46" fmla="*/ 197708 h 1346886"/>
              <a:gd name="connsiteX47" fmla="*/ 790963 w 1161666"/>
              <a:gd name="connsiteY47" fmla="*/ 172994 h 1346886"/>
              <a:gd name="connsiteX48" fmla="*/ 753893 w 1161666"/>
              <a:gd name="connsiteY48" fmla="*/ 98854 h 1346886"/>
              <a:gd name="connsiteX49" fmla="*/ 790963 w 1161666"/>
              <a:gd name="connsiteY49" fmla="*/ 0 h 134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1666" h="1346886">
                <a:moveTo>
                  <a:pt x="790963" y="0"/>
                </a:moveTo>
                <a:lnTo>
                  <a:pt x="790963" y="0"/>
                </a:lnTo>
                <a:cubicBezTo>
                  <a:pt x="774487" y="32951"/>
                  <a:pt x="755706" y="64847"/>
                  <a:pt x="741536" y="98854"/>
                </a:cubicBezTo>
                <a:cubicBezTo>
                  <a:pt x="735004" y="114530"/>
                  <a:pt x="735869" y="132671"/>
                  <a:pt x="729179" y="148281"/>
                </a:cubicBezTo>
                <a:cubicBezTo>
                  <a:pt x="723329" y="161931"/>
                  <a:pt x="710497" y="171780"/>
                  <a:pt x="704466" y="185351"/>
                </a:cubicBezTo>
                <a:cubicBezTo>
                  <a:pt x="693886" y="209156"/>
                  <a:pt x="694202" y="237817"/>
                  <a:pt x="679752" y="259492"/>
                </a:cubicBezTo>
                <a:cubicBezTo>
                  <a:pt x="570038" y="424065"/>
                  <a:pt x="727950" y="180150"/>
                  <a:pt x="642682" y="333632"/>
                </a:cubicBezTo>
                <a:cubicBezTo>
                  <a:pt x="628257" y="359596"/>
                  <a:pt x="593255" y="407773"/>
                  <a:pt x="593255" y="407773"/>
                </a:cubicBezTo>
                <a:cubicBezTo>
                  <a:pt x="582106" y="452368"/>
                  <a:pt x="575607" y="501915"/>
                  <a:pt x="531471" y="531340"/>
                </a:cubicBezTo>
                <a:cubicBezTo>
                  <a:pt x="441156" y="591552"/>
                  <a:pt x="554717" y="518057"/>
                  <a:pt x="444974" y="580767"/>
                </a:cubicBezTo>
                <a:cubicBezTo>
                  <a:pt x="432080" y="588135"/>
                  <a:pt x="421187" y="598839"/>
                  <a:pt x="407904" y="605481"/>
                </a:cubicBezTo>
                <a:cubicBezTo>
                  <a:pt x="396254" y="611306"/>
                  <a:pt x="383357" y="614260"/>
                  <a:pt x="370833" y="617838"/>
                </a:cubicBezTo>
                <a:cubicBezTo>
                  <a:pt x="330124" y="629469"/>
                  <a:pt x="302078" y="634060"/>
                  <a:pt x="259622" y="642551"/>
                </a:cubicBezTo>
                <a:cubicBezTo>
                  <a:pt x="234909" y="659027"/>
                  <a:pt x="201958" y="667265"/>
                  <a:pt x="185482" y="691978"/>
                </a:cubicBezTo>
                <a:cubicBezTo>
                  <a:pt x="127817" y="778476"/>
                  <a:pt x="160769" y="749643"/>
                  <a:pt x="98985" y="790832"/>
                </a:cubicBezTo>
                <a:cubicBezTo>
                  <a:pt x="90747" y="815546"/>
                  <a:pt x="88721" y="843298"/>
                  <a:pt x="74271" y="864973"/>
                </a:cubicBezTo>
                <a:lnTo>
                  <a:pt x="24844" y="939113"/>
                </a:lnTo>
                <a:cubicBezTo>
                  <a:pt x="16606" y="963827"/>
                  <a:pt x="-1725" y="987270"/>
                  <a:pt x="131" y="1013254"/>
                </a:cubicBezTo>
                <a:cubicBezTo>
                  <a:pt x="4250" y="1070919"/>
                  <a:pt x="2440" y="1129317"/>
                  <a:pt x="12487" y="1186249"/>
                </a:cubicBezTo>
                <a:cubicBezTo>
                  <a:pt x="15526" y="1203471"/>
                  <a:pt x="63611" y="1253282"/>
                  <a:pt x="74271" y="1260389"/>
                </a:cubicBezTo>
                <a:cubicBezTo>
                  <a:pt x="85109" y="1267614"/>
                  <a:pt x="99691" y="1266921"/>
                  <a:pt x="111341" y="1272746"/>
                </a:cubicBezTo>
                <a:cubicBezTo>
                  <a:pt x="124624" y="1279388"/>
                  <a:pt x="134841" y="1291427"/>
                  <a:pt x="148412" y="1297459"/>
                </a:cubicBezTo>
                <a:cubicBezTo>
                  <a:pt x="172217" y="1308039"/>
                  <a:pt x="197839" y="1313935"/>
                  <a:pt x="222552" y="1322173"/>
                </a:cubicBezTo>
                <a:cubicBezTo>
                  <a:pt x="234909" y="1326292"/>
                  <a:pt x="246662" y="1333234"/>
                  <a:pt x="259622" y="1334530"/>
                </a:cubicBezTo>
                <a:lnTo>
                  <a:pt x="383190" y="1346886"/>
                </a:lnTo>
                <a:cubicBezTo>
                  <a:pt x="449093" y="1342767"/>
                  <a:pt x="515194" y="1341100"/>
                  <a:pt x="580898" y="1334530"/>
                </a:cubicBezTo>
                <a:cubicBezTo>
                  <a:pt x="597796" y="1332840"/>
                  <a:pt x="613573" y="1324965"/>
                  <a:pt x="630325" y="1322173"/>
                </a:cubicBezTo>
                <a:cubicBezTo>
                  <a:pt x="664292" y="1316512"/>
                  <a:pt x="810624" y="1300766"/>
                  <a:pt x="840390" y="1297459"/>
                </a:cubicBezTo>
                <a:cubicBezTo>
                  <a:pt x="852747" y="1289221"/>
                  <a:pt x="863810" y="1278596"/>
                  <a:pt x="877460" y="1272746"/>
                </a:cubicBezTo>
                <a:cubicBezTo>
                  <a:pt x="893070" y="1266056"/>
                  <a:pt x="910558" y="1265055"/>
                  <a:pt x="926887" y="1260389"/>
                </a:cubicBezTo>
                <a:cubicBezTo>
                  <a:pt x="939411" y="1256811"/>
                  <a:pt x="951601" y="1252151"/>
                  <a:pt x="963958" y="1248032"/>
                </a:cubicBezTo>
                <a:cubicBezTo>
                  <a:pt x="972196" y="1235675"/>
                  <a:pt x="978170" y="1221463"/>
                  <a:pt x="988671" y="1210962"/>
                </a:cubicBezTo>
                <a:cubicBezTo>
                  <a:pt x="1046716" y="1152917"/>
                  <a:pt x="1028085" y="1197356"/>
                  <a:pt x="1075168" y="1136821"/>
                </a:cubicBezTo>
                <a:cubicBezTo>
                  <a:pt x="1093403" y="1113376"/>
                  <a:pt x="1115202" y="1090859"/>
                  <a:pt x="1124595" y="1062681"/>
                </a:cubicBezTo>
                <a:cubicBezTo>
                  <a:pt x="1155951" y="968616"/>
                  <a:pt x="1144200" y="1014085"/>
                  <a:pt x="1161666" y="926757"/>
                </a:cubicBezTo>
                <a:cubicBezTo>
                  <a:pt x="1157547" y="877330"/>
                  <a:pt x="1155864" y="827639"/>
                  <a:pt x="1149309" y="778476"/>
                </a:cubicBezTo>
                <a:cubicBezTo>
                  <a:pt x="1144384" y="741538"/>
                  <a:pt x="1130349" y="736028"/>
                  <a:pt x="1112239" y="704335"/>
                </a:cubicBezTo>
                <a:cubicBezTo>
                  <a:pt x="1103100" y="688342"/>
                  <a:pt x="1096664" y="670901"/>
                  <a:pt x="1087525" y="654908"/>
                </a:cubicBezTo>
                <a:cubicBezTo>
                  <a:pt x="1080157" y="642014"/>
                  <a:pt x="1069453" y="631121"/>
                  <a:pt x="1062812" y="617838"/>
                </a:cubicBezTo>
                <a:cubicBezTo>
                  <a:pt x="1056987" y="606188"/>
                  <a:pt x="1056781" y="592153"/>
                  <a:pt x="1050455" y="580767"/>
                </a:cubicBezTo>
                <a:cubicBezTo>
                  <a:pt x="1036031" y="554803"/>
                  <a:pt x="1017504" y="531340"/>
                  <a:pt x="1001028" y="506627"/>
                </a:cubicBezTo>
                <a:lnTo>
                  <a:pt x="976314" y="469557"/>
                </a:lnTo>
                <a:cubicBezTo>
                  <a:pt x="931258" y="334378"/>
                  <a:pt x="1003113" y="539120"/>
                  <a:pt x="939244" y="395416"/>
                </a:cubicBezTo>
                <a:cubicBezTo>
                  <a:pt x="928664" y="371611"/>
                  <a:pt x="922769" y="345989"/>
                  <a:pt x="914531" y="321276"/>
                </a:cubicBezTo>
                <a:lnTo>
                  <a:pt x="902174" y="284205"/>
                </a:lnTo>
                <a:cubicBezTo>
                  <a:pt x="894034" y="259786"/>
                  <a:pt x="886879" y="227485"/>
                  <a:pt x="865104" y="210065"/>
                </a:cubicBezTo>
                <a:cubicBezTo>
                  <a:pt x="854933" y="201928"/>
                  <a:pt x="840390" y="201827"/>
                  <a:pt x="828033" y="197708"/>
                </a:cubicBezTo>
                <a:cubicBezTo>
                  <a:pt x="815676" y="189470"/>
                  <a:pt x="801464" y="183495"/>
                  <a:pt x="790963" y="172994"/>
                </a:cubicBezTo>
                <a:cubicBezTo>
                  <a:pt x="767010" y="149041"/>
                  <a:pt x="763943" y="129003"/>
                  <a:pt x="753893" y="98854"/>
                </a:cubicBezTo>
                <a:lnTo>
                  <a:pt x="7909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931172" y="2545492"/>
            <a:ext cx="1359314" cy="1581665"/>
          </a:xfrm>
          <a:custGeom>
            <a:avLst/>
            <a:gdLst>
              <a:gd name="connsiteX0" fmla="*/ 469628 w 1359314"/>
              <a:gd name="connsiteY0" fmla="*/ 481913 h 1581665"/>
              <a:gd name="connsiteX1" fmla="*/ 469628 w 1359314"/>
              <a:gd name="connsiteY1" fmla="*/ 481913 h 1581665"/>
              <a:gd name="connsiteX2" fmla="*/ 469628 w 1359314"/>
              <a:gd name="connsiteY2" fmla="*/ 864973 h 1581665"/>
              <a:gd name="connsiteX3" fmla="*/ 407844 w 1359314"/>
              <a:gd name="connsiteY3" fmla="*/ 976184 h 1581665"/>
              <a:gd name="connsiteX4" fmla="*/ 370774 w 1359314"/>
              <a:gd name="connsiteY4" fmla="*/ 1050324 h 1581665"/>
              <a:gd name="connsiteX5" fmla="*/ 308990 w 1359314"/>
              <a:gd name="connsiteY5" fmla="*/ 1149178 h 1581665"/>
              <a:gd name="connsiteX6" fmla="*/ 284277 w 1359314"/>
              <a:gd name="connsiteY6" fmla="*/ 1186249 h 1581665"/>
              <a:gd name="connsiteX7" fmla="*/ 247206 w 1359314"/>
              <a:gd name="connsiteY7" fmla="*/ 1198605 h 1581665"/>
              <a:gd name="connsiteX8" fmla="*/ 210136 w 1359314"/>
              <a:gd name="connsiteY8" fmla="*/ 1223319 h 1581665"/>
              <a:gd name="connsiteX9" fmla="*/ 197779 w 1359314"/>
              <a:gd name="connsiteY9" fmla="*/ 1260389 h 1581665"/>
              <a:gd name="connsiteX10" fmla="*/ 98925 w 1359314"/>
              <a:gd name="connsiteY10" fmla="*/ 1346886 h 1581665"/>
              <a:gd name="connsiteX11" fmla="*/ 61855 w 1359314"/>
              <a:gd name="connsiteY11" fmla="*/ 1371600 h 1581665"/>
              <a:gd name="connsiteX12" fmla="*/ 24785 w 1359314"/>
              <a:gd name="connsiteY12" fmla="*/ 1396313 h 1581665"/>
              <a:gd name="connsiteX13" fmla="*/ 12428 w 1359314"/>
              <a:gd name="connsiteY13" fmla="*/ 1532238 h 1581665"/>
              <a:gd name="connsiteX14" fmla="*/ 24785 w 1359314"/>
              <a:gd name="connsiteY14" fmla="*/ 1569308 h 1581665"/>
              <a:gd name="connsiteX15" fmla="*/ 61855 w 1359314"/>
              <a:gd name="connsiteY15" fmla="*/ 1581665 h 1581665"/>
              <a:gd name="connsiteX16" fmla="*/ 173066 w 1359314"/>
              <a:gd name="connsiteY16" fmla="*/ 1569308 h 1581665"/>
              <a:gd name="connsiteX17" fmla="*/ 247206 w 1359314"/>
              <a:gd name="connsiteY17" fmla="*/ 1532238 h 1581665"/>
              <a:gd name="connsiteX18" fmla="*/ 284277 w 1359314"/>
              <a:gd name="connsiteY18" fmla="*/ 1519881 h 1581665"/>
              <a:gd name="connsiteX19" fmla="*/ 321347 w 1359314"/>
              <a:gd name="connsiteY19" fmla="*/ 1482811 h 1581665"/>
              <a:gd name="connsiteX20" fmla="*/ 358417 w 1359314"/>
              <a:gd name="connsiteY20" fmla="*/ 1408670 h 1581665"/>
              <a:gd name="connsiteX21" fmla="*/ 395487 w 1359314"/>
              <a:gd name="connsiteY21" fmla="*/ 1371600 h 1581665"/>
              <a:gd name="connsiteX22" fmla="*/ 420201 w 1359314"/>
              <a:gd name="connsiteY22" fmla="*/ 1334530 h 1581665"/>
              <a:gd name="connsiteX23" fmla="*/ 457271 w 1359314"/>
              <a:gd name="connsiteY23" fmla="*/ 1297459 h 1581665"/>
              <a:gd name="connsiteX24" fmla="*/ 519055 w 1359314"/>
              <a:gd name="connsiteY24" fmla="*/ 1223319 h 1581665"/>
              <a:gd name="connsiteX25" fmla="*/ 531412 w 1359314"/>
              <a:gd name="connsiteY25" fmla="*/ 1186249 h 1581665"/>
              <a:gd name="connsiteX26" fmla="*/ 568482 w 1359314"/>
              <a:gd name="connsiteY26" fmla="*/ 1149178 h 1581665"/>
              <a:gd name="connsiteX27" fmla="*/ 605552 w 1359314"/>
              <a:gd name="connsiteY27" fmla="*/ 1099751 h 1581665"/>
              <a:gd name="connsiteX28" fmla="*/ 642623 w 1359314"/>
              <a:gd name="connsiteY28" fmla="*/ 1025611 h 1581665"/>
              <a:gd name="connsiteX29" fmla="*/ 679693 w 1359314"/>
              <a:gd name="connsiteY29" fmla="*/ 951470 h 1581665"/>
              <a:gd name="connsiteX30" fmla="*/ 692050 w 1359314"/>
              <a:gd name="connsiteY30" fmla="*/ 815546 h 1581665"/>
              <a:gd name="connsiteX31" fmla="*/ 704406 w 1359314"/>
              <a:gd name="connsiteY31" fmla="*/ 753762 h 1581665"/>
              <a:gd name="connsiteX32" fmla="*/ 729120 w 1359314"/>
              <a:gd name="connsiteY32" fmla="*/ 568411 h 1581665"/>
              <a:gd name="connsiteX33" fmla="*/ 704406 w 1359314"/>
              <a:gd name="connsiteY33" fmla="*/ 296562 h 1581665"/>
              <a:gd name="connsiteX34" fmla="*/ 692050 w 1359314"/>
              <a:gd name="connsiteY34" fmla="*/ 234778 h 1581665"/>
              <a:gd name="connsiteX35" fmla="*/ 667336 w 1359314"/>
              <a:gd name="connsiteY35" fmla="*/ 160638 h 1581665"/>
              <a:gd name="connsiteX36" fmla="*/ 630266 w 1359314"/>
              <a:gd name="connsiteY36" fmla="*/ 37070 h 1581665"/>
              <a:gd name="connsiteX37" fmla="*/ 556125 w 1359314"/>
              <a:gd name="connsiteY37" fmla="*/ 0 h 1581665"/>
              <a:gd name="connsiteX38" fmla="*/ 481985 w 1359314"/>
              <a:gd name="connsiteY38" fmla="*/ 12357 h 1581665"/>
              <a:gd name="connsiteX39" fmla="*/ 444914 w 1359314"/>
              <a:gd name="connsiteY39" fmla="*/ 24713 h 1581665"/>
              <a:gd name="connsiteX40" fmla="*/ 395487 w 1359314"/>
              <a:gd name="connsiteY40" fmla="*/ 98854 h 1581665"/>
              <a:gd name="connsiteX41" fmla="*/ 383131 w 1359314"/>
              <a:gd name="connsiteY41" fmla="*/ 148281 h 1581665"/>
              <a:gd name="connsiteX42" fmla="*/ 395487 w 1359314"/>
              <a:gd name="connsiteY42" fmla="*/ 259492 h 1581665"/>
              <a:gd name="connsiteX43" fmla="*/ 420201 w 1359314"/>
              <a:gd name="connsiteY43" fmla="*/ 333632 h 1581665"/>
              <a:gd name="connsiteX44" fmla="*/ 457271 w 1359314"/>
              <a:gd name="connsiteY44" fmla="*/ 444843 h 1581665"/>
              <a:gd name="connsiteX45" fmla="*/ 481985 w 1359314"/>
              <a:gd name="connsiteY45" fmla="*/ 518984 h 1581665"/>
              <a:gd name="connsiteX46" fmla="*/ 494342 w 1359314"/>
              <a:gd name="connsiteY46" fmla="*/ 556054 h 1581665"/>
              <a:gd name="connsiteX47" fmla="*/ 494342 w 1359314"/>
              <a:gd name="connsiteY47" fmla="*/ 593124 h 1581665"/>
              <a:gd name="connsiteX48" fmla="*/ 420201 w 1359314"/>
              <a:gd name="connsiteY48" fmla="*/ 902043 h 1581665"/>
              <a:gd name="connsiteX49" fmla="*/ 852687 w 1359314"/>
              <a:gd name="connsiteY49" fmla="*/ 951470 h 1581665"/>
              <a:gd name="connsiteX50" fmla="*/ 1359314 w 1359314"/>
              <a:gd name="connsiteY50" fmla="*/ 1260389 h 1581665"/>
              <a:gd name="connsiteX51" fmla="*/ 790904 w 1359314"/>
              <a:gd name="connsiteY51" fmla="*/ 926757 h 15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59314" h="1581665">
                <a:moveTo>
                  <a:pt x="469628" y="481913"/>
                </a:moveTo>
                <a:lnTo>
                  <a:pt x="469628" y="481913"/>
                </a:lnTo>
                <a:cubicBezTo>
                  <a:pt x="478370" y="665487"/>
                  <a:pt x="493271" y="711296"/>
                  <a:pt x="469628" y="864973"/>
                </a:cubicBezTo>
                <a:cubicBezTo>
                  <a:pt x="458981" y="934175"/>
                  <a:pt x="439177" y="882189"/>
                  <a:pt x="407844" y="976184"/>
                </a:cubicBezTo>
                <a:cubicBezTo>
                  <a:pt x="362776" y="1111383"/>
                  <a:pt x="434653" y="906596"/>
                  <a:pt x="370774" y="1050324"/>
                </a:cubicBezTo>
                <a:cubicBezTo>
                  <a:pt x="327433" y="1147840"/>
                  <a:pt x="375677" y="1104721"/>
                  <a:pt x="308990" y="1149178"/>
                </a:cubicBezTo>
                <a:cubicBezTo>
                  <a:pt x="300752" y="1161535"/>
                  <a:pt x="295874" y="1176972"/>
                  <a:pt x="284277" y="1186249"/>
                </a:cubicBezTo>
                <a:cubicBezTo>
                  <a:pt x="274106" y="1194386"/>
                  <a:pt x="258856" y="1192780"/>
                  <a:pt x="247206" y="1198605"/>
                </a:cubicBezTo>
                <a:cubicBezTo>
                  <a:pt x="233923" y="1205246"/>
                  <a:pt x="222493" y="1215081"/>
                  <a:pt x="210136" y="1223319"/>
                </a:cubicBezTo>
                <a:cubicBezTo>
                  <a:pt x="206017" y="1235676"/>
                  <a:pt x="203604" y="1248739"/>
                  <a:pt x="197779" y="1260389"/>
                </a:cubicBezTo>
                <a:cubicBezTo>
                  <a:pt x="172035" y="1311876"/>
                  <a:pt x="154532" y="1309814"/>
                  <a:pt x="98925" y="1346886"/>
                </a:cubicBezTo>
                <a:lnTo>
                  <a:pt x="61855" y="1371600"/>
                </a:lnTo>
                <a:lnTo>
                  <a:pt x="24785" y="1396313"/>
                </a:lnTo>
                <a:cubicBezTo>
                  <a:pt x="-3476" y="1481094"/>
                  <a:pt x="-7533" y="1452395"/>
                  <a:pt x="12428" y="1532238"/>
                </a:cubicBezTo>
                <a:cubicBezTo>
                  <a:pt x="15587" y="1544874"/>
                  <a:pt x="15575" y="1560098"/>
                  <a:pt x="24785" y="1569308"/>
                </a:cubicBezTo>
                <a:cubicBezTo>
                  <a:pt x="33995" y="1578518"/>
                  <a:pt x="49498" y="1577546"/>
                  <a:pt x="61855" y="1581665"/>
                </a:cubicBezTo>
                <a:cubicBezTo>
                  <a:pt x="98925" y="1577546"/>
                  <a:pt x="136275" y="1575440"/>
                  <a:pt x="173066" y="1569308"/>
                </a:cubicBezTo>
                <a:cubicBezTo>
                  <a:pt x="219653" y="1561543"/>
                  <a:pt x="204511" y="1553585"/>
                  <a:pt x="247206" y="1532238"/>
                </a:cubicBezTo>
                <a:cubicBezTo>
                  <a:pt x="258856" y="1526413"/>
                  <a:pt x="271920" y="1524000"/>
                  <a:pt x="284277" y="1519881"/>
                </a:cubicBezTo>
                <a:cubicBezTo>
                  <a:pt x="296634" y="1507524"/>
                  <a:pt x="311654" y="1497351"/>
                  <a:pt x="321347" y="1482811"/>
                </a:cubicBezTo>
                <a:cubicBezTo>
                  <a:pt x="395651" y="1371354"/>
                  <a:pt x="261205" y="1525326"/>
                  <a:pt x="358417" y="1408670"/>
                </a:cubicBezTo>
                <a:cubicBezTo>
                  <a:pt x="369604" y="1395245"/>
                  <a:pt x="384300" y="1385025"/>
                  <a:pt x="395487" y="1371600"/>
                </a:cubicBezTo>
                <a:cubicBezTo>
                  <a:pt x="404994" y="1360191"/>
                  <a:pt x="410694" y="1345939"/>
                  <a:pt x="420201" y="1334530"/>
                </a:cubicBezTo>
                <a:cubicBezTo>
                  <a:pt x="431388" y="1321105"/>
                  <a:pt x="447114" y="1311679"/>
                  <a:pt x="457271" y="1297459"/>
                </a:cubicBezTo>
                <a:cubicBezTo>
                  <a:pt x="514279" y="1217648"/>
                  <a:pt x="445977" y="1272037"/>
                  <a:pt x="519055" y="1223319"/>
                </a:cubicBezTo>
                <a:cubicBezTo>
                  <a:pt x="523174" y="1210962"/>
                  <a:pt x="524187" y="1197087"/>
                  <a:pt x="531412" y="1186249"/>
                </a:cubicBezTo>
                <a:cubicBezTo>
                  <a:pt x="541105" y="1171709"/>
                  <a:pt x="557109" y="1162446"/>
                  <a:pt x="568482" y="1149178"/>
                </a:cubicBezTo>
                <a:cubicBezTo>
                  <a:pt x="581885" y="1133541"/>
                  <a:pt x="593582" y="1116509"/>
                  <a:pt x="605552" y="1099751"/>
                </a:cubicBezTo>
                <a:cubicBezTo>
                  <a:pt x="664571" y="1017125"/>
                  <a:pt x="601819" y="1107220"/>
                  <a:pt x="642623" y="1025611"/>
                </a:cubicBezTo>
                <a:cubicBezTo>
                  <a:pt x="690530" y="929795"/>
                  <a:pt x="648633" y="1044646"/>
                  <a:pt x="679693" y="951470"/>
                </a:cubicBezTo>
                <a:cubicBezTo>
                  <a:pt x="683812" y="906162"/>
                  <a:pt x="686407" y="860690"/>
                  <a:pt x="692050" y="815546"/>
                </a:cubicBezTo>
                <a:cubicBezTo>
                  <a:pt x="694655" y="794706"/>
                  <a:pt x="701801" y="774602"/>
                  <a:pt x="704406" y="753762"/>
                </a:cubicBezTo>
                <a:cubicBezTo>
                  <a:pt x="728719" y="559250"/>
                  <a:pt x="701839" y="677531"/>
                  <a:pt x="729120" y="568411"/>
                </a:cubicBezTo>
                <a:cubicBezTo>
                  <a:pt x="718112" y="392288"/>
                  <a:pt x="726514" y="418157"/>
                  <a:pt x="704406" y="296562"/>
                </a:cubicBezTo>
                <a:cubicBezTo>
                  <a:pt x="700649" y="275898"/>
                  <a:pt x="697576" y="255040"/>
                  <a:pt x="692050" y="234778"/>
                </a:cubicBezTo>
                <a:cubicBezTo>
                  <a:pt x="685196" y="209646"/>
                  <a:pt x="673654" y="185910"/>
                  <a:pt x="667336" y="160638"/>
                </a:cubicBezTo>
                <a:cubicBezTo>
                  <a:pt x="662925" y="142993"/>
                  <a:pt x="638469" y="39805"/>
                  <a:pt x="630266" y="37070"/>
                </a:cubicBezTo>
                <a:cubicBezTo>
                  <a:pt x="579107" y="20017"/>
                  <a:pt x="604034" y="31938"/>
                  <a:pt x="556125" y="0"/>
                </a:cubicBezTo>
                <a:cubicBezTo>
                  <a:pt x="531412" y="4119"/>
                  <a:pt x="506443" y="6922"/>
                  <a:pt x="481985" y="12357"/>
                </a:cubicBezTo>
                <a:cubicBezTo>
                  <a:pt x="469270" y="15183"/>
                  <a:pt x="454124" y="15503"/>
                  <a:pt x="444914" y="24713"/>
                </a:cubicBezTo>
                <a:cubicBezTo>
                  <a:pt x="423911" y="45715"/>
                  <a:pt x="395487" y="98854"/>
                  <a:pt x="395487" y="98854"/>
                </a:cubicBezTo>
                <a:cubicBezTo>
                  <a:pt x="391368" y="115330"/>
                  <a:pt x="383131" y="131298"/>
                  <a:pt x="383131" y="148281"/>
                </a:cubicBezTo>
                <a:cubicBezTo>
                  <a:pt x="383131" y="185579"/>
                  <a:pt x="388172" y="222918"/>
                  <a:pt x="395487" y="259492"/>
                </a:cubicBezTo>
                <a:cubicBezTo>
                  <a:pt x="400596" y="285036"/>
                  <a:pt x="411963" y="308919"/>
                  <a:pt x="420201" y="333632"/>
                </a:cubicBezTo>
                <a:lnTo>
                  <a:pt x="457271" y="444843"/>
                </a:lnTo>
                <a:lnTo>
                  <a:pt x="481985" y="518984"/>
                </a:lnTo>
                <a:cubicBezTo>
                  <a:pt x="486104" y="531341"/>
                  <a:pt x="494342" y="543029"/>
                  <a:pt x="494342" y="556054"/>
                </a:cubicBezTo>
                <a:lnTo>
                  <a:pt x="494342" y="593124"/>
                </a:lnTo>
                <a:lnTo>
                  <a:pt x="420201" y="902043"/>
                </a:lnTo>
                <a:lnTo>
                  <a:pt x="852687" y="951470"/>
                </a:lnTo>
                <a:lnTo>
                  <a:pt x="1359314" y="1260389"/>
                </a:lnTo>
                <a:lnTo>
                  <a:pt x="790904" y="926757"/>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419991" y="1408670"/>
            <a:ext cx="3450651" cy="3361038"/>
          </a:xfrm>
          <a:custGeom>
            <a:avLst/>
            <a:gdLst>
              <a:gd name="connsiteX0" fmla="*/ 1633025 w 3450651"/>
              <a:gd name="connsiteY0" fmla="*/ 383060 h 3361038"/>
              <a:gd name="connsiteX1" fmla="*/ 1633025 w 3450651"/>
              <a:gd name="connsiteY1" fmla="*/ 383060 h 3361038"/>
              <a:gd name="connsiteX2" fmla="*/ 1583598 w 3450651"/>
              <a:gd name="connsiteY2" fmla="*/ 271849 h 3361038"/>
              <a:gd name="connsiteX3" fmla="*/ 1534171 w 3450651"/>
              <a:gd name="connsiteY3" fmla="*/ 197708 h 3361038"/>
              <a:gd name="connsiteX4" fmla="*/ 1509458 w 3450651"/>
              <a:gd name="connsiteY4" fmla="*/ 123568 h 3361038"/>
              <a:gd name="connsiteX5" fmla="*/ 1497101 w 3450651"/>
              <a:gd name="connsiteY5" fmla="*/ 86498 h 3361038"/>
              <a:gd name="connsiteX6" fmla="*/ 1435317 w 3450651"/>
              <a:gd name="connsiteY6" fmla="*/ 74141 h 3361038"/>
              <a:gd name="connsiteX7" fmla="*/ 978117 w 3450651"/>
              <a:gd name="connsiteY7" fmla="*/ 86498 h 3361038"/>
              <a:gd name="connsiteX8" fmla="*/ 1002831 w 3450651"/>
              <a:gd name="connsiteY8" fmla="*/ 123568 h 3361038"/>
              <a:gd name="connsiteX9" fmla="*/ 965760 w 3450651"/>
              <a:gd name="connsiteY9" fmla="*/ 111211 h 3361038"/>
              <a:gd name="connsiteX10" fmla="*/ 953404 w 3450651"/>
              <a:gd name="connsiteY10" fmla="*/ 61784 h 3361038"/>
              <a:gd name="connsiteX11" fmla="*/ 941047 w 3450651"/>
              <a:gd name="connsiteY11" fmla="*/ 0 h 3361038"/>
              <a:gd name="connsiteX12" fmla="*/ 928690 w 3450651"/>
              <a:gd name="connsiteY12" fmla="*/ 37071 h 3361038"/>
              <a:gd name="connsiteX13" fmla="*/ 570344 w 3450651"/>
              <a:gd name="connsiteY13" fmla="*/ 98854 h 3361038"/>
              <a:gd name="connsiteX14" fmla="*/ 496204 w 3450651"/>
              <a:gd name="connsiteY14" fmla="*/ 123568 h 3361038"/>
              <a:gd name="connsiteX15" fmla="*/ 422063 w 3450651"/>
              <a:gd name="connsiteY15" fmla="*/ 111211 h 3361038"/>
              <a:gd name="connsiteX16" fmla="*/ 335566 w 3450651"/>
              <a:gd name="connsiteY16" fmla="*/ 86498 h 3361038"/>
              <a:gd name="connsiteX17" fmla="*/ 273782 w 3450651"/>
              <a:gd name="connsiteY17" fmla="*/ 98854 h 3361038"/>
              <a:gd name="connsiteX18" fmla="*/ 63717 w 3450651"/>
              <a:gd name="connsiteY18" fmla="*/ 111211 h 3361038"/>
              <a:gd name="connsiteX19" fmla="*/ 39004 w 3450651"/>
              <a:gd name="connsiteY19" fmla="*/ 185352 h 3361038"/>
              <a:gd name="connsiteX20" fmla="*/ 26647 w 3450651"/>
              <a:gd name="connsiteY20" fmla="*/ 222422 h 3361038"/>
              <a:gd name="connsiteX21" fmla="*/ 14290 w 3450651"/>
              <a:gd name="connsiteY21" fmla="*/ 259492 h 3361038"/>
              <a:gd name="connsiteX22" fmla="*/ 14290 w 3450651"/>
              <a:gd name="connsiteY22" fmla="*/ 506627 h 3361038"/>
              <a:gd name="connsiteX23" fmla="*/ 39004 w 3450651"/>
              <a:gd name="connsiteY23" fmla="*/ 580768 h 3361038"/>
              <a:gd name="connsiteX24" fmla="*/ 63717 w 3450651"/>
              <a:gd name="connsiteY24" fmla="*/ 654908 h 3361038"/>
              <a:gd name="connsiteX25" fmla="*/ 76074 w 3450651"/>
              <a:gd name="connsiteY25" fmla="*/ 691979 h 3361038"/>
              <a:gd name="connsiteX26" fmla="*/ 100787 w 3450651"/>
              <a:gd name="connsiteY26" fmla="*/ 914400 h 3361038"/>
              <a:gd name="connsiteX27" fmla="*/ 88431 w 3450651"/>
              <a:gd name="connsiteY27" fmla="*/ 1285103 h 3361038"/>
              <a:gd name="connsiteX28" fmla="*/ 76074 w 3450651"/>
              <a:gd name="connsiteY28" fmla="*/ 1346887 h 3361038"/>
              <a:gd name="connsiteX29" fmla="*/ 63717 w 3450651"/>
              <a:gd name="connsiteY29" fmla="*/ 1433384 h 3361038"/>
              <a:gd name="connsiteX30" fmla="*/ 39004 w 3450651"/>
              <a:gd name="connsiteY30" fmla="*/ 1989438 h 3361038"/>
              <a:gd name="connsiteX31" fmla="*/ 14290 w 3450651"/>
              <a:gd name="connsiteY31" fmla="*/ 2273644 h 3361038"/>
              <a:gd name="connsiteX32" fmla="*/ 26647 w 3450651"/>
              <a:gd name="connsiteY32" fmla="*/ 2730844 h 3361038"/>
              <a:gd name="connsiteX33" fmla="*/ 39004 w 3450651"/>
              <a:gd name="connsiteY33" fmla="*/ 2767914 h 3361038"/>
              <a:gd name="connsiteX34" fmla="*/ 51360 w 3450651"/>
              <a:gd name="connsiteY34" fmla="*/ 2854411 h 3361038"/>
              <a:gd name="connsiteX35" fmla="*/ 63717 w 3450651"/>
              <a:gd name="connsiteY35" fmla="*/ 2965622 h 3361038"/>
              <a:gd name="connsiteX36" fmla="*/ 88431 w 3450651"/>
              <a:gd name="connsiteY36" fmla="*/ 3126260 h 3361038"/>
              <a:gd name="connsiteX37" fmla="*/ 100787 w 3450651"/>
              <a:gd name="connsiteY37" fmla="*/ 3200400 h 3361038"/>
              <a:gd name="connsiteX38" fmla="*/ 113144 w 3450651"/>
              <a:gd name="connsiteY38" fmla="*/ 3237471 h 3361038"/>
              <a:gd name="connsiteX39" fmla="*/ 162571 w 3450651"/>
              <a:gd name="connsiteY39" fmla="*/ 3262184 h 3361038"/>
              <a:gd name="connsiteX40" fmla="*/ 236712 w 3450651"/>
              <a:gd name="connsiteY40" fmla="*/ 3323968 h 3361038"/>
              <a:gd name="connsiteX41" fmla="*/ 286139 w 3450651"/>
              <a:gd name="connsiteY41" fmla="*/ 3336325 h 3361038"/>
              <a:gd name="connsiteX42" fmla="*/ 360279 w 3450651"/>
              <a:gd name="connsiteY42" fmla="*/ 3361038 h 3361038"/>
              <a:gd name="connsiteX43" fmla="*/ 434420 w 3450651"/>
              <a:gd name="connsiteY43" fmla="*/ 3323968 h 3361038"/>
              <a:gd name="connsiteX44" fmla="*/ 508560 w 3450651"/>
              <a:gd name="connsiteY44" fmla="*/ 3299254 h 3361038"/>
              <a:gd name="connsiteX45" fmla="*/ 582701 w 3450651"/>
              <a:gd name="connsiteY45" fmla="*/ 3274541 h 3361038"/>
              <a:gd name="connsiteX46" fmla="*/ 619771 w 3450651"/>
              <a:gd name="connsiteY46" fmla="*/ 3262184 h 3361038"/>
              <a:gd name="connsiteX47" fmla="*/ 693912 w 3450651"/>
              <a:gd name="connsiteY47" fmla="*/ 3249827 h 3361038"/>
              <a:gd name="connsiteX48" fmla="*/ 743339 w 3450651"/>
              <a:gd name="connsiteY48" fmla="*/ 3237471 h 3361038"/>
              <a:gd name="connsiteX49" fmla="*/ 1126398 w 3450651"/>
              <a:gd name="connsiteY49" fmla="*/ 3225114 h 3361038"/>
              <a:gd name="connsiteX50" fmla="*/ 1583598 w 3450651"/>
              <a:gd name="connsiteY50" fmla="*/ 3212757 h 3361038"/>
              <a:gd name="connsiteX51" fmla="*/ 1768950 w 3450651"/>
              <a:gd name="connsiteY51" fmla="*/ 3225114 h 3361038"/>
              <a:gd name="connsiteX52" fmla="*/ 1941944 w 3450651"/>
              <a:gd name="connsiteY52" fmla="*/ 3237471 h 3361038"/>
              <a:gd name="connsiteX53" fmla="*/ 1991371 w 3450651"/>
              <a:gd name="connsiteY53" fmla="*/ 3249827 h 3361038"/>
              <a:gd name="connsiteX54" fmla="*/ 2090225 w 3450651"/>
              <a:gd name="connsiteY54" fmla="*/ 3237471 h 3361038"/>
              <a:gd name="connsiteX55" fmla="*/ 2226150 w 3450651"/>
              <a:gd name="connsiteY55" fmla="*/ 3200400 h 3361038"/>
              <a:gd name="connsiteX56" fmla="*/ 2263220 w 3450651"/>
              <a:gd name="connsiteY56" fmla="*/ 3188044 h 3361038"/>
              <a:gd name="connsiteX57" fmla="*/ 2411501 w 3450651"/>
              <a:gd name="connsiteY57" fmla="*/ 3200400 h 3361038"/>
              <a:gd name="connsiteX58" fmla="*/ 2485641 w 3450651"/>
              <a:gd name="connsiteY58" fmla="*/ 3212757 h 3361038"/>
              <a:gd name="connsiteX59" fmla="*/ 2670993 w 3450651"/>
              <a:gd name="connsiteY59" fmla="*/ 3200400 h 3361038"/>
              <a:gd name="connsiteX60" fmla="*/ 2745133 w 3450651"/>
              <a:gd name="connsiteY60" fmla="*/ 3175687 h 3361038"/>
              <a:gd name="connsiteX61" fmla="*/ 2782204 w 3450651"/>
              <a:gd name="connsiteY61" fmla="*/ 3163330 h 3361038"/>
              <a:gd name="connsiteX62" fmla="*/ 3016982 w 3450651"/>
              <a:gd name="connsiteY62" fmla="*/ 3175687 h 3361038"/>
              <a:gd name="connsiteX63" fmla="*/ 3177620 w 3450651"/>
              <a:gd name="connsiteY63" fmla="*/ 3188044 h 3361038"/>
              <a:gd name="connsiteX64" fmla="*/ 3301187 w 3450651"/>
              <a:gd name="connsiteY64" fmla="*/ 3175687 h 3361038"/>
              <a:gd name="connsiteX65" fmla="*/ 3375328 w 3450651"/>
              <a:gd name="connsiteY65" fmla="*/ 3138616 h 3361038"/>
              <a:gd name="connsiteX66" fmla="*/ 3412398 w 3450651"/>
              <a:gd name="connsiteY66" fmla="*/ 3064476 h 3361038"/>
              <a:gd name="connsiteX67" fmla="*/ 3437112 w 3450651"/>
              <a:gd name="connsiteY67" fmla="*/ 3027406 h 3361038"/>
              <a:gd name="connsiteX68" fmla="*/ 3437112 w 3450651"/>
              <a:gd name="connsiteY68" fmla="*/ 2854411 h 3361038"/>
              <a:gd name="connsiteX69" fmla="*/ 3424755 w 3450651"/>
              <a:gd name="connsiteY69" fmla="*/ 2817341 h 3361038"/>
              <a:gd name="connsiteX70" fmla="*/ 3375328 w 3450651"/>
              <a:gd name="connsiteY70" fmla="*/ 2743200 h 3361038"/>
              <a:gd name="connsiteX71" fmla="*/ 3338258 w 3450651"/>
              <a:gd name="connsiteY71" fmla="*/ 2755557 h 3361038"/>
              <a:gd name="connsiteX72" fmla="*/ 3301187 w 3450651"/>
              <a:gd name="connsiteY72" fmla="*/ 2780271 h 3361038"/>
              <a:gd name="connsiteX73" fmla="*/ 3227047 w 3450651"/>
              <a:gd name="connsiteY73" fmla="*/ 2792627 h 3361038"/>
              <a:gd name="connsiteX74" fmla="*/ 3152906 w 3450651"/>
              <a:gd name="connsiteY74" fmla="*/ 2829698 h 3361038"/>
              <a:gd name="connsiteX75" fmla="*/ 3115836 w 3450651"/>
              <a:gd name="connsiteY75" fmla="*/ 2842054 h 3361038"/>
              <a:gd name="connsiteX76" fmla="*/ 3041695 w 3450651"/>
              <a:gd name="connsiteY76" fmla="*/ 2891481 h 3361038"/>
              <a:gd name="connsiteX77" fmla="*/ 3004625 w 3450651"/>
              <a:gd name="connsiteY77" fmla="*/ 2916195 h 3361038"/>
              <a:gd name="connsiteX78" fmla="*/ 2843987 w 3450651"/>
              <a:gd name="connsiteY78" fmla="*/ 2953265 h 3361038"/>
              <a:gd name="connsiteX79" fmla="*/ 2806917 w 3450651"/>
              <a:gd name="connsiteY79" fmla="*/ 2965622 h 3361038"/>
              <a:gd name="connsiteX80" fmla="*/ 2497998 w 3450651"/>
              <a:gd name="connsiteY80" fmla="*/ 3002692 h 3361038"/>
              <a:gd name="connsiteX81" fmla="*/ 2423858 w 3450651"/>
              <a:gd name="connsiteY81" fmla="*/ 3027406 h 3361038"/>
              <a:gd name="connsiteX82" fmla="*/ 2386787 w 3450651"/>
              <a:gd name="connsiteY82" fmla="*/ 3039762 h 3361038"/>
              <a:gd name="connsiteX83" fmla="*/ 2077868 w 3450651"/>
              <a:gd name="connsiteY83" fmla="*/ 3064476 h 3361038"/>
              <a:gd name="connsiteX84" fmla="*/ 1719523 w 3450651"/>
              <a:gd name="connsiteY84" fmla="*/ 3064476 h 3361038"/>
              <a:gd name="connsiteX85" fmla="*/ 1670095 w 3450651"/>
              <a:gd name="connsiteY85" fmla="*/ 3052119 h 3361038"/>
              <a:gd name="connsiteX86" fmla="*/ 1608312 w 3450651"/>
              <a:gd name="connsiteY86" fmla="*/ 3039762 h 3361038"/>
              <a:gd name="connsiteX87" fmla="*/ 1447674 w 3450651"/>
              <a:gd name="connsiteY87" fmla="*/ 3027406 h 3361038"/>
              <a:gd name="connsiteX88" fmla="*/ 1324106 w 3450651"/>
              <a:gd name="connsiteY88" fmla="*/ 3015049 h 3361038"/>
              <a:gd name="connsiteX89" fmla="*/ 1262323 w 3450651"/>
              <a:gd name="connsiteY89" fmla="*/ 3002692 h 3361038"/>
              <a:gd name="connsiteX90" fmla="*/ 1225252 w 3450651"/>
              <a:gd name="connsiteY90" fmla="*/ 2977979 h 3361038"/>
              <a:gd name="connsiteX91" fmla="*/ 1151112 w 3450651"/>
              <a:gd name="connsiteY91" fmla="*/ 2953265 h 3361038"/>
              <a:gd name="connsiteX92" fmla="*/ 1076971 w 3450651"/>
              <a:gd name="connsiteY92" fmla="*/ 2928552 h 3361038"/>
              <a:gd name="connsiteX93" fmla="*/ 1039901 w 3450651"/>
              <a:gd name="connsiteY93" fmla="*/ 2916195 h 3361038"/>
              <a:gd name="connsiteX94" fmla="*/ 928690 w 3450651"/>
              <a:gd name="connsiteY94" fmla="*/ 2891481 h 3361038"/>
              <a:gd name="connsiteX95" fmla="*/ 891620 w 3450651"/>
              <a:gd name="connsiteY95" fmla="*/ 2879125 h 3361038"/>
              <a:gd name="connsiteX96" fmla="*/ 842193 w 3450651"/>
              <a:gd name="connsiteY96" fmla="*/ 2866768 h 3361038"/>
              <a:gd name="connsiteX97" fmla="*/ 768052 w 3450651"/>
              <a:gd name="connsiteY97" fmla="*/ 2842054 h 3361038"/>
              <a:gd name="connsiteX98" fmla="*/ 644485 w 3450651"/>
              <a:gd name="connsiteY98" fmla="*/ 2804984 h 3361038"/>
              <a:gd name="connsiteX99" fmla="*/ 570344 w 3450651"/>
              <a:gd name="connsiteY99" fmla="*/ 2755557 h 3361038"/>
              <a:gd name="connsiteX100" fmla="*/ 533274 w 3450651"/>
              <a:gd name="connsiteY100" fmla="*/ 2730844 h 3361038"/>
              <a:gd name="connsiteX101" fmla="*/ 508560 w 3450651"/>
              <a:gd name="connsiteY101" fmla="*/ 2693773 h 3361038"/>
              <a:gd name="connsiteX102" fmla="*/ 496204 w 3450651"/>
              <a:gd name="connsiteY102" fmla="*/ 2656703 h 3361038"/>
              <a:gd name="connsiteX103" fmla="*/ 459133 w 3450651"/>
              <a:gd name="connsiteY103" fmla="*/ 2607276 h 3361038"/>
              <a:gd name="connsiteX104" fmla="*/ 434420 w 3450651"/>
              <a:gd name="connsiteY104" fmla="*/ 2533135 h 3361038"/>
              <a:gd name="connsiteX105" fmla="*/ 422063 w 3450651"/>
              <a:gd name="connsiteY105" fmla="*/ 2496065 h 3361038"/>
              <a:gd name="connsiteX106" fmla="*/ 384993 w 3450651"/>
              <a:gd name="connsiteY106" fmla="*/ 2372498 h 3361038"/>
              <a:gd name="connsiteX107" fmla="*/ 360279 w 3450651"/>
              <a:gd name="connsiteY107" fmla="*/ 2335427 h 3361038"/>
              <a:gd name="connsiteX108" fmla="*/ 335566 w 3450651"/>
              <a:gd name="connsiteY108" fmla="*/ 2261287 h 3361038"/>
              <a:gd name="connsiteX109" fmla="*/ 323209 w 3450651"/>
              <a:gd name="connsiteY109" fmla="*/ 2224216 h 3361038"/>
              <a:gd name="connsiteX110" fmla="*/ 286139 w 3450651"/>
              <a:gd name="connsiteY110" fmla="*/ 2075935 h 3361038"/>
              <a:gd name="connsiteX111" fmla="*/ 273782 w 3450651"/>
              <a:gd name="connsiteY111" fmla="*/ 2038865 h 3361038"/>
              <a:gd name="connsiteX112" fmla="*/ 249068 w 3450651"/>
              <a:gd name="connsiteY112" fmla="*/ 2001795 h 3361038"/>
              <a:gd name="connsiteX113" fmla="*/ 224355 w 3450651"/>
              <a:gd name="connsiteY113" fmla="*/ 1927654 h 3361038"/>
              <a:gd name="connsiteX114" fmla="*/ 211998 w 3450651"/>
              <a:gd name="connsiteY114" fmla="*/ 1890584 h 3361038"/>
              <a:gd name="connsiteX115" fmla="*/ 224355 w 3450651"/>
              <a:gd name="connsiteY115" fmla="*/ 1705233 h 3361038"/>
              <a:gd name="connsiteX116" fmla="*/ 236712 w 3450651"/>
              <a:gd name="connsiteY116" fmla="*/ 1655806 h 3361038"/>
              <a:gd name="connsiteX117" fmla="*/ 249068 w 3450651"/>
              <a:gd name="connsiteY117" fmla="*/ 1581665 h 3361038"/>
              <a:gd name="connsiteX118" fmla="*/ 249068 w 3450651"/>
              <a:gd name="connsiteY118" fmla="*/ 1309816 h 3361038"/>
              <a:gd name="connsiteX119" fmla="*/ 273782 w 3450651"/>
              <a:gd name="connsiteY119" fmla="*/ 1272746 h 3361038"/>
              <a:gd name="connsiteX120" fmla="*/ 310852 w 3450651"/>
              <a:gd name="connsiteY120" fmla="*/ 1248033 h 3361038"/>
              <a:gd name="connsiteX121" fmla="*/ 323209 w 3450651"/>
              <a:gd name="connsiteY121" fmla="*/ 1210962 h 3361038"/>
              <a:gd name="connsiteX122" fmla="*/ 360279 w 3450651"/>
              <a:gd name="connsiteY122" fmla="*/ 1161535 h 3361038"/>
              <a:gd name="connsiteX123" fmla="*/ 409706 w 3450651"/>
              <a:gd name="connsiteY123" fmla="*/ 1087395 h 3361038"/>
              <a:gd name="connsiteX124" fmla="*/ 459133 w 3450651"/>
              <a:gd name="connsiteY124" fmla="*/ 1013254 h 3361038"/>
              <a:gd name="connsiteX125" fmla="*/ 483847 w 3450651"/>
              <a:gd name="connsiteY125" fmla="*/ 976184 h 3361038"/>
              <a:gd name="connsiteX126" fmla="*/ 557987 w 3450651"/>
              <a:gd name="connsiteY126" fmla="*/ 939114 h 3361038"/>
              <a:gd name="connsiteX127" fmla="*/ 595058 w 3450651"/>
              <a:gd name="connsiteY127" fmla="*/ 926757 h 3361038"/>
              <a:gd name="connsiteX128" fmla="*/ 693912 w 3450651"/>
              <a:gd name="connsiteY128" fmla="*/ 864973 h 3361038"/>
              <a:gd name="connsiteX129" fmla="*/ 768052 w 3450651"/>
              <a:gd name="connsiteY129" fmla="*/ 815546 h 3361038"/>
              <a:gd name="connsiteX130" fmla="*/ 805123 w 3450651"/>
              <a:gd name="connsiteY130" fmla="*/ 803189 h 3361038"/>
              <a:gd name="connsiteX131" fmla="*/ 879263 w 3450651"/>
              <a:gd name="connsiteY131" fmla="*/ 753762 h 3361038"/>
              <a:gd name="connsiteX132" fmla="*/ 916333 w 3450651"/>
              <a:gd name="connsiteY132" fmla="*/ 729049 h 3361038"/>
              <a:gd name="connsiteX133" fmla="*/ 965760 w 3450651"/>
              <a:gd name="connsiteY133" fmla="*/ 716692 h 3361038"/>
              <a:gd name="connsiteX134" fmla="*/ 1002831 w 3450651"/>
              <a:gd name="connsiteY134" fmla="*/ 691979 h 3361038"/>
              <a:gd name="connsiteX135" fmla="*/ 1027544 w 3450651"/>
              <a:gd name="connsiteY135" fmla="*/ 654908 h 3361038"/>
              <a:gd name="connsiteX136" fmla="*/ 1188182 w 3450651"/>
              <a:gd name="connsiteY136" fmla="*/ 617838 h 3361038"/>
              <a:gd name="connsiteX137" fmla="*/ 1336463 w 3450651"/>
              <a:gd name="connsiteY137" fmla="*/ 605481 h 3361038"/>
              <a:gd name="connsiteX138" fmla="*/ 1410604 w 3450651"/>
              <a:gd name="connsiteY138" fmla="*/ 568411 h 3361038"/>
              <a:gd name="connsiteX139" fmla="*/ 1447674 w 3450651"/>
              <a:gd name="connsiteY139" fmla="*/ 556054 h 3361038"/>
              <a:gd name="connsiteX140" fmla="*/ 1521814 w 3450651"/>
              <a:gd name="connsiteY140" fmla="*/ 506627 h 3361038"/>
              <a:gd name="connsiteX141" fmla="*/ 1633025 w 3450651"/>
              <a:gd name="connsiteY141" fmla="*/ 457200 h 3361038"/>
              <a:gd name="connsiteX142" fmla="*/ 1633025 w 3450651"/>
              <a:gd name="connsiteY142" fmla="*/ 383060 h 33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450651" h="3361038">
                <a:moveTo>
                  <a:pt x="1633025" y="383060"/>
                </a:moveTo>
                <a:lnTo>
                  <a:pt x="1633025" y="383060"/>
                </a:lnTo>
                <a:cubicBezTo>
                  <a:pt x="1616549" y="345990"/>
                  <a:pt x="1602688" y="307643"/>
                  <a:pt x="1583598" y="271849"/>
                </a:cubicBezTo>
                <a:cubicBezTo>
                  <a:pt x="1569621" y="245641"/>
                  <a:pt x="1543564" y="225886"/>
                  <a:pt x="1534171" y="197708"/>
                </a:cubicBezTo>
                <a:lnTo>
                  <a:pt x="1509458" y="123568"/>
                </a:lnTo>
                <a:cubicBezTo>
                  <a:pt x="1505339" y="111211"/>
                  <a:pt x="1509873" y="89052"/>
                  <a:pt x="1497101" y="86498"/>
                </a:cubicBezTo>
                <a:lnTo>
                  <a:pt x="1435317" y="74141"/>
                </a:lnTo>
                <a:lnTo>
                  <a:pt x="978117" y="86498"/>
                </a:lnTo>
                <a:cubicBezTo>
                  <a:pt x="986355" y="98855"/>
                  <a:pt x="1009473" y="110285"/>
                  <a:pt x="1002831" y="123568"/>
                </a:cubicBezTo>
                <a:cubicBezTo>
                  <a:pt x="997006" y="135218"/>
                  <a:pt x="973897" y="121382"/>
                  <a:pt x="965760" y="111211"/>
                </a:cubicBezTo>
                <a:cubicBezTo>
                  <a:pt x="955151" y="97950"/>
                  <a:pt x="957088" y="78362"/>
                  <a:pt x="953404" y="61784"/>
                </a:cubicBezTo>
                <a:cubicBezTo>
                  <a:pt x="948848" y="41282"/>
                  <a:pt x="945166" y="20595"/>
                  <a:pt x="941047" y="0"/>
                </a:cubicBezTo>
                <a:cubicBezTo>
                  <a:pt x="936928" y="12357"/>
                  <a:pt x="937900" y="27861"/>
                  <a:pt x="928690" y="37071"/>
                </a:cubicBezTo>
                <a:cubicBezTo>
                  <a:pt x="828983" y="136779"/>
                  <a:pt x="713958" y="92610"/>
                  <a:pt x="570344" y="98854"/>
                </a:cubicBezTo>
                <a:cubicBezTo>
                  <a:pt x="545631" y="107092"/>
                  <a:pt x="521900" y="127851"/>
                  <a:pt x="496204" y="123568"/>
                </a:cubicBezTo>
                <a:cubicBezTo>
                  <a:pt x="471490" y="119449"/>
                  <a:pt x="446631" y="116125"/>
                  <a:pt x="422063" y="111211"/>
                </a:cubicBezTo>
                <a:cubicBezTo>
                  <a:pt x="383278" y="103454"/>
                  <a:pt x="370894" y="98273"/>
                  <a:pt x="335566" y="86498"/>
                </a:cubicBezTo>
                <a:cubicBezTo>
                  <a:pt x="314971" y="90617"/>
                  <a:pt x="294698" y="96953"/>
                  <a:pt x="273782" y="98854"/>
                </a:cubicBezTo>
                <a:cubicBezTo>
                  <a:pt x="203927" y="105204"/>
                  <a:pt x="129535" y="86962"/>
                  <a:pt x="63717" y="111211"/>
                </a:cubicBezTo>
                <a:cubicBezTo>
                  <a:pt x="39273" y="120217"/>
                  <a:pt x="47242" y="160638"/>
                  <a:pt x="39004" y="185352"/>
                </a:cubicBezTo>
                <a:lnTo>
                  <a:pt x="26647" y="222422"/>
                </a:lnTo>
                <a:lnTo>
                  <a:pt x="14290" y="259492"/>
                </a:lnTo>
                <a:cubicBezTo>
                  <a:pt x="-1706" y="371459"/>
                  <a:pt x="-7596" y="368016"/>
                  <a:pt x="14290" y="506627"/>
                </a:cubicBezTo>
                <a:cubicBezTo>
                  <a:pt x="18353" y="532359"/>
                  <a:pt x="30766" y="556054"/>
                  <a:pt x="39004" y="580768"/>
                </a:cubicBezTo>
                <a:lnTo>
                  <a:pt x="63717" y="654908"/>
                </a:lnTo>
                <a:lnTo>
                  <a:pt x="76074" y="691979"/>
                </a:lnTo>
                <a:cubicBezTo>
                  <a:pt x="84312" y="766119"/>
                  <a:pt x="103272" y="839845"/>
                  <a:pt x="100787" y="914400"/>
                </a:cubicBezTo>
                <a:cubicBezTo>
                  <a:pt x="96668" y="1037968"/>
                  <a:pt x="95484" y="1161668"/>
                  <a:pt x="88431" y="1285103"/>
                </a:cubicBezTo>
                <a:cubicBezTo>
                  <a:pt x="87233" y="1306071"/>
                  <a:pt x="79527" y="1326170"/>
                  <a:pt x="76074" y="1346887"/>
                </a:cubicBezTo>
                <a:cubicBezTo>
                  <a:pt x="71286" y="1375616"/>
                  <a:pt x="67836" y="1404552"/>
                  <a:pt x="63717" y="1433384"/>
                </a:cubicBezTo>
                <a:cubicBezTo>
                  <a:pt x="55479" y="1618735"/>
                  <a:pt x="62017" y="1805336"/>
                  <a:pt x="39004" y="1989438"/>
                </a:cubicBezTo>
                <a:cubicBezTo>
                  <a:pt x="18966" y="2149735"/>
                  <a:pt x="28856" y="2055158"/>
                  <a:pt x="14290" y="2273644"/>
                </a:cubicBezTo>
                <a:cubicBezTo>
                  <a:pt x="18409" y="2426044"/>
                  <a:pt x="19034" y="2578579"/>
                  <a:pt x="26647" y="2730844"/>
                </a:cubicBezTo>
                <a:cubicBezTo>
                  <a:pt x="27297" y="2743853"/>
                  <a:pt x="36450" y="2755142"/>
                  <a:pt x="39004" y="2767914"/>
                </a:cubicBezTo>
                <a:cubicBezTo>
                  <a:pt x="44716" y="2796473"/>
                  <a:pt x="47748" y="2825511"/>
                  <a:pt x="51360" y="2854411"/>
                </a:cubicBezTo>
                <a:cubicBezTo>
                  <a:pt x="55986" y="2891421"/>
                  <a:pt x="59812" y="2928528"/>
                  <a:pt x="63717" y="2965622"/>
                </a:cubicBezTo>
                <a:cubicBezTo>
                  <a:pt x="78420" y="3105300"/>
                  <a:pt x="62653" y="3048927"/>
                  <a:pt x="88431" y="3126260"/>
                </a:cubicBezTo>
                <a:cubicBezTo>
                  <a:pt x="92550" y="3150973"/>
                  <a:pt x="95352" y="3175942"/>
                  <a:pt x="100787" y="3200400"/>
                </a:cubicBezTo>
                <a:cubicBezTo>
                  <a:pt x="103613" y="3213115"/>
                  <a:pt x="103934" y="3228261"/>
                  <a:pt x="113144" y="3237471"/>
                </a:cubicBezTo>
                <a:cubicBezTo>
                  <a:pt x="126169" y="3250496"/>
                  <a:pt x="146095" y="3253946"/>
                  <a:pt x="162571" y="3262184"/>
                </a:cubicBezTo>
                <a:cubicBezTo>
                  <a:pt x="184839" y="3284452"/>
                  <a:pt x="206605" y="3311065"/>
                  <a:pt x="236712" y="3323968"/>
                </a:cubicBezTo>
                <a:cubicBezTo>
                  <a:pt x="252322" y="3330658"/>
                  <a:pt x="269872" y="3331445"/>
                  <a:pt x="286139" y="3336325"/>
                </a:cubicBezTo>
                <a:cubicBezTo>
                  <a:pt x="311090" y="3343810"/>
                  <a:pt x="360279" y="3361038"/>
                  <a:pt x="360279" y="3361038"/>
                </a:cubicBezTo>
                <a:cubicBezTo>
                  <a:pt x="495470" y="3315974"/>
                  <a:pt x="290704" y="3387842"/>
                  <a:pt x="434420" y="3323968"/>
                </a:cubicBezTo>
                <a:cubicBezTo>
                  <a:pt x="458225" y="3313388"/>
                  <a:pt x="483847" y="3307492"/>
                  <a:pt x="508560" y="3299254"/>
                </a:cubicBezTo>
                <a:lnTo>
                  <a:pt x="582701" y="3274541"/>
                </a:lnTo>
                <a:cubicBezTo>
                  <a:pt x="595058" y="3270422"/>
                  <a:pt x="606923" y="3264325"/>
                  <a:pt x="619771" y="3262184"/>
                </a:cubicBezTo>
                <a:cubicBezTo>
                  <a:pt x="644485" y="3258065"/>
                  <a:pt x="669344" y="3254740"/>
                  <a:pt x="693912" y="3249827"/>
                </a:cubicBezTo>
                <a:cubicBezTo>
                  <a:pt x="710565" y="3246497"/>
                  <a:pt x="726384" y="3238440"/>
                  <a:pt x="743339" y="3237471"/>
                </a:cubicBezTo>
                <a:cubicBezTo>
                  <a:pt x="870884" y="3230183"/>
                  <a:pt x="998712" y="3229233"/>
                  <a:pt x="1126398" y="3225114"/>
                </a:cubicBezTo>
                <a:cubicBezTo>
                  <a:pt x="1321736" y="3160001"/>
                  <a:pt x="1174502" y="3199560"/>
                  <a:pt x="1583598" y="3212757"/>
                </a:cubicBezTo>
                <a:cubicBezTo>
                  <a:pt x="1693123" y="3249266"/>
                  <a:pt x="1631848" y="3240348"/>
                  <a:pt x="1768950" y="3225114"/>
                </a:cubicBezTo>
                <a:cubicBezTo>
                  <a:pt x="1826615" y="3229233"/>
                  <a:pt x="1884486" y="3231087"/>
                  <a:pt x="1941944" y="3237471"/>
                </a:cubicBezTo>
                <a:cubicBezTo>
                  <a:pt x="1958823" y="3239346"/>
                  <a:pt x="1974388" y="3249827"/>
                  <a:pt x="1991371" y="3249827"/>
                </a:cubicBezTo>
                <a:cubicBezTo>
                  <a:pt x="2024579" y="3249827"/>
                  <a:pt x="2057403" y="3242520"/>
                  <a:pt x="2090225" y="3237471"/>
                </a:cubicBezTo>
                <a:cubicBezTo>
                  <a:pt x="2155098" y="3227491"/>
                  <a:pt x="2159938" y="3222471"/>
                  <a:pt x="2226150" y="3200400"/>
                </a:cubicBezTo>
                <a:lnTo>
                  <a:pt x="2263220" y="3188044"/>
                </a:lnTo>
                <a:cubicBezTo>
                  <a:pt x="2312647" y="3192163"/>
                  <a:pt x="2362206" y="3194923"/>
                  <a:pt x="2411501" y="3200400"/>
                </a:cubicBezTo>
                <a:cubicBezTo>
                  <a:pt x="2436402" y="3203167"/>
                  <a:pt x="2460587" y="3212757"/>
                  <a:pt x="2485641" y="3212757"/>
                </a:cubicBezTo>
                <a:cubicBezTo>
                  <a:pt x="2547562" y="3212757"/>
                  <a:pt x="2609209" y="3204519"/>
                  <a:pt x="2670993" y="3200400"/>
                </a:cubicBezTo>
                <a:lnTo>
                  <a:pt x="2745133" y="3175687"/>
                </a:lnTo>
                <a:lnTo>
                  <a:pt x="2782204" y="3163330"/>
                </a:lnTo>
                <a:lnTo>
                  <a:pt x="3016982" y="3175687"/>
                </a:lnTo>
                <a:cubicBezTo>
                  <a:pt x="3070582" y="3179037"/>
                  <a:pt x="3123916" y="3188044"/>
                  <a:pt x="3177620" y="3188044"/>
                </a:cubicBezTo>
                <a:cubicBezTo>
                  <a:pt x="3219014" y="3188044"/>
                  <a:pt x="3259998" y="3179806"/>
                  <a:pt x="3301187" y="3175687"/>
                </a:cubicBezTo>
                <a:cubicBezTo>
                  <a:pt x="3331338" y="3165637"/>
                  <a:pt x="3351373" y="3162571"/>
                  <a:pt x="3375328" y="3138616"/>
                </a:cubicBezTo>
                <a:cubicBezTo>
                  <a:pt x="3410740" y="3103203"/>
                  <a:pt x="3392297" y="3104676"/>
                  <a:pt x="3412398" y="3064476"/>
                </a:cubicBezTo>
                <a:cubicBezTo>
                  <a:pt x="3419040" y="3051193"/>
                  <a:pt x="3428874" y="3039763"/>
                  <a:pt x="3437112" y="3027406"/>
                </a:cubicBezTo>
                <a:cubicBezTo>
                  <a:pt x="3454528" y="2940318"/>
                  <a:pt x="3455790" y="2966481"/>
                  <a:pt x="3437112" y="2854411"/>
                </a:cubicBezTo>
                <a:cubicBezTo>
                  <a:pt x="3434971" y="2841563"/>
                  <a:pt x="3431081" y="2828727"/>
                  <a:pt x="3424755" y="2817341"/>
                </a:cubicBezTo>
                <a:cubicBezTo>
                  <a:pt x="3410330" y="2791377"/>
                  <a:pt x="3375328" y="2743200"/>
                  <a:pt x="3375328" y="2743200"/>
                </a:cubicBezTo>
                <a:cubicBezTo>
                  <a:pt x="3362971" y="2747319"/>
                  <a:pt x="3349908" y="2749732"/>
                  <a:pt x="3338258" y="2755557"/>
                </a:cubicBezTo>
                <a:cubicBezTo>
                  <a:pt x="3324975" y="2762199"/>
                  <a:pt x="3315276" y="2775575"/>
                  <a:pt x="3301187" y="2780271"/>
                </a:cubicBezTo>
                <a:cubicBezTo>
                  <a:pt x="3277418" y="2788194"/>
                  <a:pt x="3251760" y="2788508"/>
                  <a:pt x="3227047" y="2792627"/>
                </a:cubicBezTo>
                <a:cubicBezTo>
                  <a:pt x="3133865" y="2823689"/>
                  <a:pt x="3248730" y="2781787"/>
                  <a:pt x="3152906" y="2829698"/>
                </a:cubicBezTo>
                <a:cubicBezTo>
                  <a:pt x="3141256" y="2835523"/>
                  <a:pt x="3128193" y="2837935"/>
                  <a:pt x="3115836" y="2842054"/>
                </a:cubicBezTo>
                <a:lnTo>
                  <a:pt x="3041695" y="2891481"/>
                </a:lnTo>
                <a:cubicBezTo>
                  <a:pt x="3029338" y="2899719"/>
                  <a:pt x="3018714" y="2911499"/>
                  <a:pt x="3004625" y="2916195"/>
                </a:cubicBezTo>
                <a:cubicBezTo>
                  <a:pt x="2902854" y="2950118"/>
                  <a:pt x="2956273" y="2937224"/>
                  <a:pt x="2843987" y="2953265"/>
                </a:cubicBezTo>
                <a:cubicBezTo>
                  <a:pt x="2831630" y="2957384"/>
                  <a:pt x="2819483" y="2962195"/>
                  <a:pt x="2806917" y="2965622"/>
                </a:cubicBezTo>
                <a:cubicBezTo>
                  <a:pt x="2657751" y="3006303"/>
                  <a:pt x="2705342" y="2990495"/>
                  <a:pt x="2497998" y="3002692"/>
                </a:cubicBezTo>
                <a:lnTo>
                  <a:pt x="2423858" y="3027406"/>
                </a:lnTo>
                <a:cubicBezTo>
                  <a:pt x="2411501" y="3031525"/>
                  <a:pt x="2399733" y="3038324"/>
                  <a:pt x="2386787" y="3039762"/>
                </a:cubicBezTo>
                <a:cubicBezTo>
                  <a:pt x="2209949" y="3059411"/>
                  <a:pt x="2312803" y="3049792"/>
                  <a:pt x="2077868" y="3064476"/>
                </a:cubicBezTo>
                <a:cubicBezTo>
                  <a:pt x="1941992" y="3109769"/>
                  <a:pt x="2030242" y="3085191"/>
                  <a:pt x="1719523" y="3064476"/>
                </a:cubicBezTo>
                <a:cubicBezTo>
                  <a:pt x="1702578" y="3063346"/>
                  <a:pt x="1686674" y="3055803"/>
                  <a:pt x="1670095" y="3052119"/>
                </a:cubicBezTo>
                <a:cubicBezTo>
                  <a:pt x="1649593" y="3047563"/>
                  <a:pt x="1629186" y="3042081"/>
                  <a:pt x="1608312" y="3039762"/>
                </a:cubicBezTo>
                <a:cubicBezTo>
                  <a:pt x="1554936" y="3033831"/>
                  <a:pt x="1501176" y="3032058"/>
                  <a:pt x="1447674" y="3027406"/>
                </a:cubicBezTo>
                <a:cubicBezTo>
                  <a:pt x="1406435" y="3023820"/>
                  <a:pt x="1365295" y="3019168"/>
                  <a:pt x="1324106" y="3015049"/>
                </a:cubicBezTo>
                <a:cubicBezTo>
                  <a:pt x="1303512" y="3010930"/>
                  <a:pt x="1281988" y="3010066"/>
                  <a:pt x="1262323" y="3002692"/>
                </a:cubicBezTo>
                <a:cubicBezTo>
                  <a:pt x="1248417" y="2997477"/>
                  <a:pt x="1238823" y="2984011"/>
                  <a:pt x="1225252" y="2977979"/>
                </a:cubicBezTo>
                <a:cubicBezTo>
                  <a:pt x="1201447" y="2967399"/>
                  <a:pt x="1175825" y="2961503"/>
                  <a:pt x="1151112" y="2953265"/>
                </a:cubicBezTo>
                <a:lnTo>
                  <a:pt x="1076971" y="2928552"/>
                </a:lnTo>
                <a:cubicBezTo>
                  <a:pt x="1064614" y="2924433"/>
                  <a:pt x="1052673" y="2918749"/>
                  <a:pt x="1039901" y="2916195"/>
                </a:cubicBezTo>
                <a:cubicBezTo>
                  <a:pt x="997426" y="2907700"/>
                  <a:pt x="969413" y="2903116"/>
                  <a:pt x="928690" y="2891481"/>
                </a:cubicBezTo>
                <a:cubicBezTo>
                  <a:pt x="916166" y="2887903"/>
                  <a:pt x="904144" y="2882703"/>
                  <a:pt x="891620" y="2879125"/>
                </a:cubicBezTo>
                <a:cubicBezTo>
                  <a:pt x="875291" y="2874460"/>
                  <a:pt x="858460" y="2871648"/>
                  <a:pt x="842193" y="2866768"/>
                </a:cubicBezTo>
                <a:cubicBezTo>
                  <a:pt x="817241" y="2859282"/>
                  <a:pt x="793325" y="2848372"/>
                  <a:pt x="768052" y="2842054"/>
                </a:cubicBezTo>
                <a:cubicBezTo>
                  <a:pt x="740419" y="2835146"/>
                  <a:pt x="662540" y="2817021"/>
                  <a:pt x="644485" y="2804984"/>
                </a:cubicBezTo>
                <a:lnTo>
                  <a:pt x="570344" y="2755557"/>
                </a:lnTo>
                <a:lnTo>
                  <a:pt x="533274" y="2730844"/>
                </a:lnTo>
                <a:cubicBezTo>
                  <a:pt x="525036" y="2718487"/>
                  <a:pt x="515202" y="2707056"/>
                  <a:pt x="508560" y="2693773"/>
                </a:cubicBezTo>
                <a:cubicBezTo>
                  <a:pt x="502735" y="2682123"/>
                  <a:pt x="502666" y="2668012"/>
                  <a:pt x="496204" y="2656703"/>
                </a:cubicBezTo>
                <a:cubicBezTo>
                  <a:pt x="485986" y="2638822"/>
                  <a:pt x="471490" y="2623752"/>
                  <a:pt x="459133" y="2607276"/>
                </a:cubicBezTo>
                <a:lnTo>
                  <a:pt x="434420" y="2533135"/>
                </a:lnTo>
                <a:cubicBezTo>
                  <a:pt x="430301" y="2520778"/>
                  <a:pt x="425222" y="2508701"/>
                  <a:pt x="422063" y="2496065"/>
                </a:cubicBezTo>
                <a:cubicBezTo>
                  <a:pt x="415156" y="2468437"/>
                  <a:pt x="397025" y="2390546"/>
                  <a:pt x="384993" y="2372498"/>
                </a:cubicBezTo>
                <a:lnTo>
                  <a:pt x="360279" y="2335427"/>
                </a:lnTo>
                <a:lnTo>
                  <a:pt x="335566" y="2261287"/>
                </a:lnTo>
                <a:cubicBezTo>
                  <a:pt x="331447" y="2248930"/>
                  <a:pt x="325350" y="2237064"/>
                  <a:pt x="323209" y="2224216"/>
                </a:cubicBezTo>
                <a:cubicBezTo>
                  <a:pt x="306570" y="2124383"/>
                  <a:pt x="318774" y="2173841"/>
                  <a:pt x="286139" y="2075935"/>
                </a:cubicBezTo>
                <a:cubicBezTo>
                  <a:pt x="282020" y="2063578"/>
                  <a:pt x="281007" y="2049702"/>
                  <a:pt x="273782" y="2038865"/>
                </a:cubicBezTo>
                <a:lnTo>
                  <a:pt x="249068" y="2001795"/>
                </a:lnTo>
                <a:lnTo>
                  <a:pt x="224355" y="1927654"/>
                </a:lnTo>
                <a:lnTo>
                  <a:pt x="211998" y="1890584"/>
                </a:lnTo>
                <a:cubicBezTo>
                  <a:pt x="216117" y="1828800"/>
                  <a:pt x="217873" y="1766814"/>
                  <a:pt x="224355" y="1705233"/>
                </a:cubicBezTo>
                <a:cubicBezTo>
                  <a:pt x="226133" y="1688344"/>
                  <a:pt x="233381" y="1672459"/>
                  <a:pt x="236712" y="1655806"/>
                </a:cubicBezTo>
                <a:cubicBezTo>
                  <a:pt x="241625" y="1631238"/>
                  <a:pt x="244949" y="1606379"/>
                  <a:pt x="249068" y="1581665"/>
                </a:cubicBezTo>
                <a:cubicBezTo>
                  <a:pt x="244809" y="1513512"/>
                  <a:pt x="222192" y="1390444"/>
                  <a:pt x="249068" y="1309816"/>
                </a:cubicBezTo>
                <a:cubicBezTo>
                  <a:pt x="253764" y="1295727"/>
                  <a:pt x="263281" y="1283247"/>
                  <a:pt x="273782" y="1272746"/>
                </a:cubicBezTo>
                <a:cubicBezTo>
                  <a:pt x="284283" y="1262245"/>
                  <a:pt x="298495" y="1256271"/>
                  <a:pt x="310852" y="1248033"/>
                </a:cubicBezTo>
                <a:cubicBezTo>
                  <a:pt x="314971" y="1235676"/>
                  <a:pt x="316747" y="1222271"/>
                  <a:pt x="323209" y="1210962"/>
                </a:cubicBezTo>
                <a:cubicBezTo>
                  <a:pt x="333427" y="1193081"/>
                  <a:pt x="348469" y="1178407"/>
                  <a:pt x="360279" y="1161535"/>
                </a:cubicBezTo>
                <a:cubicBezTo>
                  <a:pt x="377312" y="1137202"/>
                  <a:pt x="393230" y="1112108"/>
                  <a:pt x="409706" y="1087395"/>
                </a:cubicBezTo>
                <a:lnTo>
                  <a:pt x="459133" y="1013254"/>
                </a:lnTo>
                <a:cubicBezTo>
                  <a:pt x="467371" y="1000897"/>
                  <a:pt x="469758" y="980880"/>
                  <a:pt x="483847" y="976184"/>
                </a:cubicBezTo>
                <a:cubicBezTo>
                  <a:pt x="577027" y="945123"/>
                  <a:pt x="462168" y="987023"/>
                  <a:pt x="557987" y="939114"/>
                </a:cubicBezTo>
                <a:cubicBezTo>
                  <a:pt x="569637" y="933289"/>
                  <a:pt x="582701" y="930876"/>
                  <a:pt x="595058" y="926757"/>
                </a:cubicBezTo>
                <a:cubicBezTo>
                  <a:pt x="654340" y="837833"/>
                  <a:pt x="570391" y="947321"/>
                  <a:pt x="693912" y="864973"/>
                </a:cubicBezTo>
                <a:cubicBezTo>
                  <a:pt x="718625" y="848497"/>
                  <a:pt x="739874" y="824939"/>
                  <a:pt x="768052" y="815546"/>
                </a:cubicBezTo>
                <a:cubicBezTo>
                  <a:pt x="780409" y="811427"/>
                  <a:pt x="793737" y="809515"/>
                  <a:pt x="805123" y="803189"/>
                </a:cubicBezTo>
                <a:cubicBezTo>
                  <a:pt x="831087" y="788765"/>
                  <a:pt x="854550" y="770238"/>
                  <a:pt x="879263" y="753762"/>
                </a:cubicBezTo>
                <a:cubicBezTo>
                  <a:pt x="891620" y="745524"/>
                  <a:pt x="901926" y="732651"/>
                  <a:pt x="916333" y="729049"/>
                </a:cubicBezTo>
                <a:lnTo>
                  <a:pt x="965760" y="716692"/>
                </a:lnTo>
                <a:cubicBezTo>
                  <a:pt x="978117" y="708454"/>
                  <a:pt x="992330" y="702480"/>
                  <a:pt x="1002831" y="691979"/>
                </a:cubicBezTo>
                <a:cubicBezTo>
                  <a:pt x="1013332" y="681478"/>
                  <a:pt x="1014950" y="662779"/>
                  <a:pt x="1027544" y="654908"/>
                </a:cubicBezTo>
                <a:cubicBezTo>
                  <a:pt x="1064936" y="631538"/>
                  <a:pt x="1147874" y="622081"/>
                  <a:pt x="1188182" y="617838"/>
                </a:cubicBezTo>
                <a:cubicBezTo>
                  <a:pt x="1237508" y="612646"/>
                  <a:pt x="1287036" y="609600"/>
                  <a:pt x="1336463" y="605481"/>
                </a:cubicBezTo>
                <a:cubicBezTo>
                  <a:pt x="1429631" y="574427"/>
                  <a:pt x="1314796" y="616316"/>
                  <a:pt x="1410604" y="568411"/>
                </a:cubicBezTo>
                <a:cubicBezTo>
                  <a:pt x="1422254" y="562586"/>
                  <a:pt x="1436288" y="562380"/>
                  <a:pt x="1447674" y="556054"/>
                </a:cubicBezTo>
                <a:cubicBezTo>
                  <a:pt x="1473638" y="541629"/>
                  <a:pt x="1493636" y="516019"/>
                  <a:pt x="1521814" y="506627"/>
                </a:cubicBezTo>
                <a:cubicBezTo>
                  <a:pt x="1610044" y="477218"/>
                  <a:pt x="1574280" y="496364"/>
                  <a:pt x="1633025" y="457200"/>
                </a:cubicBezTo>
                <a:cubicBezTo>
                  <a:pt x="1660024" y="416703"/>
                  <a:pt x="1633025" y="395417"/>
                  <a:pt x="1633025" y="3830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00760" y="2953265"/>
            <a:ext cx="173035" cy="556054"/>
          </a:xfrm>
          <a:custGeom>
            <a:avLst/>
            <a:gdLst>
              <a:gd name="connsiteX0" fmla="*/ 24754 w 173035"/>
              <a:gd name="connsiteY0" fmla="*/ 0 h 556054"/>
              <a:gd name="connsiteX1" fmla="*/ 24754 w 173035"/>
              <a:gd name="connsiteY1" fmla="*/ 0 h 556054"/>
              <a:gd name="connsiteX2" fmla="*/ 12397 w 173035"/>
              <a:gd name="connsiteY2" fmla="*/ 345989 h 556054"/>
              <a:gd name="connsiteX3" fmla="*/ 40 w 173035"/>
              <a:gd name="connsiteY3" fmla="*/ 395416 h 556054"/>
              <a:gd name="connsiteX4" fmla="*/ 37110 w 173035"/>
              <a:gd name="connsiteY4" fmla="*/ 543697 h 556054"/>
              <a:gd name="connsiteX5" fmla="*/ 86537 w 173035"/>
              <a:gd name="connsiteY5" fmla="*/ 556054 h 556054"/>
              <a:gd name="connsiteX6" fmla="*/ 148321 w 173035"/>
              <a:gd name="connsiteY6" fmla="*/ 543697 h 556054"/>
              <a:gd name="connsiteX7" fmla="*/ 173035 w 173035"/>
              <a:gd name="connsiteY7" fmla="*/ 469557 h 556054"/>
              <a:gd name="connsiteX8" fmla="*/ 160678 w 173035"/>
              <a:gd name="connsiteY8" fmla="*/ 296562 h 556054"/>
              <a:gd name="connsiteX9" fmla="*/ 135964 w 173035"/>
              <a:gd name="connsiteY9" fmla="*/ 222421 h 556054"/>
              <a:gd name="connsiteX10" fmla="*/ 98894 w 173035"/>
              <a:gd name="connsiteY10" fmla="*/ 111211 h 556054"/>
              <a:gd name="connsiteX11" fmla="*/ 61824 w 173035"/>
              <a:gd name="connsiteY11" fmla="*/ 37070 h 556054"/>
              <a:gd name="connsiteX12" fmla="*/ 24754 w 173035"/>
              <a:gd name="connsiteY12" fmla="*/ 0 h 5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035" h="556054">
                <a:moveTo>
                  <a:pt x="24754" y="0"/>
                </a:moveTo>
                <a:lnTo>
                  <a:pt x="24754" y="0"/>
                </a:lnTo>
                <a:cubicBezTo>
                  <a:pt x="20635" y="115330"/>
                  <a:pt x="19596" y="230811"/>
                  <a:pt x="12397" y="345989"/>
                </a:cubicBezTo>
                <a:cubicBezTo>
                  <a:pt x="11338" y="362939"/>
                  <a:pt x="40" y="378433"/>
                  <a:pt x="40" y="395416"/>
                </a:cubicBezTo>
                <a:cubicBezTo>
                  <a:pt x="40" y="417029"/>
                  <a:pt x="-2719" y="517144"/>
                  <a:pt x="37110" y="543697"/>
                </a:cubicBezTo>
                <a:cubicBezTo>
                  <a:pt x="51240" y="553117"/>
                  <a:pt x="70061" y="551935"/>
                  <a:pt x="86537" y="556054"/>
                </a:cubicBezTo>
                <a:cubicBezTo>
                  <a:pt x="107132" y="551935"/>
                  <a:pt x="133470" y="558548"/>
                  <a:pt x="148321" y="543697"/>
                </a:cubicBezTo>
                <a:cubicBezTo>
                  <a:pt x="166741" y="525277"/>
                  <a:pt x="173035" y="469557"/>
                  <a:pt x="173035" y="469557"/>
                </a:cubicBezTo>
                <a:cubicBezTo>
                  <a:pt x="168916" y="411892"/>
                  <a:pt x="169254" y="353734"/>
                  <a:pt x="160678" y="296562"/>
                </a:cubicBezTo>
                <a:cubicBezTo>
                  <a:pt x="156814" y="270800"/>
                  <a:pt x="144202" y="247135"/>
                  <a:pt x="135964" y="222421"/>
                </a:cubicBezTo>
                <a:lnTo>
                  <a:pt x="98894" y="111211"/>
                </a:lnTo>
                <a:cubicBezTo>
                  <a:pt x="92346" y="91566"/>
                  <a:pt x="81785" y="49047"/>
                  <a:pt x="61824" y="37070"/>
                </a:cubicBezTo>
                <a:cubicBezTo>
                  <a:pt x="51228" y="30713"/>
                  <a:pt x="30932" y="6178"/>
                  <a:pt x="24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1110662" y="4458719"/>
            <a:ext cx="6894099" cy="2327209"/>
          </a:xfrm>
          <a:prstGeom prst="rect">
            <a:avLst/>
          </a:prstGeom>
        </p:spPr>
      </p:pic>
      <p:sp>
        <p:nvSpPr>
          <p:cNvPr id="10" name="TextBox 1"/>
          <p:cNvSpPr txBox="1">
            <a:spLocks noChangeArrowheads="1"/>
          </p:cNvSpPr>
          <p:nvPr/>
        </p:nvSpPr>
        <p:spPr bwMode="auto">
          <a:xfrm>
            <a:off x="5870642" y="3031558"/>
            <a:ext cx="3273358" cy="1102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86518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spcBef>
                <a:spcPts val="50"/>
              </a:spcBef>
            </a:pPr>
            <a:endParaRPr lang="en-US" sz="1600" b="1" i="1" dirty="0">
              <a:solidFill>
                <a:srgbClr val="000000"/>
              </a:solidFill>
              <a:latin typeface="Calibri" charset="0"/>
            </a:endParaRPr>
          </a:p>
          <a:p>
            <a:pPr lvl="1" eaLnBrk="1" hangingPunct="1">
              <a:spcBef>
                <a:spcPts val="50"/>
              </a:spcBef>
            </a:pPr>
            <a:endParaRPr lang="en-US" sz="1600" b="1" i="1" dirty="0">
              <a:solidFill>
                <a:srgbClr val="000000"/>
              </a:solidFill>
              <a:latin typeface="Calibri" charset="0"/>
            </a:endParaRPr>
          </a:p>
          <a:p>
            <a:pPr lvl="1" eaLnBrk="1" hangingPunct="1">
              <a:spcBef>
                <a:spcPts val="50"/>
              </a:spcBef>
              <a:buFont typeface="Arial" charset="0"/>
              <a:buChar char="•"/>
            </a:pPr>
            <a:r>
              <a:rPr lang="en-US" sz="1600" b="1" i="1" dirty="0" smtClean="0">
                <a:solidFill>
                  <a:srgbClr val="000000"/>
                </a:solidFill>
                <a:latin typeface="Calibri" charset="0"/>
              </a:rPr>
              <a:t>Soon to be independently validated</a:t>
            </a:r>
            <a:endParaRPr lang="en-US" sz="1600" b="1" dirty="0">
              <a:solidFill>
                <a:srgbClr val="000000"/>
              </a:solidFill>
              <a:latin typeface="Calibri" charset="0"/>
            </a:endParaRPr>
          </a:p>
        </p:txBody>
      </p:sp>
    </p:spTree>
    <p:extLst>
      <p:ext uri="{BB962C8B-B14F-4D97-AF65-F5344CB8AC3E}">
        <p14:creationId xmlns:p14="http://schemas.microsoft.com/office/powerpoint/2010/main" val="348367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6"/>
          <p:cNvSpPr txBox="1">
            <a:spLocks noChangeArrowheads="1"/>
          </p:cNvSpPr>
          <p:nvPr/>
        </p:nvSpPr>
        <p:spPr bwMode="auto">
          <a:xfrm>
            <a:off x="381000" y="381000"/>
            <a:ext cx="8305800" cy="523875"/>
          </a:xfrm>
          <a:prstGeom prst="rect">
            <a:avLst/>
          </a:prstGeom>
          <a:noFill/>
          <a:ln w="9525">
            <a:noFill/>
            <a:miter lim="800000"/>
            <a:headEnd/>
            <a:tailEnd/>
          </a:ln>
        </p:spPr>
        <p:txBody>
          <a:bodyPr>
            <a:spAutoFit/>
          </a:bodyPr>
          <a:lstStyle/>
          <a:p>
            <a:pPr algn="ctr">
              <a:spcBef>
                <a:spcPct val="50000"/>
              </a:spcBef>
              <a:defRPr/>
            </a:pPr>
            <a:r>
              <a:rPr lang="en-US" sz="2800" b="1" dirty="0">
                <a:solidFill>
                  <a:schemeClr val="tx1">
                    <a:lumMod val="50000"/>
                    <a:lumOff val="50000"/>
                  </a:schemeClr>
                </a:solidFill>
                <a:latin typeface="+mn-lt"/>
                <a:cs typeface="Arial" charset="0"/>
              </a:rPr>
              <a:t>CF Programs Build “Foundations” to Catalyze Research</a:t>
            </a:r>
          </a:p>
        </p:txBody>
      </p:sp>
      <p:sp>
        <p:nvSpPr>
          <p:cNvPr id="10" name="Subtitle 2"/>
          <p:cNvSpPr txBox="1">
            <a:spLocks/>
          </p:cNvSpPr>
          <p:nvPr/>
        </p:nvSpPr>
        <p:spPr>
          <a:xfrm>
            <a:off x="304800" y="2971800"/>
            <a:ext cx="8056563" cy="1524000"/>
          </a:xfrm>
          <a:prstGeom prst="rect">
            <a:avLst/>
          </a:prstGeom>
        </p:spPr>
        <p:txBody>
          <a:bodyPr/>
          <a:lstStyle/>
          <a:p>
            <a:pPr marL="236538" indent="-236538" eaLnBrk="0" hangingPunct="0">
              <a:spcBef>
                <a:spcPct val="20000"/>
              </a:spcBef>
              <a:defRPr/>
            </a:pPr>
            <a:r>
              <a:rPr lang="en-US" sz="1600" dirty="0">
                <a:solidFill>
                  <a:schemeClr val="bg1">
                    <a:lumMod val="65000"/>
                  </a:schemeClr>
                </a:solidFill>
                <a:latin typeface="+mn-lt"/>
                <a:cs typeface="Arial" charset="0"/>
              </a:rPr>
              <a:t>■ </a:t>
            </a:r>
            <a:r>
              <a:rPr lang="en-US" b="1" dirty="0">
                <a:solidFill>
                  <a:schemeClr val="bg1">
                    <a:lumMod val="65000"/>
                  </a:schemeClr>
                </a:solidFill>
                <a:latin typeface="+mn-lt"/>
                <a:cs typeface="+mn-cs"/>
              </a:rPr>
              <a:t>New Tools, Infrastructure, and Data to Support or Establish </a:t>
            </a:r>
            <a:r>
              <a:rPr lang="en-US" b="1" dirty="0">
                <a:solidFill>
                  <a:schemeClr val="bg1">
                    <a:lumMod val="65000"/>
                  </a:schemeClr>
                </a:solidFill>
                <a:latin typeface="+mn-lt"/>
                <a:cs typeface="Arial" charset="0"/>
              </a:rPr>
              <a:t>New</a:t>
            </a:r>
            <a:r>
              <a:rPr lang="en-US" b="1" dirty="0">
                <a:solidFill>
                  <a:schemeClr val="bg1">
                    <a:lumMod val="65000"/>
                  </a:schemeClr>
                </a:solidFill>
                <a:latin typeface="+mn-lt"/>
                <a:cs typeface="+mn-cs"/>
              </a:rPr>
              <a:t> Fields of Study</a:t>
            </a:r>
          </a:p>
          <a:p>
            <a:pPr marL="742950" lvl="1" indent="-285750" eaLnBrk="0" hangingPunct="0">
              <a:spcBef>
                <a:spcPct val="20000"/>
              </a:spcBef>
              <a:defRPr/>
            </a:pPr>
            <a:r>
              <a:rPr lang="en-US" sz="1600" dirty="0">
                <a:solidFill>
                  <a:schemeClr val="bg1">
                    <a:lumMod val="65000"/>
                  </a:schemeClr>
                </a:solidFill>
                <a:latin typeface="+mn-lt"/>
                <a:cs typeface="Arial" charset="0"/>
              </a:rPr>
              <a:t>■ Metabolomics</a:t>
            </a:r>
            <a:endParaRPr lang="en-US" sz="1600" dirty="0">
              <a:solidFill>
                <a:schemeClr val="bg1">
                  <a:lumMod val="65000"/>
                </a:schemeClr>
              </a:solidFill>
              <a:latin typeface="+mn-lt"/>
            </a:endParaRPr>
          </a:p>
          <a:p>
            <a:pPr marL="742950" lvl="1" indent="-285750" eaLnBrk="0" hangingPunct="0">
              <a:spcBef>
                <a:spcPct val="20000"/>
              </a:spcBef>
              <a:defRPr/>
            </a:pPr>
            <a:r>
              <a:rPr lang="en-US" sz="1600" dirty="0">
                <a:solidFill>
                  <a:schemeClr val="bg1">
                    <a:lumMod val="65000"/>
                  </a:schemeClr>
                </a:solidFill>
                <a:latin typeface="+mn-lt"/>
                <a:cs typeface="Arial" charset="0"/>
              </a:rPr>
              <a:t>■ </a:t>
            </a:r>
            <a:r>
              <a:rPr lang="en-US" sz="1600" dirty="0">
                <a:solidFill>
                  <a:schemeClr val="bg1">
                    <a:lumMod val="65000"/>
                  </a:schemeClr>
                </a:solidFill>
                <a:latin typeface="+mn-lt"/>
              </a:rPr>
              <a:t>Libraries of Integrated Network-based Cellular Signatures (LINCS)</a:t>
            </a:r>
            <a:endParaRPr lang="en-US" sz="1600" dirty="0">
              <a:solidFill>
                <a:schemeClr val="bg1">
                  <a:lumMod val="65000"/>
                </a:schemeClr>
              </a:solidFill>
              <a:latin typeface="+mn-lt"/>
              <a:cs typeface="Arial" charset="0"/>
            </a:endParaRPr>
          </a:p>
          <a:p>
            <a:pPr marL="742950" lvl="1" indent="-285750" eaLnBrk="0" hangingPunct="0">
              <a:spcBef>
                <a:spcPct val="20000"/>
              </a:spcBef>
              <a:defRPr/>
            </a:pPr>
            <a:r>
              <a:rPr lang="en-US" sz="1600" dirty="0">
                <a:solidFill>
                  <a:schemeClr val="bg1">
                    <a:lumMod val="65000"/>
                  </a:schemeClr>
                </a:solidFill>
                <a:latin typeface="+mn-lt"/>
                <a:cs typeface="Arial" charset="0"/>
              </a:rPr>
              <a:t>■ Knock-Out Mouse Phenotyping Project (KOMP2)</a:t>
            </a:r>
          </a:p>
          <a:p>
            <a:pPr marL="742950" lvl="1" indent="-285750" eaLnBrk="0" hangingPunct="0">
              <a:spcBef>
                <a:spcPct val="20000"/>
              </a:spcBef>
              <a:defRPr/>
            </a:pPr>
            <a:r>
              <a:rPr lang="en-US" sz="1600" dirty="0">
                <a:solidFill>
                  <a:schemeClr val="bg1">
                    <a:lumMod val="65000"/>
                  </a:schemeClr>
                </a:solidFill>
                <a:latin typeface="+mn-lt"/>
                <a:cs typeface="Arial" charset="0"/>
              </a:rPr>
              <a:t>■ Protein Capture Reagents</a:t>
            </a:r>
            <a:endParaRPr lang="en-US" sz="1600" dirty="0">
              <a:solidFill>
                <a:schemeClr val="bg1">
                  <a:lumMod val="65000"/>
                </a:schemeClr>
              </a:solidFill>
              <a:latin typeface="+mn-lt"/>
            </a:endParaRPr>
          </a:p>
          <a:p>
            <a:pPr marL="742950" lvl="1" indent="-285750" eaLnBrk="0" hangingPunct="0">
              <a:spcBef>
                <a:spcPct val="20000"/>
              </a:spcBef>
              <a:buFont typeface="Arial" charset="0"/>
              <a:buChar char="–"/>
              <a:defRPr/>
            </a:pPr>
            <a:endParaRPr lang="en-US" sz="1600" dirty="0">
              <a:latin typeface="+mn-lt"/>
              <a:cs typeface="+mn-cs"/>
            </a:endParaRPr>
          </a:p>
          <a:p>
            <a:pPr marL="742950" lvl="1" indent="-285750" eaLnBrk="0" hangingPunct="0">
              <a:spcBef>
                <a:spcPct val="20000"/>
              </a:spcBef>
              <a:buFont typeface="Arial" charset="0"/>
              <a:buChar char="–"/>
              <a:defRPr/>
            </a:pPr>
            <a:endParaRPr lang="en-US" sz="1600" dirty="0">
              <a:latin typeface="+mn-lt"/>
              <a:cs typeface="+mn-cs"/>
            </a:endParaRPr>
          </a:p>
        </p:txBody>
      </p:sp>
      <p:sp>
        <p:nvSpPr>
          <p:cNvPr id="11" name="Subtitle 2"/>
          <p:cNvSpPr txBox="1">
            <a:spLocks/>
          </p:cNvSpPr>
          <p:nvPr/>
        </p:nvSpPr>
        <p:spPr bwMode="auto">
          <a:xfrm>
            <a:off x="286265" y="4495800"/>
            <a:ext cx="7920038" cy="1371600"/>
          </a:xfrm>
          <a:prstGeom prst="rect">
            <a:avLst/>
          </a:prstGeom>
          <a:noFill/>
          <a:ln w="9525">
            <a:noFill/>
            <a:miter lim="800000"/>
            <a:headEnd/>
            <a:tailEnd/>
          </a:ln>
        </p:spPr>
        <p:txBody>
          <a:bodyPr/>
          <a:lstStyle/>
          <a:p>
            <a:pPr marL="236538" indent="-236538" eaLnBrk="0" hangingPunct="0">
              <a:spcBef>
                <a:spcPct val="20000"/>
              </a:spcBef>
              <a:buClr>
                <a:srgbClr val="FFCC00"/>
              </a:buClr>
              <a:defRPr/>
            </a:pPr>
            <a:r>
              <a:rPr lang="en-US" sz="1600" dirty="0">
                <a:solidFill>
                  <a:schemeClr val="tx2"/>
                </a:solidFill>
                <a:latin typeface="+mn-lt"/>
              </a:rPr>
              <a:t>■ </a:t>
            </a:r>
            <a:r>
              <a:rPr lang="en-US" b="1" dirty="0">
                <a:solidFill>
                  <a:schemeClr val="tx2"/>
                </a:solidFill>
                <a:latin typeface="+mn-lt"/>
              </a:rPr>
              <a:t>New Technologies and Approaches to Overcome Barriers to Progress in a Field</a:t>
            </a:r>
            <a:endParaRPr lang="en-US" b="1" kern="0" dirty="0">
              <a:solidFill>
                <a:schemeClr val="tx2"/>
              </a:solidFill>
              <a:latin typeface="+mn-lt"/>
              <a:cs typeface="Arial" charset="0"/>
            </a:endParaRPr>
          </a:p>
          <a:p>
            <a:pPr lvl="1" eaLnBrk="0" hangingPunct="0">
              <a:spcBef>
                <a:spcPct val="20000"/>
              </a:spcBef>
              <a:buClr>
                <a:srgbClr val="FFCC00"/>
              </a:buClr>
              <a:defRPr/>
            </a:pPr>
            <a:r>
              <a:rPr lang="en-US" sz="1600" dirty="0">
                <a:solidFill>
                  <a:schemeClr val="bg1">
                    <a:lumMod val="65000"/>
                  </a:schemeClr>
                </a:solidFill>
                <a:latin typeface="+mn-lt"/>
              </a:rPr>
              <a:t>■ </a:t>
            </a:r>
            <a:r>
              <a:rPr lang="en-US" sz="1600" dirty="0" smtClean="0">
                <a:solidFill>
                  <a:schemeClr val="bg1">
                    <a:lumMod val="65000"/>
                  </a:schemeClr>
                </a:solidFill>
                <a:latin typeface="+mn-lt"/>
                <a:cs typeface="Arial" charset="0"/>
              </a:rPr>
              <a:t>Single Cell Analysis</a:t>
            </a:r>
            <a:endParaRPr lang="en-US" sz="1600" dirty="0">
              <a:solidFill>
                <a:schemeClr val="bg1">
                  <a:lumMod val="65000"/>
                </a:schemeClr>
              </a:solidFill>
              <a:latin typeface="+mn-lt"/>
              <a:cs typeface="Arial" charset="0"/>
            </a:endParaRPr>
          </a:p>
          <a:p>
            <a:pPr lvl="1" eaLnBrk="0" hangingPunct="0">
              <a:spcBef>
                <a:spcPct val="20000"/>
              </a:spcBef>
              <a:buClr>
                <a:srgbClr val="FFCC00"/>
              </a:buClr>
              <a:defRPr/>
            </a:pPr>
            <a:r>
              <a:rPr lang="en-US" sz="1600" dirty="0">
                <a:solidFill>
                  <a:schemeClr val="bg1">
                    <a:lumMod val="65000"/>
                  </a:schemeClr>
                </a:solidFill>
                <a:latin typeface="+mn-lt"/>
              </a:rPr>
              <a:t>■ PROMIS: Patient Report Outcomes Management System </a:t>
            </a:r>
            <a:endParaRPr lang="en-US" sz="1600" kern="0" dirty="0">
              <a:solidFill>
                <a:schemeClr val="bg1">
                  <a:lumMod val="65000"/>
                </a:schemeClr>
              </a:solidFill>
              <a:latin typeface="+mn-lt"/>
              <a:cs typeface="Arial" charset="0"/>
            </a:endParaRPr>
          </a:p>
          <a:p>
            <a:pPr lvl="1" eaLnBrk="0" hangingPunct="0">
              <a:spcBef>
                <a:spcPct val="20000"/>
              </a:spcBef>
              <a:buClr>
                <a:srgbClr val="FFCC00"/>
              </a:buClr>
              <a:defRPr/>
            </a:pPr>
            <a:r>
              <a:rPr lang="en-US" sz="1600" dirty="0">
                <a:latin typeface="Arial" charset="0"/>
              </a:rPr>
              <a:t>■ </a:t>
            </a:r>
            <a:r>
              <a:rPr lang="en-US" sz="1600" dirty="0" err="1" smtClean="0">
                <a:latin typeface="+mn-lt"/>
              </a:rPr>
              <a:t>Glycoscience</a:t>
            </a:r>
            <a:endParaRPr lang="en-US" sz="1600" kern="0" dirty="0">
              <a:latin typeface="+mn-lt"/>
              <a:cs typeface="Arial" charset="0"/>
            </a:endParaRPr>
          </a:p>
          <a:p>
            <a:pPr lvl="1" eaLnBrk="0" hangingPunct="0">
              <a:spcBef>
                <a:spcPct val="20000"/>
              </a:spcBef>
              <a:buClr>
                <a:srgbClr val="FFCC00"/>
              </a:buClr>
              <a:defRPr/>
            </a:pPr>
            <a:endParaRPr lang="en-US" sz="1600" kern="0" dirty="0">
              <a:latin typeface="+mn-lt"/>
              <a:cs typeface="Arial" charset="0"/>
            </a:endParaRPr>
          </a:p>
        </p:txBody>
      </p:sp>
      <p:sp>
        <p:nvSpPr>
          <p:cNvPr id="12" name="Subtitle 2"/>
          <p:cNvSpPr txBox="1">
            <a:spLocks/>
          </p:cNvSpPr>
          <p:nvPr/>
        </p:nvSpPr>
        <p:spPr bwMode="auto">
          <a:xfrm>
            <a:off x="228600" y="1219200"/>
            <a:ext cx="8229600" cy="1828800"/>
          </a:xfrm>
          <a:prstGeom prst="rect">
            <a:avLst/>
          </a:prstGeom>
          <a:noFill/>
          <a:ln w="9525">
            <a:noFill/>
            <a:miter lim="800000"/>
            <a:headEnd/>
            <a:tailEnd/>
          </a:ln>
        </p:spPr>
        <p:txBody>
          <a:bodyPr/>
          <a:lstStyle/>
          <a:p>
            <a:pPr eaLnBrk="0" hangingPunct="0">
              <a:spcBef>
                <a:spcPct val="20000"/>
              </a:spcBef>
              <a:buClr>
                <a:srgbClr val="FFCC00"/>
              </a:buClr>
              <a:defRPr/>
            </a:pPr>
            <a:r>
              <a:rPr lang="en-US" sz="1600" dirty="0">
                <a:solidFill>
                  <a:schemeClr val="bg1">
                    <a:lumMod val="65000"/>
                  </a:schemeClr>
                </a:solidFill>
                <a:latin typeface="+mn-lt"/>
                <a:cs typeface="Arial" charset="0"/>
              </a:rPr>
              <a:t>■ </a:t>
            </a:r>
            <a:r>
              <a:rPr lang="en-US" b="1" dirty="0">
                <a:solidFill>
                  <a:schemeClr val="bg1">
                    <a:lumMod val="65000"/>
                  </a:schemeClr>
                </a:solidFill>
                <a:latin typeface="+mn-lt"/>
                <a:cs typeface="Arial" charset="0"/>
              </a:rPr>
              <a:t>New Approaches to Foster Innovation and Invigorate the Research Workforce </a:t>
            </a:r>
          </a:p>
          <a:p>
            <a:pPr marL="688975" lvl="1" indent="-231775" eaLnBrk="0" hangingPunct="0">
              <a:spcBef>
                <a:spcPct val="20000"/>
              </a:spcBef>
              <a:buClr>
                <a:srgbClr val="FFCC00"/>
              </a:buClr>
              <a:defRPr/>
            </a:pPr>
            <a:r>
              <a:rPr lang="en-US" sz="1600" dirty="0">
                <a:solidFill>
                  <a:schemeClr val="bg1">
                    <a:lumMod val="65000"/>
                  </a:schemeClr>
                </a:solidFill>
                <a:latin typeface="+mn-lt"/>
                <a:cs typeface="Arial" charset="0"/>
              </a:rPr>
              <a:t>■  High-Risk High-Reward (Pioneer, New Innovator, Transformative Research, Early  Independence Awards)</a:t>
            </a:r>
          </a:p>
          <a:p>
            <a:pPr marL="463550" lvl="2" eaLnBrk="0" hangingPunct="0">
              <a:spcBef>
                <a:spcPct val="20000"/>
              </a:spcBef>
              <a:buClr>
                <a:srgbClr val="FFCC00"/>
              </a:buClr>
              <a:defRPr/>
            </a:pPr>
            <a:r>
              <a:rPr lang="en-US" sz="1600" dirty="0">
                <a:solidFill>
                  <a:schemeClr val="bg1">
                    <a:lumMod val="65000"/>
                  </a:schemeClr>
                </a:solidFill>
                <a:latin typeface="+mn-lt"/>
                <a:cs typeface="Arial" charset="0"/>
              </a:rPr>
              <a:t>■ </a:t>
            </a:r>
            <a:r>
              <a:rPr lang="en-US" sz="1600" b="1" dirty="0">
                <a:solidFill>
                  <a:schemeClr val="bg1">
                    <a:lumMod val="65000"/>
                  </a:schemeClr>
                </a:solidFill>
                <a:latin typeface="+mn-lt"/>
                <a:cs typeface="Arial" charset="0"/>
              </a:rPr>
              <a:t>B</a:t>
            </a:r>
            <a:r>
              <a:rPr lang="en-US" sz="1600" dirty="0">
                <a:solidFill>
                  <a:schemeClr val="bg1">
                    <a:lumMod val="65000"/>
                  </a:schemeClr>
                </a:solidFill>
                <a:latin typeface="+mn-lt"/>
                <a:cs typeface="Arial" charset="0"/>
              </a:rPr>
              <a:t>roadening </a:t>
            </a:r>
            <a:r>
              <a:rPr lang="en-US" sz="1600" b="1" dirty="0">
                <a:solidFill>
                  <a:schemeClr val="bg1">
                    <a:lumMod val="65000"/>
                  </a:schemeClr>
                </a:solidFill>
                <a:latin typeface="+mn-lt"/>
                <a:cs typeface="Arial" charset="0"/>
              </a:rPr>
              <a:t>E</a:t>
            </a:r>
            <a:r>
              <a:rPr lang="en-US" sz="1600" dirty="0">
                <a:solidFill>
                  <a:schemeClr val="bg1">
                    <a:lumMod val="65000"/>
                  </a:schemeClr>
                </a:solidFill>
                <a:latin typeface="+mn-lt"/>
                <a:cs typeface="Arial" charset="0"/>
              </a:rPr>
              <a:t>xperiences in </a:t>
            </a:r>
            <a:r>
              <a:rPr lang="en-US" sz="1600" b="1" dirty="0">
                <a:solidFill>
                  <a:schemeClr val="bg1">
                    <a:lumMod val="65000"/>
                  </a:schemeClr>
                </a:solidFill>
                <a:latin typeface="+mn-lt"/>
                <a:cs typeface="Arial" charset="0"/>
              </a:rPr>
              <a:t>S</a:t>
            </a:r>
            <a:r>
              <a:rPr lang="en-US" sz="1600" dirty="0">
                <a:solidFill>
                  <a:schemeClr val="bg1">
                    <a:lumMod val="65000"/>
                  </a:schemeClr>
                </a:solidFill>
                <a:latin typeface="+mn-lt"/>
                <a:cs typeface="Arial" charset="0"/>
              </a:rPr>
              <a:t>cientific </a:t>
            </a:r>
            <a:r>
              <a:rPr lang="en-US" sz="1600" b="1" dirty="0">
                <a:solidFill>
                  <a:schemeClr val="bg1">
                    <a:lumMod val="65000"/>
                  </a:schemeClr>
                </a:solidFill>
                <a:latin typeface="+mn-lt"/>
                <a:cs typeface="Arial" charset="0"/>
              </a:rPr>
              <a:t>T</a:t>
            </a:r>
            <a:r>
              <a:rPr lang="en-US" sz="1600" dirty="0">
                <a:solidFill>
                  <a:schemeClr val="bg1">
                    <a:lumMod val="65000"/>
                  </a:schemeClr>
                </a:solidFill>
                <a:latin typeface="+mn-lt"/>
                <a:cs typeface="Arial" charset="0"/>
              </a:rPr>
              <a:t>raining (</a:t>
            </a:r>
            <a:r>
              <a:rPr lang="en-US" sz="1600" b="1" dirty="0">
                <a:solidFill>
                  <a:schemeClr val="bg1">
                    <a:lumMod val="65000"/>
                  </a:schemeClr>
                </a:solidFill>
                <a:latin typeface="+mn-lt"/>
                <a:cs typeface="Arial" charset="0"/>
              </a:rPr>
              <a:t>BEST</a:t>
            </a:r>
            <a:r>
              <a:rPr lang="en-US" sz="1600" dirty="0">
                <a:solidFill>
                  <a:schemeClr val="bg1">
                    <a:lumMod val="65000"/>
                  </a:schemeClr>
                </a:solidFill>
                <a:latin typeface="+mn-lt"/>
                <a:cs typeface="Arial" charset="0"/>
              </a:rPr>
              <a:t>) Awards (New in FY13)</a:t>
            </a:r>
          </a:p>
          <a:p>
            <a:pPr marL="463550" lvl="2" eaLnBrk="0" hangingPunct="0">
              <a:spcBef>
                <a:spcPct val="20000"/>
              </a:spcBef>
              <a:buClr>
                <a:srgbClr val="FFCC00"/>
              </a:buClr>
              <a:defRPr/>
            </a:pPr>
            <a:r>
              <a:rPr lang="en-US" sz="1600" dirty="0">
                <a:solidFill>
                  <a:schemeClr val="bg1">
                    <a:lumMod val="65000"/>
                  </a:schemeClr>
                </a:solidFill>
                <a:cs typeface="Arial" charset="0"/>
              </a:rPr>
              <a:t>■ </a:t>
            </a:r>
            <a:r>
              <a:rPr lang="en-US" sz="1600" dirty="0">
                <a:solidFill>
                  <a:schemeClr val="bg1">
                    <a:lumMod val="65000"/>
                  </a:schemeClr>
                </a:solidFill>
                <a:latin typeface="+mn-lt"/>
                <a:cs typeface="Arial" charset="0"/>
              </a:rPr>
              <a:t>Increasing Diversity in the NIH-funded Workforce (New in FY13)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Glycoscience</a:t>
            </a:r>
            <a:r>
              <a:rPr lang="en-US" dirty="0" smtClean="0"/>
              <a:t> Goals</a:t>
            </a:r>
            <a:endParaRPr lang="en-US"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76400"/>
            <a:ext cx="2768600"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1"/>
          <p:cNvSpPr txBox="1">
            <a:spLocks noChangeArrowheads="1"/>
          </p:cNvSpPr>
          <p:nvPr/>
        </p:nvSpPr>
        <p:spPr bwMode="auto">
          <a:xfrm>
            <a:off x="381000" y="1066800"/>
            <a:ext cx="4838700" cy="5000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86518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50"/>
              </a:spcBef>
            </a:pPr>
            <a:endParaRPr lang="en-US" sz="2800" b="1" dirty="0">
              <a:solidFill>
                <a:srgbClr val="000000"/>
              </a:solidFill>
              <a:latin typeface="Calibri" charset="0"/>
            </a:endParaRPr>
          </a:p>
          <a:p>
            <a:pPr eaLnBrk="1" hangingPunct="1">
              <a:spcBef>
                <a:spcPts val="50"/>
              </a:spcBef>
            </a:pPr>
            <a:r>
              <a:rPr lang="en-US" b="1" dirty="0">
                <a:solidFill>
                  <a:srgbClr val="000000"/>
                </a:solidFill>
                <a:latin typeface="Calibri" charset="0"/>
              </a:rPr>
              <a:t>To develop </a:t>
            </a:r>
            <a:r>
              <a:rPr lang="en-US" b="1" dirty="0">
                <a:solidFill>
                  <a:srgbClr val="FF0000"/>
                </a:solidFill>
                <a:latin typeface="Calibri" charset="0"/>
              </a:rPr>
              <a:t>accessible </a:t>
            </a:r>
            <a:r>
              <a:rPr lang="en-US" b="1" dirty="0">
                <a:solidFill>
                  <a:srgbClr val="000000"/>
                </a:solidFill>
                <a:latin typeface="Calibri" charset="0"/>
              </a:rPr>
              <a:t>new tools and technologies that make </a:t>
            </a:r>
            <a:r>
              <a:rPr lang="en-US" b="1" dirty="0" err="1">
                <a:solidFill>
                  <a:srgbClr val="000000"/>
                </a:solidFill>
                <a:latin typeface="Calibri" charset="0"/>
              </a:rPr>
              <a:t>glycoscience</a:t>
            </a:r>
            <a:r>
              <a:rPr lang="en-US" b="1" dirty="0">
                <a:solidFill>
                  <a:srgbClr val="000000"/>
                </a:solidFill>
                <a:latin typeface="Calibri" charset="0"/>
              </a:rPr>
              <a:t> possible for any biomedical investigator. </a:t>
            </a:r>
          </a:p>
          <a:p>
            <a:pPr eaLnBrk="1" hangingPunct="1">
              <a:spcBef>
                <a:spcPts val="50"/>
              </a:spcBef>
            </a:pPr>
            <a:endParaRPr lang="en-US" b="1" dirty="0">
              <a:solidFill>
                <a:srgbClr val="000000"/>
              </a:solidFill>
              <a:latin typeface="Calibri" charset="0"/>
            </a:endParaRPr>
          </a:p>
          <a:p>
            <a:pPr lvl="1" eaLnBrk="1" hangingPunct="1">
              <a:spcBef>
                <a:spcPts val="50"/>
              </a:spcBef>
              <a:buFont typeface="Arial" charset="0"/>
              <a:buChar char="•"/>
            </a:pPr>
            <a:r>
              <a:rPr lang="en-US" b="1" i="1" dirty="0">
                <a:solidFill>
                  <a:srgbClr val="000000"/>
                </a:solidFill>
                <a:latin typeface="Calibri" charset="0"/>
              </a:rPr>
              <a:t>less complex</a:t>
            </a:r>
          </a:p>
          <a:p>
            <a:pPr lvl="1" eaLnBrk="1" hangingPunct="1">
              <a:spcBef>
                <a:spcPts val="50"/>
              </a:spcBef>
              <a:buFont typeface="Arial" charset="0"/>
              <a:buChar char="•"/>
            </a:pPr>
            <a:endParaRPr lang="en-US" b="1" i="1" dirty="0">
              <a:solidFill>
                <a:srgbClr val="000000"/>
              </a:solidFill>
              <a:latin typeface="Calibri" charset="0"/>
            </a:endParaRPr>
          </a:p>
          <a:p>
            <a:pPr lvl="1" eaLnBrk="1" hangingPunct="1">
              <a:spcBef>
                <a:spcPts val="50"/>
              </a:spcBef>
              <a:buFont typeface="Arial" charset="0"/>
              <a:buChar char="•"/>
            </a:pPr>
            <a:r>
              <a:rPr lang="en-US" b="1" i="1" dirty="0">
                <a:solidFill>
                  <a:srgbClr val="000000"/>
                </a:solidFill>
                <a:latin typeface="Calibri" charset="0"/>
              </a:rPr>
              <a:t>easily available and affordable</a:t>
            </a:r>
            <a:endParaRPr lang="en-US" b="1" dirty="0">
              <a:solidFill>
                <a:srgbClr val="000000"/>
              </a:solidFill>
              <a:latin typeface="Calibri" charset="0"/>
            </a:endParaRPr>
          </a:p>
          <a:p>
            <a:pPr lvl="1" eaLnBrk="1" hangingPunct="1">
              <a:spcBef>
                <a:spcPts val="50"/>
              </a:spcBef>
              <a:buFont typeface="Arial" charset="0"/>
              <a:buChar char="•"/>
            </a:pPr>
            <a:endParaRPr lang="en-US" b="1" i="1" dirty="0">
              <a:solidFill>
                <a:srgbClr val="000000"/>
              </a:solidFill>
              <a:latin typeface="Calibri" charset="0"/>
            </a:endParaRPr>
          </a:p>
          <a:p>
            <a:pPr lvl="1" eaLnBrk="1" hangingPunct="1">
              <a:spcBef>
                <a:spcPts val="50"/>
              </a:spcBef>
              <a:buFont typeface="Arial" charset="0"/>
              <a:buChar char="•"/>
            </a:pPr>
            <a:r>
              <a:rPr lang="en-US" b="1" i="1" dirty="0">
                <a:solidFill>
                  <a:srgbClr val="000000"/>
                </a:solidFill>
                <a:latin typeface="Calibri" charset="0"/>
              </a:rPr>
              <a:t>easy to understand and adapt to different systems</a:t>
            </a:r>
            <a:endParaRPr lang="en-US" b="1" dirty="0">
              <a:solidFill>
                <a:srgbClr val="000000"/>
              </a:solidFill>
              <a:latin typeface="Calibri" charset="0"/>
            </a:endParaRPr>
          </a:p>
        </p:txBody>
      </p:sp>
    </p:spTree>
    <p:extLst>
      <p:ext uri="{BB962C8B-B14F-4D97-AF65-F5344CB8AC3E}">
        <p14:creationId xmlns:p14="http://schemas.microsoft.com/office/powerpoint/2010/main" val="300835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928688" y="0"/>
            <a:ext cx="8026400" cy="973138"/>
          </a:xfrm>
          <a:prstGeom prst="rect">
            <a:avLst/>
          </a:prstGeom>
          <a:noFill/>
          <a:ln w="76200">
            <a:noFill/>
            <a:miter lim="800000"/>
            <a:headEnd/>
            <a:tailEnd/>
          </a:ln>
        </p:spPr>
        <p:txBody>
          <a:bodyPr anchor="ctr"/>
          <a:lstStyle/>
          <a:p>
            <a:pPr>
              <a:defRPr/>
            </a:pPr>
            <a:r>
              <a:rPr lang="en-US" sz="3200" b="1" dirty="0">
                <a:solidFill>
                  <a:srgbClr val="000000"/>
                </a:solidFill>
                <a:effectLst>
                  <a:outerShdw blurRad="38100" dist="38100" dir="2700000" algn="tl">
                    <a:srgbClr val="C0C0C0"/>
                  </a:outerShdw>
                </a:effectLst>
                <a:latin typeface="Arial" charset="0"/>
                <a:cs typeface="+mn-cs"/>
              </a:rPr>
              <a:t>27 NIH Institutes and Centers</a:t>
            </a:r>
          </a:p>
        </p:txBody>
      </p:sp>
      <p:sp>
        <p:nvSpPr>
          <p:cNvPr id="3" name="Rectangle 7"/>
          <p:cNvSpPr>
            <a:spLocks noChangeArrowheads="1"/>
          </p:cNvSpPr>
          <p:nvPr/>
        </p:nvSpPr>
        <p:spPr bwMode="auto">
          <a:xfrm>
            <a:off x="0" y="6096000"/>
            <a:ext cx="2209800" cy="762000"/>
          </a:xfrm>
          <a:prstGeom prst="rect">
            <a:avLst/>
          </a:prstGeom>
          <a:noFill/>
          <a:ln w="12700">
            <a:noFill/>
            <a:miter lim="800000"/>
            <a:headEnd type="none" w="sm" len="sm"/>
            <a:tailEnd type="none" w="sm" len="sm"/>
          </a:ln>
        </p:spPr>
        <p:txBody>
          <a:bodyPr wrap="none" anchor="ctr"/>
          <a:lstStyle/>
          <a:p>
            <a:pPr>
              <a:defRPr/>
            </a:pPr>
            <a:endParaRPr lang="en-US" sz="1200">
              <a:solidFill>
                <a:srgbClr val="000000"/>
              </a:solidFill>
              <a:cs typeface="+mn-cs"/>
            </a:endParaRPr>
          </a:p>
        </p:txBody>
      </p:sp>
      <p:grpSp>
        <p:nvGrpSpPr>
          <p:cNvPr id="15364" name="Group 22"/>
          <p:cNvGrpSpPr>
            <a:grpSpLocks/>
          </p:cNvGrpSpPr>
          <p:nvPr/>
        </p:nvGrpSpPr>
        <p:grpSpPr bwMode="auto">
          <a:xfrm>
            <a:off x="7813675" y="3817938"/>
            <a:ext cx="1330325" cy="782637"/>
            <a:chOff x="5097" y="3954"/>
            <a:chExt cx="663" cy="366"/>
          </a:xfrm>
        </p:grpSpPr>
        <p:pic>
          <p:nvPicPr>
            <p:cNvPr id="15401" name="Picture 23" descr="CC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 y="3954"/>
              <a:ext cx="270"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4"/>
            <p:cNvSpPr txBox="1">
              <a:spLocks noChangeArrowheads="1"/>
            </p:cNvSpPr>
            <p:nvPr/>
          </p:nvSpPr>
          <p:spPr bwMode="auto">
            <a:xfrm>
              <a:off x="5097" y="4166"/>
              <a:ext cx="663" cy="154"/>
            </a:xfrm>
            <a:prstGeom prst="rect">
              <a:avLst/>
            </a:prstGeom>
            <a:noFill/>
            <a:ln w="9525">
              <a:noFill/>
              <a:miter lim="800000"/>
              <a:headEnd/>
              <a:tailEnd/>
            </a:ln>
          </p:spPr>
          <p:txBody>
            <a:bodyPr wrap="none">
              <a:spAutoFit/>
            </a:bodyPr>
            <a:lstStyle/>
            <a:p>
              <a:pPr>
                <a:defRPr/>
              </a:pPr>
              <a:r>
                <a:rPr lang="en-US" sz="1000" b="1">
                  <a:solidFill>
                    <a:srgbClr val="336699"/>
                  </a:solidFill>
                  <a:latin typeface="AvantGarde Md BT"/>
                  <a:cs typeface="+mn-cs"/>
                </a:rPr>
                <a:t>Clinical Center</a:t>
              </a:r>
            </a:p>
          </p:txBody>
        </p:sp>
      </p:grpSp>
      <p:grpSp>
        <p:nvGrpSpPr>
          <p:cNvPr id="15365" name="Group 39"/>
          <p:cNvGrpSpPr>
            <a:grpSpLocks/>
          </p:cNvGrpSpPr>
          <p:nvPr/>
        </p:nvGrpSpPr>
        <p:grpSpPr bwMode="auto">
          <a:xfrm>
            <a:off x="5006975" y="4459288"/>
            <a:ext cx="1249363" cy="1085850"/>
            <a:chOff x="7825905" y="4191000"/>
            <a:chExt cx="1032655" cy="930877"/>
          </a:xfrm>
        </p:grpSpPr>
        <p:pic>
          <p:nvPicPr>
            <p:cNvPr id="15399" name="Picture 26" descr="File:US-NIH-FogartyInternationalCenter-2008Logo.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204" y="4191000"/>
              <a:ext cx="688056" cy="752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27"/>
            <p:cNvSpPr txBox="1">
              <a:spLocks noChangeArrowheads="1"/>
            </p:cNvSpPr>
            <p:nvPr/>
          </p:nvSpPr>
          <p:spPr bwMode="auto">
            <a:xfrm>
              <a:off x="7825905" y="4906850"/>
              <a:ext cx="1032655" cy="215027"/>
            </a:xfrm>
            <a:prstGeom prst="rect">
              <a:avLst/>
            </a:prstGeom>
            <a:noFill/>
            <a:ln w="9525">
              <a:noFill/>
              <a:miter lim="800000"/>
              <a:headEnd/>
              <a:tailEnd/>
            </a:ln>
          </p:spPr>
          <p:txBody>
            <a:bodyPr wrap="none">
              <a:spAutoFit/>
            </a:bodyPr>
            <a:lstStyle/>
            <a:p>
              <a:pPr algn="ctr">
                <a:defRPr/>
              </a:pPr>
              <a:r>
                <a:rPr lang="en-US" sz="800">
                  <a:solidFill>
                    <a:srgbClr val="777777"/>
                  </a:solidFill>
                  <a:cs typeface="+mn-cs"/>
                </a:rPr>
                <a:t>International Center</a:t>
              </a:r>
            </a:p>
          </p:txBody>
        </p:sp>
      </p:grpSp>
      <p:pic>
        <p:nvPicPr>
          <p:cNvPr id="15366" name="Picture 30" descr="File:US-NIH-NHLBI-Logo.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25" y="2097088"/>
            <a:ext cx="230505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36" descr="File:US-NIH-NHGRI-Logo.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0175" y="1131888"/>
            <a:ext cx="1909763"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38" descr="File:US-NIH-NICHD-2008Logo.sv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388" y="3411538"/>
            <a:ext cx="1585912"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Picture 40" descr="File:US-NIH-NCI-Logo.sv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38575" y="2373313"/>
            <a:ext cx="1806575"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0" name="Picture 28" descr="720px-US-NIH-NIMH-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7138" y="3276600"/>
            <a:ext cx="914400"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1" name="Picture 6" descr="File:US-NIH-NEI-Logo.sv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8800" y="5573713"/>
            <a:ext cx="1277938"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2" name="Picture 14" descr="File:US-NIH-NCRR-Logo.sv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23088" y="5562600"/>
            <a:ext cx="2220912"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3" name="Picture 16" descr="File:US-NIH-NIA-Logo.sv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00600" y="5486400"/>
            <a:ext cx="1889125"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4" name="Picture 22" descr="File:US-NIH-CIT-Logo.sv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8400" y="4953000"/>
            <a:ext cx="110966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5" name="Picture 26" descr="File:US-NIH-NINR-Logo.sv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00888" y="1730375"/>
            <a:ext cx="1839912"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6" name="Picture 2" descr="File:US-NationalLibraryOfMedicine-Logo.svg">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4463" y="1106488"/>
            <a:ext cx="1046162"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7" name="Picture 4" descr="NIGMS">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09863" y="3581400"/>
            <a:ext cx="3143250"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378" name="Group 57"/>
          <p:cNvGrpSpPr>
            <a:grpSpLocks/>
          </p:cNvGrpSpPr>
          <p:nvPr/>
        </p:nvGrpSpPr>
        <p:grpSpPr bwMode="auto">
          <a:xfrm>
            <a:off x="3051175" y="4368800"/>
            <a:ext cx="2071688" cy="831850"/>
            <a:chOff x="5270963" y="5237098"/>
            <a:chExt cx="1879140" cy="693871"/>
          </a:xfrm>
        </p:grpSpPr>
        <p:pic>
          <p:nvPicPr>
            <p:cNvPr id="15397" name="Picture 32" descr="File:US-NIH-NIBIB-Logo.svg">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270963" y="5237098"/>
              <a:ext cx="562298" cy="693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Box 24"/>
            <p:cNvSpPr txBox="1"/>
            <p:nvPr/>
          </p:nvSpPr>
          <p:spPr>
            <a:xfrm>
              <a:off x="5780707" y="5344357"/>
              <a:ext cx="1369396" cy="576018"/>
            </a:xfrm>
            <a:prstGeom prst="rect">
              <a:avLst/>
            </a:prstGeom>
            <a:noFill/>
          </p:spPr>
          <p:txBody>
            <a:bodyPr wrap="none">
              <a:spAutoFit/>
            </a:bodyPr>
            <a:lstStyle/>
            <a:p>
              <a:pPr>
                <a:defRPr/>
              </a:pPr>
              <a:r>
                <a:rPr lang="en-US" sz="1050" b="1" dirty="0">
                  <a:solidFill>
                    <a:srgbClr val="000066"/>
                  </a:solidFill>
                  <a:latin typeface="Arial" charset="0"/>
                  <a:cs typeface="+mn-cs"/>
                </a:rPr>
                <a:t>National Institute of</a:t>
              </a:r>
            </a:p>
            <a:p>
              <a:pPr>
                <a:defRPr/>
              </a:pPr>
              <a:r>
                <a:rPr lang="en-US" sz="1050" b="1" dirty="0">
                  <a:solidFill>
                    <a:srgbClr val="000066"/>
                  </a:solidFill>
                  <a:latin typeface="Arial" charset="0"/>
                  <a:cs typeface="+mn-cs"/>
                </a:rPr>
                <a:t>   Biomedical Imaging</a:t>
              </a:r>
            </a:p>
            <a:p>
              <a:pPr>
                <a:defRPr/>
              </a:pPr>
              <a:r>
                <a:rPr lang="en-US" sz="1050" b="1" dirty="0">
                  <a:solidFill>
                    <a:srgbClr val="000066"/>
                  </a:solidFill>
                  <a:latin typeface="Arial" charset="0"/>
                  <a:cs typeface="+mn-cs"/>
                </a:rPr>
                <a:t>and Bioengineering</a:t>
              </a:r>
            </a:p>
          </p:txBody>
        </p:sp>
      </p:grpSp>
      <p:grpSp>
        <p:nvGrpSpPr>
          <p:cNvPr id="15379" name="Group 47"/>
          <p:cNvGrpSpPr>
            <a:grpSpLocks/>
          </p:cNvGrpSpPr>
          <p:nvPr/>
        </p:nvGrpSpPr>
        <p:grpSpPr bwMode="auto">
          <a:xfrm>
            <a:off x="7199313" y="2619375"/>
            <a:ext cx="1944687" cy="1127125"/>
            <a:chOff x="5936343" y="2249713"/>
            <a:chExt cx="1944914" cy="1127314"/>
          </a:xfrm>
        </p:grpSpPr>
        <p:pic>
          <p:nvPicPr>
            <p:cNvPr id="15395" name="Picture 13" descr="NIDCD_logo"/>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81057" y="2249713"/>
              <a:ext cx="1600200" cy="72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Box 45"/>
            <p:cNvSpPr txBox="1">
              <a:spLocks noChangeArrowheads="1"/>
            </p:cNvSpPr>
            <p:nvPr/>
          </p:nvSpPr>
          <p:spPr bwMode="auto">
            <a:xfrm>
              <a:off x="5936343" y="2822897"/>
              <a:ext cx="1735340" cy="554130"/>
            </a:xfrm>
            <a:prstGeom prst="rect">
              <a:avLst/>
            </a:prstGeom>
            <a:noFill/>
            <a:ln w="9525">
              <a:noFill/>
              <a:miter lim="800000"/>
              <a:headEnd/>
              <a:tailEnd/>
            </a:ln>
          </p:spPr>
          <p:txBody>
            <a:bodyPr>
              <a:spAutoFit/>
            </a:bodyPr>
            <a:lstStyle/>
            <a:p>
              <a:pPr algn="r">
                <a:defRPr/>
              </a:pPr>
              <a:r>
                <a:rPr lang="en-US" sz="1000" b="1">
                  <a:solidFill>
                    <a:srgbClr val="29527B"/>
                  </a:solidFill>
                  <a:latin typeface="Arial Narrow" pitchFamily="34" charset="0"/>
                  <a:cs typeface="+mn-cs"/>
                </a:rPr>
                <a:t>National Institute of </a:t>
              </a:r>
            </a:p>
            <a:p>
              <a:pPr algn="r">
                <a:defRPr/>
              </a:pPr>
              <a:r>
                <a:rPr lang="en-US" sz="1000" b="1">
                  <a:solidFill>
                    <a:srgbClr val="29527B"/>
                  </a:solidFill>
                  <a:latin typeface="Arial Narrow" pitchFamily="34" charset="0"/>
                  <a:cs typeface="+mn-cs"/>
                </a:rPr>
                <a:t>Deafness and</a:t>
              </a:r>
            </a:p>
            <a:p>
              <a:pPr algn="r">
                <a:defRPr/>
              </a:pPr>
              <a:r>
                <a:rPr lang="en-US" sz="1000" b="1">
                  <a:solidFill>
                    <a:srgbClr val="29527B"/>
                  </a:solidFill>
                  <a:latin typeface="Arial Narrow" pitchFamily="34" charset="0"/>
                  <a:cs typeface="+mn-cs"/>
                </a:rPr>
                <a:t> Communications Disorders</a:t>
              </a:r>
            </a:p>
          </p:txBody>
        </p:sp>
      </p:grpSp>
      <p:grpSp>
        <p:nvGrpSpPr>
          <p:cNvPr id="15380" name="Group 55"/>
          <p:cNvGrpSpPr>
            <a:grpSpLocks/>
          </p:cNvGrpSpPr>
          <p:nvPr/>
        </p:nvGrpSpPr>
        <p:grpSpPr bwMode="auto">
          <a:xfrm>
            <a:off x="2874963" y="5246688"/>
            <a:ext cx="2168525" cy="762000"/>
            <a:chOff x="2657439" y="5929086"/>
            <a:chExt cx="2167581" cy="761185"/>
          </a:xfrm>
        </p:grpSpPr>
        <p:pic>
          <p:nvPicPr>
            <p:cNvPr id="15393" name="Picture 10" descr="File:US-NIH-NIDDK-Logo.svg">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895600" y="5929086"/>
              <a:ext cx="16764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TextBox 30"/>
            <p:cNvSpPr txBox="1"/>
            <p:nvPr/>
          </p:nvSpPr>
          <p:spPr>
            <a:xfrm>
              <a:off x="2657439" y="6304921"/>
              <a:ext cx="2167581" cy="385350"/>
            </a:xfrm>
            <a:prstGeom prst="rect">
              <a:avLst/>
            </a:prstGeom>
            <a:noFill/>
          </p:spPr>
          <p:txBody>
            <a:bodyPr wrap="none">
              <a:spAutoFit/>
            </a:bodyPr>
            <a:lstStyle/>
            <a:p>
              <a:pPr algn="ctr">
                <a:defRPr/>
              </a:pPr>
              <a:r>
                <a:rPr lang="en-US" sz="950" b="1" dirty="0">
                  <a:solidFill>
                    <a:srgbClr val="000000"/>
                  </a:solidFill>
                  <a:latin typeface="Arial"/>
                  <a:cs typeface="Times New Roman" pitchFamily="18" charset="0"/>
                </a:rPr>
                <a:t>National Institute of  Diabetes and </a:t>
              </a:r>
            </a:p>
            <a:p>
              <a:pPr algn="ctr">
                <a:defRPr/>
              </a:pPr>
              <a:r>
                <a:rPr lang="en-US" sz="950" b="1" dirty="0">
                  <a:solidFill>
                    <a:srgbClr val="000000"/>
                  </a:solidFill>
                  <a:latin typeface="Arial"/>
                  <a:cs typeface="Times New Roman" pitchFamily="18" charset="0"/>
                </a:rPr>
                <a:t>Digestive and Kidney Diseases</a:t>
              </a:r>
            </a:p>
          </p:txBody>
        </p:sp>
      </p:grpSp>
      <p:pic>
        <p:nvPicPr>
          <p:cNvPr id="15381" name="Picture 4" descr="File:US-NIH-NIAID-Logo.svg">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24025" y="2743200"/>
            <a:ext cx="185420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382" name="Group 54"/>
          <p:cNvGrpSpPr>
            <a:grpSpLocks/>
          </p:cNvGrpSpPr>
          <p:nvPr/>
        </p:nvGrpSpPr>
        <p:grpSpPr bwMode="auto">
          <a:xfrm>
            <a:off x="6230938" y="4264025"/>
            <a:ext cx="2532062" cy="676275"/>
            <a:chOff x="6331857" y="4553857"/>
            <a:chExt cx="2532876" cy="677108"/>
          </a:xfrm>
        </p:grpSpPr>
        <p:pic>
          <p:nvPicPr>
            <p:cNvPr id="15391" name="Picture 6" descr="http://www.usc.edu/projects/nexus/images/niams.gif"/>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331857" y="4557487"/>
              <a:ext cx="577082" cy="558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92" name="TextBox 51"/>
            <p:cNvSpPr txBox="1">
              <a:spLocks noChangeArrowheads="1"/>
            </p:cNvSpPr>
            <p:nvPr/>
          </p:nvSpPr>
          <p:spPr bwMode="auto">
            <a:xfrm>
              <a:off x="6865256" y="4553857"/>
              <a:ext cx="1999477"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900" b="1">
                  <a:solidFill>
                    <a:srgbClr val="000099"/>
                  </a:solidFill>
                </a:rPr>
                <a:t>NIAMS</a:t>
              </a:r>
            </a:p>
            <a:p>
              <a:pPr eaLnBrk="1" hangingPunct="1"/>
              <a:r>
                <a:rPr lang="en-US" altLang="en-US" sz="900">
                  <a:solidFill>
                    <a:srgbClr val="000099"/>
                  </a:solidFill>
                </a:rPr>
                <a:t>National Institute of Arthritis and</a:t>
              </a:r>
            </a:p>
            <a:p>
              <a:pPr eaLnBrk="1" hangingPunct="1"/>
              <a:r>
                <a:rPr lang="en-US" altLang="en-US" sz="900">
                  <a:solidFill>
                    <a:srgbClr val="000099"/>
                  </a:solidFill>
                </a:rPr>
                <a:t>Musculoskeletal and Skin Diseases</a:t>
              </a:r>
            </a:p>
          </p:txBody>
        </p:sp>
      </p:grpSp>
      <p:pic>
        <p:nvPicPr>
          <p:cNvPr id="15383" name="Picture 12" descr="File:US-NIH-NCCAM-Logo.svg">
            <a:hlinkClick r:id="rId37"/>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696200" y="4953000"/>
            <a:ext cx="11430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4" name="Picture 8" descr="http://www.uncsrp.org/images/home_page/niehs-logo.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09825" y="1008063"/>
            <a:ext cx="27051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5" name="Picture 8" descr="File:US-NIH-NIDA-Logo.svg">
            <a:hlinkClick r:id="rId40"/>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63713" y="4216400"/>
            <a:ext cx="1093787"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6" name="Picture 20" descr="File:US-NIH-NCMHD-Logo.svg">
            <a:hlinkClick r:id="rId42"/>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31825" y="4391025"/>
            <a:ext cx="979488" cy="98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7" name="Picture 39" descr="File:US-NIH-NIDCR-Logo.svg">
            <a:hlinkClick r:id="rId44"/>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854200" y="5040313"/>
            <a:ext cx="1106488" cy="106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8" name="Picture 2" descr="File:US-NIH-NIAAA-Logo.svg">
            <a:hlinkClick r:id="rId46"/>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57225" y="1131888"/>
            <a:ext cx="131762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9" name="Picture 6" descr="National Institutes of Health Center for Scientific Review"/>
          <p:cNvPicPr>
            <a:picLocks noChangeAspect="1" noChangeArrowheads="1"/>
          </p:cNvPicPr>
          <p:nvPr/>
        </p:nvPicPr>
        <p:blipFill>
          <a:blip r:embed="rId48">
            <a:extLst>
              <a:ext uri="{28A0092B-C50C-407E-A947-70E740481C1C}">
                <a14:useLocalDpi xmlns:a14="http://schemas.microsoft.com/office/drawing/2010/main" val="0"/>
              </a:ext>
            </a:extLst>
          </a:blip>
          <a:srcRect t="25262"/>
          <a:stretch>
            <a:fillRect/>
          </a:stretch>
        </p:blipFill>
        <p:spPr bwMode="auto">
          <a:xfrm>
            <a:off x="2046288" y="1684338"/>
            <a:ext cx="1835150"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90" name="Picture 24" descr="File:US-NIH-NINDS-Logo.svg">
            <a:hlinkClick r:id="rId49"/>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781675" y="2220913"/>
            <a:ext cx="1779588"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txBox="1">
            <a:spLocks/>
          </p:cNvSpPr>
          <p:nvPr/>
        </p:nvSpPr>
        <p:spPr bwMode="auto">
          <a:xfrm>
            <a:off x="6610350" y="63595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2E1F78-4FBA-4F95-B4E5-AB812975BB15}" type="slidenum">
              <a:rPr lang="en-US" altLang="en-US"/>
              <a:pPr eaLnBrk="1" hangingPunct="1"/>
              <a:t>21</a:t>
            </a:fld>
            <a:endParaRPr lang="en-US" altLang="en-US"/>
          </a:p>
        </p:txBody>
      </p:sp>
      <p:sp>
        <p:nvSpPr>
          <p:cNvPr id="3" name="Rectangle 2"/>
          <p:cNvSpPr txBox="1">
            <a:spLocks noChangeArrowheads="1"/>
          </p:cNvSpPr>
          <p:nvPr/>
        </p:nvSpPr>
        <p:spPr>
          <a:xfrm>
            <a:off x="1233488" y="0"/>
            <a:ext cx="6546850" cy="996950"/>
          </a:xfrm>
          <a:prstGeom prst="rect">
            <a:avLst/>
          </a:prstGeom>
        </p:spPr>
        <p:txBody>
          <a:bodyPr/>
          <a:lstStyle/>
          <a:p>
            <a:pPr algn="ctr">
              <a:defRPr/>
            </a:pPr>
            <a:r>
              <a:rPr lang="en-US" sz="4400">
                <a:latin typeface="+mj-lt"/>
                <a:ea typeface="+mj-ea"/>
                <a:cs typeface="+mj-cs"/>
              </a:rPr>
              <a:t>For more information:</a:t>
            </a:r>
          </a:p>
        </p:txBody>
      </p:sp>
      <p:sp>
        <p:nvSpPr>
          <p:cNvPr id="33796" name="Rectangle 4"/>
          <p:cNvSpPr>
            <a:spLocks noChangeArrowheads="1"/>
          </p:cNvSpPr>
          <p:nvPr/>
        </p:nvSpPr>
        <p:spPr bwMode="auto">
          <a:xfrm>
            <a:off x="685800" y="4057650"/>
            <a:ext cx="7932738"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t>Contact information: </a:t>
            </a:r>
          </a:p>
          <a:p>
            <a:pPr eaLnBrk="1" hangingPunct="1"/>
            <a:endParaRPr lang="en-US" altLang="en-US" sz="1600" b="1"/>
          </a:p>
          <a:p>
            <a:pPr eaLnBrk="1" hangingPunct="1"/>
            <a:r>
              <a:rPr lang="en-US" altLang="en-US" sz="1600" b="1"/>
              <a:t>Today’s talk – Betsy Wilder </a:t>
            </a:r>
            <a:r>
              <a:rPr lang="en-US" altLang="en-US" sz="1600" b="1">
                <a:hlinkClick r:id="rId2"/>
              </a:rPr>
              <a:t>betsywilder@nih.gov</a:t>
            </a:r>
            <a:endParaRPr lang="en-US" altLang="en-US" sz="1600" b="1"/>
          </a:p>
          <a:p>
            <a:pPr eaLnBrk="1" hangingPunct="1"/>
            <a:endParaRPr lang="en-US" altLang="en-US" sz="1600" b="1"/>
          </a:p>
          <a:p>
            <a:pPr eaLnBrk="1" hangingPunct="1"/>
            <a:r>
              <a:rPr lang="en-US" altLang="en-US" sz="1600" b="1"/>
              <a:t>Pioneer, TR01, New Innovators, Early Independence Award – Ravi Basavappa </a:t>
            </a:r>
            <a:r>
              <a:rPr lang="en-US" altLang="en-US" sz="1600" b="1">
                <a:hlinkClick r:id="rId3"/>
              </a:rPr>
              <a:t>basavapr@od.nih.gov</a:t>
            </a:r>
            <a:endParaRPr lang="en-US" altLang="en-US" sz="1600" b="1"/>
          </a:p>
          <a:p>
            <a:pPr eaLnBrk="1" hangingPunct="1"/>
            <a:endParaRPr lang="en-US" altLang="en-US" sz="1600" b="1"/>
          </a:p>
          <a:p>
            <a:pPr eaLnBrk="1" hangingPunct="1"/>
            <a:r>
              <a:rPr lang="en-US" altLang="en-US" sz="1600" b="1"/>
              <a:t>Other Questions: </a:t>
            </a:r>
          </a:p>
          <a:p>
            <a:pPr eaLnBrk="1" hangingPunct="1"/>
            <a:r>
              <a:rPr lang="en-US" altLang="en-US" sz="1600" b="1"/>
              <a:t>Ellie Murcia </a:t>
            </a:r>
            <a:r>
              <a:rPr lang="en-US" altLang="en-US" sz="1600" b="1">
                <a:hlinkClick r:id="rId4"/>
              </a:rPr>
              <a:t>murciae@od.nih.gov</a:t>
            </a:r>
            <a:endParaRPr lang="en-US" altLang="en-US" sz="1600" b="1"/>
          </a:p>
          <a:p>
            <a:pPr eaLnBrk="1" hangingPunct="1"/>
            <a:endParaRPr lang="en-US" altLang="en-US" sz="1600" b="1"/>
          </a:p>
        </p:txBody>
      </p:sp>
      <p:sp>
        <p:nvSpPr>
          <p:cNvPr id="33797" name="Rectangle 5"/>
          <p:cNvSpPr>
            <a:spLocks noChangeArrowheads="1"/>
          </p:cNvSpPr>
          <p:nvPr/>
        </p:nvSpPr>
        <p:spPr bwMode="auto">
          <a:xfrm>
            <a:off x="4114800" y="1981200"/>
            <a:ext cx="42465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t>http://commonfund.nih.gov/</a:t>
            </a:r>
          </a:p>
        </p:txBody>
      </p:sp>
      <p:pic>
        <p:nvPicPr>
          <p:cNvPr id="33798" name="Picture 2" descr="Venn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85800"/>
            <a:ext cx="3276600" cy="329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2946400" y="2362200"/>
            <a:ext cx="3078163"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a:t>Thank you!</a:t>
            </a:r>
          </a:p>
          <a:p>
            <a:pPr algn="ctr" eaLnBrk="1" hangingPunct="1"/>
            <a:endParaRPr lang="en-US" altLang="en-US" sz="3200"/>
          </a:p>
          <a:p>
            <a:pPr algn="ctr" eaLnBrk="1" hangingPunct="1"/>
            <a:r>
              <a:rPr lang="en-US" altLang="en-US" sz="3200"/>
              <a:t>Any 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uildi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Rectangle 5"/>
          <p:cNvSpPr>
            <a:spLocks noChangeArrowheads="1"/>
          </p:cNvSpPr>
          <p:nvPr/>
        </p:nvSpPr>
        <p:spPr bwMode="auto">
          <a:xfrm>
            <a:off x="381000" y="500063"/>
            <a:ext cx="8534400" cy="708025"/>
          </a:xfrm>
          <a:prstGeom prst="rect">
            <a:avLst/>
          </a:prstGeom>
          <a:noFill/>
          <a:ln w="12700">
            <a:noFill/>
            <a:miter lim="800000"/>
            <a:headEnd type="none" w="sm" len="sm"/>
            <a:tailEnd type="none" w="sm" len="sm"/>
          </a:ln>
        </p:spPr>
        <p:txBody>
          <a:bodyPr anchor="ctr">
            <a:spAutoFit/>
          </a:bodyPr>
          <a:lstStyle/>
          <a:p>
            <a:pPr algn="ctr">
              <a:defRPr/>
            </a:pPr>
            <a:r>
              <a:rPr lang="en-US" sz="4000">
                <a:solidFill>
                  <a:srgbClr val="FFFFFF"/>
                </a:solidFill>
                <a:cs typeface="+mn-cs"/>
              </a:rPr>
              <a:t>The Office of the Director (OD)</a:t>
            </a:r>
          </a:p>
        </p:txBody>
      </p:sp>
      <p:pic>
        <p:nvPicPr>
          <p:cNvPr id="16388" name="Picture 6" descr="HHS Logo in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5213350"/>
            <a:ext cx="1747837" cy="158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35" descr="NCF_NIH_New_logo.png"/>
          <p:cNvPicPr>
            <a:picLocks noChangeAspect="1"/>
          </p:cNvPicPr>
          <p:nvPr/>
        </p:nvPicPr>
        <p:blipFill>
          <a:blip r:embed="rId5">
            <a:extLst>
              <a:ext uri="{28A0092B-C50C-407E-A947-70E740481C1C}">
                <a14:useLocalDpi xmlns:a14="http://schemas.microsoft.com/office/drawing/2010/main" val="0"/>
              </a:ext>
            </a:extLst>
          </a:blip>
          <a:srcRect l="2620" r="77335"/>
          <a:stretch>
            <a:fillRect/>
          </a:stretch>
        </p:blipFill>
        <p:spPr bwMode="auto">
          <a:xfrm>
            <a:off x="6477000" y="5376863"/>
            <a:ext cx="1447800" cy="148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066800" y="2438400"/>
            <a:ext cx="7162800" cy="2133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250" name="Picture 2"/>
          <p:cNvPicPr>
            <a:picLocks noChangeAspect="1" noChangeArrowheads="1"/>
          </p:cNvPicPr>
          <p:nvPr/>
        </p:nvPicPr>
        <p:blipFill>
          <a:blip r:embed="rId6"/>
          <a:srcRect/>
          <a:stretch>
            <a:fillRect/>
          </a:stretch>
        </p:blipFill>
        <p:spPr bwMode="auto">
          <a:xfrm>
            <a:off x="1143000" y="2667000"/>
            <a:ext cx="7108825" cy="145732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_s427027"/>
          <p:cNvSpPr>
            <a:spLocks noChangeAspect="1" noChangeArrowheads="1"/>
          </p:cNvSpPr>
          <p:nvPr/>
        </p:nvSpPr>
        <p:spPr bwMode="auto">
          <a:xfrm>
            <a:off x="3183731" y="1980872"/>
            <a:ext cx="1312069" cy="1078724"/>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err="1">
                <a:solidFill>
                  <a:prstClr val="white"/>
                </a:solidFill>
                <a:effectLst>
                  <a:outerShdw blurRad="38100" dist="38100" dir="2700000" algn="tl">
                    <a:srgbClr val="000000"/>
                  </a:outerShdw>
                </a:effectLst>
                <a:latin typeface="Arial" charset="0"/>
                <a:ea typeface="ＭＳ Ｐゴシック" pitchFamily="32" charset="-128"/>
                <a:cs typeface="+mn-cs"/>
              </a:rPr>
              <a:t>Glycoscience</a:t>
            </a: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 </a:t>
            </a:r>
          </a:p>
          <a:p>
            <a:pPr algn="ctr" eaLnBrk="0" fontAlgn="auto" hangingPunct="0">
              <a:spcBef>
                <a:spcPts val="0"/>
              </a:spcBef>
              <a:spcAft>
                <a:spcPts val="0"/>
              </a:spcAft>
              <a:defRPr/>
            </a:pPr>
            <a:endParaRPr lang="en-US" sz="1400" i="1" dirty="0">
              <a:solidFill>
                <a:prstClr val="white"/>
              </a:solidFill>
              <a:effectLst>
                <a:outerShdw blurRad="38100" dist="38100" dir="2700000" algn="tl">
                  <a:srgbClr val="000000"/>
                </a:outerShdw>
              </a:effectLst>
              <a:latin typeface="Arial" charset="0"/>
              <a:ea typeface="ＭＳ Ｐゴシック" pitchFamily="32" charset="-128"/>
              <a:cs typeface="+mn-cs"/>
            </a:endParaRPr>
          </a:p>
        </p:txBody>
      </p:sp>
      <p:sp>
        <p:nvSpPr>
          <p:cNvPr id="42" name="_s427025"/>
          <p:cNvSpPr>
            <a:spLocks noChangeAspect="1" noChangeArrowheads="1"/>
          </p:cNvSpPr>
          <p:nvPr/>
        </p:nvSpPr>
        <p:spPr bwMode="auto">
          <a:xfrm>
            <a:off x="6084888" y="2046857"/>
            <a:ext cx="1030287" cy="904875"/>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Single</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Cell</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Analysis</a:t>
            </a:r>
          </a:p>
        </p:txBody>
      </p:sp>
      <p:sp>
        <p:nvSpPr>
          <p:cNvPr id="2" name="Text Box 3"/>
          <p:cNvSpPr txBox="1">
            <a:spLocks noChangeArrowheads="1"/>
          </p:cNvSpPr>
          <p:nvPr/>
        </p:nvSpPr>
        <p:spPr bwMode="auto">
          <a:xfrm>
            <a:off x="457200" y="30162"/>
            <a:ext cx="8234363" cy="579438"/>
          </a:xfrm>
          <a:prstGeom prst="rect">
            <a:avLst/>
          </a:prstGeom>
          <a:noFill/>
          <a:ln w="12700">
            <a:noFill/>
            <a:miter lim="800000"/>
            <a:headEnd type="none" w="sm" len="sm"/>
            <a:tailEnd type="none" w="sm" len="sm"/>
          </a:ln>
        </p:spPr>
        <p:txBody>
          <a:bodyPr>
            <a:spAutoFit/>
          </a:bodyPr>
          <a:lstStyle/>
          <a:p>
            <a:pPr algn="ctr">
              <a:defRPr/>
            </a:pPr>
            <a:r>
              <a:rPr lang="en-US" sz="3200" b="1" dirty="0">
                <a:solidFill>
                  <a:srgbClr val="0070C0"/>
                </a:solidFill>
                <a:latin typeface="Calibri"/>
                <a:cs typeface="+mn-cs"/>
              </a:rPr>
              <a:t>Current Common Fund Programs (</a:t>
            </a:r>
            <a:r>
              <a:rPr lang="en-US" sz="3200" b="1" dirty="0" smtClean="0">
                <a:solidFill>
                  <a:srgbClr val="0070C0"/>
                </a:solidFill>
                <a:latin typeface="Calibri"/>
                <a:cs typeface="+mn-cs"/>
              </a:rPr>
              <a:t>FY16)</a:t>
            </a:r>
            <a:endParaRPr lang="en-US" sz="3200" b="1" dirty="0">
              <a:solidFill>
                <a:srgbClr val="0070C0"/>
              </a:solidFill>
              <a:latin typeface="Calibri"/>
              <a:cs typeface="+mn-cs"/>
            </a:endParaRPr>
          </a:p>
        </p:txBody>
      </p:sp>
      <p:sp>
        <p:nvSpPr>
          <p:cNvPr id="3" name="_s427023"/>
          <p:cNvSpPr>
            <a:spLocks noChangeAspect="1" noChangeArrowheads="1"/>
          </p:cNvSpPr>
          <p:nvPr/>
        </p:nvSpPr>
        <p:spPr bwMode="auto">
          <a:xfrm>
            <a:off x="7086600" y="1795463"/>
            <a:ext cx="2057400" cy="1104900"/>
          </a:xfrm>
          <a:prstGeom prst="ellipse">
            <a:avLst/>
          </a:prstGeom>
          <a:solidFill>
            <a:schemeClr val="accent1">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Enhancing the Diversity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of the NIH-Funded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Workforce</a:t>
            </a:r>
          </a:p>
        </p:txBody>
      </p:sp>
      <p:sp>
        <p:nvSpPr>
          <p:cNvPr id="5" name="_s427029"/>
          <p:cNvSpPr>
            <a:spLocks noChangeAspect="1" noChangeArrowheads="1"/>
          </p:cNvSpPr>
          <p:nvPr/>
        </p:nvSpPr>
        <p:spPr bwMode="auto">
          <a:xfrm>
            <a:off x="4267200" y="1325563"/>
            <a:ext cx="1295400" cy="1279525"/>
          </a:xfrm>
          <a:prstGeom prst="ellipse">
            <a:avLst/>
          </a:prstGeom>
          <a:solidFill>
            <a:schemeClr val="accent4">
              <a:lumMod val="75000"/>
            </a:schemeClr>
          </a:solidFill>
          <a:ln w="9525">
            <a:solidFill>
              <a:srgbClr val="BABABA"/>
            </a:solidFill>
            <a:round/>
            <a:headEnd/>
            <a:tailEnd/>
          </a:ln>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NIH</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Center for</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Regenerative</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Medicine</a:t>
            </a:r>
          </a:p>
        </p:txBody>
      </p:sp>
      <p:sp>
        <p:nvSpPr>
          <p:cNvPr id="6" name="_s427021"/>
          <p:cNvSpPr>
            <a:spLocks noChangeAspect="1" noChangeArrowheads="1"/>
          </p:cNvSpPr>
          <p:nvPr/>
        </p:nvSpPr>
        <p:spPr bwMode="auto">
          <a:xfrm>
            <a:off x="3276600" y="1325563"/>
            <a:ext cx="1117600" cy="833437"/>
          </a:xfrm>
          <a:prstGeom prst="ellipse">
            <a:avLst/>
          </a:prstGeom>
          <a:solidFill>
            <a:schemeClr val="accent3">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Regulatory</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Science</a:t>
            </a:r>
          </a:p>
        </p:txBody>
      </p:sp>
      <p:sp>
        <p:nvSpPr>
          <p:cNvPr id="8" name="_s427021"/>
          <p:cNvSpPr>
            <a:spLocks noChangeAspect="1" noChangeArrowheads="1"/>
          </p:cNvSpPr>
          <p:nvPr/>
        </p:nvSpPr>
        <p:spPr bwMode="auto">
          <a:xfrm>
            <a:off x="7376058" y="2730826"/>
            <a:ext cx="1219200" cy="909638"/>
          </a:xfrm>
          <a:prstGeom prst="ellipse">
            <a:avLst/>
          </a:prstGeom>
          <a:solidFill>
            <a:schemeClr val="accent2">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Human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Microbiome</a:t>
            </a:r>
          </a:p>
        </p:txBody>
      </p:sp>
      <p:sp>
        <p:nvSpPr>
          <p:cNvPr id="9" name="_s427021"/>
          <p:cNvSpPr>
            <a:spLocks noChangeAspect="1" noChangeArrowheads="1"/>
          </p:cNvSpPr>
          <p:nvPr/>
        </p:nvSpPr>
        <p:spPr bwMode="auto">
          <a:xfrm>
            <a:off x="5181600" y="2252663"/>
            <a:ext cx="912813" cy="681037"/>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Protein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Capture</a:t>
            </a:r>
          </a:p>
        </p:txBody>
      </p:sp>
      <p:sp>
        <p:nvSpPr>
          <p:cNvPr id="10" name="Text Box 30"/>
          <p:cNvSpPr txBox="1">
            <a:spLocks noChangeArrowheads="1"/>
          </p:cNvSpPr>
          <p:nvPr/>
        </p:nvSpPr>
        <p:spPr bwMode="auto">
          <a:xfrm>
            <a:off x="63500" y="3802063"/>
            <a:ext cx="3263900" cy="1077912"/>
          </a:xfrm>
          <a:prstGeom prst="rect">
            <a:avLst/>
          </a:prstGeom>
          <a:solidFill>
            <a:schemeClr val="accent1">
              <a:lumMod val="75000"/>
            </a:schemeClr>
          </a:solidFill>
          <a:ln w="19050">
            <a:solidFill>
              <a:srgbClr val="BABABA"/>
            </a:solidFill>
            <a:miter lim="800000"/>
            <a:headEnd/>
            <a:tailEnd/>
          </a:ln>
          <a:effectLst/>
        </p:spPr>
        <p:txBody>
          <a:bodyPr wrap="none">
            <a:spAutoFit/>
          </a:bodyPr>
          <a:lstStyle/>
          <a:p>
            <a:pPr fontAlgn="auto">
              <a:spcBef>
                <a:spcPts val="0"/>
              </a:spcBef>
              <a:spcAft>
                <a:spcPts val="0"/>
              </a:spcAft>
              <a:defRPr/>
            </a:pPr>
            <a:r>
              <a:rPr lang="en-US" sz="1600" dirty="0">
                <a:solidFill>
                  <a:prstClr val="white"/>
                </a:solidFill>
                <a:effectLst>
                  <a:outerShdw blurRad="38100" dist="38100" dir="2700000" algn="tl">
                    <a:srgbClr val="000000"/>
                  </a:outerShdw>
                </a:effectLst>
                <a:latin typeface="Arial" charset="0"/>
                <a:cs typeface="+mn-cs"/>
              </a:rPr>
              <a:t>Pioneer Awards</a:t>
            </a:r>
          </a:p>
          <a:p>
            <a:pPr fontAlgn="auto">
              <a:spcBef>
                <a:spcPts val="0"/>
              </a:spcBef>
              <a:spcAft>
                <a:spcPts val="0"/>
              </a:spcAft>
              <a:defRPr/>
            </a:pPr>
            <a:r>
              <a:rPr lang="en-US" sz="1600" dirty="0">
                <a:solidFill>
                  <a:prstClr val="white"/>
                </a:solidFill>
                <a:effectLst>
                  <a:outerShdw blurRad="38100" dist="38100" dir="2700000" algn="tl">
                    <a:srgbClr val="000000"/>
                  </a:outerShdw>
                </a:effectLst>
                <a:latin typeface="Arial" charset="0"/>
                <a:cs typeface="+mn-cs"/>
              </a:rPr>
              <a:t>New Innovator Awards</a:t>
            </a:r>
          </a:p>
          <a:p>
            <a:pPr fontAlgn="auto">
              <a:spcBef>
                <a:spcPts val="0"/>
              </a:spcBef>
              <a:spcAft>
                <a:spcPts val="0"/>
              </a:spcAft>
              <a:defRPr/>
            </a:pPr>
            <a:r>
              <a:rPr lang="en-US" sz="1600" dirty="0">
                <a:solidFill>
                  <a:prstClr val="white"/>
                </a:solidFill>
                <a:effectLst>
                  <a:outerShdw blurRad="38100" dist="38100" dir="2700000" algn="tl">
                    <a:srgbClr val="000000"/>
                  </a:outerShdw>
                </a:effectLst>
                <a:latin typeface="Arial" charset="0"/>
                <a:cs typeface="+mn-cs"/>
              </a:rPr>
              <a:t>Transformative  Research Awards</a:t>
            </a:r>
          </a:p>
          <a:p>
            <a:pPr fontAlgn="auto">
              <a:spcBef>
                <a:spcPts val="0"/>
              </a:spcBef>
              <a:spcAft>
                <a:spcPts val="0"/>
              </a:spcAft>
              <a:defRPr/>
            </a:pPr>
            <a:r>
              <a:rPr lang="en-US" sz="1600" dirty="0">
                <a:solidFill>
                  <a:prstClr val="white"/>
                </a:solidFill>
                <a:effectLst>
                  <a:outerShdw blurRad="38100" dist="38100" dir="2700000" algn="tl">
                    <a:srgbClr val="000000"/>
                  </a:outerShdw>
                </a:effectLst>
                <a:latin typeface="Arial" charset="0"/>
                <a:cs typeface="+mn-cs"/>
              </a:rPr>
              <a:t>Early Independence Awards</a:t>
            </a:r>
          </a:p>
        </p:txBody>
      </p:sp>
      <p:sp>
        <p:nvSpPr>
          <p:cNvPr id="14" name="_s427021"/>
          <p:cNvSpPr>
            <a:spLocks noChangeAspect="1" noChangeArrowheads="1"/>
          </p:cNvSpPr>
          <p:nvPr/>
        </p:nvSpPr>
        <p:spPr bwMode="auto">
          <a:xfrm>
            <a:off x="3079110" y="4743450"/>
            <a:ext cx="1201738" cy="971550"/>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Genotype-</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Tissue</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Expression</a:t>
            </a:r>
          </a:p>
        </p:txBody>
      </p:sp>
      <p:sp>
        <p:nvSpPr>
          <p:cNvPr id="15" name="_s427027"/>
          <p:cNvSpPr>
            <a:spLocks noChangeAspect="1" noChangeArrowheads="1"/>
          </p:cNvSpPr>
          <p:nvPr/>
        </p:nvSpPr>
        <p:spPr bwMode="auto">
          <a:xfrm>
            <a:off x="6896100" y="4572000"/>
            <a:ext cx="1905000" cy="1417637"/>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Library of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Integrated Network-</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Based Cellular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Signatures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(LINCS)</a:t>
            </a:r>
          </a:p>
        </p:txBody>
      </p:sp>
      <p:sp>
        <p:nvSpPr>
          <p:cNvPr id="17" name="_s427025"/>
          <p:cNvSpPr>
            <a:spLocks noChangeAspect="1" noChangeArrowheads="1"/>
          </p:cNvSpPr>
          <p:nvPr/>
        </p:nvSpPr>
        <p:spPr bwMode="auto">
          <a:xfrm>
            <a:off x="6300787" y="3736428"/>
            <a:ext cx="1219200" cy="1071562"/>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Science of</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Behavior</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Change</a:t>
            </a:r>
          </a:p>
        </p:txBody>
      </p:sp>
      <p:sp>
        <p:nvSpPr>
          <p:cNvPr id="18" name="_s427021"/>
          <p:cNvSpPr>
            <a:spLocks noChangeAspect="1" noChangeArrowheads="1"/>
          </p:cNvSpPr>
          <p:nvPr/>
        </p:nvSpPr>
        <p:spPr bwMode="auto">
          <a:xfrm>
            <a:off x="2057400" y="2405063"/>
            <a:ext cx="1398588" cy="1042987"/>
          </a:xfrm>
          <a:prstGeom prst="ellipse">
            <a:avLst/>
          </a:prstGeom>
          <a:solidFill>
            <a:schemeClr val="accent3">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Gulf Oil Spill</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Long Term</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Follow Up</a:t>
            </a:r>
          </a:p>
        </p:txBody>
      </p:sp>
      <p:sp>
        <p:nvSpPr>
          <p:cNvPr id="19" name="_s427025"/>
          <p:cNvSpPr>
            <a:spLocks noChangeAspect="1" noChangeArrowheads="1"/>
          </p:cNvSpPr>
          <p:nvPr/>
        </p:nvSpPr>
        <p:spPr bwMode="auto">
          <a:xfrm>
            <a:off x="7502242" y="3657600"/>
            <a:ext cx="955958" cy="840084"/>
          </a:xfrm>
          <a:prstGeom prst="ellipse">
            <a:avLst/>
          </a:prstGeom>
          <a:solidFill>
            <a:schemeClr val="accent3">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Global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Health</a:t>
            </a:r>
          </a:p>
        </p:txBody>
      </p:sp>
      <p:sp>
        <p:nvSpPr>
          <p:cNvPr id="20" name="_s427023"/>
          <p:cNvSpPr>
            <a:spLocks noChangeAspect="1" noChangeArrowheads="1"/>
          </p:cNvSpPr>
          <p:nvPr/>
        </p:nvSpPr>
        <p:spPr bwMode="auto">
          <a:xfrm>
            <a:off x="5851772" y="2966265"/>
            <a:ext cx="1611313" cy="838200"/>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Knockout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Mouse </a:t>
            </a:r>
          </a:p>
          <a:p>
            <a:pPr algn="ctr" eaLnBrk="0" fontAlgn="auto" hangingPunct="0">
              <a:spcBef>
                <a:spcPts val="0"/>
              </a:spcBef>
              <a:spcAft>
                <a:spcPts val="0"/>
              </a:spcAft>
              <a:defRPr/>
            </a:pPr>
            <a:r>
              <a:rPr lang="en-US" sz="1400" dirty="0" err="1">
                <a:solidFill>
                  <a:prstClr val="white"/>
                </a:solidFill>
                <a:effectLst>
                  <a:outerShdw blurRad="38100" dist="38100" dir="2700000" algn="tl">
                    <a:srgbClr val="000000"/>
                  </a:outerShdw>
                </a:effectLst>
                <a:latin typeface="Arial" charset="0"/>
                <a:ea typeface="ＭＳ Ｐゴシック" pitchFamily="32" charset="-128"/>
                <a:cs typeface="+mn-cs"/>
              </a:rPr>
              <a:t>Phenotyping</a:t>
            </a:r>
            <a:endPar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endParaRPr>
          </a:p>
        </p:txBody>
      </p:sp>
      <p:sp>
        <p:nvSpPr>
          <p:cNvPr id="23" name="_s427021"/>
          <p:cNvSpPr>
            <a:spLocks noChangeAspect="1" noChangeArrowheads="1"/>
          </p:cNvSpPr>
          <p:nvPr/>
        </p:nvSpPr>
        <p:spPr bwMode="auto">
          <a:xfrm>
            <a:off x="5486400" y="1223963"/>
            <a:ext cx="1628775" cy="914400"/>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Big Data to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Knowledge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(BD2K)</a:t>
            </a:r>
          </a:p>
        </p:txBody>
      </p:sp>
      <p:sp>
        <p:nvSpPr>
          <p:cNvPr id="24" name="_s427023"/>
          <p:cNvSpPr>
            <a:spLocks noChangeAspect="1" noChangeArrowheads="1"/>
          </p:cNvSpPr>
          <p:nvPr/>
        </p:nvSpPr>
        <p:spPr bwMode="auto">
          <a:xfrm>
            <a:off x="1066800" y="3136900"/>
            <a:ext cx="1401763" cy="728663"/>
          </a:xfrm>
          <a:prstGeom prst="ellipse">
            <a:avLst/>
          </a:prstGeom>
          <a:solidFill>
            <a:schemeClr val="accent3">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HCS Research</a:t>
            </a:r>
          </a:p>
          <a:p>
            <a:pPr algn="ctr" eaLnBrk="0" fontAlgn="auto" hangingPunct="0">
              <a:spcBef>
                <a:spcPts val="0"/>
              </a:spcBef>
              <a:spcAft>
                <a:spcPts val="0"/>
              </a:spcAft>
              <a:defRPr/>
            </a:pPr>
            <a:r>
              <a:rPr lang="en-US" sz="1400" dirty="0" err="1">
                <a:solidFill>
                  <a:prstClr val="white"/>
                </a:solidFill>
                <a:effectLst>
                  <a:outerShdw blurRad="38100" dist="38100" dir="2700000" algn="tl">
                    <a:srgbClr val="000000"/>
                  </a:outerShdw>
                </a:effectLst>
                <a:latin typeface="Arial" charset="0"/>
                <a:ea typeface="ＭＳ Ｐゴシック" pitchFamily="32" charset="-128"/>
                <a:cs typeface="+mn-cs"/>
              </a:rPr>
              <a:t>Collaboratory</a:t>
            </a:r>
            <a:endPar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endParaRPr>
          </a:p>
        </p:txBody>
      </p:sp>
      <p:sp>
        <p:nvSpPr>
          <p:cNvPr id="25" name="_s427025"/>
          <p:cNvSpPr>
            <a:spLocks noChangeAspect="1" noChangeArrowheads="1"/>
          </p:cNvSpPr>
          <p:nvPr/>
        </p:nvSpPr>
        <p:spPr bwMode="auto">
          <a:xfrm>
            <a:off x="2286000" y="3357563"/>
            <a:ext cx="1117600" cy="981075"/>
          </a:xfrm>
          <a:prstGeom prst="ellipse">
            <a:avLst/>
          </a:prstGeom>
          <a:solidFill>
            <a:schemeClr val="accent1">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High-Risk</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Research</a:t>
            </a:r>
          </a:p>
        </p:txBody>
      </p:sp>
      <p:grpSp>
        <p:nvGrpSpPr>
          <p:cNvPr id="9243" name="Group 78"/>
          <p:cNvGrpSpPr>
            <a:grpSpLocks/>
          </p:cNvGrpSpPr>
          <p:nvPr/>
        </p:nvGrpSpPr>
        <p:grpSpPr bwMode="auto">
          <a:xfrm>
            <a:off x="3352800" y="2667000"/>
            <a:ext cx="2743200" cy="2362200"/>
            <a:chOff x="6019800" y="0"/>
            <a:chExt cx="2743200" cy="2362200"/>
          </a:xfrm>
        </p:grpSpPr>
        <p:sp>
          <p:nvSpPr>
            <p:cNvPr id="27" name="Right Arrow 26"/>
            <p:cNvSpPr/>
            <p:nvPr/>
          </p:nvSpPr>
          <p:spPr>
            <a:xfrm>
              <a:off x="8305800" y="990600"/>
              <a:ext cx="457200" cy="381000"/>
            </a:xfrm>
            <a:prstGeom prst="rightArrow">
              <a:avLst/>
            </a:prstGeom>
            <a:solidFill>
              <a:srgbClr val="FFFF61"/>
            </a:solidFill>
            <a:ln>
              <a:solidFill>
                <a:srgbClr val="FA9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8" name="Right Arrow 27"/>
            <p:cNvSpPr/>
            <p:nvPr/>
          </p:nvSpPr>
          <p:spPr>
            <a:xfrm flipH="1" flipV="1">
              <a:off x="6019800" y="990600"/>
              <a:ext cx="457200" cy="381000"/>
            </a:xfrm>
            <a:prstGeom prst="rightArrow">
              <a:avLst/>
            </a:prstGeom>
            <a:solidFill>
              <a:srgbClr val="FFFF61"/>
            </a:solidFill>
            <a:ln>
              <a:solidFill>
                <a:srgbClr val="FA9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9" name="Right Arrow 28"/>
            <p:cNvSpPr/>
            <p:nvPr/>
          </p:nvSpPr>
          <p:spPr>
            <a:xfrm rot="16200000">
              <a:off x="7200900" y="38100"/>
              <a:ext cx="457200" cy="381000"/>
            </a:xfrm>
            <a:prstGeom prst="rightArrow">
              <a:avLst/>
            </a:prstGeom>
            <a:solidFill>
              <a:srgbClr val="FFFF61"/>
            </a:solidFill>
            <a:ln>
              <a:solidFill>
                <a:srgbClr val="FA9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0" name="Right Arrow 29"/>
            <p:cNvSpPr/>
            <p:nvPr/>
          </p:nvSpPr>
          <p:spPr>
            <a:xfrm rot="5400000" flipV="1">
              <a:off x="7200900" y="1943100"/>
              <a:ext cx="457200" cy="381000"/>
            </a:xfrm>
            <a:prstGeom prst="rightArrow">
              <a:avLst/>
            </a:prstGeom>
            <a:solidFill>
              <a:srgbClr val="FFFF61"/>
            </a:solidFill>
            <a:ln>
              <a:solidFill>
                <a:srgbClr val="FA9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9257" name="Group 21"/>
            <p:cNvGrpSpPr>
              <a:grpSpLocks/>
            </p:cNvGrpSpPr>
            <p:nvPr/>
          </p:nvGrpSpPr>
          <p:grpSpPr bwMode="auto">
            <a:xfrm>
              <a:off x="6461125" y="457200"/>
              <a:ext cx="1844675" cy="1439863"/>
              <a:chOff x="6918325" y="381000"/>
              <a:chExt cx="1844675" cy="1592345"/>
            </a:xfrm>
          </p:grpSpPr>
          <p:sp>
            <p:nvSpPr>
              <p:cNvPr id="36" name="_s427030"/>
              <p:cNvSpPr>
                <a:spLocks noChangeAspect="1" noChangeArrowheads="1"/>
              </p:cNvSpPr>
              <p:nvPr/>
            </p:nvSpPr>
            <p:spPr bwMode="auto">
              <a:xfrm>
                <a:off x="6918325" y="381000"/>
                <a:ext cx="1844675" cy="1592345"/>
              </a:xfrm>
              <a:prstGeom prst="ellipse">
                <a:avLst/>
              </a:prstGeom>
              <a:solidFill>
                <a:srgbClr val="FFFF61"/>
              </a:solidFill>
              <a:ln w="28575">
                <a:solidFill>
                  <a:srgbClr val="FA9706"/>
                </a:solidFill>
                <a:round/>
                <a:headEnd/>
                <a:tailEnd/>
              </a:ln>
            </p:spPr>
            <p:txBody>
              <a:bodyPr wrap="none" anchor="ctr"/>
              <a:lstStyle/>
              <a:p>
                <a:pPr algn="ctr" eaLnBrk="0" fontAlgn="auto" hangingPunct="0">
                  <a:spcBef>
                    <a:spcPts val="0"/>
                  </a:spcBef>
                  <a:spcAft>
                    <a:spcPts val="0"/>
                  </a:spcAft>
                  <a:defRPr/>
                </a:pPr>
                <a:endParaRPr lang="en-US" b="1" dirty="0">
                  <a:solidFill>
                    <a:srgbClr val="FFFFFF"/>
                  </a:solidFill>
                  <a:effectLst>
                    <a:outerShdw blurRad="38100" dist="38100" dir="2700000" algn="tl">
                      <a:srgbClr val="000000"/>
                    </a:outerShdw>
                  </a:effectLst>
                  <a:latin typeface="Arial" charset="0"/>
                  <a:ea typeface="ＭＳ Ｐゴシック" pitchFamily="32" charset="-128"/>
                  <a:cs typeface="+mn-cs"/>
                </a:endParaRPr>
              </a:p>
            </p:txBody>
          </p:sp>
          <p:sp>
            <p:nvSpPr>
              <p:cNvPr id="9263" name="TextBox 99"/>
              <p:cNvSpPr txBox="1">
                <a:spLocks noChangeArrowheads="1"/>
              </p:cNvSpPr>
              <p:nvPr/>
            </p:nvSpPr>
            <p:spPr bwMode="auto">
              <a:xfrm>
                <a:off x="7092203" y="816393"/>
                <a:ext cx="1518364" cy="748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000" b="1" dirty="0">
                  <a:solidFill>
                    <a:srgbClr val="000000"/>
                  </a:solidFill>
                  <a:latin typeface="Arial Narrow" pitchFamily="34" charset="0"/>
                  <a:cs typeface="+mn-cs"/>
                </a:endParaRPr>
              </a:p>
              <a:p>
                <a:pPr algn="ctr" eaLnBrk="1" hangingPunct="1">
                  <a:spcBef>
                    <a:spcPct val="0"/>
                  </a:spcBef>
                  <a:buFontTx/>
                  <a:buNone/>
                </a:pPr>
                <a:r>
                  <a:rPr lang="en-US" altLang="en-US" sz="1800" b="1" dirty="0">
                    <a:solidFill>
                      <a:srgbClr val="000000"/>
                    </a:solidFill>
                    <a:latin typeface="Arial Narrow" pitchFamily="34" charset="0"/>
                    <a:cs typeface="+mn-cs"/>
                  </a:rPr>
                  <a:t>Common </a:t>
                </a:r>
                <a:r>
                  <a:rPr lang="en-US" altLang="en-US" sz="1800" b="1" dirty="0" smtClean="0">
                    <a:solidFill>
                      <a:srgbClr val="000000"/>
                    </a:solidFill>
                    <a:latin typeface="Arial Narrow" pitchFamily="34" charset="0"/>
                    <a:cs typeface="+mn-cs"/>
                  </a:rPr>
                  <a:t>Fund</a:t>
                </a:r>
                <a:endParaRPr lang="en-US" altLang="en-US" sz="1800" b="1" dirty="0">
                  <a:solidFill>
                    <a:srgbClr val="000000"/>
                  </a:solidFill>
                  <a:latin typeface="Arial Narrow" pitchFamily="34" charset="0"/>
                  <a:cs typeface="+mn-cs"/>
                </a:endParaRPr>
              </a:p>
            </p:txBody>
          </p:sp>
        </p:grpSp>
        <p:sp>
          <p:nvSpPr>
            <p:cNvPr id="32" name="Right Arrow 31"/>
            <p:cNvSpPr/>
            <p:nvPr/>
          </p:nvSpPr>
          <p:spPr>
            <a:xfrm rot="19200000">
              <a:off x="8069263" y="401638"/>
              <a:ext cx="457200" cy="381000"/>
            </a:xfrm>
            <a:prstGeom prst="rightArrow">
              <a:avLst/>
            </a:prstGeom>
            <a:solidFill>
              <a:srgbClr val="FFFF61"/>
            </a:solidFill>
            <a:ln>
              <a:solidFill>
                <a:srgbClr val="FA9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3" name="Right Arrow 32"/>
            <p:cNvSpPr/>
            <p:nvPr/>
          </p:nvSpPr>
          <p:spPr>
            <a:xfrm rot="13843722">
              <a:off x="6389688" y="277813"/>
              <a:ext cx="457200" cy="381000"/>
            </a:xfrm>
            <a:prstGeom prst="rightArrow">
              <a:avLst/>
            </a:prstGeom>
            <a:solidFill>
              <a:srgbClr val="FFFF61"/>
            </a:solidFill>
            <a:ln>
              <a:solidFill>
                <a:srgbClr val="FA9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4" name="Right Arrow 33"/>
            <p:cNvSpPr/>
            <p:nvPr/>
          </p:nvSpPr>
          <p:spPr>
            <a:xfrm rot="2580000" flipV="1">
              <a:off x="7993063" y="1625600"/>
              <a:ext cx="457200" cy="381000"/>
            </a:xfrm>
            <a:prstGeom prst="rightArrow">
              <a:avLst/>
            </a:prstGeom>
            <a:solidFill>
              <a:srgbClr val="FFFF61"/>
            </a:solidFill>
            <a:ln>
              <a:solidFill>
                <a:srgbClr val="FA9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5" name="Right Arrow 34"/>
            <p:cNvSpPr/>
            <p:nvPr/>
          </p:nvSpPr>
          <p:spPr>
            <a:xfrm rot="8100000" flipV="1">
              <a:off x="6316663" y="1630363"/>
              <a:ext cx="457200" cy="381000"/>
            </a:xfrm>
            <a:prstGeom prst="rightArrow">
              <a:avLst/>
            </a:prstGeom>
            <a:solidFill>
              <a:srgbClr val="FFFF61"/>
            </a:solidFill>
            <a:ln>
              <a:solidFill>
                <a:srgbClr val="FA97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sp>
        <p:nvSpPr>
          <p:cNvPr id="38" name="_s427021"/>
          <p:cNvSpPr>
            <a:spLocks noChangeAspect="1" noChangeArrowheads="1"/>
          </p:cNvSpPr>
          <p:nvPr/>
        </p:nvSpPr>
        <p:spPr bwMode="auto">
          <a:xfrm>
            <a:off x="2179329" y="1556639"/>
            <a:ext cx="1143000" cy="852488"/>
          </a:xfrm>
          <a:prstGeom prst="ellipse">
            <a:avLst/>
          </a:prstGeom>
          <a:solidFill>
            <a:schemeClr val="accent3">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Health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Economics</a:t>
            </a:r>
          </a:p>
        </p:txBody>
      </p:sp>
      <p:sp>
        <p:nvSpPr>
          <p:cNvPr id="39" name="_s427023"/>
          <p:cNvSpPr>
            <a:spLocks noChangeAspect="1" noChangeArrowheads="1"/>
          </p:cNvSpPr>
          <p:nvPr/>
        </p:nvSpPr>
        <p:spPr bwMode="auto">
          <a:xfrm>
            <a:off x="4280152" y="5117436"/>
            <a:ext cx="1255713" cy="652462"/>
          </a:xfrm>
          <a:prstGeom prst="ellipse">
            <a:avLst/>
          </a:prstGeom>
          <a:solidFill>
            <a:schemeClr val="accent2">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err="1">
                <a:solidFill>
                  <a:prstClr val="white"/>
                </a:solidFill>
                <a:effectLst>
                  <a:outerShdw blurRad="38100" dist="38100" dir="2700000" algn="tl">
                    <a:srgbClr val="000000"/>
                  </a:outerShdw>
                </a:effectLst>
                <a:latin typeface="Arial" charset="0"/>
                <a:ea typeface="ＭＳ Ｐゴシック" pitchFamily="32" charset="-128"/>
                <a:cs typeface="+mn-cs"/>
              </a:rPr>
              <a:t>Epigenomics</a:t>
            </a:r>
            <a:endPar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endParaRPr>
          </a:p>
        </p:txBody>
      </p:sp>
      <p:sp>
        <p:nvSpPr>
          <p:cNvPr id="7197" name="Rectangle 49"/>
          <p:cNvSpPr>
            <a:spLocks noChangeArrowheads="1"/>
          </p:cNvSpPr>
          <p:nvPr/>
        </p:nvSpPr>
        <p:spPr bwMode="auto">
          <a:xfrm>
            <a:off x="63499" y="6339371"/>
            <a:ext cx="3961672" cy="369332"/>
          </a:xfrm>
          <a:prstGeom prst="rect">
            <a:avLst/>
          </a:prstGeom>
          <a:noFill/>
          <a:ln w="9525">
            <a:noFill/>
            <a:miter lim="800000"/>
            <a:headEnd/>
            <a:tailEnd/>
          </a:ln>
        </p:spPr>
        <p:txBody>
          <a:bodyPr wrap="square">
            <a:spAutoFit/>
          </a:bodyPr>
          <a:lstStyle/>
          <a:p>
            <a:pPr algn="ctr">
              <a:defRPr/>
            </a:pPr>
            <a:r>
              <a:rPr lang="en-US" dirty="0">
                <a:solidFill>
                  <a:prstClr val="white">
                    <a:lumMod val="95000"/>
                  </a:prstClr>
                </a:solidFill>
                <a:latin typeface="Calibri" pitchFamily="34" charset="0"/>
                <a:cs typeface="+mn-cs"/>
                <a:hlinkClick r:id="rId3"/>
              </a:rPr>
              <a:t>http://commonfund.nih.gov/</a:t>
            </a:r>
            <a:r>
              <a:rPr lang="en-US" dirty="0">
                <a:solidFill>
                  <a:prstClr val="white">
                    <a:lumMod val="95000"/>
                  </a:prstClr>
                </a:solidFill>
                <a:latin typeface="Calibri" pitchFamily="34" charset="0"/>
                <a:cs typeface="+mn-cs"/>
              </a:rPr>
              <a:t> </a:t>
            </a:r>
          </a:p>
        </p:txBody>
      </p:sp>
      <p:sp>
        <p:nvSpPr>
          <p:cNvPr id="41" name="_s427023"/>
          <p:cNvSpPr>
            <a:spLocks noChangeAspect="1" noChangeArrowheads="1"/>
          </p:cNvSpPr>
          <p:nvPr/>
        </p:nvSpPr>
        <p:spPr bwMode="auto">
          <a:xfrm>
            <a:off x="1695450" y="4903787"/>
            <a:ext cx="1401762" cy="728663"/>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err="1">
                <a:solidFill>
                  <a:prstClr val="white"/>
                </a:solidFill>
                <a:effectLst>
                  <a:outerShdw blurRad="38100" dist="38100" dir="2700000" algn="tl">
                    <a:srgbClr val="000000"/>
                  </a:outerShdw>
                </a:effectLst>
                <a:latin typeface="Arial" charset="0"/>
                <a:ea typeface="ＭＳ Ｐゴシック" pitchFamily="32" charset="-128"/>
                <a:cs typeface="+mn-cs"/>
              </a:rPr>
              <a:t>Metabolomics</a:t>
            </a:r>
            <a:endPar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endParaRPr>
          </a:p>
        </p:txBody>
      </p:sp>
      <p:sp>
        <p:nvSpPr>
          <p:cNvPr id="44" name="_s427021"/>
          <p:cNvSpPr>
            <a:spLocks noChangeAspect="1" noChangeArrowheads="1"/>
          </p:cNvSpPr>
          <p:nvPr/>
        </p:nvSpPr>
        <p:spPr bwMode="auto">
          <a:xfrm>
            <a:off x="3048000" y="639763"/>
            <a:ext cx="1676400" cy="852487"/>
          </a:xfrm>
          <a:prstGeom prst="ellipse">
            <a:avLst/>
          </a:prstGeom>
          <a:solidFill>
            <a:schemeClr val="accent3">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Undiagnosed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Diseases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Program</a:t>
            </a:r>
          </a:p>
        </p:txBody>
      </p:sp>
      <p:sp>
        <p:nvSpPr>
          <p:cNvPr id="45" name="_s427021"/>
          <p:cNvSpPr>
            <a:spLocks noChangeAspect="1" noChangeArrowheads="1"/>
          </p:cNvSpPr>
          <p:nvPr/>
        </p:nvSpPr>
        <p:spPr bwMode="auto">
          <a:xfrm>
            <a:off x="4495800" y="576263"/>
            <a:ext cx="1676400" cy="852487"/>
          </a:xfrm>
          <a:prstGeom prst="ellipse">
            <a:avLst/>
          </a:prstGeom>
          <a:solidFill>
            <a:schemeClr val="accent2">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Extracellular RNA</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Communication</a:t>
            </a:r>
          </a:p>
        </p:txBody>
      </p:sp>
      <p:sp>
        <p:nvSpPr>
          <p:cNvPr id="46" name="_s427021"/>
          <p:cNvSpPr>
            <a:spLocks noChangeAspect="1" noChangeArrowheads="1"/>
          </p:cNvSpPr>
          <p:nvPr/>
        </p:nvSpPr>
        <p:spPr bwMode="auto">
          <a:xfrm>
            <a:off x="457200" y="1971543"/>
            <a:ext cx="1905000" cy="1143000"/>
          </a:xfrm>
          <a:prstGeom prst="ellipse">
            <a:avLst/>
          </a:prstGeom>
          <a:solidFill>
            <a:schemeClr val="accent1">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Strengthening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the </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Biomedical Research</a:t>
            </a:r>
          </a:p>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Workforce</a:t>
            </a:r>
          </a:p>
        </p:txBody>
      </p:sp>
      <p:pic>
        <p:nvPicPr>
          <p:cNvPr id="9251" name="Picture 46" descr="NCF_NIH_New_logo.png"/>
          <p:cNvPicPr>
            <a:picLocks noChangeAspect="1"/>
          </p:cNvPicPr>
          <p:nvPr/>
        </p:nvPicPr>
        <p:blipFill>
          <a:blip r:embed="rId4">
            <a:extLst>
              <a:ext uri="{28A0092B-C50C-407E-A947-70E740481C1C}">
                <a14:useLocalDpi xmlns:a14="http://schemas.microsoft.com/office/drawing/2010/main" val="0"/>
              </a:ext>
            </a:extLst>
          </a:blip>
          <a:srcRect r="78133"/>
          <a:stretch>
            <a:fillRect/>
          </a:stretch>
        </p:blipFill>
        <p:spPr bwMode="auto">
          <a:xfrm>
            <a:off x="4267200" y="3136900"/>
            <a:ext cx="914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_s427021"/>
          <p:cNvSpPr>
            <a:spLocks noChangeAspect="1" noChangeArrowheads="1"/>
          </p:cNvSpPr>
          <p:nvPr/>
        </p:nvSpPr>
        <p:spPr bwMode="auto">
          <a:xfrm>
            <a:off x="715963" y="1095376"/>
            <a:ext cx="1752600" cy="852487"/>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Illuminating the </a:t>
            </a:r>
          </a:p>
          <a:p>
            <a:pPr algn="ctr" eaLnBrk="0" fontAlgn="auto" hangingPunct="0">
              <a:spcBef>
                <a:spcPts val="0"/>
              </a:spcBef>
              <a:spcAft>
                <a:spcPts val="0"/>
              </a:spcAft>
              <a:defRPr/>
            </a:pPr>
            <a:r>
              <a:rPr lang="en-US" sz="1400" dirty="0" err="1">
                <a:solidFill>
                  <a:prstClr val="white"/>
                </a:solidFill>
                <a:effectLst>
                  <a:outerShdw blurRad="38100" dist="38100" dir="2700000" algn="tl">
                    <a:srgbClr val="000000"/>
                  </a:outerShdw>
                </a:effectLst>
                <a:latin typeface="Arial" charset="0"/>
                <a:ea typeface="ＭＳ Ｐゴシック" pitchFamily="32" charset="-128"/>
                <a:cs typeface="+mn-cs"/>
              </a:rPr>
              <a:t>Druggable</a:t>
            </a: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 Genome</a:t>
            </a:r>
          </a:p>
        </p:txBody>
      </p:sp>
      <p:sp>
        <p:nvSpPr>
          <p:cNvPr id="49" name="_s427027"/>
          <p:cNvSpPr>
            <a:spLocks noChangeAspect="1" noChangeArrowheads="1"/>
          </p:cNvSpPr>
          <p:nvPr/>
        </p:nvSpPr>
        <p:spPr bwMode="auto">
          <a:xfrm>
            <a:off x="5172151" y="4724508"/>
            <a:ext cx="1928019" cy="838049"/>
          </a:xfrm>
          <a:prstGeom prst="ellipse">
            <a:avLst/>
          </a:prstGeom>
          <a:solidFill>
            <a:schemeClr val="accent2">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4D </a:t>
            </a:r>
            <a:r>
              <a:rPr lang="en-US" sz="1400" dirty="0" err="1">
                <a:solidFill>
                  <a:prstClr val="white"/>
                </a:solidFill>
                <a:effectLst>
                  <a:outerShdw blurRad="38100" dist="38100" dir="2700000" algn="tl">
                    <a:srgbClr val="000000"/>
                  </a:outerShdw>
                </a:effectLst>
                <a:latin typeface="Arial" charset="0"/>
                <a:ea typeface="ＭＳ Ｐゴシック" pitchFamily="32" charset="-128"/>
                <a:cs typeface="+mn-cs"/>
              </a:rPr>
              <a:t>Nucleome</a:t>
            </a:r>
            <a:r>
              <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rPr>
              <a:t> </a:t>
            </a:r>
          </a:p>
        </p:txBody>
      </p:sp>
      <p:sp>
        <p:nvSpPr>
          <p:cNvPr id="48" name="_s427023"/>
          <p:cNvSpPr>
            <a:spLocks noChangeAspect="1" noChangeArrowheads="1"/>
          </p:cNvSpPr>
          <p:nvPr/>
        </p:nvSpPr>
        <p:spPr bwMode="auto">
          <a:xfrm>
            <a:off x="6977856" y="900113"/>
            <a:ext cx="2015604" cy="1047750"/>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smtClean="0">
                <a:solidFill>
                  <a:prstClr val="white"/>
                </a:solidFill>
                <a:effectLst>
                  <a:outerShdw blurRad="38100" dist="38100" dir="2700000" algn="tl">
                    <a:srgbClr val="000000"/>
                  </a:outerShdw>
                </a:effectLst>
                <a:latin typeface="Arial" charset="0"/>
                <a:ea typeface="ＭＳ Ｐゴシック" pitchFamily="32" charset="-128"/>
                <a:cs typeface="+mn-cs"/>
              </a:rPr>
              <a:t>Stimulating Peripheral</a:t>
            </a:r>
          </a:p>
          <a:p>
            <a:pPr algn="ctr" eaLnBrk="0" fontAlgn="auto" hangingPunct="0">
              <a:spcBef>
                <a:spcPts val="0"/>
              </a:spcBef>
              <a:spcAft>
                <a:spcPts val="0"/>
              </a:spcAft>
              <a:defRPr/>
            </a:pPr>
            <a:r>
              <a:rPr lang="en-US" sz="1400" dirty="0" smtClean="0">
                <a:solidFill>
                  <a:prstClr val="white"/>
                </a:solidFill>
                <a:effectLst>
                  <a:outerShdw blurRad="38100" dist="38100" dir="2700000" algn="tl">
                    <a:srgbClr val="000000"/>
                  </a:outerShdw>
                </a:effectLst>
                <a:latin typeface="Arial" charset="0"/>
                <a:ea typeface="ＭＳ Ｐゴシック" pitchFamily="32" charset="-128"/>
                <a:cs typeface="+mn-cs"/>
              </a:rPr>
              <a:t>Activity to Relieve</a:t>
            </a:r>
          </a:p>
          <a:p>
            <a:pPr algn="ctr" eaLnBrk="0" fontAlgn="auto" hangingPunct="0">
              <a:spcBef>
                <a:spcPts val="0"/>
              </a:spcBef>
              <a:spcAft>
                <a:spcPts val="0"/>
              </a:spcAft>
              <a:defRPr/>
            </a:pPr>
            <a:r>
              <a:rPr lang="en-US" sz="1400" dirty="0" smtClean="0">
                <a:solidFill>
                  <a:prstClr val="white"/>
                </a:solidFill>
                <a:effectLst>
                  <a:outerShdw blurRad="38100" dist="38100" dir="2700000" algn="tl">
                    <a:srgbClr val="000000"/>
                  </a:outerShdw>
                </a:effectLst>
                <a:latin typeface="Arial" charset="0"/>
                <a:ea typeface="ＭＳ Ｐゴシック" pitchFamily="32" charset="-128"/>
                <a:cs typeface="+mn-cs"/>
              </a:rPr>
              <a:t>Conditions (SPARC)</a:t>
            </a:r>
            <a:endPar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endParaRPr>
          </a:p>
        </p:txBody>
      </p:sp>
      <p:sp>
        <p:nvSpPr>
          <p:cNvPr id="51" name="_s427023"/>
          <p:cNvSpPr>
            <a:spLocks noChangeAspect="1" noChangeArrowheads="1"/>
          </p:cNvSpPr>
          <p:nvPr/>
        </p:nvSpPr>
        <p:spPr bwMode="auto">
          <a:xfrm>
            <a:off x="412110" y="4936250"/>
            <a:ext cx="1401762" cy="989230"/>
          </a:xfrm>
          <a:prstGeom prst="ellipse">
            <a:avLst/>
          </a:prstGeom>
          <a:solidFill>
            <a:schemeClr val="accent4">
              <a:lumMod val="75000"/>
            </a:schemeClr>
          </a:solidFill>
          <a:ln w="9525" algn="ctr">
            <a:solidFill>
              <a:srgbClr val="BABABA"/>
            </a:solidFill>
            <a:round/>
            <a:headEnd/>
            <a:tailEnd/>
          </a:ln>
          <a:effectLst/>
        </p:spPr>
        <p:txBody>
          <a:bodyPr wrap="none" anchor="ctr"/>
          <a:lstStyle/>
          <a:p>
            <a:pPr algn="ctr" eaLnBrk="0" fontAlgn="auto" hangingPunct="0">
              <a:spcBef>
                <a:spcPts val="0"/>
              </a:spcBef>
              <a:spcAft>
                <a:spcPts val="0"/>
              </a:spcAft>
              <a:defRPr/>
            </a:pPr>
            <a:r>
              <a:rPr lang="en-US" sz="1400" dirty="0" smtClean="0">
                <a:solidFill>
                  <a:prstClr val="white"/>
                </a:solidFill>
                <a:effectLst>
                  <a:outerShdw blurRad="38100" dist="38100" dir="2700000" algn="tl">
                    <a:srgbClr val="000000"/>
                  </a:outerShdw>
                </a:effectLst>
                <a:latin typeface="Arial" charset="0"/>
                <a:ea typeface="ＭＳ Ｐゴシック" pitchFamily="32" charset="-128"/>
                <a:cs typeface="+mn-cs"/>
              </a:rPr>
              <a:t>Mechanisms of </a:t>
            </a:r>
          </a:p>
          <a:p>
            <a:pPr algn="ctr" eaLnBrk="0" fontAlgn="auto" hangingPunct="0">
              <a:spcBef>
                <a:spcPts val="0"/>
              </a:spcBef>
              <a:spcAft>
                <a:spcPts val="0"/>
              </a:spcAft>
              <a:defRPr/>
            </a:pPr>
            <a:r>
              <a:rPr lang="en-US" sz="1400" dirty="0" smtClean="0">
                <a:solidFill>
                  <a:prstClr val="white"/>
                </a:solidFill>
                <a:effectLst>
                  <a:outerShdw blurRad="38100" dist="38100" dir="2700000" algn="tl">
                    <a:srgbClr val="000000"/>
                  </a:outerShdw>
                </a:effectLst>
                <a:latin typeface="Arial" charset="0"/>
                <a:ea typeface="ＭＳ Ｐゴシック" pitchFamily="32" charset="-128"/>
                <a:cs typeface="+mn-cs"/>
              </a:rPr>
              <a:t>Physical</a:t>
            </a:r>
          </a:p>
          <a:p>
            <a:pPr algn="ctr" eaLnBrk="0" fontAlgn="auto" hangingPunct="0">
              <a:spcBef>
                <a:spcPts val="0"/>
              </a:spcBef>
              <a:spcAft>
                <a:spcPts val="0"/>
              </a:spcAft>
              <a:defRPr/>
            </a:pPr>
            <a:r>
              <a:rPr lang="en-US" sz="1400" dirty="0" smtClean="0">
                <a:solidFill>
                  <a:prstClr val="white"/>
                </a:solidFill>
                <a:effectLst>
                  <a:outerShdw blurRad="38100" dist="38100" dir="2700000" algn="tl">
                    <a:srgbClr val="000000"/>
                  </a:outerShdw>
                </a:effectLst>
                <a:latin typeface="Arial" charset="0"/>
                <a:ea typeface="ＭＳ Ｐゴシック" pitchFamily="32" charset="-128"/>
                <a:cs typeface="+mn-cs"/>
              </a:rPr>
              <a:t>Activity</a:t>
            </a:r>
            <a:endParaRPr lang="en-US" sz="1400" dirty="0">
              <a:solidFill>
                <a:prstClr val="white"/>
              </a:solidFill>
              <a:effectLst>
                <a:outerShdw blurRad="38100" dist="38100" dir="2700000" algn="tl">
                  <a:srgbClr val="000000"/>
                </a:outerShdw>
              </a:effectLst>
              <a:latin typeface="Arial" charset="0"/>
              <a:ea typeface="ＭＳ Ｐゴシック" pitchFamily="32" charset="-128"/>
              <a:cs typeface="+mn-cs"/>
            </a:endParaRPr>
          </a:p>
        </p:txBody>
      </p:sp>
      <p:sp>
        <p:nvSpPr>
          <p:cNvPr id="4" name="TextBox 3"/>
          <p:cNvSpPr txBox="1"/>
          <p:nvPr/>
        </p:nvSpPr>
        <p:spPr>
          <a:xfrm>
            <a:off x="6511315" y="438448"/>
            <a:ext cx="2277650" cy="400110"/>
          </a:xfrm>
          <a:prstGeom prst="rect">
            <a:avLst/>
          </a:prstGeom>
          <a:noFill/>
        </p:spPr>
        <p:txBody>
          <a:bodyPr wrap="square" rtlCol="0">
            <a:spAutoFit/>
          </a:bodyPr>
          <a:lstStyle/>
          <a:p>
            <a:r>
              <a:rPr lang="en-US" sz="2000" dirty="0" smtClean="0">
                <a:solidFill>
                  <a:srgbClr val="C0504D">
                    <a:lumMod val="75000"/>
                  </a:srgbClr>
                </a:solidFill>
                <a:latin typeface="Arial" charset="0"/>
                <a:cs typeface="+mn-cs"/>
              </a:rPr>
              <a:t>New Paradigms</a:t>
            </a:r>
            <a:endParaRPr lang="en-US" sz="2000" dirty="0">
              <a:solidFill>
                <a:srgbClr val="C0504D">
                  <a:lumMod val="75000"/>
                </a:srgbClr>
              </a:solidFill>
              <a:latin typeface="Arial" charset="0"/>
              <a:cs typeface="+mn-cs"/>
            </a:endParaRPr>
          </a:p>
        </p:txBody>
      </p:sp>
      <p:sp>
        <p:nvSpPr>
          <p:cNvPr id="52" name="TextBox 51"/>
          <p:cNvSpPr txBox="1"/>
          <p:nvPr/>
        </p:nvSpPr>
        <p:spPr>
          <a:xfrm>
            <a:off x="208148" y="540842"/>
            <a:ext cx="2687452" cy="400110"/>
          </a:xfrm>
          <a:prstGeom prst="rect">
            <a:avLst/>
          </a:prstGeom>
          <a:noFill/>
        </p:spPr>
        <p:txBody>
          <a:bodyPr wrap="square" rtlCol="0">
            <a:spAutoFit/>
          </a:bodyPr>
          <a:lstStyle/>
          <a:p>
            <a:r>
              <a:rPr lang="en-US" sz="2000" dirty="0" smtClean="0">
                <a:solidFill>
                  <a:srgbClr val="8064A2">
                    <a:lumMod val="75000"/>
                  </a:srgbClr>
                </a:solidFill>
                <a:latin typeface="Arial" charset="0"/>
                <a:cs typeface="+mn-cs"/>
              </a:rPr>
              <a:t>Data/Tools/Methods</a:t>
            </a:r>
            <a:endParaRPr lang="en-US" sz="2000" dirty="0">
              <a:solidFill>
                <a:srgbClr val="8064A2">
                  <a:lumMod val="75000"/>
                </a:srgbClr>
              </a:solidFill>
              <a:latin typeface="Arial" charset="0"/>
              <a:cs typeface="+mn-cs"/>
            </a:endParaRPr>
          </a:p>
        </p:txBody>
      </p:sp>
      <p:sp>
        <p:nvSpPr>
          <p:cNvPr id="53" name="TextBox 52"/>
          <p:cNvSpPr txBox="1"/>
          <p:nvPr/>
        </p:nvSpPr>
        <p:spPr>
          <a:xfrm>
            <a:off x="63499" y="5881578"/>
            <a:ext cx="5567363" cy="400110"/>
          </a:xfrm>
          <a:prstGeom prst="rect">
            <a:avLst/>
          </a:prstGeom>
          <a:noFill/>
        </p:spPr>
        <p:txBody>
          <a:bodyPr wrap="square" rtlCol="0">
            <a:spAutoFit/>
          </a:bodyPr>
          <a:lstStyle/>
          <a:p>
            <a:r>
              <a:rPr lang="en-US" sz="2000" dirty="0" smtClean="0">
                <a:solidFill>
                  <a:srgbClr val="4F81BD">
                    <a:lumMod val="75000"/>
                  </a:srgbClr>
                </a:solidFill>
                <a:latin typeface="Arial" charset="0"/>
                <a:cs typeface="+mn-cs"/>
              </a:rPr>
              <a:t>Transformative Workforce Support</a:t>
            </a:r>
            <a:endParaRPr lang="en-US" sz="2000" dirty="0">
              <a:solidFill>
                <a:srgbClr val="4F81BD">
                  <a:lumMod val="75000"/>
                </a:srgbClr>
              </a:solidFill>
              <a:latin typeface="Arial" charset="0"/>
              <a:cs typeface="+mn-cs"/>
            </a:endParaRPr>
          </a:p>
        </p:txBody>
      </p:sp>
      <p:sp>
        <p:nvSpPr>
          <p:cNvPr id="54" name="TextBox 53"/>
          <p:cNvSpPr txBox="1"/>
          <p:nvPr/>
        </p:nvSpPr>
        <p:spPr>
          <a:xfrm>
            <a:off x="4685370" y="6112411"/>
            <a:ext cx="4421460" cy="400110"/>
          </a:xfrm>
          <a:prstGeom prst="rect">
            <a:avLst/>
          </a:prstGeom>
          <a:noFill/>
        </p:spPr>
        <p:txBody>
          <a:bodyPr wrap="square" rtlCol="0">
            <a:spAutoFit/>
          </a:bodyPr>
          <a:lstStyle/>
          <a:p>
            <a:r>
              <a:rPr lang="en-US" sz="2000" dirty="0" smtClean="0">
                <a:solidFill>
                  <a:srgbClr val="9BBB59">
                    <a:lumMod val="75000"/>
                  </a:srgbClr>
                </a:solidFill>
                <a:latin typeface="Arial" charset="0"/>
                <a:cs typeface="+mn-cs"/>
              </a:rPr>
              <a:t>New Types of Clinical Partnerships</a:t>
            </a:r>
            <a:endParaRPr lang="en-US" sz="2000" dirty="0">
              <a:solidFill>
                <a:srgbClr val="9BBB59">
                  <a:lumMod val="75000"/>
                </a:srgbClr>
              </a:solidFill>
              <a:latin typeface="Arial" charset="0"/>
              <a:cs typeface="+mn-cs"/>
            </a:endParaRPr>
          </a:p>
        </p:txBody>
      </p:sp>
    </p:spTree>
    <p:extLst>
      <p:ext uri="{BB962C8B-B14F-4D97-AF65-F5344CB8AC3E}">
        <p14:creationId xmlns:p14="http://schemas.microsoft.com/office/powerpoint/2010/main" val="191886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6"/>
          <p:cNvSpPr txBox="1">
            <a:spLocks noChangeArrowheads="1"/>
          </p:cNvSpPr>
          <p:nvPr/>
        </p:nvSpPr>
        <p:spPr bwMode="auto">
          <a:xfrm>
            <a:off x="381000" y="381000"/>
            <a:ext cx="8305800" cy="523875"/>
          </a:xfrm>
          <a:prstGeom prst="rect">
            <a:avLst/>
          </a:prstGeom>
          <a:noFill/>
          <a:ln w="9525">
            <a:noFill/>
            <a:miter lim="800000"/>
            <a:headEnd/>
            <a:tailEnd/>
          </a:ln>
        </p:spPr>
        <p:txBody>
          <a:bodyPr>
            <a:spAutoFit/>
          </a:bodyPr>
          <a:lstStyle/>
          <a:p>
            <a:pPr algn="ctr">
              <a:spcBef>
                <a:spcPct val="50000"/>
              </a:spcBef>
              <a:defRPr/>
            </a:pPr>
            <a:r>
              <a:rPr lang="en-US" sz="2800" b="1" dirty="0">
                <a:solidFill>
                  <a:schemeClr val="tx1">
                    <a:lumMod val="50000"/>
                    <a:lumOff val="50000"/>
                  </a:schemeClr>
                </a:solidFill>
                <a:latin typeface="+mn-lt"/>
                <a:cs typeface="Arial" charset="0"/>
              </a:rPr>
              <a:t>CF Programs Build “Foundations” to Catalyze Research</a:t>
            </a:r>
          </a:p>
        </p:txBody>
      </p:sp>
      <p:sp>
        <p:nvSpPr>
          <p:cNvPr id="10" name="Subtitle 2"/>
          <p:cNvSpPr txBox="1">
            <a:spLocks/>
          </p:cNvSpPr>
          <p:nvPr/>
        </p:nvSpPr>
        <p:spPr>
          <a:xfrm>
            <a:off x="317500" y="2895600"/>
            <a:ext cx="8056563" cy="1600200"/>
          </a:xfrm>
          <a:prstGeom prst="rect">
            <a:avLst/>
          </a:prstGeom>
        </p:spPr>
        <p:txBody>
          <a:bodyPr/>
          <a:lstStyle/>
          <a:p>
            <a:pPr marL="236538" indent="-236538" eaLnBrk="0" hangingPunct="0">
              <a:spcBef>
                <a:spcPct val="20000"/>
              </a:spcBef>
              <a:defRPr/>
            </a:pPr>
            <a:r>
              <a:rPr lang="en-US" sz="1600" dirty="0">
                <a:solidFill>
                  <a:srgbClr val="235591"/>
                </a:solidFill>
                <a:latin typeface="+mn-lt"/>
                <a:cs typeface="Arial" charset="0"/>
              </a:rPr>
              <a:t>■ </a:t>
            </a:r>
            <a:r>
              <a:rPr lang="en-US" b="1" dirty="0">
                <a:solidFill>
                  <a:srgbClr val="235591"/>
                </a:solidFill>
                <a:latin typeface="+mn-lt"/>
                <a:cs typeface="+mn-cs"/>
              </a:rPr>
              <a:t>New Tools, Infrastructure, and Data to Support or Establish </a:t>
            </a:r>
            <a:r>
              <a:rPr lang="en-US" b="1" dirty="0">
                <a:solidFill>
                  <a:srgbClr val="235591"/>
                </a:solidFill>
                <a:latin typeface="+mn-lt"/>
                <a:cs typeface="Arial" charset="0"/>
              </a:rPr>
              <a:t>New</a:t>
            </a:r>
            <a:r>
              <a:rPr lang="en-US" b="1" dirty="0">
                <a:solidFill>
                  <a:srgbClr val="235591"/>
                </a:solidFill>
                <a:latin typeface="+mn-lt"/>
                <a:cs typeface="+mn-cs"/>
              </a:rPr>
              <a:t> Fields of Study</a:t>
            </a:r>
          </a:p>
          <a:p>
            <a:pPr marL="742950" lvl="1" indent="-285750" eaLnBrk="0" hangingPunct="0">
              <a:spcBef>
                <a:spcPct val="20000"/>
              </a:spcBef>
              <a:defRPr/>
            </a:pPr>
            <a:r>
              <a:rPr lang="en-US" sz="1600" dirty="0" smtClean="0">
                <a:latin typeface="+mn-lt"/>
                <a:cs typeface="Arial" charset="0"/>
              </a:rPr>
              <a:t>■ Metabolomics</a:t>
            </a:r>
            <a:endParaRPr lang="en-US" sz="1600" dirty="0" smtClean="0">
              <a:latin typeface="+mn-lt"/>
              <a:cs typeface="+mn-cs"/>
            </a:endParaRPr>
          </a:p>
          <a:p>
            <a:pPr marL="742950" lvl="1" indent="-285750" eaLnBrk="0" hangingPunct="0">
              <a:spcBef>
                <a:spcPct val="20000"/>
              </a:spcBef>
              <a:defRPr/>
            </a:pPr>
            <a:r>
              <a:rPr lang="en-US" sz="1600" dirty="0" smtClean="0">
                <a:latin typeface="+mn-lt"/>
                <a:cs typeface="Arial" charset="0"/>
              </a:rPr>
              <a:t>■ </a:t>
            </a:r>
            <a:r>
              <a:rPr lang="en-US" sz="1600" dirty="0">
                <a:latin typeface="+mn-lt"/>
                <a:cs typeface="+mn-cs"/>
              </a:rPr>
              <a:t>Libraries of Integrated Network-based Cellular Signatures (LINCS</a:t>
            </a:r>
            <a:r>
              <a:rPr lang="en-US" sz="1600" dirty="0" smtClean="0">
                <a:latin typeface="+mn-lt"/>
                <a:cs typeface="+mn-cs"/>
              </a:rPr>
              <a:t>)</a:t>
            </a:r>
            <a:endParaRPr lang="en-US" sz="1600" dirty="0" smtClean="0">
              <a:latin typeface="+mn-lt"/>
              <a:cs typeface="Arial" charset="0"/>
            </a:endParaRPr>
          </a:p>
          <a:p>
            <a:pPr marL="742950" lvl="1" indent="-285750" eaLnBrk="0" hangingPunct="0">
              <a:spcBef>
                <a:spcPct val="20000"/>
              </a:spcBef>
              <a:defRPr/>
            </a:pPr>
            <a:r>
              <a:rPr lang="en-US" sz="1600" dirty="0" smtClean="0">
                <a:latin typeface="Arial" charset="0"/>
                <a:cs typeface="Arial" charset="0"/>
              </a:rPr>
              <a:t>■ </a:t>
            </a:r>
            <a:r>
              <a:rPr lang="en-US" sz="1600" dirty="0" smtClean="0">
                <a:latin typeface="+mn-lt"/>
                <a:cs typeface="Arial" charset="0"/>
              </a:rPr>
              <a:t>Knock-Out Mouse Phenotyping Project (KOMP2)</a:t>
            </a:r>
          </a:p>
          <a:p>
            <a:pPr marL="742950" lvl="1" indent="-285750" eaLnBrk="0" hangingPunct="0">
              <a:spcBef>
                <a:spcPct val="20000"/>
              </a:spcBef>
              <a:defRPr/>
            </a:pPr>
            <a:r>
              <a:rPr lang="en-US" sz="1600" dirty="0">
                <a:latin typeface="Arial" charset="0"/>
                <a:cs typeface="Arial" charset="0"/>
              </a:rPr>
              <a:t>■ </a:t>
            </a:r>
            <a:r>
              <a:rPr lang="en-US" sz="1600" dirty="0" smtClean="0">
                <a:latin typeface="+mn-lt"/>
                <a:cs typeface="Arial" charset="0"/>
              </a:rPr>
              <a:t>Protein Capture Reagents</a:t>
            </a:r>
            <a:endParaRPr lang="en-US" sz="1600" dirty="0">
              <a:latin typeface="+mn-lt"/>
              <a:cs typeface="+mn-cs"/>
            </a:endParaRPr>
          </a:p>
          <a:p>
            <a:pPr marL="742950" lvl="1" indent="-285750" eaLnBrk="0" hangingPunct="0">
              <a:spcBef>
                <a:spcPct val="20000"/>
              </a:spcBef>
              <a:buFont typeface="Arial" charset="0"/>
              <a:buChar char="–"/>
              <a:defRPr/>
            </a:pPr>
            <a:endParaRPr lang="en-US" sz="1600" dirty="0">
              <a:latin typeface="+mn-lt"/>
              <a:cs typeface="+mn-cs"/>
            </a:endParaRPr>
          </a:p>
          <a:p>
            <a:pPr marL="742950" lvl="1" indent="-285750" eaLnBrk="0" hangingPunct="0">
              <a:spcBef>
                <a:spcPct val="20000"/>
              </a:spcBef>
              <a:buFont typeface="Arial" charset="0"/>
              <a:buChar char="–"/>
              <a:defRPr/>
            </a:pPr>
            <a:endParaRPr lang="en-US" sz="1600" dirty="0">
              <a:latin typeface="+mn-lt"/>
              <a:cs typeface="+mn-cs"/>
            </a:endParaRPr>
          </a:p>
        </p:txBody>
      </p:sp>
      <p:sp>
        <p:nvSpPr>
          <p:cNvPr id="11" name="Subtitle 2"/>
          <p:cNvSpPr txBox="1">
            <a:spLocks/>
          </p:cNvSpPr>
          <p:nvPr/>
        </p:nvSpPr>
        <p:spPr bwMode="auto">
          <a:xfrm>
            <a:off x="336035" y="4709984"/>
            <a:ext cx="7920038" cy="1371600"/>
          </a:xfrm>
          <a:prstGeom prst="rect">
            <a:avLst/>
          </a:prstGeom>
          <a:noFill/>
          <a:ln w="9525">
            <a:noFill/>
            <a:miter lim="800000"/>
            <a:headEnd/>
            <a:tailEnd/>
          </a:ln>
        </p:spPr>
        <p:txBody>
          <a:bodyPr/>
          <a:lstStyle/>
          <a:p>
            <a:pPr marL="236538" indent="-236538" eaLnBrk="0" hangingPunct="0">
              <a:spcBef>
                <a:spcPct val="20000"/>
              </a:spcBef>
              <a:buClr>
                <a:srgbClr val="FFCC00"/>
              </a:buClr>
              <a:defRPr/>
            </a:pPr>
            <a:r>
              <a:rPr lang="en-US" sz="1600" dirty="0">
                <a:solidFill>
                  <a:srgbClr val="235591"/>
                </a:solidFill>
                <a:latin typeface="+mn-lt"/>
              </a:rPr>
              <a:t>■ </a:t>
            </a:r>
            <a:r>
              <a:rPr lang="en-US" b="1" dirty="0">
                <a:solidFill>
                  <a:srgbClr val="235591"/>
                </a:solidFill>
                <a:latin typeface="+mn-lt"/>
              </a:rPr>
              <a:t>New Technologies and Approaches to Overcome Barriers to Progress in a Field</a:t>
            </a:r>
            <a:endParaRPr lang="en-US" b="1" kern="0" dirty="0">
              <a:solidFill>
                <a:srgbClr val="235591"/>
              </a:solidFill>
              <a:latin typeface="+mn-lt"/>
              <a:cs typeface="Arial" charset="0"/>
            </a:endParaRPr>
          </a:p>
          <a:p>
            <a:pPr lvl="1" eaLnBrk="0" hangingPunct="0">
              <a:spcBef>
                <a:spcPct val="20000"/>
              </a:spcBef>
              <a:buClr>
                <a:srgbClr val="FFCC00"/>
              </a:buClr>
              <a:defRPr/>
            </a:pPr>
            <a:r>
              <a:rPr lang="en-US" sz="1600" dirty="0">
                <a:latin typeface="+mn-lt"/>
              </a:rPr>
              <a:t>■ </a:t>
            </a:r>
            <a:r>
              <a:rPr lang="en-US" sz="1600" dirty="0" smtClean="0">
                <a:latin typeface="+mn-lt"/>
                <a:cs typeface="Arial" charset="0"/>
              </a:rPr>
              <a:t>Single Cell Analysis</a:t>
            </a:r>
            <a:endParaRPr lang="en-US" sz="1600" dirty="0">
              <a:latin typeface="+mn-lt"/>
              <a:cs typeface="Arial" charset="0"/>
            </a:endParaRPr>
          </a:p>
          <a:p>
            <a:pPr lvl="1" eaLnBrk="0" hangingPunct="0">
              <a:spcBef>
                <a:spcPct val="20000"/>
              </a:spcBef>
              <a:buClr>
                <a:srgbClr val="FFCC00"/>
              </a:buClr>
              <a:defRPr/>
            </a:pPr>
            <a:r>
              <a:rPr lang="en-US" sz="1600" dirty="0">
                <a:latin typeface="+mn-lt"/>
              </a:rPr>
              <a:t>■ PROMIS: Patient Report Outcomes Management System </a:t>
            </a:r>
            <a:endParaRPr lang="en-US" sz="1600" kern="0" dirty="0">
              <a:latin typeface="+mn-lt"/>
              <a:cs typeface="Arial" charset="0"/>
            </a:endParaRPr>
          </a:p>
          <a:p>
            <a:pPr lvl="1" eaLnBrk="0" hangingPunct="0">
              <a:spcBef>
                <a:spcPct val="20000"/>
              </a:spcBef>
              <a:buClr>
                <a:srgbClr val="FFCC00"/>
              </a:buClr>
              <a:defRPr/>
            </a:pPr>
            <a:r>
              <a:rPr lang="en-US" sz="1600" dirty="0">
                <a:latin typeface="Arial" charset="0"/>
              </a:rPr>
              <a:t>■ </a:t>
            </a:r>
            <a:r>
              <a:rPr lang="en-US" sz="1600" dirty="0" err="1" smtClean="0">
                <a:latin typeface="+mn-lt"/>
              </a:rPr>
              <a:t>Glycoscience</a:t>
            </a:r>
            <a:endParaRPr lang="en-US" sz="1600" kern="0" dirty="0">
              <a:latin typeface="+mn-lt"/>
              <a:cs typeface="Arial" charset="0"/>
            </a:endParaRPr>
          </a:p>
          <a:p>
            <a:pPr lvl="1" eaLnBrk="0" hangingPunct="0">
              <a:spcBef>
                <a:spcPct val="20000"/>
              </a:spcBef>
              <a:buClr>
                <a:srgbClr val="FFCC00"/>
              </a:buClr>
              <a:defRPr/>
            </a:pPr>
            <a:endParaRPr lang="en-US" sz="1600" kern="0" dirty="0">
              <a:latin typeface="+mn-lt"/>
              <a:cs typeface="Arial" charset="0"/>
            </a:endParaRPr>
          </a:p>
        </p:txBody>
      </p:sp>
      <p:sp>
        <p:nvSpPr>
          <p:cNvPr id="12" name="Subtitle 2"/>
          <p:cNvSpPr txBox="1">
            <a:spLocks/>
          </p:cNvSpPr>
          <p:nvPr/>
        </p:nvSpPr>
        <p:spPr bwMode="auto">
          <a:xfrm>
            <a:off x="228600" y="1219200"/>
            <a:ext cx="8229600" cy="1828800"/>
          </a:xfrm>
          <a:prstGeom prst="rect">
            <a:avLst/>
          </a:prstGeom>
          <a:noFill/>
          <a:ln w="9525">
            <a:noFill/>
            <a:miter lim="800000"/>
            <a:headEnd/>
            <a:tailEnd/>
          </a:ln>
        </p:spPr>
        <p:txBody>
          <a:bodyPr/>
          <a:lstStyle/>
          <a:p>
            <a:pPr eaLnBrk="0" hangingPunct="0">
              <a:spcBef>
                <a:spcPct val="20000"/>
              </a:spcBef>
              <a:buClr>
                <a:srgbClr val="FFCC00"/>
              </a:buClr>
              <a:defRPr/>
            </a:pPr>
            <a:r>
              <a:rPr lang="en-US" sz="1600" dirty="0">
                <a:solidFill>
                  <a:srgbClr val="235591"/>
                </a:solidFill>
                <a:latin typeface="+mn-lt"/>
                <a:cs typeface="Arial" charset="0"/>
              </a:rPr>
              <a:t>■ </a:t>
            </a:r>
            <a:r>
              <a:rPr lang="en-US" b="1" dirty="0">
                <a:solidFill>
                  <a:srgbClr val="235591"/>
                </a:solidFill>
                <a:latin typeface="+mn-lt"/>
                <a:cs typeface="Arial" charset="0"/>
              </a:rPr>
              <a:t>New Approaches to Foster Innovation and Invigorate the Research Workforce </a:t>
            </a:r>
          </a:p>
          <a:p>
            <a:pPr marL="688975" lvl="1" indent="-231775" eaLnBrk="0" hangingPunct="0">
              <a:spcBef>
                <a:spcPct val="20000"/>
              </a:spcBef>
              <a:buClr>
                <a:srgbClr val="FFCC00"/>
              </a:buClr>
              <a:defRPr/>
            </a:pPr>
            <a:r>
              <a:rPr lang="en-US" sz="1600" dirty="0">
                <a:latin typeface="+mn-lt"/>
                <a:cs typeface="Arial" charset="0"/>
              </a:rPr>
              <a:t>■  High-Risk High-Reward (Pioneer, New Innovator, Transformative Research, Early  Independence Awards)</a:t>
            </a:r>
          </a:p>
          <a:p>
            <a:pPr marL="463550" lvl="2" eaLnBrk="0" hangingPunct="0">
              <a:spcBef>
                <a:spcPct val="20000"/>
              </a:spcBef>
              <a:buClr>
                <a:srgbClr val="FFCC00"/>
              </a:buClr>
              <a:defRPr/>
            </a:pPr>
            <a:r>
              <a:rPr lang="en-US" sz="1600" dirty="0">
                <a:latin typeface="+mn-lt"/>
                <a:cs typeface="Arial" charset="0"/>
              </a:rPr>
              <a:t>■ </a:t>
            </a:r>
            <a:r>
              <a:rPr lang="en-US" sz="1600" b="1" dirty="0">
                <a:latin typeface="+mn-lt"/>
                <a:cs typeface="Arial" charset="0"/>
              </a:rPr>
              <a:t>B</a:t>
            </a:r>
            <a:r>
              <a:rPr lang="en-US" sz="1600" dirty="0">
                <a:latin typeface="+mn-lt"/>
                <a:cs typeface="Arial" charset="0"/>
              </a:rPr>
              <a:t>roadening </a:t>
            </a:r>
            <a:r>
              <a:rPr lang="en-US" sz="1600" b="1" dirty="0">
                <a:latin typeface="+mn-lt"/>
                <a:cs typeface="Arial" charset="0"/>
              </a:rPr>
              <a:t>E</a:t>
            </a:r>
            <a:r>
              <a:rPr lang="en-US" sz="1600" dirty="0">
                <a:latin typeface="+mn-lt"/>
                <a:cs typeface="Arial" charset="0"/>
              </a:rPr>
              <a:t>xperiences in </a:t>
            </a:r>
            <a:r>
              <a:rPr lang="en-US" sz="1600" b="1" dirty="0">
                <a:latin typeface="+mn-lt"/>
                <a:cs typeface="Arial" charset="0"/>
              </a:rPr>
              <a:t>S</a:t>
            </a:r>
            <a:r>
              <a:rPr lang="en-US" sz="1600" dirty="0">
                <a:latin typeface="+mn-lt"/>
                <a:cs typeface="Arial" charset="0"/>
              </a:rPr>
              <a:t>cientific </a:t>
            </a:r>
            <a:r>
              <a:rPr lang="en-US" sz="1600" b="1" dirty="0">
                <a:latin typeface="+mn-lt"/>
                <a:cs typeface="Arial" charset="0"/>
              </a:rPr>
              <a:t>T</a:t>
            </a:r>
            <a:r>
              <a:rPr lang="en-US" sz="1600" dirty="0">
                <a:latin typeface="+mn-lt"/>
                <a:cs typeface="Arial" charset="0"/>
              </a:rPr>
              <a:t>raining (</a:t>
            </a:r>
            <a:r>
              <a:rPr lang="en-US" sz="1600" b="1" dirty="0">
                <a:latin typeface="+mn-lt"/>
                <a:cs typeface="Arial" charset="0"/>
              </a:rPr>
              <a:t>BEST</a:t>
            </a:r>
            <a:r>
              <a:rPr lang="en-US" sz="1600" dirty="0">
                <a:latin typeface="+mn-lt"/>
                <a:cs typeface="Arial" charset="0"/>
              </a:rPr>
              <a:t>) Awards (New in FY13)</a:t>
            </a:r>
          </a:p>
          <a:p>
            <a:pPr marL="463550" lvl="2" eaLnBrk="0" hangingPunct="0">
              <a:spcBef>
                <a:spcPct val="20000"/>
              </a:spcBef>
              <a:buClr>
                <a:srgbClr val="FFCC00"/>
              </a:buClr>
              <a:defRPr/>
            </a:pPr>
            <a:r>
              <a:rPr lang="en-US" sz="1600" dirty="0">
                <a:cs typeface="Arial" charset="0"/>
              </a:rPr>
              <a:t>■ </a:t>
            </a:r>
            <a:r>
              <a:rPr lang="en-US" sz="1600" dirty="0" smtClean="0">
                <a:latin typeface="+mn-lt"/>
                <a:cs typeface="Arial" charset="0"/>
              </a:rPr>
              <a:t>Enhancing Diversity </a:t>
            </a:r>
            <a:r>
              <a:rPr lang="en-US" sz="1600" dirty="0">
                <a:latin typeface="+mn-lt"/>
                <a:cs typeface="Arial" charset="0"/>
              </a:rPr>
              <a:t>in the NIH-funded Workforce (New in FY13)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l="13037" t="29494" r="14476" b="14645"/>
          <a:stretch>
            <a:fillRect/>
          </a:stretch>
        </p:blipFill>
        <p:spPr bwMode="auto">
          <a:xfrm>
            <a:off x="3962400" y="381000"/>
            <a:ext cx="5005388" cy="340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5"/>
          <p:cNvSpPr txBox="1">
            <a:spLocks noChangeArrowheads="1"/>
          </p:cNvSpPr>
          <p:nvPr/>
        </p:nvSpPr>
        <p:spPr bwMode="auto">
          <a:xfrm>
            <a:off x="352425" y="163513"/>
            <a:ext cx="3228975" cy="1570037"/>
          </a:xfrm>
          <a:prstGeom prst="rect">
            <a:avLst/>
          </a:prstGeom>
          <a:noFill/>
          <a:ln w="9525">
            <a:noFill/>
            <a:miter lim="800000"/>
            <a:headEnd/>
            <a:tailEnd/>
          </a:ln>
        </p:spPr>
        <p:txBody>
          <a:bodyPr>
            <a:spAutoFit/>
          </a:bodyPr>
          <a:lstStyle/>
          <a:p>
            <a:pPr>
              <a:defRPr/>
            </a:pPr>
            <a:r>
              <a:rPr lang="en-US" sz="3200" b="1" dirty="0">
                <a:solidFill>
                  <a:schemeClr val="tx1">
                    <a:lumMod val="50000"/>
                    <a:lumOff val="50000"/>
                  </a:schemeClr>
                </a:solidFill>
                <a:latin typeface="+mn-lt"/>
              </a:rPr>
              <a:t>High-Risk</a:t>
            </a:r>
            <a:br>
              <a:rPr lang="en-US" sz="3200" b="1" dirty="0">
                <a:solidFill>
                  <a:schemeClr val="tx1">
                    <a:lumMod val="50000"/>
                    <a:lumOff val="50000"/>
                  </a:schemeClr>
                </a:solidFill>
                <a:latin typeface="+mn-lt"/>
              </a:rPr>
            </a:br>
            <a:r>
              <a:rPr lang="en-US" sz="3200" b="1" dirty="0">
                <a:solidFill>
                  <a:schemeClr val="tx1">
                    <a:lumMod val="50000"/>
                    <a:lumOff val="50000"/>
                  </a:schemeClr>
                </a:solidFill>
                <a:latin typeface="+mn-lt"/>
              </a:rPr>
              <a:t>High-Reward</a:t>
            </a:r>
            <a:br>
              <a:rPr lang="en-US" sz="3200" b="1" dirty="0">
                <a:solidFill>
                  <a:schemeClr val="tx1">
                    <a:lumMod val="50000"/>
                    <a:lumOff val="50000"/>
                  </a:schemeClr>
                </a:solidFill>
                <a:latin typeface="+mn-lt"/>
              </a:rPr>
            </a:br>
            <a:r>
              <a:rPr lang="en-US" sz="3200" b="1" dirty="0">
                <a:solidFill>
                  <a:schemeClr val="tx1">
                    <a:lumMod val="50000"/>
                    <a:lumOff val="50000"/>
                  </a:schemeClr>
                </a:solidFill>
                <a:latin typeface="+mn-lt"/>
              </a:rPr>
              <a:t>(HRHR)  Research</a:t>
            </a:r>
          </a:p>
        </p:txBody>
      </p:sp>
      <p:pic>
        <p:nvPicPr>
          <p:cNvPr id="21508" name="Picture 4" descr="pioneer_award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4048125"/>
            <a:ext cx="815975" cy="130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8" descr="NewInnovator_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3962400"/>
            <a:ext cx="2033588"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10" descr="EarlyIndAwards_PPTmain_75x1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2738" y="4598988"/>
            <a:ext cx="1262062"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p:nvSpPr>
        <p:spPr bwMode="auto">
          <a:xfrm>
            <a:off x="304800" y="1905000"/>
            <a:ext cx="3200400" cy="1754188"/>
          </a:xfrm>
          <a:prstGeom prst="rect">
            <a:avLst/>
          </a:prstGeom>
          <a:noFill/>
          <a:ln w="9525">
            <a:noFill/>
            <a:miter lim="800000"/>
            <a:headEnd/>
            <a:tailEnd/>
          </a:ln>
        </p:spPr>
        <p:txBody>
          <a:bodyPr>
            <a:spAutoFit/>
          </a:bodyPr>
          <a:lstStyle/>
          <a:p>
            <a:pPr>
              <a:defRPr/>
            </a:pPr>
            <a:r>
              <a:rPr lang="en-US" dirty="0">
                <a:latin typeface="+mn-lt"/>
              </a:rPr>
              <a:t>New approaches to support exceptionally creative scientists who propose highly innovative approaches to major contemporary challenges in biomedical research</a:t>
            </a:r>
          </a:p>
        </p:txBody>
      </p:sp>
      <p:sp>
        <p:nvSpPr>
          <p:cNvPr id="8" name="TextBox 7"/>
          <p:cNvSpPr txBox="1">
            <a:spLocks noChangeArrowheads="1"/>
          </p:cNvSpPr>
          <p:nvPr/>
        </p:nvSpPr>
        <p:spPr bwMode="auto">
          <a:xfrm>
            <a:off x="311150" y="4038600"/>
            <a:ext cx="3800475" cy="641350"/>
          </a:xfrm>
          <a:prstGeom prst="rect">
            <a:avLst/>
          </a:prstGeom>
          <a:noFill/>
          <a:ln w="9525">
            <a:noFill/>
            <a:miter lim="800000"/>
            <a:headEnd/>
            <a:tailEnd/>
          </a:ln>
        </p:spPr>
        <p:txBody>
          <a:bodyPr>
            <a:spAutoFit/>
          </a:bodyPr>
          <a:lstStyle/>
          <a:p>
            <a:pPr>
              <a:defRPr/>
            </a:pPr>
            <a:r>
              <a:rPr lang="en-US" dirty="0">
                <a:latin typeface="+mn-lt"/>
              </a:rPr>
              <a:t>Novel approaches </a:t>
            </a:r>
            <a:r>
              <a:rPr lang="en-US" dirty="0" smtClean="0">
                <a:latin typeface="+mn-lt"/>
              </a:rPr>
              <a:t>to </a:t>
            </a:r>
            <a:r>
              <a:rPr lang="en-US" dirty="0">
                <a:latin typeface="+mn-lt"/>
              </a:rPr>
              <a:t>peer review and funding mechanisms </a:t>
            </a:r>
          </a:p>
        </p:txBody>
      </p:sp>
      <p:grpSp>
        <p:nvGrpSpPr>
          <p:cNvPr id="21513" name="Group 17"/>
          <p:cNvGrpSpPr>
            <a:grpSpLocks/>
          </p:cNvGrpSpPr>
          <p:nvPr/>
        </p:nvGrpSpPr>
        <p:grpSpPr bwMode="auto">
          <a:xfrm>
            <a:off x="5905500" y="4537075"/>
            <a:ext cx="715963" cy="1103313"/>
            <a:chOff x="5937260" y="5123794"/>
            <a:chExt cx="715787" cy="1103585"/>
          </a:xfrm>
        </p:grpSpPr>
        <p:pic>
          <p:nvPicPr>
            <p:cNvPr id="21515" name="Picture 9" descr="T-R01_painting_sm.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37260" y="5164376"/>
              <a:ext cx="700026" cy="1063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6" name="TextBox 13"/>
            <p:cNvSpPr txBox="1">
              <a:spLocks noChangeArrowheads="1"/>
            </p:cNvSpPr>
            <p:nvPr/>
          </p:nvSpPr>
          <p:spPr bwMode="auto">
            <a:xfrm>
              <a:off x="6053956" y="5123794"/>
              <a:ext cx="59909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Calibri" pitchFamily="34" charset="0"/>
                </a:rPr>
                <a:t>TRA</a:t>
              </a:r>
            </a:p>
          </p:txBody>
        </p:sp>
      </p:grpSp>
      <p:sp>
        <p:nvSpPr>
          <p:cNvPr id="12" name="Text Box 13"/>
          <p:cNvSpPr txBox="1">
            <a:spLocks noChangeArrowheads="1"/>
          </p:cNvSpPr>
          <p:nvPr/>
        </p:nvSpPr>
        <p:spPr bwMode="auto">
          <a:xfrm>
            <a:off x="327025" y="4657725"/>
            <a:ext cx="4470400" cy="1200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114300" indent="-114300">
              <a:buFontTx/>
              <a:buChar char="•"/>
              <a:defRPr/>
            </a:pPr>
            <a:r>
              <a:rPr lang="en-US" dirty="0">
                <a:latin typeface="+mn-lt"/>
              </a:rPr>
              <a:t>Preliminary data not required</a:t>
            </a:r>
          </a:p>
          <a:p>
            <a:pPr marL="114300" indent="-114300">
              <a:buFontTx/>
              <a:buChar char="•"/>
              <a:defRPr/>
            </a:pPr>
            <a:r>
              <a:rPr lang="en-US" dirty="0">
                <a:latin typeface="+mn-lt"/>
              </a:rPr>
              <a:t>Shortened application  </a:t>
            </a:r>
          </a:p>
          <a:p>
            <a:pPr marL="114300" indent="-114300">
              <a:buFontTx/>
              <a:buChar char="•"/>
              <a:defRPr/>
            </a:pPr>
            <a:r>
              <a:rPr lang="en-US" dirty="0">
                <a:latin typeface="+mn-lt"/>
              </a:rPr>
              <a:t>Transformative Research Awards allow multi-disciplinary teams of investigators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6"/>
          <p:cNvSpPr txBox="1">
            <a:spLocks noChangeArrowheads="1"/>
          </p:cNvSpPr>
          <p:nvPr/>
        </p:nvSpPr>
        <p:spPr bwMode="auto">
          <a:xfrm>
            <a:off x="381000" y="381000"/>
            <a:ext cx="8305800" cy="523875"/>
          </a:xfrm>
          <a:prstGeom prst="rect">
            <a:avLst/>
          </a:prstGeom>
          <a:noFill/>
          <a:ln w="9525">
            <a:noFill/>
            <a:miter lim="800000"/>
            <a:headEnd/>
            <a:tailEnd/>
          </a:ln>
        </p:spPr>
        <p:txBody>
          <a:bodyPr>
            <a:spAutoFit/>
          </a:bodyPr>
          <a:lstStyle/>
          <a:p>
            <a:pPr algn="ctr">
              <a:spcBef>
                <a:spcPct val="50000"/>
              </a:spcBef>
              <a:defRPr/>
            </a:pPr>
            <a:r>
              <a:rPr lang="en-US" sz="2800" b="1" dirty="0">
                <a:solidFill>
                  <a:schemeClr val="tx1">
                    <a:lumMod val="50000"/>
                    <a:lumOff val="50000"/>
                  </a:schemeClr>
                </a:solidFill>
                <a:latin typeface="+mn-lt"/>
                <a:cs typeface="Arial" charset="0"/>
              </a:rPr>
              <a:t>CF Programs Build “Foundations” to Catalyze Research</a:t>
            </a:r>
          </a:p>
        </p:txBody>
      </p:sp>
      <p:sp>
        <p:nvSpPr>
          <p:cNvPr id="10" name="Subtitle 2"/>
          <p:cNvSpPr txBox="1">
            <a:spLocks/>
          </p:cNvSpPr>
          <p:nvPr/>
        </p:nvSpPr>
        <p:spPr>
          <a:xfrm>
            <a:off x="304800" y="2895600"/>
            <a:ext cx="8056563" cy="1524000"/>
          </a:xfrm>
          <a:prstGeom prst="rect">
            <a:avLst/>
          </a:prstGeom>
        </p:spPr>
        <p:txBody>
          <a:bodyPr/>
          <a:lstStyle/>
          <a:p>
            <a:pPr marL="236538" indent="-236538" eaLnBrk="0" hangingPunct="0">
              <a:spcBef>
                <a:spcPct val="20000"/>
              </a:spcBef>
              <a:defRPr/>
            </a:pPr>
            <a:r>
              <a:rPr lang="en-US" sz="1600" dirty="0">
                <a:solidFill>
                  <a:srgbClr val="235591"/>
                </a:solidFill>
                <a:latin typeface="+mn-lt"/>
                <a:cs typeface="Arial" charset="0"/>
              </a:rPr>
              <a:t>■ </a:t>
            </a:r>
            <a:r>
              <a:rPr lang="en-US" b="1" dirty="0">
                <a:solidFill>
                  <a:srgbClr val="235591"/>
                </a:solidFill>
                <a:latin typeface="+mn-lt"/>
                <a:cs typeface="+mn-cs"/>
              </a:rPr>
              <a:t>New Tools, Infrastructure, and Data to Support or Establish </a:t>
            </a:r>
            <a:r>
              <a:rPr lang="en-US" b="1" dirty="0">
                <a:solidFill>
                  <a:srgbClr val="235591"/>
                </a:solidFill>
                <a:latin typeface="+mn-lt"/>
                <a:cs typeface="Arial" charset="0"/>
              </a:rPr>
              <a:t>New</a:t>
            </a:r>
            <a:r>
              <a:rPr lang="en-US" b="1" dirty="0">
                <a:solidFill>
                  <a:srgbClr val="235591"/>
                </a:solidFill>
                <a:latin typeface="+mn-lt"/>
                <a:cs typeface="+mn-cs"/>
              </a:rPr>
              <a:t> Fields of Study</a:t>
            </a:r>
          </a:p>
          <a:p>
            <a:pPr marL="742950" lvl="1" indent="-285750" eaLnBrk="0" hangingPunct="0">
              <a:spcBef>
                <a:spcPct val="20000"/>
              </a:spcBef>
              <a:defRPr/>
            </a:pPr>
            <a:r>
              <a:rPr lang="en-US" sz="1600" dirty="0">
                <a:latin typeface="+mn-lt"/>
                <a:cs typeface="Arial" charset="0"/>
              </a:rPr>
              <a:t>■ </a:t>
            </a:r>
            <a:r>
              <a:rPr lang="en-US" sz="1600" dirty="0" smtClean="0">
                <a:latin typeface="+mn-lt"/>
                <a:cs typeface="Arial" charset="0"/>
              </a:rPr>
              <a:t>Metabolomics</a:t>
            </a:r>
            <a:endParaRPr lang="en-US" sz="1600" dirty="0">
              <a:latin typeface="+mn-lt"/>
            </a:endParaRPr>
          </a:p>
          <a:p>
            <a:pPr marL="742950" lvl="1" indent="-285750" eaLnBrk="0" hangingPunct="0">
              <a:spcBef>
                <a:spcPct val="20000"/>
              </a:spcBef>
              <a:defRPr/>
            </a:pPr>
            <a:r>
              <a:rPr lang="en-US" sz="1600" dirty="0">
                <a:latin typeface="+mn-lt"/>
                <a:cs typeface="Arial" charset="0"/>
              </a:rPr>
              <a:t>■ </a:t>
            </a:r>
            <a:r>
              <a:rPr lang="en-US" sz="1600" dirty="0">
                <a:latin typeface="+mn-lt"/>
              </a:rPr>
              <a:t>Libraries of Integrated Network-based Cellular Signatures (LINCS)</a:t>
            </a:r>
            <a:endParaRPr lang="en-US" sz="1600" dirty="0">
              <a:latin typeface="+mn-lt"/>
              <a:cs typeface="Arial" charset="0"/>
            </a:endParaRPr>
          </a:p>
          <a:p>
            <a:pPr marL="742950" lvl="1" indent="-285750" eaLnBrk="0" hangingPunct="0">
              <a:spcBef>
                <a:spcPct val="20000"/>
              </a:spcBef>
              <a:defRPr/>
            </a:pPr>
            <a:r>
              <a:rPr lang="en-US" sz="1600" dirty="0">
                <a:latin typeface="+mn-lt"/>
                <a:cs typeface="Arial" charset="0"/>
              </a:rPr>
              <a:t>■ </a:t>
            </a:r>
            <a:r>
              <a:rPr lang="en-US" sz="1600" dirty="0">
                <a:latin typeface="+mn-lt"/>
                <a:cs typeface="Arial" charset="0"/>
              </a:rPr>
              <a:t>Knock-Out Mouse Phenotyping Project (KOMP2)</a:t>
            </a:r>
          </a:p>
          <a:p>
            <a:pPr marL="742950" lvl="1" indent="-285750" eaLnBrk="0" hangingPunct="0">
              <a:spcBef>
                <a:spcPct val="20000"/>
              </a:spcBef>
              <a:defRPr/>
            </a:pPr>
            <a:r>
              <a:rPr lang="en-US" sz="1600" dirty="0">
                <a:latin typeface="+mn-lt"/>
                <a:cs typeface="Arial" charset="0"/>
              </a:rPr>
              <a:t>■ </a:t>
            </a:r>
            <a:r>
              <a:rPr lang="en-US" sz="1600" dirty="0">
                <a:latin typeface="+mn-lt"/>
                <a:cs typeface="Arial" charset="0"/>
              </a:rPr>
              <a:t>Protein Capture </a:t>
            </a:r>
            <a:r>
              <a:rPr lang="en-US" sz="1600" dirty="0" smtClean="0">
                <a:latin typeface="+mn-lt"/>
                <a:cs typeface="Arial" charset="0"/>
              </a:rPr>
              <a:t>Reagents</a:t>
            </a:r>
            <a:endParaRPr lang="en-US" sz="1600" dirty="0">
              <a:latin typeface="+mn-lt"/>
              <a:cs typeface="+mn-cs"/>
            </a:endParaRPr>
          </a:p>
          <a:p>
            <a:pPr marL="742950" lvl="1" indent="-285750" eaLnBrk="0" hangingPunct="0">
              <a:spcBef>
                <a:spcPct val="20000"/>
              </a:spcBef>
              <a:buFont typeface="Arial" charset="0"/>
              <a:buChar char="–"/>
              <a:defRPr/>
            </a:pPr>
            <a:endParaRPr lang="en-US" sz="1600" dirty="0">
              <a:latin typeface="+mn-lt"/>
              <a:cs typeface="+mn-cs"/>
            </a:endParaRPr>
          </a:p>
          <a:p>
            <a:pPr marL="742950" lvl="1" indent="-285750" eaLnBrk="0" hangingPunct="0">
              <a:spcBef>
                <a:spcPct val="20000"/>
              </a:spcBef>
              <a:buFont typeface="Arial" charset="0"/>
              <a:buChar char="–"/>
              <a:defRPr/>
            </a:pPr>
            <a:endParaRPr lang="en-US" sz="1600" dirty="0">
              <a:latin typeface="+mn-lt"/>
              <a:cs typeface="+mn-cs"/>
            </a:endParaRPr>
          </a:p>
        </p:txBody>
      </p:sp>
      <p:sp>
        <p:nvSpPr>
          <p:cNvPr id="11" name="Subtitle 2"/>
          <p:cNvSpPr txBox="1">
            <a:spLocks/>
          </p:cNvSpPr>
          <p:nvPr/>
        </p:nvSpPr>
        <p:spPr bwMode="auto">
          <a:xfrm>
            <a:off x="304800" y="4572000"/>
            <a:ext cx="7920038" cy="1371600"/>
          </a:xfrm>
          <a:prstGeom prst="rect">
            <a:avLst/>
          </a:prstGeom>
          <a:noFill/>
          <a:ln w="9525">
            <a:noFill/>
            <a:miter lim="800000"/>
            <a:headEnd/>
            <a:tailEnd/>
          </a:ln>
        </p:spPr>
        <p:txBody>
          <a:bodyPr/>
          <a:lstStyle/>
          <a:p>
            <a:pPr marL="236538" indent="-236538" eaLnBrk="0" hangingPunct="0">
              <a:spcBef>
                <a:spcPct val="20000"/>
              </a:spcBef>
              <a:buClr>
                <a:srgbClr val="FFCC00"/>
              </a:buClr>
              <a:defRPr/>
            </a:pPr>
            <a:r>
              <a:rPr lang="en-US" sz="1600" dirty="0">
                <a:solidFill>
                  <a:schemeClr val="bg1">
                    <a:lumMod val="65000"/>
                  </a:schemeClr>
                </a:solidFill>
                <a:latin typeface="+mn-lt"/>
              </a:rPr>
              <a:t>■ </a:t>
            </a:r>
            <a:r>
              <a:rPr lang="en-US" b="1" dirty="0">
                <a:solidFill>
                  <a:schemeClr val="bg1">
                    <a:lumMod val="65000"/>
                  </a:schemeClr>
                </a:solidFill>
                <a:latin typeface="+mn-lt"/>
              </a:rPr>
              <a:t>New Technologies and Approaches to Overcome Barriers to Progress in a Field</a:t>
            </a:r>
            <a:endParaRPr lang="en-US" b="1" kern="0" dirty="0">
              <a:solidFill>
                <a:schemeClr val="bg1">
                  <a:lumMod val="65000"/>
                </a:schemeClr>
              </a:solidFill>
              <a:latin typeface="+mn-lt"/>
              <a:cs typeface="Arial" charset="0"/>
            </a:endParaRPr>
          </a:p>
          <a:p>
            <a:pPr lvl="1" eaLnBrk="0" hangingPunct="0">
              <a:spcBef>
                <a:spcPct val="20000"/>
              </a:spcBef>
              <a:buClr>
                <a:srgbClr val="FFCC00"/>
              </a:buClr>
              <a:defRPr/>
            </a:pPr>
            <a:r>
              <a:rPr lang="en-US" sz="1600" dirty="0">
                <a:solidFill>
                  <a:schemeClr val="bg1">
                    <a:lumMod val="65000"/>
                  </a:schemeClr>
                </a:solidFill>
                <a:latin typeface="+mn-lt"/>
              </a:rPr>
              <a:t>■ </a:t>
            </a:r>
            <a:r>
              <a:rPr lang="en-US" sz="1600" dirty="0" smtClean="0">
                <a:solidFill>
                  <a:schemeClr val="bg1">
                    <a:lumMod val="65000"/>
                  </a:schemeClr>
                </a:solidFill>
                <a:latin typeface="+mn-lt"/>
                <a:cs typeface="Arial" charset="0"/>
              </a:rPr>
              <a:t>Single Cell Analysis</a:t>
            </a:r>
            <a:endParaRPr lang="en-US" sz="1600" dirty="0">
              <a:solidFill>
                <a:schemeClr val="bg1">
                  <a:lumMod val="65000"/>
                </a:schemeClr>
              </a:solidFill>
              <a:latin typeface="+mn-lt"/>
              <a:cs typeface="Arial" charset="0"/>
            </a:endParaRPr>
          </a:p>
          <a:p>
            <a:pPr lvl="1" eaLnBrk="0" hangingPunct="0">
              <a:spcBef>
                <a:spcPct val="20000"/>
              </a:spcBef>
              <a:buClr>
                <a:srgbClr val="FFCC00"/>
              </a:buClr>
              <a:defRPr/>
            </a:pPr>
            <a:r>
              <a:rPr lang="en-US" sz="1600" dirty="0">
                <a:solidFill>
                  <a:schemeClr val="bg1">
                    <a:lumMod val="65000"/>
                  </a:schemeClr>
                </a:solidFill>
                <a:latin typeface="+mn-lt"/>
              </a:rPr>
              <a:t>■ PROMIS: Patient Report Outcomes Management System </a:t>
            </a:r>
            <a:endParaRPr lang="en-US" sz="1600" kern="0" dirty="0">
              <a:solidFill>
                <a:schemeClr val="bg1">
                  <a:lumMod val="65000"/>
                </a:schemeClr>
              </a:solidFill>
              <a:latin typeface="+mn-lt"/>
              <a:cs typeface="Arial" charset="0"/>
            </a:endParaRPr>
          </a:p>
          <a:p>
            <a:pPr lvl="1" eaLnBrk="0" hangingPunct="0">
              <a:spcBef>
                <a:spcPct val="20000"/>
              </a:spcBef>
              <a:buClr>
                <a:srgbClr val="FFCC00"/>
              </a:buClr>
              <a:defRPr/>
            </a:pPr>
            <a:r>
              <a:rPr lang="en-US" sz="1600" dirty="0">
                <a:solidFill>
                  <a:schemeClr val="bg1">
                    <a:lumMod val="65000"/>
                  </a:schemeClr>
                </a:solidFill>
                <a:latin typeface="Arial" charset="0"/>
              </a:rPr>
              <a:t>■ </a:t>
            </a:r>
            <a:r>
              <a:rPr lang="en-US" sz="1600" dirty="0" err="1" smtClean="0">
                <a:solidFill>
                  <a:schemeClr val="bg1">
                    <a:lumMod val="65000"/>
                  </a:schemeClr>
                </a:solidFill>
                <a:latin typeface="+mn-lt"/>
              </a:rPr>
              <a:t>Glycoscience</a:t>
            </a:r>
            <a:endParaRPr lang="en-US" sz="1600" kern="0" dirty="0">
              <a:solidFill>
                <a:schemeClr val="bg1">
                  <a:lumMod val="65000"/>
                </a:schemeClr>
              </a:solidFill>
              <a:latin typeface="+mn-lt"/>
              <a:cs typeface="Arial" charset="0"/>
            </a:endParaRPr>
          </a:p>
          <a:p>
            <a:pPr lvl="1" eaLnBrk="0" hangingPunct="0">
              <a:spcBef>
                <a:spcPct val="20000"/>
              </a:spcBef>
              <a:buClr>
                <a:srgbClr val="FFCC00"/>
              </a:buClr>
              <a:defRPr/>
            </a:pPr>
            <a:endParaRPr lang="en-US" sz="1600" kern="0" dirty="0">
              <a:latin typeface="+mn-lt"/>
              <a:cs typeface="Arial" charset="0"/>
            </a:endParaRPr>
          </a:p>
        </p:txBody>
      </p:sp>
      <p:sp>
        <p:nvSpPr>
          <p:cNvPr id="12" name="Subtitle 2"/>
          <p:cNvSpPr txBox="1">
            <a:spLocks/>
          </p:cNvSpPr>
          <p:nvPr/>
        </p:nvSpPr>
        <p:spPr bwMode="auto">
          <a:xfrm>
            <a:off x="228600" y="1219200"/>
            <a:ext cx="8229600" cy="1828800"/>
          </a:xfrm>
          <a:prstGeom prst="rect">
            <a:avLst/>
          </a:prstGeom>
          <a:noFill/>
          <a:ln w="9525">
            <a:noFill/>
            <a:miter lim="800000"/>
            <a:headEnd/>
            <a:tailEnd/>
          </a:ln>
        </p:spPr>
        <p:txBody>
          <a:bodyPr/>
          <a:lstStyle/>
          <a:p>
            <a:pPr eaLnBrk="0" hangingPunct="0">
              <a:spcBef>
                <a:spcPct val="20000"/>
              </a:spcBef>
              <a:buClr>
                <a:srgbClr val="FFCC00"/>
              </a:buClr>
              <a:defRPr/>
            </a:pPr>
            <a:r>
              <a:rPr lang="en-US" sz="1600" dirty="0">
                <a:solidFill>
                  <a:schemeClr val="bg1">
                    <a:lumMod val="65000"/>
                  </a:schemeClr>
                </a:solidFill>
                <a:latin typeface="+mn-lt"/>
                <a:cs typeface="Arial" charset="0"/>
              </a:rPr>
              <a:t>■ </a:t>
            </a:r>
            <a:r>
              <a:rPr lang="en-US" b="1" dirty="0">
                <a:solidFill>
                  <a:schemeClr val="bg1">
                    <a:lumMod val="65000"/>
                  </a:schemeClr>
                </a:solidFill>
                <a:latin typeface="+mn-lt"/>
                <a:cs typeface="Arial" charset="0"/>
              </a:rPr>
              <a:t>New Approaches to Foster Innovation and Invigorate the Research Workforce </a:t>
            </a:r>
          </a:p>
          <a:p>
            <a:pPr marL="688975" lvl="1" indent="-231775" eaLnBrk="0" hangingPunct="0">
              <a:spcBef>
                <a:spcPct val="20000"/>
              </a:spcBef>
              <a:buClr>
                <a:srgbClr val="FFCC00"/>
              </a:buClr>
              <a:defRPr/>
            </a:pPr>
            <a:r>
              <a:rPr lang="en-US" sz="1600" dirty="0">
                <a:solidFill>
                  <a:schemeClr val="bg1">
                    <a:lumMod val="65000"/>
                  </a:schemeClr>
                </a:solidFill>
                <a:latin typeface="+mn-lt"/>
                <a:cs typeface="Arial" charset="0"/>
              </a:rPr>
              <a:t>■  High-Risk High-Reward (Pioneer, New Innovator, Transformative Research, Early  Independence Awards)</a:t>
            </a:r>
          </a:p>
          <a:p>
            <a:pPr marL="463550" lvl="2" eaLnBrk="0" hangingPunct="0">
              <a:spcBef>
                <a:spcPct val="20000"/>
              </a:spcBef>
              <a:buClr>
                <a:srgbClr val="FFCC00"/>
              </a:buClr>
              <a:defRPr/>
            </a:pPr>
            <a:r>
              <a:rPr lang="en-US" sz="1600" dirty="0">
                <a:solidFill>
                  <a:schemeClr val="bg1">
                    <a:lumMod val="65000"/>
                  </a:schemeClr>
                </a:solidFill>
                <a:latin typeface="+mn-lt"/>
                <a:cs typeface="Arial" charset="0"/>
              </a:rPr>
              <a:t>■ </a:t>
            </a:r>
            <a:r>
              <a:rPr lang="en-US" sz="1600" b="1" dirty="0">
                <a:solidFill>
                  <a:schemeClr val="bg1">
                    <a:lumMod val="65000"/>
                  </a:schemeClr>
                </a:solidFill>
                <a:latin typeface="+mn-lt"/>
                <a:cs typeface="Arial" charset="0"/>
              </a:rPr>
              <a:t>B</a:t>
            </a:r>
            <a:r>
              <a:rPr lang="en-US" sz="1600" dirty="0">
                <a:solidFill>
                  <a:schemeClr val="bg1">
                    <a:lumMod val="65000"/>
                  </a:schemeClr>
                </a:solidFill>
                <a:latin typeface="+mn-lt"/>
                <a:cs typeface="Arial" charset="0"/>
              </a:rPr>
              <a:t>roadening </a:t>
            </a:r>
            <a:r>
              <a:rPr lang="en-US" sz="1600" b="1" dirty="0">
                <a:solidFill>
                  <a:schemeClr val="bg1">
                    <a:lumMod val="65000"/>
                  </a:schemeClr>
                </a:solidFill>
                <a:latin typeface="+mn-lt"/>
                <a:cs typeface="Arial" charset="0"/>
              </a:rPr>
              <a:t>E</a:t>
            </a:r>
            <a:r>
              <a:rPr lang="en-US" sz="1600" dirty="0">
                <a:solidFill>
                  <a:schemeClr val="bg1">
                    <a:lumMod val="65000"/>
                  </a:schemeClr>
                </a:solidFill>
                <a:latin typeface="+mn-lt"/>
                <a:cs typeface="Arial" charset="0"/>
              </a:rPr>
              <a:t>xperiences in </a:t>
            </a:r>
            <a:r>
              <a:rPr lang="en-US" sz="1600" b="1" dirty="0">
                <a:solidFill>
                  <a:schemeClr val="bg1">
                    <a:lumMod val="65000"/>
                  </a:schemeClr>
                </a:solidFill>
                <a:latin typeface="+mn-lt"/>
                <a:cs typeface="Arial" charset="0"/>
              </a:rPr>
              <a:t>S</a:t>
            </a:r>
            <a:r>
              <a:rPr lang="en-US" sz="1600" dirty="0">
                <a:solidFill>
                  <a:schemeClr val="bg1">
                    <a:lumMod val="65000"/>
                  </a:schemeClr>
                </a:solidFill>
                <a:latin typeface="+mn-lt"/>
                <a:cs typeface="Arial" charset="0"/>
              </a:rPr>
              <a:t>cientific </a:t>
            </a:r>
            <a:r>
              <a:rPr lang="en-US" sz="1600" b="1" dirty="0">
                <a:solidFill>
                  <a:schemeClr val="bg1">
                    <a:lumMod val="65000"/>
                  </a:schemeClr>
                </a:solidFill>
                <a:latin typeface="+mn-lt"/>
                <a:cs typeface="Arial" charset="0"/>
              </a:rPr>
              <a:t>T</a:t>
            </a:r>
            <a:r>
              <a:rPr lang="en-US" sz="1600" dirty="0">
                <a:solidFill>
                  <a:schemeClr val="bg1">
                    <a:lumMod val="65000"/>
                  </a:schemeClr>
                </a:solidFill>
                <a:latin typeface="+mn-lt"/>
                <a:cs typeface="Arial" charset="0"/>
              </a:rPr>
              <a:t>raining (</a:t>
            </a:r>
            <a:r>
              <a:rPr lang="en-US" sz="1600" b="1" dirty="0">
                <a:solidFill>
                  <a:schemeClr val="bg1">
                    <a:lumMod val="65000"/>
                  </a:schemeClr>
                </a:solidFill>
                <a:latin typeface="+mn-lt"/>
                <a:cs typeface="Arial" charset="0"/>
              </a:rPr>
              <a:t>BEST</a:t>
            </a:r>
            <a:r>
              <a:rPr lang="en-US" sz="1600" dirty="0">
                <a:solidFill>
                  <a:schemeClr val="bg1">
                    <a:lumMod val="65000"/>
                  </a:schemeClr>
                </a:solidFill>
                <a:latin typeface="+mn-lt"/>
                <a:cs typeface="Arial" charset="0"/>
              </a:rPr>
              <a:t>) Awards (New in FY13)</a:t>
            </a:r>
          </a:p>
          <a:p>
            <a:pPr marL="463550" lvl="2" eaLnBrk="0" hangingPunct="0">
              <a:spcBef>
                <a:spcPct val="20000"/>
              </a:spcBef>
              <a:buClr>
                <a:srgbClr val="FFCC00"/>
              </a:buClr>
              <a:defRPr/>
            </a:pPr>
            <a:r>
              <a:rPr lang="en-US" sz="1600" dirty="0">
                <a:solidFill>
                  <a:schemeClr val="bg1">
                    <a:lumMod val="65000"/>
                  </a:schemeClr>
                </a:solidFill>
                <a:cs typeface="Arial" charset="0"/>
              </a:rPr>
              <a:t>■ </a:t>
            </a:r>
            <a:r>
              <a:rPr lang="en-US" sz="1600" dirty="0">
                <a:solidFill>
                  <a:schemeClr val="bg1">
                    <a:lumMod val="65000"/>
                  </a:schemeClr>
                </a:solidFill>
                <a:latin typeface="+mn-lt"/>
                <a:cs typeface="Arial" charset="0"/>
              </a:rPr>
              <a:t>Increasing Diversity in the NIH-funded Workforce (New in FY13)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58" r="11567" b="1458"/>
          <a:stretch/>
        </p:blipFill>
        <p:spPr bwMode="auto">
          <a:xfrm>
            <a:off x="5181600" y="2060986"/>
            <a:ext cx="3605778" cy="35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b="1" dirty="0" smtClean="0"/>
              <a:t>Metabolomics Program Activities</a:t>
            </a:r>
            <a:endParaRPr lang="en-US" sz="3200" b="1" dirty="0"/>
          </a:p>
        </p:txBody>
      </p:sp>
      <p:sp>
        <p:nvSpPr>
          <p:cNvPr id="3" name="Content Placeholder 2"/>
          <p:cNvSpPr>
            <a:spLocks noGrp="1"/>
          </p:cNvSpPr>
          <p:nvPr>
            <p:ph idx="1"/>
          </p:nvPr>
        </p:nvSpPr>
        <p:spPr>
          <a:xfrm>
            <a:off x="304800" y="1402830"/>
            <a:ext cx="8229600" cy="5181600"/>
          </a:xfrm>
        </p:spPr>
        <p:txBody>
          <a:bodyPr>
            <a:normAutofit lnSpcReduction="10000"/>
          </a:bodyPr>
          <a:lstStyle/>
          <a:p>
            <a:pPr marL="0" indent="0">
              <a:buNone/>
            </a:pPr>
            <a:r>
              <a:rPr lang="en-US" sz="3000" dirty="0" smtClean="0"/>
              <a:t>Six Regional </a:t>
            </a:r>
            <a:r>
              <a:rPr lang="en-US" sz="3000" dirty="0"/>
              <a:t>Comprehensive Metabolomics Resource Cores (</a:t>
            </a:r>
            <a:r>
              <a:rPr lang="en-US" sz="3000" dirty="0" smtClean="0"/>
              <a:t>RCMRCs)</a:t>
            </a:r>
          </a:p>
          <a:p>
            <a:pPr marL="0" indent="0">
              <a:buNone/>
            </a:pPr>
            <a:endParaRPr lang="en-US" sz="1600" dirty="0"/>
          </a:p>
          <a:p>
            <a:pPr marL="0" indent="0">
              <a:buNone/>
            </a:pPr>
            <a:r>
              <a:rPr lang="en-US" sz="3000" dirty="0" smtClean="0"/>
              <a:t>Development </a:t>
            </a:r>
            <a:r>
              <a:rPr lang="en-US" sz="3000" dirty="0"/>
              <a:t>of </a:t>
            </a:r>
            <a:r>
              <a:rPr lang="en-US" sz="3000" dirty="0" smtClean="0"/>
              <a:t/>
            </a:r>
            <a:br>
              <a:rPr lang="en-US" sz="3000" dirty="0" smtClean="0"/>
            </a:br>
            <a:r>
              <a:rPr lang="en-US" sz="3000" dirty="0" smtClean="0"/>
              <a:t>Metabolomics Technologies </a:t>
            </a:r>
          </a:p>
          <a:p>
            <a:pPr marL="0" indent="0">
              <a:buNone/>
            </a:pPr>
            <a:endParaRPr lang="en-US" sz="1600" dirty="0"/>
          </a:p>
          <a:p>
            <a:pPr marL="0" indent="0">
              <a:buNone/>
            </a:pPr>
            <a:r>
              <a:rPr lang="en-US" sz="3000" dirty="0" smtClean="0"/>
              <a:t>Metabolomics Training</a:t>
            </a:r>
          </a:p>
          <a:p>
            <a:pPr marL="0" indent="0">
              <a:buNone/>
            </a:pPr>
            <a:endParaRPr lang="en-US" sz="1600" dirty="0"/>
          </a:p>
          <a:p>
            <a:pPr marL="0" indent="0">
              <a:buNone/>
            </a:pPr>
            <a:r>
              <a:rPr lang="en-US" sz="3000" dirty="0" smtClean="0"/>
              <a:t>Synthesis </a:t>
            </a:r>
            <a:r>
              <a:rPr lang="en-US" sz="3000" dirty="0"/>
              <a:t>of High-Quality </a:t>
            </a:r>
            <a:r>
              <a:rPr lang="en-US" sz="3000" dirty="0" smtClean="0"/>
              <a:t/>
            </a:r>
            <a:br>
              <a:rPr lang="en-US" sz="3000" dirty="0" smtClean="0"/>
            </a:br>
            <a:r>
              <a:rPr lang="en-US" sz="3000" dirty="0" smtClean="0"/>
              <a:t>Reference </a:t>
            </a:r>
            <a:r>
              <a:rPr lang="en-US" sz="3000" dirty="0"/>
              <a:t>Standards </a:t>
            </a:r>
            <a:endParaRPr lang="en-US" sz="3000" dirty="0" smtClean="0"/>
          </a:p>
          <a:p>
            <a:pPr marL="0" indent="0">
              <a:buNone/>
            </a:pPr>
            <a:endParaRPr lang="en-US" sz="1600" dirty="0"/>
          </a:p>
          <a:p>
            <a:pPr marL="0" indent="0">
              <a:buNone/>
            </a:pPr>
            <a:r>
              <a:rPr lang="en-US" sz="3000" dirty="0" smtClean="0"/>
              <a:t>Data </a:t>
            </a:r>
            <a:r>
              <a:rPr lang="en-US" sz="3000" dirty="0"/>
              <a:t>Sharing and International </a:t>
            </a:r>
            <a:r>
              <a:rPr lang="en-US" sz="3000" dirty="0" smtClean="0"/>
              <a:t>Collaboration</a:t>
            </a:r>
            <a:endParaRPr lang="en-US" sz="3000" dirty="0"/>
          </a:p>
        </p:txBody>
      </p:sp>
      <p:sp>
        <p:nvSpPr>
          <p:cNvPr id="6" name="TextBox 5"/>
          <p:cNvSpPr txBox="1"/>
          <p:nvPr/>
        </p:nvSpPr>
        <p:spPr>
          <a:xfrm>
            <a:off x="2324100" y="6572250"/>
            <a:ext cx="4495800" cy="323165"/>
          </a:xfrm>
          <a:prstGeom prst="rect">
            <a:avLst/>
          </a:prstGeom>
          <a:noFill/>
        </p:spPr>
        <p:txBody>
          <a:bodyPr wrap="square" rtlCol="0">
            <a:spAutoFit/>
          </a:bodyPr>
          <a:lstStyle/>
          <a:p>
            <a:pPr algn="ctr"/>
            <a:r>
              <a:rPr lang="en-US" sz="1500" b="1" dirty="0">
                <a:solidFill>
                  <a:schemeClr val="bg1"/>
                </a:solidFill>
              </a:rPr>
              <a:t>https://</a:t>
            </a:r>
            <a:r>
              <a:rPr lang="en-US" sz="1500" b="1" dirty="0" smtClean="0">
                <a:solidFill>
                  <a:schemeClr val="bg1"/>
                </a:solidFill>
              </a:rPr>
              <a:t>commonfund.nih.gov/metabolomics/</a:t>
            </a:r>
            <a:endParaRPr lang="en-US" sz="1500" b="1" dirty="0">
              <a:solidFill>
                <a:schemeClr val="bg1"/>
              </a:solidFill>
            </a:endParaRPr>
          </a:p>
        </p:txBody>
      </p:sp>
    </p:spTree>
    <p:extLst>
      <p:ext uri="{BB962C8B-B14F-4D97-AF65-F5344CB8AC3E}">
        <p14:creationId xmlns:p14="http://schemas.microsoft.com/office/powerpoint/2010/main" val="3504132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Metabolomics Training</a:t>
            </a:r>
            <a:endParaRPr lang="en-US" sz="3200" dirty="0"/>
          </a:p>
        </p:txBody>
      </p:sp>
      <p:sp>
        <p:nvSpPr>
          <p:cNvPr id="3" name="Content Placeholder 2"/>
          <p:cNvSpPr>
            <a:spLocks noGrp="1"/>
          </p:cNvSpPr>
          <p:nvPr>
            <p:ph idx="1"/>
          </p:nvPr>
        </p:nvSpPr>
        <p:spPr>
          <a:xfrm>
            <a:off x="457200" y="1371600"/>
            <a:ext cx="8229600" cy="1066800"/>
          </a:xfrm>
        </p:spPr>
        <p:txBody>
          <a:bodyPr>
            <a:noAutofit/>
          </a:bodyPr>
          <a:lstStyle/>
          <a:p>
            <a:pPr marL="0" indent="0">
              <a:buNone/>
            </a:pPr>
            <a:r>
              <a:rPr lang="en-US" sz="2200" b="1" dirty="0"/>
              <a:t>Metabolomics </a:t>
            </a:r>
            <a:r>
              <a:rPr lang="en-US" sz="2200" b="1" dirty="0" smtClean="0"/>
              <a:t>Training</a:t>
            </a:r>
            <a:r>
              <a:rPr lang="en-US" sz="2200" dirty="0" smtClean="0"/>
              <a:t> ranges </a:t>
            </a:r>
            <a:r>
              <a:rPr lang="en-US" sz="2200" dirty="0"/>
              <a:t>from </a:t>
            </a:r>
            <a:r>
              <a:rPr lang="en-US" sz="2200" dirty="0" smtClean="0"/>
              <a:t>introductory </a:t>
            </a:r>
            <a:r>
              <a:rPr lang="en-US" sz="2200" dirty="0"/>
              <a:t>training for researchers new to </a:t>
            </a:r>
            <a:r>
              <a:rPr lang="en-US" sz="2200" dirty="0" smtClean="0"/>
              <a:t>the </a:t>
            </a:r>
            <a:r>
              <a:rPr lang="en-US" sz="2200" dirty="0"/>
              <a:t>field to advanced training </a:t>
            </a:r>
            <a:r>
              <a:rPr lang="en-US" sz="2200" dirty="0" smtClean="0"/>
              <a:t>for metabolomics </a:t>
            </a:r>
            <a:r>
              <a:rPr lang="en-US" sz="2200" dirty="0"/>
              <a:t>experts in emergent approaches.</a:t>
            </a:r>
          </a:p>
        </p:txBody>
      </p:sp>
      <p:sp>
        <p:nvSpPr>
          <p:cNvPr id="8" name="TextBox 7"/>
          <p:cNvSpPr txBox="1"/>
          <p:nvPr/>
        </p:nvSpPr>
        <p:spPr>
          <a:xfrm>
            <a:off x="1543050" y="6572250"/>
            <a:ext cx="6057900" cy="323165"/>
          </a:xfrm>
          <a:prstGeom prst="rect">
            <a:avLst/>
          </a:prstGeom>
          <a:noFill/>
        </p:spPr>
        <p:txBody>
          <a:bodyPr wrap="square" rtlCol="0">
            <a:spAutoFit/>
          </a:bodyPr>
          <a:lstStyle/>
          <a:p>
            <a:pPr algn="ctr"/>
            <a:r>
              <a:rPr lang="en-US" sz="1500" b="1" dirty="0">
                <a:solidFill>
                  <a:schemeClr val="bg1"/>
                </a:solidFill>
              </a:rPr>
              <a:t>http://www.metabolomicsworkbench.org/training/index.html</a:t>
            </a:r>
          </a:p>
        </p:txBody>
      </p:sp>
      <p:sp>
        <p:nvSpPr>
          <p:cNvPr id="10" name="Content Placeholder 2"/>
          <p:cNvSpPr txBox="1">
            <a:spLocks/>
          </p:cNvSpPr>
          <p:nvPr/>
        </p:nvSpPr>
        <p:spPr>
          <a:xfrm>
            <a:off x="320675" y="5941214"/>
            <a:ext cx="8594725" cy="7279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t>Online Training Materials: </a:t>
            </a:r>
            <a:r>
              <a:rPr lang="en-US" sz="2000" dirty="0" smtClean="0"/>
              <a:t>tutorials, archived </a:t>
            </a:r>
            <a:r>
              <a:rPr lang="en-US" sz="2000" dirty="0" err="1" smtClean="0"/>
              <a:t>videocasts</a:t>
            </a:r>
            <a:r>
              <a:rPr lang="en-US" sz="2000" dirty="0" smtClean="0"/>
              <a:t>, as well as slides and videos from workshops.</a:t>
            </a:r>
            <a:endParaRPr lang="en-US" sz="2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71" t="12761" r="30977" b="47408"/>
          <a:stretch/>
        </p:blipFill>
        <p:spPr bwMode="auto">
          <a:xfrm>
            <a:off x="4724400" y="2573423"/>
            <a:ext cx="3962400" cy="23421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Content Placeholder 2"/>
          <p:cNvSpPr txBox="1">
            <a:spLocks/>
          </p:cNvSpPr>
          <p:nvPr/>
        </p:nvSpPr>
        <p:spPr>
          <a:xfrm>
            <a:off x="320675" y="5141799"/>
            <a:ext cx="8594725" cy="7279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t>Administrative supplements and early career awards (K01</a:t>
            </a:r>
            <a:r>
              <a:rPr lang="en-US" sz="2000" dirty="0" smtClean="0"/>
              <a:t>) integrate practical metabolomics training into research projects and collaborations.</a:t>
            </a:r>
            <a:endParaRPr lang="en-US" sz="2000"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830"/>
          <a:stretch/>
        </p:blipFill>
        <p:spPr bwMode="auto">
          <a:xfrm>
            <a:off x="609600" y="3458972"/>
            <a:ext cx="3707965" cy="907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756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Common Fund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ASI v2 Template">
  <a:themeElements>
    <a:clrScheme name="OPASI v2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ASI v2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ASI v2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ASI v2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ASI v2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ASI v2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ASI v2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ASI v2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ASI v2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ASI v2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ASI v2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ASI v2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ASI v2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ASI v2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PASI v2 Template">
  <a:themeElements>
    <a:clrScheme name="OPASI v2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ASI v2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ASI v2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ASI v2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ASI v2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ASI v2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ASI v2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ASI v2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ASI v2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ASI v2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ASI v2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ASI v2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ASI v2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ASI v2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9EF78487977C489DB1F910DF881428" ma:contentTypeVersion="53" ma:contentTypeDescription="Create a new document." ma:contentTypeScope="" ma:versionID="4670fb1e3dc52be56dd87aad64a23a6f">
  <xsd:schema xmlns:xsd="http://www.w3.org/2001/XMLSchema" xmlns:xs="http://www.w3.org/2001/XMLSchema" xmlns:p="http://schemas.microsoft.com/office/2006/metadata/properties" xmlns:ns2="a484f207-fe02-466f-8105-e14e6eb66b07" targetNamespace="http://schemas.microsoft.com/office/2006/metadata/properties" ma:root="true" ma:fieldsID="44f35c439bc40ccb623474b4fe060812" ns2:_="">
    <xsd:import namespace="a484f207-fe02-466f-8105-e14e6eb66b07"/>
    <xsd:element name="properties">
      <xsd:complexType>
        <xsd:sequence>
          <xsd:element name="documentManagement">
            <xsd:complexType>
              <xsd:all>
                <xsd:element ref="ns2:Migrated" minOccurs="0"/>
                <xsd:element ref="ns2:Common_x0020_Fund_x0020_Program" minOccurs="0"/>
                <xsd:element ref="ns2:Fiscal_x0020_Year" minOccurs="0"/>
                <xsd:element ref="ns2:axFiscalYear" minOccurs="0"/>
                <xsd:element ref="ns2:FOA" minOccurs="0"/>
                <xsd:element ref="ns2:axFOA" minOccurs="0"/>
                <xsd:element ref="ns2:Meeting_x0020_Title" minOccurs="0"/>
                <xsd:element ref="ns2:Meeting_x0020_Start_x0020_Date" minOccurs="0"/>
                <xsd:element ref="ns2:Temporarily_x0020_Highlight" minOccurs="0"/>
                <xsd:element ref="ns2:Temporary_x0020_Highlight" minOccurs="0"/>
                <xsd:element ref="ns2:Document_x0020_Category" minOccurs="0"/>
                <xsd:element ref="ns2:Type_x0020_of_x0020_Document" minOccurs="0"/>
                <xsd:element ref="ns2:axAdministration" minOccurs="0"/>
                <xsd:element ref="ns2:axBudget" minOccurs="0"/>
                <xsd:element ref="ns2:axCommInsideGov" minOccurs="0"/>
                <xsd:element ref="ns2:axCommInsideNIH" minOccurs="0"/>
                <xsd:element ref="ns2:axCommOutsideGov" minOccurs="0"/>
                <xsd:element ref="ns2:axGrantsManagement" minOccurs="0"/>
                <xsd:element ref="ns2:axMeetingDocument" minOccurs="0"/>
                <xsd:element ref="ns2:axMeetingType" minOccurs="0"/>
                <xsd:element ref="ns2:axPlanningAndEvaluation" minOccurs="0"/>
                <xsd:element ref="ns2:axProgram" minOccurs="0"/>
                <xsd:element ref="ns2:Description0" minOccurs="0"/>
                <xsd:element ref="ns2:Version_x0020_Comments" minOccurs="0"/>
                <xsd:element ref="ns2:On_x0020_Main_x0020_Site" minOccurs="0"/>
                <xsd:element ref="ns2:Target_x0020_Audiences" minOccurs="0"/>
                <xsd:element ref="ns2:axCFSViewableOnly" minOccurs="0"/>
                <xsd:element ref="ns2:ProgramJournal" minOccurs="0"/>
                <xsd:element ref="ns2:axMultimed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4f207-fe02-466f-8105-e14e6eb66b07" elementFormDefault="qualified">
    <xsd:import namespace="http://schemas.microsoft.com/office/2006/documentManagement/types"/>
    <xsd:import namespace="http://schemas.microsoft.com/office/infopath/2007/PartnerControls"/>
    <xsd:element name="Migrated" ma:index="2" nillable="true" ma:displayName="Properties Checked" ma:default="0" ma:internalName="Migrated">
      <xsd:simpleType>
        <xsd:restriction base="dms:Boolean"/>
      </xsd:simpleType>
    </xsd:element>
    <xsd:element name="Common_x0020_Fund_x0020_Program" ma:index="3" nillable="true" ma:displayName="Common Fund Program" ma:list="{a3afb165-4dc0-4c1f-88f2-bc2353aa445e}" ma:internalName="Common_x0020_Fund_x0020_Program" ma:showField="Program">
      <xsd:complexType>
        <xsd:complexContent>
          <xsd:extension base="dms:MultiChoiceLookup">
            <xsd:sequence>
              <xsd:element name="Value" type="dms:Lookup" maxOccurs="unbounded" minOccurs="0" nillable="true"/>
            </xsd:sequence>
          </xsd:extension>
        </xsd:complexContent>
      </xsd:complexType>
    </xsd:element>
    <xsd:element name="Fiscal_x0020_Year" ma:index="4" nillable="true" ma:displayName="xFiscal Year" ma:format="Dropdown" ma:hidden="true" ma:internalName="Fiscal_x0020_Year">
      <xsd:simpleType>
        <xsd:restriction base="dms:Choice">
          <xsd:enumeration value="2004"/>
          <xsd:enumeration value="2005"/>
          <xsd:enumeration value="2006"/>
          <xsd:enumeration value="2007"/>
          <xsd:enumeration value="2008"/>
          <xsd:enumeration value="2009"/>
          <xsd:enumeration value="2010"/>
          <xsd:enumeration value="2011"/>
        </xsd:restriction>
      </xsd:simpleType>
    </xsd:element>
    <xsd:element name="axFiscalYear" ma:index="5" nillable="true" ma:displayName="Fiscal Year" ma:list="{ff7205a5-69c8-42da-9353-80e1d33fc3f4}" ma:internalName="axFiscalYear" ma:readOnly="false" ma:showField="Title">
      <xsd:complexType>
        <xsd:complexContent>
          <xsd:extension base="dms:MultiChoiceLookup">
            <xsd:sequence>
              <xsd:element name="Value" type="dms:Lookup" maxOccurs="unbounded" minOccurs="0" nillable="true"/>
            </xsd:sequence>
          </xsd:extension>
        </xsd:complexContent>
      </xsd:complexType>
    </xsd:element>
    <xsd:element name="FOA" ma:index="6" nillable="true" ma:displayName="xFOA" ma:hidden="true" ma:list="{85ac1561-edcf-4b2d-86e6-988dbf150389}" ma:internalName="FOA" ma:showField="Title">
      <xsd:simpleType>
        <xsd:restriction base="dms:Lookup"/>
      </xsd:simpleType>
    </xsd:element>
    <xsd:element name="axFOA" ma:index="7" nillable="true" ma:displayName="FOA" ma:list="{85ac1561-edcf-4b2d-86e6-988dbf150389}" ma:internalName="axFOA" ma:readOnly="false" ma:showField="Title">
      <xsd:complexType>
        <xsd:complexContent>
          <xsd:extension base="dms:MultiChoiceLookup">
            <xsd:sequence>
              <xsd:element name="Value" type="dms:Lookup" maxOccurs="unbounded" minOccurs="0" nillable="true"/>
            </xsd:sequence>
          </xsd:extension>
        </xsd:complexContent>
      </xsd:complexType>
    </xsd:element>
    <xsd:element name="Meeting_x0020_Title" ma:index="8" nillable="true" ma:displayName="xMeeting Start Date" ma:format="DateOnly" ma:hidden="true" ma:internalName="Meeting_x0020_Title">
      <xsd:simpleType>
        <xsd:restriction base="dms:DateTime"/>
      </xsd:simpleType>
    </xsd:element>
    <xsd:element name="Meeting_x0020_Start_x0020_Date" ma:index="9" nillable="true" ma:displayName="Meeting Start Date" ma:format="DateOnly" ma:internalName="Meeting_x0020_Start_x0020_Date">
      <xsd:simpleType>
        <xsd:restriction base="dms:DateTime"/>
      </xsd:simpleType>
    </xsd:element>
    <xsd:element name="Temporarily_x0020_Highlight" ma:index="10" nillable="true" ma:displayName="xTemporarily Highlight" ma:default="0" ma:hidden="true" ma:internalName="Temporarily_x0020_Highlight">
      <xsd:simpleType>
        <xsd:restriction base="dms:Boolean"/>
      </xsd:simpleType>
    </xsd:element>
    <xsd:element name="Temporary_x0020_Highlight" ma:index="11" nillable="true" ma:displayName="Temporary Highlight" ma:default="0" ma:description="Allows us to highlight a document that, for a short period of time, needs to be in the spotlight for reference or decision making.  These will appear in a &quot;Highlighted Documents&quot; section on the main page." ma:internalName="Temporary_x0020_Highlight">
      <xsd:simpleType>
        <xsd:restriction base="dms:Boolean"/>
      </xsd:simpleType>
    </xsd:element>
    <xsd:element name="Document_x0020_Category" ma:index="12" nillable="true" ma:displayName="xDocument Category" ma:hidden="true" ma:internalName="Document_x0020_Category">
      <xsd:complexType>
        <xsd:complexContent>
          <xsd:extension base="dms:MultiChoice">
            <xsd:sequence>
              <xsd:element name="Value" maxOccurs="unbounded" minOccurs="0" nillable="true">
                <xsd:simpleType>
                  <xsd:restriction base="dms:Choice">
                    <xsd:enumeration value="Administration"/>
                    <xsd:enumeration value="Program"/>
                    <xsd:enumeration value="Budget"/>
                    <xsd:enumeration value="Planning and Evaluation"/>
                    <xsd:enumeration value="Communications Inside the NIH"/>
                    <xsd:enumeration value="Communications Inside the Govt"/>
                    <xsd:enumeration value="Communications Outside the Govt"/>
                    <xsd:enumeration value="Grants Management"/>
                    <xsd:enumeration value="Meeting"/>
                  </xsd:restriction>
                </xsd:simpleType>
              </xsd:element>
            </xsd:sequence>
          </xsd:extension>
        </xsd:complexContent>
      </xsd:complexType>
    </xsd:element>
    <xsd:element name="Type_x0020_of_x0020_Document" ma:index="13" nillable="true" ma:displayName="xType of Document" ma:hidden="true" ma:internalName="Type_x0020_of_x0020_Document">
      <xsd:complexType>
        <xsd:complexContent>
          <xsd:extension base="dms:MultiChoice">
            <xsd:sequence>
              <xsd:element name="Value" maxOccurs="unbounded" minOccurs="0" nillable="true">
                <xsd:simpleType>
                  <xsd:restriction base="dms:Choice">
                    <xsd:enumeration value="Admin: Policy"/>
                    <xsd:enumeration value="Admin: Instructions"/>
                    <xsd:enumeration value="Admin: Forms"/>
                    <xsd:enumeration value="Program: Concept Development"/>
                    <xsd:enumeration value="Program: Implementation Plans"/>
                    <xsd:enumeration value="Program: Portfolio Analysis"/>
                    <xsd:enumeration value="Program: FOA Development"/>
                    <xsd:enumeration value="Program: Scientific Review"/>
                    <xsd:enumeration value="Budget: FTEs &amp; RMS"/>
                    <xsd:enumeration value="Budget: Operating Budget"/>
                    <xsd:enumeration value="Budget: Future Budget Planning"/>
                    <xsd:enumeration value="Budget: Adjustments and Reprogramming"/>
                    <xsd:enumeration value="Budget: Tracking"/>
                    <xsd:enumeration value="Budget: Reporting"/>
                    <xsd:enumeration value="P and E: Disease Coding"/>
                    <xsd:enumeration value="P and E: Evaluations - Midcourse, Needs Assess, etc"/>
                    <xsd:enumeration value="P and E: Research Advances"/>
                    <xsd:enumeration value="Comm Int: Correspondence with NIH Director"/>
                    <xsd:enumeration value="Comm Int: Correspondence with DPCPSI Director"/>
                    <xsd:enumeration value="Comm Int: Correspondence with IC Directors"/>
                    <xsd:enumeration value="Comm Int: Correspondence with Working Groups"/>
                    <xsd:enumeration value="Comm Int: Briefing Materials"/>
                    <xsd:enumeration value="Comm Int: Statistics and Analysis"/>
                    <xsd:enumeration value="Comm Govt: CJ and OMBJ"/>
                    <xsd:enumeration value="Comm Govt: CACRs and Significant Items"/>
                    <xsd:enumeration value="Comm Govt: Legislation and Congressional Committee Reports"/>
                    <xsd:enumeration value="Comm Ext: Science News"/>
                    <xsd:enumeration value="Comm Ext: Articles about the Common Fund"/>
                    <xsd:enumeration value="Comm Ext: Images"/>
                    <xsd:enumeration value="GM: File Document Checklist"/>
                    <xsd:enumeration value="GM: Payplan"/>
                    <xsd:enumeration value="GM: Payplan justification and WG approval"/>
                    <xsd:enumeration value="GM: Paylist"/>
                    <xsd:enumeration value="GM: Paylist memo and OSC approval"/>
                    <xsd:enumeration value="GM: Out of order funding approval"/>
                    <xsd:enumeration value="GM: Paid Applications List"/>
                    <xsd:enumeration value="GM: All Applications List"/>
                    <xsd:enumeration value="GM: Applications"/>
                    <xsd:enumeration value="GM: LOIs"/>
                    <xsd:enumeration value="GM: 901 file"/>
                    <xsd:enumeration value="Meeting Document: Meeting Planning"/>
                    <xsd:enumeration value="Meeting Document: Presentation"/>
                    <xsd:enumeration value="Meeting Document: Materials"/>
                    <xsd:enumeration value="Meeting Document: Notes"/>
                    <xsd:enumeration value="Meeting Type: Council of Councils Meeting"/>
                    <xsd:enumeration value="Meeting Type: IC Directors Meeting"/>
                    <xsd:enumeration value="Meeting Type: Common Fund/Budget/ICD Retreat"/>
                    <xsd:enumeration value="Meeting Type: CF Program Leadership Meeting"/>
                    <xsd:enumeration value="Meeting Type: Other"/>
                  </xsd:restriction>
                </xsd:simpleType>
              </xsd:element>
            </xsd:sequence>
          </xsd:extension>
        </xsd:complexContent>
      </xsd:complexType>
    </xsd:element>
    <xsd:element name="axAdministration" ma:index="14" nillable="true" ma:displayName="Administration" ma:list="{d3317ca6-6465-453e-97eb-815faa9bd726}" ma:internalName="axAdministration" ma:readOnly="false" ma:showField="Title">
      <xsd:complexType>
        <xsd:complexContent>
          <xsd:extension base="dms:MultiChoiceLookup">
            <xsd:sequence>
              <xsd:element name="Value" type="dms:Lookup" maxOccurs="unbounded" minOccurs="0" nillable="true"/>
            </xsd:sequence>
          </xsd:extension>
        </xsd:complexContent>
      </xsd:complexType>
    </xsd:element>
    <xsd:element name="axBudget" ma:index="15" nillable="true" ma:displayName="Budget" ma:list="{b11c7baf-6f15-4764-88a2-0b172d37409a}" ma:internalName="axBudget" ma:readOnly="false" ma:showField="Title">
      <xsd:complexType>
        <xsd:complexContent>
          <xsd:extension base="dms:MultiChoiceLookup">
            <xsd:sequence>
              <xsd:element name="Value" type="dms:Lookup" maxOccurs="unbounded" minOccurs="0" nillable="true"/>
            </xsd:sequence>
          </xsd:extension>
        </xsd:complexContent>
      </xsd:complexType>
    </xsd:element>
    <xsd:element name="axCommInsideGov" ma:index="16" nillable="true" ma:displayName="Communications Inside The Government" ma:list="{964f8708-3c20-4373-80d8-42884b47d98a}" ma:internalName="axCommInsideGov" ma:readOnly="false" ma:showField="Title">
      <xsd:complexType>
        <xsd:complexContent>
          <xsd:extension base="dms:MultiChoiceLookup">
            <xsd:sequence>
              <xsd:element name="Value" type="dms:Lookup" maxOccurs="unbounded" minOccurs="0" nillable="true"/>
            </xsd:sequence>
          </xsd:extension>
        </xsd:complexContent>
      </xsd:complexType>
    </xsd:element>
    <xsd:element name="axCommInsideNIH" ma:index="17" nillable="true" ma:displayName="Communications Inside The NIH" ma:list="{1585c008-0e6b-45d0-8c49-f20307ac1ac4}" ma:internalName="axCommInsideNIH" ma:readOnly="false" ma:showField="Title">
      <xsd:complexType>
        <xsd:complexContent>
          <xsd:extension base="dms:MultiChoiceLookup">
            <xsd:sequence>
              <xsd:element name="Value" type="dms:Lookup" maxOccurs="unbounded" minOccurs="0" nillable="true"/>
            </xsd:sequence>
          </xsd:extension>
        </xsd:complexContent>
      </xsd:complexType>
    </xsd:element>
    <xsd:element name="axCommOutsideGov" ma:index="18" nillable="true" ma:displayName="Communications Outside The Government" ma:list="{7b9bd1f6-cdcf-414e-b889-77d8fd6eb56d}" ma:internalName="axCommOutsideGov" ma:readOnly="false" ma:showField="Title">
      <xsd:complexType>
        <xsd:complexContent>
          <xsd:extension base="dms:MultiChoiceLookup">
            <xsd:sequence>
              <xsd:element name="Value" type="dms:Lookup" maxOccurs="unbounded" minOccurs="0" nillable="true"/>
            </xsd:sequence>
          </xsd:extension>
        </xsd:complexContent>
      </xsd:complexType>
    </xsd:element>
    <xsd:element name="axGrantsManagement" ma:index="19" nillable="true" ma:displayName="Grants Management" ma:list="{fa8f05d0-e542-44fa-b101-4c86a83f1b22}" ma:internalName="axGrantsManagement" ma:readOnly="false" ma:showField="Title">
      <xsd:complexType>
        <xsd:complexContent>
          <xsd:extension base="dms:MultiChoiceLookup">
            <xsd:sequence>
              <xsd:element name="Value" type="dms:Lookup" maxOccurs="unbounded" minOccurs="0" nillable="true"/>
            </xsd:sequence>
          </xsd:extension>
        </xsd:complexContent>
      </xsd:complexType>
    </xsd:element>
    <xsd:element name="axMeetingDocument" ma:index="20" nillable="true" ma:displayName="Meeting Document" ma:list="{66a4efa0-5710-4cb9-adb7-dd6056738aa1}" ma:internalName="axMeetingDocument" ma:readOnly="false" ma:showField="Title">
      <xsd:complexType>
        <xsd:complexContent>
          <xsd:extension base="dms:MultiChoiceLookup">
            <xsd:sequence>
              <xsd:element name="Value" type="dms:Lookup" maxOccurs="unbounded" minOccurs="0" nillable="true"/>
            </xsd:sequence>
          </xsd:extension>
        </xsd:complexContent>
      </xsd:complexType>
    </xsd:element>
    <xsd:element name="axMeetingType" ma:index="21" nillable="true" ma:displayName="Meeting Type" ma:list="{2d9b57f5-2663-46b3-ae65-c92a3b943923}" ma:internalName="axMeetingType" ma:readOnly="false" ma:showField="Title">
      <xsd:complexType>
        <xsd:complexContent>
          <xsd:extension base="dms:MultiChoiceLookup">
            <xsd:sequence>
              <xsd:element name="Value" type="dms:Lookup" maxOccurs="unbounded" minOccurs="0" nillable="true"/>
            </xsd:sequence>
          </xsd:extension>
        </xsd:complexContent>
      </xsd:complexType>
    </xsd:element>
    <xsd:element name="axPlanningAndEvaluation" ma:index="22" nillable="true" ma:displayName="Planning And Evaluation" ma:list="{2404f9b1-04f3-422a-8909-9575a3e52daf}" ma:internalName="axPlanningAndEvaluation" ma:readOnly="false" ma:showField="Title">
      <xsd:complexType>
        <xsd:complexContent>
          <xsd:extension base="dms:MultiChoiceLookup">
            <xsd:sequence>
              <xsd:element name="Value" type="dms:Lookup" maxOccurs="unbounded" minOccurs="0" nillable="true"/>
            </xsd:sequence>
          </xsd:extension>
        </xsd:complexContent>
      </xsd:complexType>
    </xsd:element>
    <xsd:element name="axProgram" ma:index="23" nillable="true" ma:displayName="Program" ma:list="{dbff9e3e-a917-4b18-9e48-bfb3cd6e8aaa}" ma:internalName="axProgram" ma:readOnly="false" ma:showField="Title">
      <xsd:complexType>
        <xsd:complexContent>
          <xsd:extension base="dms:MultiChoiceLookup">
            <xsd:sequence>
              <xsd:element name="Value" type="dms:Lookup" maxOccurs="unbounded" minOccurs="0" nillable="true"/>
            </xsd:sequence>
          </xsd:extension>
        </xsd:complexContent>
      </xsd:complexType>
    </xsd:element>
    <xsd:element name="Description0" ma:index="24" nillable="true" ma:displayName="Description" ma:internalName="Description0">
      <xsd:simpleType>
        <xsd:restriction base="dms:Note">
          <xsd:maxLength value="255"/>
        </xsd:restriction>
      </xsd:simpleType>
    </xsd:element>
    <xsd:element name="Version_x0020_Comments" ma:index="25" nillable="true" ma:displayName="Notes" ma:internalName="Version_x0020_Comments">
      <xsd:simpleType>
        <xsd:restriction base="dms:Note">
          <xsd:maxLength value="255"/>
        </xsd:restriction>
      </xsd:simpleType>
    </xsd:element>
    <xsd:element name="On_x0020_Main_x0020_Site" ma:index="26" nillable="true" ma:displayName="On Main Site" ma:default="1" ma:internalName="On_x0020_Main_x0020_Site">
      <xsd:simpleType>
        <xsd:restriction base="dms:Boolean"/>
      </xsd:simpleType>
    </xsd:element>
    <xsd:element name="Target_x0020_Audiences" ma:index="27" nillable="true" ma:displayName="Target Audiences" ma:internalName="Target_x0020_Audiences">
      <xsd:simpleType>
        <xsd:restriction base="dms:Unknown"/>
      </xsd:simpleType>
    </xsd:element>
    <xsd:element name="axCFSViewableOnly" ma:index="34" nillable="true" ma:displayName="Common Fund Staff View Only" ma:default="0" ma:internalName="axCFSViewableOnly">
      <xsd:simpleType>
        <xsd:restriction base="dms:Boolean"/>
      </xsd:simpleType>
    </xsd:element>
    <xsd:element name="ProgramJournal" ma:index="35" nillable="true" ma:displayName="ProgramJournal" ma:list="{81a0c88f-09dd-4ab3-85f1-dcdb759dd8c5}" ma:internalName="ProgramJournal" ma:showField="Title">
      <xsd:complexType>
        <xsd:complexContent>
          <xsd:extension base="dms:MultiChoiceLookup">
            <xsd:sequence>
              <xsd:element name="Value" type="dms:Lookup" maxOccurs="unbounded" minOccurs="0" nillable="true"/>
            </xsd:sequence>
          </xsd:extension>
        </xsd:complexContent>
      </xsd:complexType>
    </xsd:element>
    <xsd:element name="axMultimedia" ma:index="36" nillable="true" ma:displayName="Multimedia" ma:list="{b88deedb-b8b9-4da9-a04e-cdc140bfcf81}" ma:internalName="axMultimedia"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xPlanningAndEvaluation xmlns="a484f207-fe02-466f-8105-e14e6eb66b07"/>
    <ProgramJournal xmlns="a484f207-fe02-466f-8105-e14e6eb66b07"/>
    <Meeting_x0020_Title xmlns="a484f207-fe02-466f-8105-e14e6eb66b07" xsi:nil="true"/>
    <axCommInsideNIH xmlns="a484f207-fe02-466f-8105-e14e6eb66b07"/>
    <Common_x0020_Fund_x0020_Program xmlns="a484f207-fe02-466f-8105-e14e6eb66b07"/>
    <axFOA xmlns="a484f207-fe02-466f-8105-e14e6eb66b07"/>
    <Fiscal_x0020_Year xmlns="a484f207-fe02-466f-8105-e14e6eb66b07" xsi:nil="true"/>
    <axFiscalYear xmlns="a484f207-fe02-466f-8105-e14e6eb66b07">
      <Value>9</Value>
    </axFiscalYear>
    <On_x0020_Main_x0020_Site xmlns="a484f207-fe02-466f-8105-e14e6eb66b07">true</On_x0020_Main_x0020_Site>
    <Meeting_x0020_Start_x0020_Date xmlns="a484f207-fe02-466f-8105-e14e6eb66b07">2012-06-15T04:00:00+00:00</Meeting_x0020_Start_x0020_Date>
    <Type_x0020_of_x0020_Document xmlns="a484f207-fe02-466f-8105-e14e6eb66b07"/>
    <axCommOutsideGov xmlns="a484f207-fe02-466f-8105-e14e6eb66b07"/>
    <axCFSViewableOnly xmlns="a484f207-fe02-466f-8105-e14e6eb66b07">false</axCFSViewableOnly>
    <Migrated xmlns="a484f207-fe02-466f-8105-e14e6eb66b07">false</Migrated>
    <Description0 xmlns="a484f207-fe02-466f-8105-e14e6eb66b07" xsi:nil="true"/>
    <axGrantsManagement xmlns="a484f207-fe02-466f-8105-e14e6eb66b07"/>
    <axMeetingDocument xmlns="a484f207-fe02-466f-8105-e14e6eb66b07">
      <Value>4</Value>
    </axMeetingDocument>
    <Version_x0020_Comments xmlns="a484f207-fe02-466f-8105-e14e6eb66b07" xsi:nil="true"/>
    <axMeetingType xmlns="a484f207-fe02-466f-8105-e14e6eb66b07">
      <Value>4</Value>
    </axMeetingType>
    <Target_x0020_Audiences xmlns="a484f207-fe02-466f-8105-e14e6eb66b07" xsi:nil="true"/>
    <axMultimedia xmlns="a484f207-fe02-466f-8105-e14e6eb66b07"/>
    <Document_x0020_Category xmlns="a484f207-fe02-466f-8105-e14e6eb66b07"/>
    <FOA xmlns="a484f207-fe02-466f-8105-e14e6eb66b07" xsi:nil="true"/>
    <Temporarily_x0020_Highlight xmlns="a484f207-fe02-466f-8105-e14e6eb66b07">false</Temporarily_x0020_Highlight>
    <Temporary_x0020_Highlight xmlns="a484f207-fe02-466f-8105-e14e6eb66b07">true</Temporary_x0020_Highlight>
    <axAdministration xmlns="a484f207-fe02-466f-8105-e14e6eb66b07">
      <Value>2</Value>
    </axAdministration>
    <axProgram xmlns="a484f207-fe02-466f-8105-e14e6eb66b07"/>
    <axCommInsideGov xmlns="a484f207-fe02-466f-8105-e14e6eb66b07"/>
    <axBudget xmlns="a484f207-fe02-466f-8105-e14e6eb66b07"/>
  </documentManagement>
</p:properties>
</file>

<file path=customXml/itemProps1.xml><?xml version="1.0" encoding="utf-8"?>
<ds:datastoreItem xmlns:ds="http://schemas.openxmlformats.org/officeDocument/2006/customXml" ds:itemID="{D68E79C7-9DDB-4EF3-8117-804735B93C54}">
  <ds:schemaRefs>
    <ds:schemaRef ds:uri="http://schemas.microsoft.com/sharepoint/v3/contenttype/forms"/>
  </ds:schemaRefs>
</ds:datastoreItem>
</file>

<file path=customXml/itemProps2.xml><?xml version="1.0" encoding="utf-8"?>
<ds:datastoreItem xmlns:ds="http://schemas.openxmlformats.org/officeDocument/2006/customXml" ds:itemID="{47E6B1F9-3660-4D26-A1A3-BF25F9A78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84f207-fe02-466f-8105-e14e6eb66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67BDE5-A9F2-4B7B-AC94-B1A6861AF5AF}">
  <ds:schemaRefs>
    <ds:schemaRef ds:uri="http://schemas.microsoft.com/office/infopath/2007/PartnerControls"/>
    <ds:schemaRef ds:uri="http://purl.org/dc/elements/1.1/"/>
    <ds:schemaRef ds:uri="http://schemas.microsoft.com/office/2006/documentManagement/types"/>
    <ds:schemaRef ds:uri="a484f207-fe02-466f-8105-e14e6eb66b07"/>
    <ds:schemaRef ds:uri="http://schemas.openxmlformats.org/package/2006/metadata/core-properties"/>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1762</TotalTime>
  <Words>2377</Words>
  <Application>Microsoft Office PowerPoint</Application>
  <PresentationFormat>On-screen Show (4:3)</PresentationFormat>
  <Paragraphs>359</Paragraphs>
  <Slides>22</Slides>
  <Notes>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Arial Unicode MS</vt:lpstr>
      <vt:lpstr>ＭＳ Ｐゴシック</vt:lpstr>
      <vt:lpstr>Arial</vt:lpstr>
      <vt:lpstr>Arial Narrow</vt:lpstr>
      <vt:lpstr>AvantGarde Md BT</vt:lpstr>
      <vt:lpstr>Calibri</vt:lpstr>
      <vt:lpstr>Times New Roman</vt:lpstr>
      <vt:lpstr>Wingdings</vt:lpstr>
      <vt:lpstr>New Common Fund slide template</vt:lpstr>
      <vt:lpstr>OPASI v2 Template</vt:lpstr>
      <vt:lpstr>1_OPASI v2 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Metabolomics Program Activities</vt:lpstr>
      <vt:lpstr>Metabolomics Training</vt:lpstr>
      <vt:lpstr>Summary Metabolomics Program Resources</vt:lpstr>
      <vt:lpstr>LINCS</vt:lpstr>
      <vt:lpstr>Using LINCS Data</vt:lpstr>
      <vt:lpstr>PowerPoint Presentation</vt:lpstr>
      <vt:lpstr>PowerPoint Presentation</vt:lpstr>
      <vt:lpstr>PowerPoint Presentation</vt:lpstr>
      <vt:lpstr>PowerPoint Presentation</vt:lpstr>
      <vt:lpstr>PowerPoint Presentation</vt:lpstr>
      <vt:lpstr>PowerPoint Presentation</vt:lpstr>
      <vt:lpstr>Glycoscience Goals</vt:lpstr>
      <vt:lpstr>PowerPoint Presentation</vt:lpstr>
      <vt:lpstr>PowerPoint Presentation</vt:lpstr>
      <vt:lpstr>PowerPoint Presentation</vt:lpstr>
    </vt:vector>
  </TitlesOfParts>
  <Company>NIH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courchesnesl</dc:creator>
  <cp:lastModifiedBy>Wilder, Elizabeth (NIH/OD) [E]</cp:lastModifiedBy>
  <cp:revision>128</cp:revision>
  <cp:lastPrinted>2014-03-11T18:00:39Z</cp:lastPrinted>
  <dcterms:created xsi:type="dcterms:W3CDTF">2012-09-21T15:13:29Z</dcterms:created>
  <dcterms:modified xsi:type="dcterms:W3CDTF">2016-03-09T00:11:05Z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0x010100B99EF78487977C489DB1F910DF881428</vt:lpwstr>
  </property>
</Properties>
</file>