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1"/>
    <p:sldMasterId id="2147484163" r:id="rId2"/>
  </p:sldMasterIdLst>
  <p:notesMasterIdLst>
    <p:notesMasterId r:id="rId18"/>
  </p:notesMasterIdLst>
  <p:handoutMasterIdLst>
    <p:handoutMasterId r:id="rId19"/>
  </p:handoutMasterIdLst>
  <p:sldIdLst>
    <p:sldId id="272" r:id="rId3"/>
    <p:sldId id="274" r:id="rId4"/>
    <p:sldId id="305" r:id="rId5"/>
    <p:sldId id="307" r:id="rId6"/>
    <p:sldId id="306" r:id="rId7"/>
    <p:sldId id="309" r:id="rId8"/>
    <p:sldId id="310" r:id="rId9"/>
    <p:sldId id="312" r:id="rId10"/>
    <p:sldId id="311" r:id="rId11"/>
    <p:sldId id="314" r:id="rId12"/>
    <p:sldId id="313" r:id="rId13"/>
    <p:sldId id="315" r:id="rId14"/>
    <p:sldId id="319" r:id="rId15"/>
    <p:sldId id="308" r:id="rId16"/>
    <p:sldId id="304" r:id="rId17"/>
  </p:sldIdLst>
  <p:sldSz cx="9144000" cy="6858000" type="screen4x3"/>
  <p:notesSz cx="7053263" cy="93091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71A5"/>
    <a:srgbClr val="000000"/>
    <a:srgbClr val="0033CC"/>
    <a:srgbClr val="7F7F7F"/>
    <a:srgbClr val="E8E8E8"/>
    <a:srgbClr val="F2F2F2"/>
    <a:srgbClr val="4C4C4C"/>
    <a:srgbClr val="565656"/>
    <a:srgbClr val="2A5DA5"/>
    <a:srgbClr val="2A67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23" autoAdjust="0"/>
    <p:restoredTop sz="94654" autoAdjust="0"/>
  </p:normalViewPr>
  <p:slideViewPr>
    <p:cSldViewPr snapToGrid="0" snapToObjects="1">
      <p:cViewPr>
        <p:scale>
          <a:sx n="100" d="100"/>
          <a:sy n="100" d="100"/>
        </p:scale>
        <p:origin x="-1668" y="-240"/>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dirty="0"/>
          </a:p>
        </p:txBody>
      </p:sp>
      <p:sp>
        <p:nvSpPr>
          <p:cNvPr id="3" name="Date Placeholder 2"/>
          <p:cNvSpPr>
            <a:spLocks noGrp="1"/>
          </p:cNvSpPr>
          <p:nvPr>
            <p:ph type="dt" sz="quarter" idx="1"/>
          </p:nvPr>
        </p:nvSpPr>
        <p:spPr>
          <a:xfrm>
            <a:off x="3995217" y="0"/>
            <a:ext cx="3056414" cy="465455"/>
          </a:xfrm>
          <a:prstGeom prst="rect">
            <a:avLst/>
          </a:prstGeom>
        </p:spPr>
        <p:txBody>
          <a:bodyPr vert="horz" lIns="93497" tIns="46749" rIns="93497" bIns="46749" rtlCol="0"/>
          <a:lstStyle>
            <a:lvl1pPr algn="r">
              <a:defRPr sz="1200"/>
            </a:lvl1pPr>
          </a:lstStyle>
          <a:p>
            <a:fld id="{4499F3A4-7CE6-7D4B-82F4-AAB0A89D24A0}" type="datetimeFigureOut">
              <a:rPr lang="en-US" smtClean="0"/>
              <a:t>3/7/2016</a:t>
            </a:fld>
            <a:endParaRPr lang="en-US" dirty="0"/>
          </a:p>
        </p:txBody>
      </p:sp>
      <p:sp>
        <p:nvSpPr>
          <p:cNvPr id="4" name="Footer Placeholder 3"/>
          <p:cNvSpPr>
            <a:spLocks noGrp="1"/>
          </p:cNvSpPr>
          <p:nvPr>
            <p:ph type="ftr" sz="quarter" idx="2"/>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95217" y="8842029"/>
            <a:ext cx="3056414" cy="465455"/>
          </a:xfrm>
          <a:prstGeom prst="rect">
            <a:avLst/>
          </a:prstGeom>
        </p:spPr>
        <p:txBody>
          <a:bodyPr vert="horz" lIns="93497" tIns="46749" rIns="93497" bIns="46749" rtlCol="0" anchor="b"/>
          <a:lstStyle>
            <a:lvl1pPr algn="r">
              <a:defRPr sz="1200"/>
            </a:lvl1pPr>
          </a:lstStyle>
          <a:p>
            <a:fld id="{F093AD1B-1BAA-D548-ACF0-7463C0C7D0E7}" type="slidenum">
              <a:rPr lang="en-US" smtClean="0"/>
              <a:t>‹#›</a:t>
            </a:fld>
            <a:endParaRPr lang="en-US" dirty="0"/>
          </a:p>
        </p:txBody>
      </p:sp>
    </p:spTree>
    <p:extLst>
      <p:ext uri="{BB962C8B-B14F-4D97-AF65-F5344CB8AC3E}">
        <p14:creationId xmlns:p14="http://schemas.microsoft.com/office/powerpoint/2010/main" val="31968062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dirty="0"/>
          </a:p>
        </p:txBody>
      </p:sp>
      <p:sp>
        <p:nvSpPr>
          <p:cNvPr id="3" name="Date Placeholder 2"/>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5B896F55-051E-5448-B8E8-A0AA6DBFC1A7}" type="datetimeFigureOut">
              <a:rPr lang="en-US" smtClean="0"/>
              <a:t>3/7/2016</a:t>
            </a:fld>
            <a:endParaRPr lang="en-US" dirty="0"/>
          </a:p>
        </p:txBody>
      </p:sp>
      <p:sp>
        <p:nvSpPr>
          <p:cNvPr id="4" name="Slide Image Placeholder 3"/>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3497" tIns="46749" rIns="93497" bIns="46749" rtlCol="0" anchor="ctr"/>
          <a:lstStyle/>
          <a:p>
            <a:endParaRPr lang="en-US" dirty="0"/>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97" tIns="46749" rIns="93497" bIns="4674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0D17E79A-386B-3949-83DC-43D056CBF148}" type="slidenum">
              <a:rPr lang="en-US" smtClean="0"/>
              <a:t>‹#›</a:t>
            </a:fld>
            <a:endParaRPr lang="en-US" dirty="0"/>
          </a:p>
        </p:txBody>
      </p:sp>
    </p:spTree>
    <p:extLst>
      <p:ext uri="{BB962C8B-B14F-4D97-AF65-F5344CB8AC3E}">
        <p14:creationId xmlns:p14="http://schemas.microsoft.com/office/powerpoint/2010/main" val="61800371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ue Title Slide">
    <p:bg>
      <p:bgPr>
        <a:solidFill>
          <a:schemeClr val="accent4"/>
        </a:solidFill>
        <a:effectLst/>
      </p:bgPr>
    </p:bg>
    <p:spTree>
      <p:nvGrpSpPr>
        <p:cNvPr id="1" name=""/>
        <p:cNvGrpSpPr/>
        <p:nvPr/>
      </p:nvGrpSpPr>
      <p:grpSpPr>
        <a:xfrm>
          <a:off x="0" y="0"/>
          <a:ext cx="0" cy="0"/>
          <a:chOff x="0" y="0"/>
          <a:chExt cx="0" cy="0"/>
        </a:xfrm>
      </p:grpSpPr>
      <p:sp>
        <p:nvSpPr>
          <p:cNvPr id="7" name="Pentagon 6"/>
          <p:cNvSpPr/>
          <p:nvPr userDrawn="1"/>
        </p:nvSpPr>
        <p:spPr>
          <a:xfrm>
            <a:off x="1168400" y="0"/>
            <a:ext cx="2870200" cy="6858000"/>
          </a:xfrm>
          <a:prstGeom prst="homePlate">
            <a:avLst>
              <a:gd name="adj" fmla="val 47787"/>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Pentagon 19"/>
          <p:cNvSpPr/>
          <p:nvPr userDrawn="1"/>
        </p:nvSpPr>
        <p:spPr>
          <a:xfrm>
            <a:off x="0" y="0"/>
            <a:ext cx="2870200" cy="6858000"/>
          </a:xfrm>
          <a:prstGeom prst="homePlate">
            <a:avLst>
              <a:gd name="adj" fmla="val 47787"/>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Rectangle 18"/>
          <p:cNvSpPr/>
          <p:nvPr userDrawn="1"/>
        </p:nvSpPr>
        <p:spPr>
          <a:xfrm flipV="1">
            <a:off x="0" y="5029200"/>
            <a:ext cx="9144000" cy="1828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itle 1"/>
          <p:cNvSpPr>
            <a:spLocks noGrp="1"/>
          </p:cNvSpPr>
          <p:nvPr>
            <p:ph type="ctrTitle" hasCustomPrompt="1"/>
          </p:nvPr>
        </p:nvSpPr>
        <p:spPr>
          <a:xfrm>
            <a:off x="685800" y="1645920"/>
            <a:ext cx="7772400" cy="1827842"/>
          </a:xfrm>
        </p:spPr>
        <p:txBody>
          <a:bodyPr lIns="0" tIns="0" rIns="0" bIns="0" anchor="b">
            <a:noAutofit/>
          </a:bodyPr>
          <a:lstStyle>
            <a:lvl1pPr algn="r">
              <a:defRPr sz="3600" b="0" i="0">
                <a:solidFill>
                  <a:srgbClr val="FFFFFF"/>
                </a:solidFill>
                <a:latin typeface="Arial"/>
                <a:cs typeface="Arial"/>
              </a:defRPr>
            </a:lvl1pPr>
          </a:lstStyle>
          <a:p>
            <a:r>
              <a:rPr lang="en-US" dirty="0" smtClean="0"/>
              <a:t>Title of the presentation</a:t>
            </a:r>
            <a:endParaRPr lang="en-US" dirty="0"/>
          </a:p>
        </p:txBody>
      </p:sp>
      <p:sp>
        <p:nvSpPr>
          <p:cNvPr id="11" name="Subtitle 2"/>
          <p:cNvSpPr>
            <a:spLocks noGrp="1"/>
          </p:cNvSpPr>
          <p:nvPr>
            <p:ph type="subTitle" idx="1" hasCustomPrompt="1"/>
          </p:nvPr>
        </p:nvSpPr>
        <p:spPr>
          <a:xfrm>
            <a:off x="685800" y="3566160"/>
            <a:ext cx="7772400" cy="686376"/>
          </a:xfrm>
        </p:spPr>
        <p:txBody>
          <a:bodyPr lIns="0" tIns="0" rIns="0" bIns="0" anchor="t">
            <a:noAutofit/>
          </a:bodyPr>
          <a:lstStyle>
            <a:lvl1pPr marL="0" indent="0" algn="r">
              <a:buNone/>
              <a:defRPr sz="18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 </a:t>
            </a:r>
            <a:endParaRPr lang="en-US" dirty="0"/>
          </a:p>
        </p:txBody>
      </p:sp>
      <p:pic>
        <p:nvPicPr>
          <p:cNvPr id="12" name="Picture 11" descr="NCI-Logo-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5710325"/>
            <a:ext cx="4974336" cy="474575"/>
          </a:xfrm>
          <a:prstGeom prst="rect">
            <a:avLst/>
          </a:prstGeom>
        </p:spPr>
      </p:pic>
      <p:sp>
        <p:nvSpPr>
          <p:cNvPr id="9" name="Date Placeholder 3"/>
          <p:cNvSpPr>
            <a:spLocks noGrp="1"/>
          </p:cNvSpPr>
          <p:nvPr>
            <p:ph type="dt" sz="half" idx="2"/>
          </p:nvPr>
        </p:nvSpPr>
        <p:spPr>
          <a:xfrm>
            <a:off x="6400800" y="5727700"/>
            <a:ext cx="2286000" cy="457200"/>
          </a:xfrm>
          <a:prstGeom prst="rect">
            <a:avLst/>
          </a:prstGeom>
        </p:spPr>
        <p:txBody>
          <a:bodyPr vert="horz" lIns="0" tIns="0" rIns="0" bIns="0" rtlCol="0" anchor="ctr"/>
          <a:lstStyle>
            <a:lvl1pPr algn="r" fontAlgn="auto">
              <a:spcBef>
                <a:spcPts val="0"/>
              </a:spcBef>
              <a:spcAft>
                <a:spcPts val="0"/>
              </a:spcAft>
              <a:defRPr sz="1600" smtClean="0">
                <a:solidFill>
                  <a:srgbClr val="000000"/>
                </a:solidFill>
                <a:latin typeface="+mn-lt"/>
                <a:ea typeface="+mn-ea"/>
                <a:cs typeface="SapientSansRegular"/>
              </a:defRPr>
            </a:lvl1pPr>
          </a:lstStyle>
          <a:p>
            <a:pPr>
              <a:defRPr/>
            </a:pPr>
            <a:fld id="{711121A0-0B09-1C4A-9AF6-B302745758D8}" type="datetime4">
              <a:rPr lang="en-US" smtClean="0"/>
              <a:pPr>
                <a:defRPr/>
              </a:pPr>
              <a:t>March 7, 2016</a:t>
            </a:fld>
            <a:endParaRPr lang="en-US" dirty="0"/>
          </a:p>
        </p:txBody>
      </p:sp>
    </p:spTree>
    <p:extLst>
      <p:ext uri="{BB962C8B-B14F-4D97-AF65-F5344CB8AC3E}">
        <p14:creationId xmlns:p14="http://schemas.microsoft.com/office/powerpoint/2010/main" val="181153689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lumn Right —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6" name="Content Placeholder 2"/>
          <p:cNvSpPr>
            <a:spLocks noGrp="1"/>
          </p:cNvSpPr>
          <p:nvPr>
            <p:ph sz="quarter" idx="11"/>
          </p:nvPr>
        </p:nvSpPr>
        <p:spPr>
          <a:xfrm>
            <a:off x="4538726" y="1426633"/>
            <a:ext cx="4120642" cy="480060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93776" y="1426633"/>
            <a:ext cx="3897313" cy="480060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003202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lumn Right — No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538726" y="1426633"/>
            <a:ext cx="4120642" cy="480060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4"/>
          <p:cNvSpPr>
            <a:spLocks noGrp="1"/>
          </p:cNvSpPr>
          <p:nvPr>
            <p:ph sz="quarter" idx="12"/>
          </p:nvPr>
        </p:nvSpPr>
        <p:spPr>
          <a:xfrm>
            <a:off x="493776" y="1426633"/>
            <a:ext cx="3897313" cy="480060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243192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ngle Graphic — Footer">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pic>
        <p:nvPicPr>
          <p:cNvPr id="8" name="Picture 7"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0"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2571114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Graphic — No Footer">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21469111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Footer">
    <p:bg>
      <p:bgPr>
        <a:solidFill>
          <a:schemeClr val="bg1"/>
        </a:solidFill>
        <a:effectLst/>
      </p:bgPr>
    </p:bg>
    <p:spTree>
      <p:nvGrpSpPr>
        <p:cNvPr id="1" name=""/>
        <p:cNvGrpSpPr/>
        <p:nvPr/>
      </p:nvGrpSpPr>
      <p:grpSpPr>
        <a:xfrm>
          <a:off x="0" y="0"/>
          <a:ext cx="0" cy="0"/>
          <a:chOff x="0" y="0"/>
          <a:chExt cx="0" cy="0"/>
        </a:xfrm>
      </p:grpSpPr>
      <p:sp>
        <p:nvSpPr>
          <p:cNvPr id="7"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Tree>
    <p:extLst>
      <p:ext uri="{BB962C8B-B14F-4D97-AF65-F5344CB8AC3E}">
        <p14:creationId xmlns:p14="http://schemas.microsoft.com/office/powerpoint/2010/main" val="353095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No Footer">
    <p:bg>
      <p:bgPr>
        <a:solidFill>
          <a:schemeClr val="bg1"/>
        </a:solidFill>
        <a:effectLst/>
      </p:bgPr>
    </p:bg>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2107040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Blue">
    <p:bg>
      <p:bgPr>
        <a:solidFill>
          <a:schemeClr val="accent4"/>
        </a:solidFill>
        <a:effectLst/>
      </p:bgPr>
    </p:bg>
    <p:spTree>
      <p:nvGrpSpPr>
        <p:cNvPr id="1" name=""/>
        <p:cNvGrpSpPr/>
        <p:nvPr/>
      </p:nvGrpSpPr>
      <p:grpSpPr>
        <a:xfrm>
          <a:off x="0" y="0"/>
          <a:ext cx="0" cy="0"/>
          <a:chOff x="0" y="0"/>
          <a:chExt cx="0" cy="0"/>
        </a:xfrm>
      </p:grpSpPr>
      <p:sp>
        <p:nvSpPr>
          <p:cNvPr id="7" name="Pentagon 6"/>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Pentagon 8"/>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2" name="Group 1"/>
          <p:cNvGrpSpPr>
            <a:grpSpLocks noChangeAspect="1"/>
          </p:cNvGrpSpPr>
          <p:nvPr userDrawn="1"/>
        </p:nvGrpSpPr>
        <p:grpSpPr>
          <a:xfrm>
            <a:off x="2568989" y="2915920"/>
            <a:ext cx="4052793" cy="1007110"/>
            <a:chOff x="1524000" y="2654300"/>
            <a:chExt cx="6235066" cy="1549400"/>
          </a:xfrm>
        </p:grpSpPr>
        <p:pic>
          <p:nvPicPr>
            <p:cNvPr id="4" name="Picture 3" descr="NCI-Logo-Sta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05201" y="2844800"/>
              <a:ext cx="4253865" cy="1162050"/>
            </a:xfrm>
            <a:prstGeom prst="rect">
              <a:avLst/>
            </a:prstGeom>
          </p:spPr>
        </p:pic>
        <p:pic>
          <p:nvPicPr>
            <p:cNvPr id="5" name="Picture 4" descr="4_hhs_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24000" y="2654300"/>
              <a:ext cx="1549400" cy="1549400"/>
            </a:xfrm>
            <a:prstGeom prst="rect">
              <a:avLst/>
            </a:prstGeom>
          </p:spPr>
        </p:pic>
      </p:grpSp>
      <p:sp>
        <p:nvSpPr>
          <p:cNvPr id="6" name="TextBox 13"/>
          <p:cNvSpPr txBox="1">
            <a:spLocks noChangeArrowheads="1"/>
          </p:cNvSpPr>
          <p:nvPr userDrawn="1"/>
        </p:nvSpPr>
        <p:spPr bwMode="auto">
          <a:xfrm>
            <a:off x="1684260" y="6083300"/>
            <a:ext cx="581199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defRPr/>
            </a:pPr>
            <a:r>
              <a:rPr lang="en-US" sz="1800" b="1" dirty="0" smtClean="0">
                <a:solidFill>
                  <a:schemeClr val="bg1"/>
                </a:solidFill>
                <a:latin typeface="Arial" charset="0"/>
              </a:rPr>
              <a:t>www.cancer.gov                 www.cancer.gov/espanol</a:t>
            </a:r>
          </a:p>
        </p:txBody>
      </p:sp>
    </p:spTree>
    <p:extLst>
      <p:ext uri="{BB962C8B-B14F-4D97-AF65-F5344CB8AC3E}">
        <p14:creationId xmlns:p14="http://schemas.microsoft.com/office/powerpoint/2010/main" val="4082203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17410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One Column —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3" name="Content Placeholder 2"/>
          <p:cNvSpPr>
            <a:spLocks noGrp="1"/>
          </p:cNvSpPr>
          <p:nvPr>
            <p:ph sz="quarter" idx="11"/>
          </p:nvPr>
        </p:nvSpPr>
        <p:spPr>
          <a:xfrm>
            <a:off x="481521" y="1426633"/>
            <a:ext cx="8165592"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134817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2271215846"/>
      </p:ext>
    </p:extLst>
  </p:cSld>
  <p:clrMapOvr>
    <a:masterClrMapping/>
  </p:clrMapOvr>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with Sub-Bullet">
    <p:bg>
      <p:bgPr>
        <a:solidFill>
          <a:schemeClr val="bg1"/>
        </a:solidFill>
        <a:effectLst/>
      </p:bgPr>
    </p:bg>
    <p:spTree>
      <p:nvGrpSpPr>
        <p:cNvPr id="1" name=""/>
        <p:cNvGrpSpPr/>
        <p:nvPr/>
      </p:nvGrpSpPr>
      <p:grpSpPr>
        <a:xfrm>
          <a:off x="0" y="0"/>
          <a:ext cx="0" cy="0"/>
          <a:chOff x="0" y="0"/>
          <a:chExt cx="0" cy="0"/>
        </a:xfrm>
      </p:grpSpPr>
      <p:sp>
        <p:nvSpPr>
          <p:cNvPr id="6" name="Pentagon 5"/>
          <p:cNvSpPr/>
          <p:nvPr userDrawn="1"/>
        </p:nvSpPr>
        <p:spPr>
          <a:xfrm>
            <a:off x="1168400" y="0"/>
            <a:ext cx="2870200" cy="6858000"/>
          </a:xfrm>
          <a:prstGeom prst="homePlate">
            <a:avLst>
              <a:gd name="adj" fmla="val 47787"/>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Pentagon 8"/>
          <p:cNvSpPr/>
          <p:nvPr userDrawn="1"/>
        </p:nvSpPr>
        <p:spPr>
          <a:xfrm>
            <a:off x="0" y="0"/>
            <a:ext cx="2870200" cy="6858000"/>
          </a:xfrm>
          <a:prstGeom prst="homePlate">
            <a:avLst>
              <a:gd name="adj" fmla="val 47787"/>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10" name="Text Placeholder 12"/>
          <p:cNvSpPr>
            <a:spLocks noGrp="1"/>
          </p:cNvSpPr>
          <p:nvPr>
            <p:ph type="body" sz="quarter" idx="10" hasCustomPrompt="1"/>
          </p:nvPr>
        </p:nvSpPr>
        <p:spPr>
          <a:xfrm>
            <a:off x="4334256" y="0"/>
            <a:ext cx="4297680" cy="6858000"/>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smtClean="0"/>
              <a:t>Agenda Item 1</a:t>
            </a:r>
          </a:p>
          <a:p>
            <a:pPr lvl="1"/>
            <a:r>
              <a:rPr lang="en-US" dirty="0" smtClean="0"/>
              <a:t>Agenda Item 1a</a:t>
            </a:r>
          </a:p>
          <a:p>
            <a:pPr lvl="1"/>
            <a:r>
              <a:rPr lang="en-US" dirty="0" smtClean="0"/>
              <a:t>Agenda Item 1b</a:t>
            </a:r>
          </a:p>
          <a:p>
            <a:r>
              <a:rPr lang="en-US" dirty="0" smtClean="0"/>
              <a:t>Agenda Item 2</a:t>
            </a:r>
          </a:p>
          <a:p>
            <a:pPr lvl="1"/>
            <a:r>
              <a:rPr lang="en-US" dirty="0" smtClean="0"/>
              <a:t>Agenda Item 2a</a:t>
            </a:r>
          </a:p>
          <a:p>
            <a:pPr lvl="1"/>
            <a:r>
              <a:rPr lang="en-US" dirty="0" smtClean="0"/>
              <a:t>Agenda Item 2b</a:t>
            </a:r>
          </a:p>
          <a:p>
            <a:r>
              <a:rPr lang="en-US" dirty="0" smtClean="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3b</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3c</a:t>
            </a:r>
          </a:p>
          <a:p>
            <a:r>
              <a:rPr lang="en-US" dirty="0" smtClean="0"/>
              <a:t>Agenda Item 4</a:t>
            </a:r>
          </a:p>
        </p:txBody>
      </p:sp>
      <p:sp>
        <p:nvSpPr>
          <p:cNvPr id="8" name="Title 1"/>
          <p:cNvSpPr>
            <a:spLocks noGrp="1"/>
          </p:cNvSpPr>
          <p:nvPr>
            <p:ph type="title" hasCustomPrompt="1"/>
          </p:nvPr>
        </p:nvSpPr>
        <p:spPr>
          <a:xfrm>
            <a:off x="493776" y="1737360"/>
            <a:ext cx="3017520" cy="182880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smtClean="0"/>
              <a:t>Agenda</a:t>
            </a:r>
            <a:endParaRPr lang="en-US" dirty="0"/>
          </a:p>
        </p:txBody>
      </p:sp>
      <p:pic>
        <p:nvPicPr>
          <p:cNvPr id="2" name="Picture 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Tree>
    <p:extLst>
      <p:ext uri="{BB962C8B-B14F-4D97-AF65-F5344CB8AC3E}">
        <p14:creationId xmlns:p14="http://schemas.microsoft.com/office/powerpoint/2010/main" val="9852846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1625024331"/>
      </p:ext>
    </p:extLst>
  </p:cSld>
  <p:clrMapOvr>
    <a:masterClrMapping/>
  </p:clrMapOvr>
  <p:hf sldNum="0" hdr="0" ftr="0"/>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3849680036"/>
      </p:ext>
    </p:extLst>
  </p:cSld>
  <p:clrMapOvr>
    <a:masterClrMapping/>
  </p:clrMapOvr>
  <p:hf sldNum="0" hdr="0" ftr="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1174434375"/>
      </p:ext>
    </p:extLst>
  </p:cSld>
  <p:clrMapOvr>
    <a:masterClrMapping/>
  </p:clrMapOvr>
  <p:hf sldNum="0" hdr="0" ftr="0"/>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1389270608"/>
      </p:ext>
    </p:extLst>
  </p:cSld>
  <p:clrMapOvr>
    <a:masterClrMapping/>
  </p:clrMapOvr>
  <p:hf sldNum="0" hdr="0" ftr="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2074126870"/>
      </p:ext>
    </p:extLst>
  </p:cSld>
  <p:clrMapOvr>
    <a:masterClrMapping/>
  </p:clrMapOvr>
  <p:hf sldNum="0" hdr="0" ftr="0"/>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13B38-E5D2-421A-AFBC-603BB111894F}" type="datetimeFigureOut">
              <a:rPr lang="en-US" smtClean="0"/>
              <a:t>3/7/2016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1366BD0-4A6C-45DA-8031-0CA9FBF43988}" type="slidenum">
              <a:rPr lang="en-US" smtClean="0"/>
              <a:t>‹#›</a:t>
            </a:fld>
            <a:endParaRPr lang="en-US"/>
          </a:p>
        </p:txBody>
      </p:sp>
    </p:spTree>
    <p:extLst>
      <p:ext uri="{BB962C8B-B14F-4D97-AF65-F5344CB8AC3E}">
        <p14:creationId xmlns:p14="http://schemas.microsoft.com/office/powerpoint/2010/main" val="11327386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3808547599"/>
      </p:ext>
    </p:extLst>
  </p:cSld>
  <p:clrMapOvr>
    <a:masterClrMapping/>
  </p:clrMapOvr>
  <p:hf sldNum="0" hdr="0" ftr="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4545718"/>
      </p:ext>
    </p:extLst>
  </p:cSld>
  <p:clrMapOvr>
    <a:masterClrMapping/>
  </p:clrMapOvr>
  <p:hf sldNum="0" hdr="0" ftr="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2508990168"/>
      </p:ext>
    </p:extLst>
  </p:cSld>
  <p:clrMapOvr>
    <a:masterClrMapping/>
  </p:clrMapOvr>
  <p:hf sldNum="0" hdr="0" ftr="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4F8F9822-CE00-0B4F-ADB5-DBA954363B09}" type="slidenum">
              <a:rPr lang="en-US" smtClean="0"/>
              <a:pPr>
                <a:defRPr/>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42741026"/>
      </p:ext>
    </p:extLst>
  </p:cSld>
  <p:clrMapOvr>
    <a:masterClrMapping/>
  </p:clrMapOvr>
  <p:hf sldNum="0" hdr="0" ft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ue Section Break">
    <p:bg>
      <p:bgPr>
        <a:solidFill>
          <a:schemeClr val="accent4"/>
        </a:solidFill>
        <a:effectLst/>
      </p:bgPr>
    </p:bg>
    <p:spTree>
      <p:nvGrpSpPr>
        <p:cNvPr id="1" name=""/>
        <p:cNvGrpSpPr/>
        <p:nvPr/>
      </p:nvGrpSpPr>
      <p:grpSpPr>
        <a:xfrm>
          <a:off x="0" y="0"/>
          <a:ext cx="0" cy="0"/>
          <a:chOff x="0" y="0"/>
          <a:chExt cx="0" cy="0"/>
        </a:xfrm>
      </p:grpSpPr>
      <p:sp>
        <p:nvSpPr>
          <p:cNvPr id="11" name="Pentagon 10"/>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Pentagon 11"/>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itle 1"/>
          <p:cNvSpPr>
            <a:spLocks noGrp="1"/>
          </p:cNvSpPr>
          <p:nvPr>
            <p:ph type="ctrTitle" hasCustomPrompt="1"/>
          </p:nvPr>
        </p:nvSpPr>
        <p:spPr>
          <a:xfrm>
            <a:off x="3428999" y="2423160"/>
            <a:ext cx="5029199" cy="1828800"/>
          </a:xfrm>
        </p:spPr>
        <p:txBody>
          <a:bodyPr lIns="0" tIns="0" rIns="0" bIns="0" anchor="b">
            <a:noAutofit/>
          </a:bodyPr>
          <a:lstStyle>
            <a:lvl1pPr algn="r">
              <a:defRPr sz="3600" spc="-80">
                <a:solidFill>
                  <a:schemeClr val="bg1"/>
                </a:solidFill>
                <a:latin typeface="+mj-lt"/>
                <a:cs typeface="SapientSansBold"/>
              </a:defRPr>
            </a:lvl1pPr>
          </a:lstStyle>
          <a:p>
            <a:pPr lvl="0"/>
            <a:r>
              <a:rPr lang="en-US" dirty="0" smtClean="0"/>
              <a:t>Section title</a:t>
            </a:r>
            <a:endParaRPr lang="en-US" dirty="0"/>
          </a:p>
        </p:txBody>
      </p:sp>
      <p:sp>
        <p:nvSpPr>
          <p:cNvPr id="10" name="Subtitle 2"/>
          <p:cNvSpPr>
            <a:spLocks noGrp="1"/>
          </p:cNvSpPr>
          <p:nvPr>
            <p:ph type="subTitle" idx="1" hasCustomPrompt="1"/>
          </p:nvPr>
        </p:nvSpPr>
        <p:spPr>
          <a:xfrm>
            <a:off x="3428999" y="4343400"/>
            <a:ext cx="5022892" cy="685800"/>
          </a:xfrm>
        </p:spPr>
        <p:txBody>
          <a:bodyPr lIns="0" tIns="0" rIns="0" bIns="0">
            <a:noAutofit/>
          </a:bodyPr>
          <a:lstStyle>
            <a:lvl1pPr marL="0" indent="0" algn="r">
              <a:buNone/>
              <a:defRPr sz="1700" b="0" i="1" spc="100">
                <a:solidFill>
                  <a:srgbClr val="FFFFFF"/>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13" name="Picture 12"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396967268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155101884"/>
      </p:ext>
    </p:extLst>
  </p:cSld>
  <p:clrMapOvr>
    <a:masterClrMapping/>
  </p:clrMapOvr>
  <p:hf sldNum="0" hdr="0" ftr="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4F8F9822-CE00-0B4F-ADB5-DBA954363B09}" type="slidenum">
              <a:rPr lang="en-US" smtClean="0"/>
              <a:pPr>
                <a:defRPr/>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03494465"/>
      </p:ext>
    </p:extLst>
  </p:cSld>
  <p:clrMapOvr>
    <a:masterClrMapping/>
  </p:clrMapOvr>
  <p:hf sldNum="0" hdr="0" ftr="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256292446"/>
      </p:ext>
    </p:extLst>
  </p:cSld>
  <p:clrMapOvr>
    <a:masterClrMapping/>
  </p:clrMapOvr>
  <p:hf sldNum="0" hdr="0" ftr="0"/>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2555330450"/>
      </p:ext>
    </p:extLst>
  </p:cSld>
  <p:clrMapOvr>
    <a:masterClrMapping/>
  </p:clrMapOvr>
  <p:hf sldNum="0" hdr="0" ftr="0"/>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63A80243-55C2-1C49-BA61-21AC8F55AA45}" type="datetime4">
              <a:rPr lang="en-US" smtClean="0"/>
              <a:t>March 7, 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4092671087"/>
      </p:ext>
    </p:extLst>
  </p:cSld>
  <p:clrMapOvr>
    <a:masterClrMapping/>
  </p:clrMapOvr>
  <p:hf sldNum="0" hdr="0" ftr="0"/>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One Column —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3" name="Content Placeholder 2"/>
          <p:cNvSpPr>
            <a:spLocks noGrp="1"/>
          </p:cNvSpPr>
          <p:nvPr>
            <p:ph sz="quarter" idx="11"/>
          </p:nvPr>
        </p:nvSpPr>
        <p:spPr>
          <a:xfrm>
            <a:off x="481521" y="1426633"/>
            <a:ext cx="8165592"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760657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ue Section Break ALT">
    <p:bg>
      <p:bgPr>
        <a:solidFill>
          <a:schemeClr val="bg1"/>
        </a:solidFill>
        <a:effectLst/>
      </p:bgPr>
    </p:bg>
    <p:spTree>
      <p:nvGrpSpPr>
        <p:cNvPr id="1" name=""/>
        <p:cNvGrpSpPr/>
        <p:nvPr/>
      </p:nvGrpSpPr>
      <p:grpSpPr>
        <a:xfrm>
          <a:off x="0" y="0"/>
          <a:ext cx="0" cy="0"/>
          <a:chOff x="0" y="0"/>
          <a:chExt cx="0" cy="0"/>
        </a:xfrm>
      </p:grpSpPr>
      <p:sp>
        <p:nvSpPr>
          <p:cNvPr id="10" name="Pentagon 9"/>
          <p:cNvSpPr/>
          <p:nvPr userDrawn="1"/>
        </p:nvSpPr>
        <p:spPr>
          <a:xfrm>
            <a:off x="1525270" y="0"/>
            <a:ext cx="2870200" cy="6858000"/>
          </a:xfrm>
          <a:prstGeom prst="homePlate">
            <a:avLst>
              <a:gd name="adj" fmla="val 47787"/>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Pentagon 11"/>
          <p:cNvSpPr/>
          <p:nvPr userDrawn="1"/>
        </p:nvSpPr>
        <p:spPr>
          <a:xfrm>
            <a:off x="0" y="0"/>
            <a:ext cx="3227070" cy="6858000"/>
          </a:xfrm>
          <a:prstGeom prst="homePlate">
            <a:avLst>
              <a:gd name="adj" fmla="val 42671"/>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itle 1"/>
          <p:cNvSpPr>
            <a:spLocks noGrp="1"/>
          </p:cNvSpPr>
          <p:nvPr>
            <p:ph type="ctrTitle" hasCustomPrompt="1"/>
          </p:nvPr>
        </p:nvSpPr>
        <p:spPr>
          <a:xfrm>
            <a:off x="4395470" y="2423160"/>
            <a:ext cx="4062728" cy="1828800"/>
          </a:xfrm>
        </p:spPr>
        <p:txBody>
          <a:bodyPr lIns="0" tIns="0" rIns="0" bIns="0" anchor="b">
            <a:noAutofit/>
          </a:bodyPr>
          <a:lstStyle>
            <a:lvl1pPr algn="r">
              <a:defRPr sz="3600" spc="-80" baseline="0">
                <a:solidFill>
                  <a:schemeClr val="tx2"/>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4395469" y="4343400"/>
            <a:ext cx="4056421" cy="685800"/>
          </a:xfrm>
        </p:spPr>
        <p:txBody>
          <a:bodyPr lIns="0" tIns="0" rIns="0" bIns="0">
            <a:noAutofit/>
          </a:bodyPr>
          <a:lstStyle>
            <a:lvl1pPr marL="0" indent="0" algn="r">
              <a:buNone/>
              <a:defRPr sz="17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sp>
        <p:nvSpPr>
          <p:cNvPr id="13"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1569031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4"/>
        </a:solidFill>
        <a:effectLst/>
      </p:bgPr>
    </p:bg>
    <p:spTree>
      <p:nvGrpSpPr>
        <p:cNvPr id="1" name=""/>
        <p:cNvGrpSpPr/>
        <p:nvPr/>
      </p:nvGrpSpPr>
      <p:grpSpPr>
        <a:xfrm>
          <a:off x="0" y="0"/>
          <a:ext cx="0" cy="0"/>
          <a:chOff x="0" y="0"/>
          <a:chExt cx="0" cy="0"/>
        </a:xfrm>
      </p:grpSpPr>
      <p:sp>
        <p:nvSpPr>
          <p:cNvPr id="5" name="Pentagon 4"/>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Pentagon 7"/>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Text Placeholder 8"/>
          <p:cNvSpPr>
            <a:spLocks noGrp="1"/>
          </p:cNvSpPr>
          <p:nvPr>
            <p:ph type="body" sz="quarter" idx="10" hasCustomPrompt="1"/>
          </p:nvPr>
        </p:nvSpPr>
        <p:spPr>
          <a:xfrm>
            <a:off x="685800" y="1828800"/>
            <a:ext cx="7772400" cy="3200400"/>
          </a:xfrm>
        </p:spPr>
        <p:txBody>
          <a:bodyPr anchor="ctr">
            <a:noAutofit/>
          </a:bodyPr>
          <a:lstStyle>
            <a:lvl1pPr marL="0" indent="0" algn="ctr">
              <a:spcAft>
                <a:spcPts val="0"/>
              </a:spcAft>
              <a:buNone/>
              <a:defRPr sz="2800" b="0" i="1" baseline="0">
                <a:solidFill>
                  <a:srgbClr val="FFFFFF"/>
                </a:solidFill>
                <a:latin typeface="+mn-lt"/>
                <a:cs typeface="SapientCentroSlab-Light"/>
              </a:defRPr>
            </a:lvl1pPr>
          </a:lstStyle>
          <a:p>
            <a:pPr lvl="0"/>
            <a:r>
              <a:rPr lang="en-US" dirty="0" smtClean="0"/>
              <a:t>Vision Quote</a:t>
            </a:r>
            <a:br>
              <a:rPr lang="en-US" dirty="0" smtClean="0"/>
            </a:br>
            <a:r>
              <a:rPr lang="en-US" dirty="0" smtClean="0"/>
              <a:t>“</a:t>
            </a:r>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fugit </a:t>
            </a:r>
            <a:r>
              <a:rPr lang="en-US" dirty="0" err="1" smtClean="0"/>
              <a:t>liberavisse</a:t>
            </a:r>
            <a:r>
              <a:rPr lang="en-US" dirty="0" smtClean="0"/>
              <a:t> </a:t>
            </a:r>
            <a:br>
              <a:rPr lang="en-US" dirty="0" smtClean="0"/>
            </a:br>
            <a:r>
              <a:rPr lang="en-US" dirty="0" err="1" smtClean="0"/>
              <a:t>nec</a:t>
            </a:r>
            <a:r>
              <a:rPr lang="en-US" dirty="0" smtClean="0"/>
              <a:t> at. </a:t>
            </a:r>
            <a:r>
              <a:rPr lang="en-US" dirty="0" err="1" smtClean="0"/>
              <a:t>Essent</a:t>
            </a:r>
            <a:r>
              <a:rPr lang="en-US" dirty="0" smtClean="0"/>
              <a:t> </a:t>
            </a:r>
            <a:r>
              <a:rPr lang="en-US" dirty="0" err="1" smtClean="0"/>
              <a:t>elaboraret</a:t>
            </a:r>
            <a:r>
              <a:rPr lang="en-US" dirty="0" smtClean="0"/>
              <a:t> </a:t>
            </a:r>
            <a:r>
              <a:rPr lang="en-US" dirty="0" err="1" smtClean="0"/>
              <a:t>conclusionemque</a:t>
            </a:r>
            <a:r>
              <a:rPr lang="en-US" dirty="0" smtClean="0"/>
              <a:t> </a:t>
            </a:r>
            <a:br>
              <a:rPr lang="en-US" dirty="0" smtClean="0"/>
            </a:br>
            <a:r>
              <a:rPr lang="en-US" dirty="0" err="1" smtClean="0"/>
              <a:t>eam</a:t>
            </a:r>
            <a:r>
              <a:rPr lang="en-US" dirty="0" smtClean="0"/>
              <a:t> id. Quo ex </a:t>
            </a:r>
            <a:r>
              <a:rPr lang="en-US" dirty="0" err="1" smtClean="0"/>
              <a:t>laboramus</a:t>
            </a:r>
            <a:r>
              <a:rPr lang="en-US" dirty="0" smtClean="0"/>
              <a:t> </a:t>
            </a:r>
            <a:r>
              <a:rPr lang="en-US" dirty="0" err="1" smtClean="0"/>
              <a:t>accommodare</a:t>
            </a:r>
            <a:r>
              <a:rPr lang="en-US" dirty="0" smtClean="0"/>
              <a:t>, </a:t>
            </a:r>
            <a:br>
              <a:rPr lang="en-US" dirty="0" smtClean="0"/>
            </a:br>
            <a:r>
              <a:rPr lang="en-US" dirty="0" smtClean="0"/>
              <a:t>his </a:t>
            </a:r>
            <a:r>
              <a:rPr lang="en-US" dirty="0" err="1" smtClean="0"/>
              <a:t>falli</a:t>
            </a:r>
            <a:r>
              <a:rPr lang="en-US" dirty="0" smtClean="0"/>
              <a:t> </a:t>
            </a:r>
            <a:r>
              <a:rPr lang="en-US" dirty="0" err="1" smtClean="0"/>
              <a:t>deleniti</a:t>
            </a:r>
            <a:r>
              <a:rPr lang="en-US" dirty="0" smtClean="0"/>
              <a:t> </a:t>
            </a:r>
            <a:r>
              <a:rPr lang="en-US" dirty="0" err="1" smtClean="0"/>
              <a:t>ei</a:t>
            </a:r>
            <a:r>
              <a:rPr lang="en-US" dirty="0" smtClean="0"/>
              <a:t>. </a:t>
            </a:r>
            <a:r>
              <a:rPr lang="en-US" dirty="0" err="1" smtClean="0"/>
              <a:t>Illud</a:t>
            </a:r>
            <a:r>
              <a:rPr lang="en-US" dirty="0" smtClean="0"/>
              <a:t> postulant </a:t>
            </a:r>
            <a:br>
              <a:rPr lang="en-US" dirty="0" smtClean="0"/>
            </a:br>
            <a:r>
              <a:rPr lang="en-US" dirty="0" err="1" smtClean="0"/>
              <a:t>adversarium</a:t>
            </a:r>
            <a:r>
              <a:rPr lang="en-US" dirty="0" smtClean="0"/>
              <a:t> </a:t>
            </a:r>
            <a:r>
              <a:rPr lang="en-US" dirty="0" err="1" smtClean="0"/>
              <a:t>ei</a:t>
            </a:r>
            <a:r>
              <a:rPr lang="en-US" dirty="0" smtClean="0"/>
              <a:t> his.”</a:t>
            </a:r>
          </a:p>
        </p:txBody>
      </p:sp>
      <p:sp>
        <p:nvSpPr>
          <p:cNvPr id="10"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505862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3" name="Content Placeholder 2"/>
          <p:cNvSpPr>
            <a:spLocks noGrp="1"/>
          </p:cNvSpPr>
          <p:nvPr>
            <p:ph sz="quarter" idx="11"/>
          </p:nvPr>
        </p:nvSpPr>
        <p:spPr>
          <a:xfrm>
            <a:off x="481521" y="1426633"/>
            <a:ext cx="8165592"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80068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 No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81521" y="1426633"/>
            <a:ext cx="8165592"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11219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lumn Left —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6" name="Content Placeholder 2"/>
          <p:cNvSpPr>
            <a:spLocks noGrp="1"/>
          </p:cNvSpPr>
          <p:nvPr>
            <p:ph sz="quarter" idx="11"/>
          </p:nvPr>
        </p:nvSpPr>
        <p:spPr>
          <a:xfrm>
            <a:off x="481521" y="1426633"/>
            <a:ext cx="4120642" cy="480060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4"/>
          <p:cNvSpPr>
            <a:spLocks noGrp="1"/>
          </p:cNvSpPr>
          <p:nvPr>
            <p:ph sz="quarter" idx="12"/>
          </p:nvPr>
        </p:nvSpPr>
        <p:spPr>
          <a:xfrm>
            <a:off x="4762055" y="1426633"/>
            <a:ext cx="3897313" cy="480060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26939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lumn Left — No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81521" y="1426633"/>
            <a:ext cx="4120642" cy="480060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4"/>
          <p:cNvSpPr>
            <a:spLocks noGrp="1"/>
          </p:cNvSpPr>
          <p:nvPr>
            <p:ph sz="quarter" idx="12"/>
          </p:nvPr>
        </p:nvSpPr>
        <p:spPr>
          <a:xfrm>
            <a:off x="4762055" y="1426633"/>
            <a:ext cx="3897313" cy="480060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2156876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theme" Target="../theme/theme2.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363538"/>
            <a:ext cx="8229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p>
            <a:pPr lvl="0"/>
            <a:r>
              <a:rPr lang="en-US" smtClean="0"/>
              <a:t>Click to edit Master title style</a:t>
            </a:r>
            <a:endParaRPr lang="en-US" dirty="0"/>
          </a:p>
        </p:txBody>
      </p:sp>
      <p:sp>
        <p:nvSpPr>
          <p:cNvPr id="5123" name="Text Placeholder 2"/>
          <p:cNvSpPr>
            <a:spLocks noGrp="1"/>
          </p:cNvSpPr>
          <p:nvPr>
            <p:ph type="body" idx="1"/>
          </p:nvPr>
        </p:nvSpPr>
        <p:spPr bwMode="auto">
          <a:xfrm>
            <a:off x="457200" y="1320503"/>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3"/>
          <p:cNvSpPr>
            <a:spLocks noGrp="1"/>
          </p:cNvSpPr>
          <p:nvPr>
            <p:ph type="dt" sz="half" idx="2"/>
          </p:nvPr>
        </p:nvSpPr>
        <p:spPr>
          <a:xfrm>
            <a:off x="457200" y="6356350"/>
            <a:ext cx="2133600" cy="365125"/>
          </a:xfrm>
          <a:prstGeom prst="rect">
            <a:avLst/>
          </a:prstGeom>
        </p:spPr>
        <p:txBody>
          <a:bodyPr vert="horz" lIns="0" tIns="0" rIns="0" bIns="0" rtlCol="0" anchor="ctr"/>
          <a:lstStyle>
            <a:lvl1pPr algn="l" fontAlgn="auto">
              <a:spcBef>
                <a:spcPts val="0"/>
              </a:spcBef>
              <a:spcAft>
                <a:spcPts val="0"/>
              </a:spcAft>
              <a:defRPr sz="1000" smtClean="0">
                <a:solidFill>
                  <a:srgbClr val="7F7F7F"/>
                </a:solidFill>
                <a:latin typeface="+mn-lt"/>
                <a:ea typeface="+mn-ea"/>
                <a:cs typeface="SapientSansRegular"/>
              </a:defRPr>
            </a:lvl1pPr>
          </a:lstStyle>
          <a:p>
            <a:pPr>
              <a:defRPr/>
            </a:pPr>
            <a:fld id="{63A80243-55C2-1C49-BA61-21AC8F55AA45}" type="datetime4">
              <a:rPr lang="en-US" smtClean="0"/>
              <a:t>March 7, 2016</a:t>
            </a:fld>
            <a:endParaRPr lang="en-US" dirty="0"/>
          </a:p>
        </p:txBody>
      </p:sp>
      <p:sp>
        <p:nvSpPr>
          <p:cNvPr id="11" name="Footer Placeholder 4"/>
          <p:cNvSpPr>
            <a:spLocks noGrp="1"/>
          </p:cNvSpPr>
          <p:nvPr>
            <p:ph type="ftr" sz="quarter" idx="3"/>
          </p:nvPr>
        </p:nvSpPr>
        <p:spPr>
          <a:xfrm>
            <a:off x="3124200" y="6356350"/>
            <a:ext cx="2895600" cy="365125"/>
          </a:xfrm>
          <a:prstGeom prst="rect">
            <a:avLst/>
          </a:prstGeom>
        </p:spPr>
        <p:txBody>
          <a:bodyPr vert="horz" lIns="0" tIns="0" rIns="0" bIns="0" rtlCol="0" anchor="ctr"/>
          <a:lstStyle>
            <a:lvl1pPr algn="ctr" fontAlgn="auto">
              <a:spcBef>
                <a:spcPts val="0"/>
              </a:spcBef>
              <a:spcAft>
                <a:spcPts val="0"/>
              </a:spcAft>
              <a:defRPr sz="1000" dirty="0" smtClean="0">
                <a:solidFill>
                  <a:srgbClr val="7F7F7F"/>
                </a:solidFill>
                <a:latin typeface="+mn-lt"/>
                <a:ea typeface="+mn-ea"/>
                <a:cs typeface="SapientSansRegular"/>
              </a:defRPr>
            </a:lvl1pPr>
          </a:lstStyle>
          <a:p>
            <a:pPr>
              <a:defRPr/>
            </a:pPr>
            <a:endParaRPr lang="en-US" dirty="0"/>
          </a:p>
        </p:txBody>
      </p:sp>
      <p:sp>
        <p:nvSpPr>
          <p:cNvPr id="12" name="Slide Number Placeholder 5"/>
          <p:cNvSpPr>
            <a:spLocks noGrp="1"/>
          </p:cNvSpPr>
          <p:nvPr>
            <p:ph type="sldNum" sz="quarter" idx="4"/>
          </p:nvPr>
        </p:nvSpPr>
        <p:spPr>
          <a:xfrm>
            <a:off x="6553200" y="6356350"/>
            <a:ext cx="2133600" cy="365125"/>
          </a:xfrm>
          <a:prstGeom prst="rect">
            <a:avLst/>
          </a:prstGeom>
        </p:spPr>
        <p:txBody>
          <a:bodyPr vert="horz" lIns="0" tIns="0" rIns="0" bIns="0" rtlCol="0" anchor="ctr"/>
          <a:lstStyle>
            <a:lvl1pPr algn="r" fontAlgn="auto">
              <a:spcBef>
                <a:spcPts val="0"/>
              </a:spcBef>
              <a:spcAft>
                <a:spcPts val="0"/>
              </a:spcAft>
              <a:defRPr sz="1000" b="0" i="0" smtClean="0">
                <a:solidFill>
                  <a:srgbClr val="7F7F7F"/>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18" r:id="rId1"/>
    <p:sldLayoutId id="2147483755" r:id="rId2"/>
    <p:sldLayoutId id="2147483819" r:id="rId3"/>
    <p:sldLayoutId id="2147483820" r:id="rId4"/>
    <p:sldLayoutId id="2147483821" r:id="rId5"/>
    <p:sldLayoutId id="2147483770" r:id="rId6"/>
    <p:sldLayoutId id="2147483825" r:id="rId7"/>
    <p:sldLayoutId id="2147483771" r:id="rId8"/>
    <p:sldLayoutId id="2147483827" r:id="rId9"/>
    <p:sldLayoutId id="2147483772" r:id="rId10"/>
    <p:sldLayoutId id="2147483828" r:id="rId11"/>
    <p:sldLayoutId id="2147483773" r:id="rId12"/>
    <p:sldLayoutId id="2147483829" r:id="rId13"/>
    <p:sldLayoutId id="2147483763" r:id="rId14"/>
    <p:sldLayoutId id="2147483807" r:id="rId15"/>
    <p:sldLayoutId id="2147483822" r:id="rId16"/>
    <p:sldLayoutId id="2147483830" r:id="rId17"/>
    <p:sldLayoutId id="2147483976" r:id="rId18"/>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63A80243-55C2-1C49-BA61-21AC8F55AA45}" type="datetime4">
              <a:rPr lang="en-US" smtClean="0"/>
              <a:t>March 7, 2016</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1922920501"/>
      </p:ext>
    </p:extLst>
  </p:cSld>
  <p:clrMap bg1="lt1" tx1="dk1" bg2="lt2" tx2="dk2" accent1="accent1" accent2="accent2" accent3="accent3" accent4="accent4" accent5="accent5" accent6="accent6" hlink="hlink" folHlink="folHlink"/>
  <p:sldLayoutIdLst>
    <p:sldLayoutId id="2147484164" r:id="rId1"/>
    <p:sldLayoutId id="2147484165" r:id="rId2"/>
    <p:sldLayoutId id="2147484166" r:id="rId3"/>
    <p:sldLayoutId id="2147484167" r:id="rId4"/>
    <p:sldLayoutId id="2147484168" r:id="rId5"/>
    <p:sldLayoutId id="2147484169" r:id="rId6"/>
    <p:sldLayoutId id="2147484170" r:id="rId7"/>
    <p:sldLayoutId id="2147484171" r:id="rId8"/>
    <p:sldLayoutId id="2147484172" r:id="rId9"/>
    <p:sldLayoutId id="2147484173" r:id="rId10"/>
    <p:sldLayoutId id="2147484174" r:id="rId11"/>
    <p:sldLayoutId id="2147484175" r:id="rId12"/>
    <p:sldLayoutId id="2147484176" r:id="rId13"/>
    <p:sldLayoutId id="2147484177" r:id="rId14"/>
    <p:sldLayoutId id="2147484178" r:id="rId15"/>
    <p:sldLayoutId id="2147484179" r:id="rId16"/>
    <p:sldLayoutId id="2147484180" r:id="rId17"/>
  </p:sldLayoutIdLst>
  <p:hf sldNum="0" hdr="0" ftr="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209550" y="1927166"/>
            <a:ext cx="8801100" cy="1183005"/>
          </a:xfrm>
        </p:spPr>
        <p:txBody>
          <a:bodyPr/>
          <a:lstStyle/>
          <a:p>
            <a:pPr algn="ctr">
              <a:lnSpc>
                <a:spcPct val="150000"/>
              </a:lnSpc>
            </a:pPr>
            <a:r>
              <a:rPr lang="en-US" b="1" dirty="0" smtClean="0">
                <a:effectLst>
                  <a:outerShdw blurRad="38100" dist="38100" dir="2700000" algn="tl">
                    <a:srgbClr val="000000">
                      <a:alpha val="43137"/>
                    </a:srgbClr>
                  </a:outerShdw>
                </a:effectLst>
                <a:latin typeface="Baskerville Old Face" panose="02020602080505020303" pitchFamily="18" charset="0"/>
              </a:rPr>
              <a:t>Communicating With Your Program Director:</a:t>
            </a:r>
            <a:br>
              <a:rPr lang="en-US" b="1" dirty="0" smtClean="0">
                <a:effectLst>
                  <a:outerShdw blurRad="38100" dist="38100" dir="2700000" algn="tl">
                    <a:srgbClr val="000000">
                      <a:alpha val="43137"/>
                    </a:srgbClr>
                  </a:outerShdw>
                </a:effectLst>
                <a:latin typeface="Baskerville Old Face" panose="02020602080505020303" pitchFamily="18" charset="0"/>
              </a:rPr>
            </a:br>
            <a:r>
              <a:rPr lang="en-US" b="1" dirty="0" smtClean="0">
                <a:effectLst>
                  <a:outerShdw blurRad="38100" dist="38100" dir="2700000" algn="tl">
                    <a:srgbClr val="000000">
                      <a:alpha val="43137"/>
                    </a:srgbClr>
                  </a:outerShdw>
                </a:effectLst>
                <a:latin typeface="Baskerville Old Face" panose="02020602080505020303" pitchFamily="18" charset="0"/>
              </a:rPr>
              <a:t>Understanding the Who, Why &amp; How</a:t>
            </a:r>
            <a:endParaRPr lang="en-US" b="1" dirty="0">
              <a:effectLst>
                <a:outerShdw blurRad="38100" dist="38100" dir="2700000" algn="tl">
                  <a:srgbClr val="000000">
                    <a:alpha val="43137"/>
                  </a:srgbClr>
                </a:outerShdw>
              </a:effectLst>
              <a:latin typeface="Baskerville Old Face" panose="02020602080505020303" pitchFamily="18" charset="0"/>
            </a:endParaRPr>
          </a:p>
        </p:txBody>
      </p:sp>
      <p:sp>
        <p:nvSpPr>
          <p:cNvPr id="10" name="Subtitle 9"/>
          <p:cNvSpPr>
            <a:spLocks noGrp="1"/>
          </p:cNvSpPr>
          <p:nvPr>
            <p:ph type="subTitle" idx="1"/>
          </p:nvPr>
        </p:nvSpPr>
        <p:spPr>
          <a:xfrm>
            <a:off x="685800" y="3598545"/>
            <a:ext cx="7772400" cy="686376"/>
          </a:xfrm>
        </p:spPr>
        <p:txBody>
          <a:bodyPr/>
          <a:lstStyle/>
          <a:p>
            <a:pPr>
              <a:spcAft>
                <a:spcPts val="0"/>
              </a:spcAft>
            </a:pPr>
            <a:r>
              <a:rPr lang="en-US" b="1" dirty="0" smtClean="0">
                <a:latin typeface="Baskerville Old Face" panose="02020602080505020303" pitchFamily="18" charset="0"/>
              </a:rPr>
              <a:t>Neeraja Sathyamoorthy, Ph.D.</a:t>
            </a:r>
          </a:p>
          <a:p>
            <a:pPr>
              <a:spcAft>
                <a:spcPts val="0"/>
              </a:spcAft>
            </a:pPr>
            <a:r>
              <a:rPr lang="en-US" b="1" dirty="0" smtClean="0">
                <a:latin typeface="Baskerville Old Face" panose="02020602080505020303" pitchFamily="18" charset="0"/>
              </a:rPr>
              <a:t>Program Director</a:t>
            </a:r>
          </a:p>
          <a:p>
            <a:pPr>
              <a:spcAft>
                <a:spcPts val="0"/>
              </a:spcAft>
            </a:pPr>
            <a:r>
              <a:rPr lang="en-US" b="1" dirty="0" smtClean="0">
                <a:latin typeface="Baskerville Old Face" panose="02020602080505020303" pitchFamily="18" charset="0"/>
              </a:rPr>
              <a:t>Division of Cancer Biology </a:t>
            </a:r>
          </a:p>
          <a:p>
            <a:pPr>
              <a:spcAft>
                <a:spcPts val="0"/>
              </a:spcAft>
            </a:pPr>
            <a:r>
              <a:rPr lang="en-US" b="1" dirty="0" smtClean="0">
                <a:latin typeface="Baskerville Old Face" panose="02020602080505020303" pitchFamily="18" charset="0"/>
              </a:rPr>
              <a:t>New Grantee Workshop</a:t>
            </a:r>
          </a:p>
        </p:txBody>
      </p:sp>
      <p:sp>
        <p:nvSpPr>
          <p:cNvPr id="5" name="Date Placeholder 4"/>
          <p:cNvSpPr>
            <a:spLocks noGrp="1"/>
          </p:cNvSpPr>
          <p:nvPr>
            <p:ph type="dt" sz="half" idx="2"/>
          </p:nvPr>
        </p:nvSpPr>
        <p:spPr/>
        <p:txBody>
          <a:bodyPr/>
          <a:lstStyle/>
          <a:p>
            <a:pPr>
              <a:defRPr/>
            </a:pPr>
            <a:r>
              <a:rPr lang="en-US" dirty="0" smtClean="0">
                <a:latin typeface="Baskerville Old Face" panose="02020602080505020303" pitchFamily="18" charset="0"/>
              </a:rPr>
              <a:t>March 9, 2016</a:t>
            </a:r>
            <a:endParaRPr lang="en-US" dirty="0">
              <a:latin typeface="Baskerville Old Face" panose="02020602080505020303"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Progress Report For Supplements</a:t>
            </a:r>
            <a:endParaRPr lang="en-US" sz="3200" b="1" dirty="0">
              <a:effectLst>
                <a:outerShdw blurRad="38100" dist="38100" dir="2700000" algn="tl">
                  <a:srgbClr val="000000">
                    <a:alpha val="43137"/>
                  </a:srgbClr>
                </a:outerShdw>
              </a:effectLst>
              <a:latin typeface="Baskerville Old Face" panose="02020602080505020303" pitchFamily="18" charset="0"/>
            </a:endParaRPr>
          </a:p>
        </p:txBody>
      </p:sp>
      <p:sp>
        <p:nvSpPr>
          <p:cNvPr id="3" name="Content Placeholder 2"/>
          <p:cNvSpPr>
            <a:spLocks noGrp="1"/>
          </p:cNvSpPr>
          <p:nvPr>
            <p:ph sz="quarter" idx="11"/>
          </p:nvPr>
        </p:nvSpPr>
        <p:spPr>
          <a:xfrm>
            <a:off x="481521" y="1123950"/>
            <a:ext cx="8165592" cy="5103283"/>
          </a:xfrm>
        </p:spPr>
        <p:txBody>
          <a:bodyPr>
            <a:normAutofit/>
          </a:bodyPr>
          <a:lstStyle/>
          <a:p>
            <a:pPr>
              <a:spcBef>
                <a:spcPts val="600"/>
              </a:spcBef>
              <a:spcAft>
                <a:spcPts val="600"/>
              </a:spcAft>
              <a:buClrTx/>
              <a:buNone/>
            </a:pPr>
            <a:r>
              <a:rPr lang="en-US" altLang="en-US" sz="2400" b="1" dirty="0">
                <a:solidFill>
                  <a:srgbClr val="FF0000"/>
                </a:solidFill>
                <a:latin typeface="Baskerville Old Face" panose="02020602080505020303" pitchFamily="18" charset="0"/>
                <a:cs typeface="Arial" charset="0"/>
              </a:rPr>
              <a:t>Grants with supplements requiring progress reports</a:t>
            </a:r>
            <a:r>
              <a:rPr lang="en-US" altLang="en-US" sz="2400" b="1" dirty="0" smtClean="0">
                <a:solidFill>
                  <a:srgbClr val="FF0000"/>
                </a:solidFill>
                <a:latin typeface="Baskerville Old Face" panose="02020602080505020303" pitchFamily="18" charset="0"/>
                <a:cs typeface="Arial" charset="0"/>
              </a:rPr>
              <a:t>:</a:t>
            </a: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Administrative </a:t>
            </a:r>
            <a:r>
              <a:rPr lang="en-US" altLang="en-US" sz="2400" b="1" dirty="0">
                <a:latin typeface="Baskerville Old Face" panose="02020602080505020303" pitchFamily="18" charset="0"/>
                <a:cs typeface="Arial" charset="0"/>
              </a:rPr>
              <a:t>supplements, in response to a PA or initiated by PI: for new research opportunity within the scope of parent </a:t>
            </a:r>
            <a:r>
              <a:rPr lang="en-US" altLang="en-US" sz="2400" b="1" dirty="0" smtClean="0">
                <a:latin typeface="Baskerville Old Face" panose="02020602080505020303" pitchFamily="18" charset="0"/>
                <a:cs typeface="Arial" charset="0"/>
              </a:rPr>
              <a:t>project</a:t>
            </a: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Diversity </a:t>
            </a:r>
            <a:r>
              <a:rPr lang="en-US" altLang="en-US" sz="2400" b="1" dirty="0">
                <a:latin typeface="Baskerville Old Face" panose="02020602080505020303" pitchFamily="18" charset="0"/>
                <a:cs typeface="Arial" charset="0"/>
              </a:rPr>
              <a:t>training supplements:  for students, post-docs, junior faculty, </a:t>
            </a:r>
            <a:r>
              <a:rPr lang="en-US" altLang="en-US" sz="2400" b="1" dirty="0" smtClean="0">
                <a:latin typeface="Baskerville Old Face" panose="02020602080505020303" pitchFamily="18" charset="0"/>
                <a:cs typeface="Arial" charset="0"/>
              </a:rPr>
              <a:t>re-entry</a:t>
            </a:r>
            <a:endParaRPr lang="en-US" altLang="en-US" sz="2400" b="1" dirty="0">
              <a:latin typeface="Baskerville Old Face" panose="02020602080505020303" pitchFamily="18" charset="0"/>
              <a:cs typeface="Arial" charset="0"/>
            </a:endParaRP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a:t>
            </a:r>
            <a:r>
              <a:rPr lang="en-US" altLang="en-US" sz="2400" b="1" dirty="0">
                <a:latin typeface="Baskerville Old Face" panose="02020602080505020303" pitchFamily="18" charset="0"/>
                <a:cs typeface="Arial" charset="0"/>
              </a:rPr>
              <a:t>Revision” supplements:  major increase in scope and funding of </a:t>
            </a:r>
            <a:r>
              <a:rPr lang="en-US" altLang="en-US" sz="2400" b="1" dirty="0" smtClean="0">
                <a:latin typeface="Baskerville Old Face" panose="02020602080505020303" pitchFamily="18" charset="0"/>
                <a:cs typeface="Arial" charset="0"/>
              </a:rPr>
              <a:t>grant</a:t>
            </a:r>
            <a:endParaRPr lang="en-US" altLang="en-US" sz="2400" b="1" dirty="0">
              <a:latin typeface="Baskerville Old Face" panose="02020602080505020303" pitchFamily="18" charset="0"/>
              <a:cs typeface="Arial" charset="0"/>
            </a:endParaRP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Report </a:t>
            </a:r>
            <a:r>
              <a:rPr lang="en-US" altLang="en-US" sz="2400" b="1" dirty="0">
                <a:latin typeface="Baskerville Old Face" panose="02020602080505020303" pitchFamily="18" charset="0"/>
                <a:cs typeface="Arial" charset="0"/>
              </a:rPr>
              <a:t>should describe progress and plans, plus relationship to parent grant</a:t>
            </a:r>
          </a:p>
        </p:txBody>
      </p:sp>
    </p:spTree>
    <p:extLst>
      <p:ext uri="{BB962C8B-B14F-4D97-AF65-F5344CB8AC3E}">
        <p14:creationId xmlns:p14="http://schemas.microsoft.com/office/powerpoint/2010/main" val="8879671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Unique Situations</a:t>
            </a:r>
            <a:endParaRPr lang="en-US" sz="3200" b="1" dirty="0">
              <a:effectLst>
                <a:outerShdw blurRad="38100" dist="38100" dir="2700000" algn="tl">
                  <a:srgbClr val="000000">
                    <a:alpha val="43137"/>
                  </a:srgbClr>
                </a:outerShdw>
              </a:effectLst>
              <a:latin typeface="Baskerville Old Face" panose="02020602080505020303" pitchFamily="18" charset="0"/>
            </a:endParaRPr>
          </a:p>
        </p:txBody>
      </p:sp>
      <p:sp>
        <p:nvSpPr>
          <p:cNvPr id="3" name="Content Placeholder 2"/>
          <p:cNvSpPr>
            <a:spLocks noGrp="1"/>
          </p:cNvSpPr>
          <p:nvPr>
            <p:ph sz="quarter" idx="11"/>
          </p:nvPr>
        </p:nvSpPr>
        <p:spPr>
          <a:xfrm>
            <a:off x="493776" y="1102783"/>
            <a:ext cx="8165592" cy="4800600"/>
          </a:xfrm>
        </p:spPr>
        <p:txBody>
          <a:bodyPr>
            <a:noAutofit/>
          </a:bodyPr>
          <a:lstStyle/>
          <a:p>
            <a:pPr marL="0" indent="0" fontAlgn="auto">
              <a:spcBef>
                <a:spcPts val="600"/>
              </a:spcBef>
              <a:spcAft>
                <a:spcPts val="600"/>
              </a:spcAft>
              <a:buNone/>
              <a:defRPr/>
            </a:pPr>
            <a:r>
              <a:rPr lang="en-US" sz="2400" b="1" dirty="0">
                <a:solidFill>
                  <a:srgbClr val="FF0000"/>
                </a:solidFill>
                <a:latin typeface="Baskerville Old Face" panose="02020602080505020303" pitchFamily="18" charset="0"/>
                <a:cs typeface="Arial" panose="020B0604020202020204" pitchFamily="34" charset="0"/>
              </a:rPr>
              <a:t>Grants </a:t>
            </a:r>
            <a:r>
              <a:rPr lang="en-US" sz="2400" b="1" dirty="0" smtClean="0">
                <a:solidFill>
                  <a:srgbClr val="FF0000"/>
                </a:solidFill>
                <a:latin typeface="Baskerville Old Face" panose="02020602080505020303" pitchFamily="18" charset="0"/>
                <a:cs typeface="Arial" panose="020B0604020202020204" pitchFamily="34" charset="0"/>
              </a:rPr>
              <a:t>requesting or proposing </a:t>
            </a:r>
            <a:r>
              <a:rPr lang="en-US" sz="2400" b="1" dirty="0">
                <a:solidFill>
                  <a:srgbClr val="FF0000"/>
                </a:solidFill>
                <a:latin typeface="Baskerville Old Face" panose="02020602080505020303" pitchFamily="18" charset="0"/>
                <a:cs typeface="Arial" panose="020B0604020202020204" pitchFamily="34" charset="0"/>
              </a:rPr>
              <a:t>a change in </a:t>
            </a:r>
            <a:r>
              <a:rPr lang="en-US" sz="2400" b="1" dirty="0" smtClean="0">
                <a:solidFill>
                  <a:srgbClr val="FF0000"/>
                </a:solidFill>
                <a:latin typeface="Baskerville Old Face" panose="02020602080505020303" pitchFamily="18" charset="0"/>
                <a:cs typeface="Arial" panose="020B0604020202020204" pitchFamily="34" charset="0"/>
              </a:rPr>
              <a:t>scope:</a:t>
            </a:r>
            <a:endParaRPr lang="en-US" sz="2400" b="1" dirty="0">
              <a:solidFill>
                <a:srgbClr val="FF0000"/>
              </a:solidFill>
              <a:latin typeface="Baskerville Old Face" panose="02020602080505020303" pitchFamily="18" charset="0"/>
              <a:cs typeface="Arial" panose="020B0604020202020204" pitchFamily="34" charset="0"/>
            </a:endParaRPr>
          </a:p>
          <a:p>
            <a:pPr lvl="1" fontAlgn="auto">
              <a:spcBef>
                <a:spcPts val="600"/>
              </a:spcBef>
              <a:spcAft>
                <a:spcPts val="600"/>
              </a:spcAft>
              <a:buClrTx/>
              <a:buFont typeface="Arial" panose="020B0604020202020204" pitchFamily="34" charset="0"/>
              <a:buChar char="•"/>
              <a:defRPr/>
            </a:pPr>
            <a:r>
              <a:rPr lang="en-US" sz="2400" b="1" dirty="0" smtClean="0">
                <a:latin typeface="Baskerville Old Face" panose="02020602080505020303" pitchFamily="18" charset="0"/>
                <a:cs typeface="Arial" panose="020B0604020202020204" pitchFamily="34" charset="0"/>
              </a:rPr>
              <a:t>Significant increase in proposed work, </a:t>
            </a:r>
            <a:r>
              <a:rPr lang="en-US" sz="2400" b="1" dirty="0">
                <a:latin typeface="Baskerville Old Face" panose="02020602080505020303" pitchFamily="18" charset="0"/>
                <a:cs typeface="Arial" panose="020B0604020202020204" pitchFamily="34" charset="0"/>
              </a:rPr>
              <a:t>due to rapid progress, new trainees, etc. </a:t>
            </a:r>
          </a:p>
          <a:p>
            <a:pPr lvl="1" fontAlgn="auto">
              <a:spcBef>
                <a:spcPts val="600"/>
              </a:spcBef>
              <a:spcAft>
                <a:spcPts val="600"/>
              </a:spcAft>
              <a:buClrTx/>
              <a:buFont typeface="Arial" panose="020B0604020202020204" pitchFamily="34" charset="0"/>
              <a:buChar char="•"/>
              <a:defRPr/>
            </a:pPr>
            <a:r>
              <a:rPr lang="en-US" sz="2400" b="1" dirty="0" smtClean="0">
                <a:latin typeface="Baskerville Old Face" panose="02020602080505020303" pitchFamily="18" charset="0"/>
                <a:cs typeface="Arial" panose="020B0604020202020204" pitchFamily="34" charset="0"/>
              </a:rPr>
              <a:t>Significant shift in proposed work, </a:t>
            </a:r>
            <a:r>
              <a:rPr lang="en-US" sz="2400" b="1" dirty="0">
                <a:latin typeface="Baskerville Old Face" panose="02020602080505020303" pitchFamily="18" charset="0"/>
                <a:cs typeface="Arial" panose="020B0604020202020204" pitchFamily="34" charset="0"/>
              </a:rPr>
              <a:t>due to new techniques, reagents, collaborators, etc. </a:t>
            </a:r>
          </a:p>
          <a:p>
            <a:pPr lvl="1" fontAlgn="auto">
              <a:spcBef>
                <a:spcPts val="600"/>
              </a:spcBef>
              <a:spcAft>
                <a:spcPts val="600"/>
              </a:spcAft>
              <a:buClrTx/>
              <a:buFont typeface="Arial" panose="020B0604020202020204" pitchFamily="34" charset="0"/>
              <a:buChar char="•"/>
              <a:defRPr/>
            </a:pPr>
            <a:r>
              <a:rPr lang="en-US" sz="2400" b="1" dirty="0" smtClean="0">
                <a:latin typeface="Baskerville Old Face" panose="02020602080505020303" pitchFamily="18" charset="0"/>
                <a:cs typeface="Arial" panose="020B0604020202020204" pitchFamily="34" charset="0"/>
              </a:rPr>
              <a:t>These changes </a:t>
            </a:r>
            <a:r>
              <a:rPr lang="en-US" sz="2400" b="1" dirty="0">
                <a:latin typeface="Baskerville Old Face" panose="02020602080505020303" pitchFamily="18" charset="0"/>
                <a:cs typeface="Arial" panose="020B0604020202020204" pitchFamily="34" charset="0"/>
              </a:rPr>
              <a:t>may require new IRB, IACUC, </a:t>
            </a:r>
            <a:r>
              <a:rPr lang="en-US" sz="2400" b="1" dirty="0" smtClean="0">
                <a:latin typeface="Baskerville Old Face" panose="02020602080505020303" pitchFamily="18" charset="0"/>
                <a:cs typeface="Arial" panose="020B0604020202020204" pitchFamily="34" charset="0"/>
              </a:rPr>
              <a:t> and/or </a:t>
            </a:r>
            <a:r>
              <a:rPr lang="en-US" sz="2400" b="1" dirty="0">
                <a:latin typeface="Baskerville Old Face" panose="02020602080505020303" pitchFamily="18" charset="0"/>
                <a:cs typeface="Arial" panose="020B0604020202020204" pitchFamily="34" charset="0"/>
              </a:rPr>
              <a:t>biohazard approvals </a:t>
            </a:r>
          </a:p>
          <a:p>
            <a:pPr lvl="1" fontAlgn="auto">
              <a:spcBef>
                <a:spcPts val="600"/>
              </a:spcBef>
              <a:spcAft>
                <a:spcPts val="600"/>
              </a:spcAft>
              <a:buClrTx/>
              <a:buFont typeface="Arial" panose="020B0604020202020204" pitchFamily="34" charset="0"/>
              <a:buChar char="•"/>
              <a:defRPr/>
            </a:pPr>
            <a:r>
              <a:rPr lang="en-US" sz="2400" b="1" dirty="0" smtClean="0">
                <a:latin typeface="Baskerville Old Face" panose="02020602080505020303" pitchFamily="18" charset="0"/>
                <a:cs typeface="Arial" panose="020B0604020202020204" pitchFamily="34" charset="0"/>
              </a:rPr>
              <a:t>Reduction in proposed work, </a:t>
            </a:r>
            <a:r>
              <a:rPr lang="en-US" sz="2400" b="1" dirty="0">
                <a:latin typeface="Baskerville Old Face" panose="02020602080505020303" pitchFamily="18" charset="0"/>
                <a:cs typeface="Arial" panose="020B0604020202020204" pitchFamily="34" charset="0"/>
              </a:rPr>
              <a:t>due to major budget cuts (normally occurs </a:t>
            </a:r>
            <a:r>
              <a:rPr lang="en-US" sz="2400" b="1" dirty="0" smtClean="0">
                <a:latin typeface="Baskerville Old Face" panose="02020602080505020303" pitchFamily="18" charset="0"/>
                <a:cs typeface="Arial" panose="020B0604020202020204" pitchFamily="34" charset="0"/>
              </a:rPr>
              <a:t>right after the grant is awarded)</a:t>
            </a:r>
          </a:p>
          <a:p>
            <a:pPr lvl="1" fontAlgn="auto">
              <a:spcBef>
                <a:spcPts val="600"/>
              </a:spcBef>
              <a:spcAft>
                <a:spcPts val="600"/>
              </a:spcAft>
              <a:buClrTx/>
              <a:buFont typeface="Arial" panose="020B0604020202020204" pitchFamily="34" charset="0"/>
              <a:buChar char="•"/>
              <a:defRPr/>
            </a:pPr>
            <a:r>
              <a:rPr lang="en-US" sz="2400" b="1" dirty="0" smtClean="0">
                <a:latin typeface="Baskerville Old Face" panose="02020602080505020303" pitchFamily="18" charset="0"/>
                <a:cs typeface="Arial" panose="020B0604020202020204" pitchFamily="34" charset="0"/>
              </a:rPr>
              <a:t>These changes require pre-approval by the NIH</a:t>
            </a:r>
          </a:p>
          <a:p>
            <a:pPr marL="0" indent="0">
              <a:spcBef>
                <a:spcPts val="600"/>
              </a:spcBef>
              <a:spcAft>
                <a:spcPts val="600"/>
              </a:spcAft>
              <a:buNone/>
            </a:pPr>
            <a:endParaRPr lang="en-US" sz="2400" b="1" dirty="0">
              <a:latin typeface="Baskerville Old Face" panose="02020602080505020303" pitchFamily="18" charset="0"/>
            </a:endParaRPr>
          </a:p>
        </p:txBody>
      </p:sp>
    </p:spTree>
    <p:extLst>
      <p:ext uri="{BB962C8B-B14F-4D97-AF65-F5344CB8AC3E}">
        <p14:creationId xmlns:p14="http://schemas.microsoft.com/office/powerpoint/2010/main" val="32391371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NIH Public Access Policy</a:t>
            </a:r>
            <a:endParaRPr lang="en-US" sz="3200" b="1" dirty="0">
              <a:effectLst>
                <a:outerShdw blurRad="38100" dist="38100" dir="2700000" algn="tl">
                  <a:srgbClr val="000000">
                    <a:alpha val="43137"/>
                  </a:srgbClr>
                </a:outerShdw>
              </a:effectLst>
              <a:latin typeface="Baskerville Old Face" panose="02020602080505020303" pitchFamily="18" charset="0"/>
            </a:endParaRPr>
          </a:p>
        </p:txBody>
      </p:sp>
      <p:sp>
        <p:nvSpPr>
          <p:cNvPr id="3" name="Content Placeholder 2"/>
          <p:cNvSpPr>
            <a:spLocks noGrp="1"/>
          </p:cNvSpPr>
          <p:nvPr>
            <p:ph sz="quarter" idx="11"/>
          </p:nvPr>
        </p:nvSpPr>
        <p:spPr>
          <a:xfrm>
            <a:off x="1019175" y="1085849"/>
            <a:ext cx="7296150" cy="5076825"/>
          </a:xfrm>
        </p:spPr>
        <p:txBody>
          <a:bodyPr>
            <a:noAutofit/>
          </a:bodyPr>
          <a:lstStyle/>
          <a:p>
            <a:pPr marL="0" indent="0">
              <a:spcBef>
                <a:spcPts val="600"/>
              </a:spcBef>
              <a:spcAft>
                <a:spcPts val="600"/>
              </a:spcAft>
              <a:buClrTx/>
              <a:buNone/>
            </a:pPr>
            <a:r>
              <a:rPr lang="en-US" altLang="en-US" sz="2400" b="1" dirty="0" smtClean="0">
                <a:latin typeface="Baskerville Old Face" panose="02020602080505020303" pitchFamily="18" charset="0"/>
              </a:rPr>
              <a:t>The </a:t>
            </a:r>
            <a:r>
              <a:rPr lang="en-US" altLang="en-US" sz="2400" b="1" dirty="0">
                <a:latin typeface="Baskerville Old Face" panose="02020602080505020303" pitchFamily="18" charset="0"/>
              </a:rPr>
              <a:t>Policy implements Division G, Title II, Section 218 of PL 110-161 (Consolidated Appropriations Act, 2008) which states: </a:t>
            </a:r>
          </a:p>
          <a:p>
            <a:pPr indent="0">
              <a:spcBef>
                <a:spcPts val="600"/>
              </a:spcBef>
              <a:spcAft>
                <a:spcPts val="600"/>
              </a:spcAft>
              <a:buClrTx/>
              <a:buNone/>
            </a:pPr>
            <a:r>
              <a:rPr lang="en-US" altLang="en-US" b="1" i="1" dirty="0" smtClean="0">
                <a:latin typeface="Baskerville Old Face" panose="02020602080505020303" pitchFamily="18" charset="0"/>
              </a:rPr>
              <a:t>The </a:t>
            </a:r>
            <a:r>
              <a:rPr lang="en-US" altLang="en-US" b="1" i="1" dirty="0">
                <a:latin typeface="Baskerville Old Face" panose="02020602080505020303" pitchFamily="18" charset="0"/>
              </a:rPr>
              <a:t>Director of the National Institutes of Health shall require that all investigators funded by the NIH submit or have submitted for them to the National Library of Medicine’s PubMed Central an electronic version of their final, peer-reviewed manuscripts upon acceptance for publication, to be made publicly available no later than 12 months after the official date of publication: Provided, That the NIH shall implement the public access policy in a manner consistent with copyright </a:t>
            </a:r>
            <a:r>
              <a:rPr lang="en-US" altLang="en-US" b="1" i="1" dirty="0" smtClean="0">
                <a:latin typeface="Baskerville Old Face" panose="02020602080505020303" pitchFamily="18" charset="0"/>
              </a:rPr>
              <a:t>law </a:t>
            </a:r>
            <a:endParaRPr lang="en-US" altLang="en-US" b="1" i="1" dirty="0">
              <a:latin typeface="Baskerville Old Face" panose="02020602080505020303" pitchFamily="18" charset="0"/>
            </a:endParaRPr>
          </a:p>
          <a:p>
            <a:pPr>
              <a:spcBef>
                <a:spcPts val="600"/>
              </a:spcBef>
              <a:spcAft>
                <a:spcPts val="600"/>
              </a:spcAft>
              <a:buClrTx/>
              <a:buNone/>
            </a:pPr>
            <a:r>
              <a:rPr lang="en-US" altLang="en-US" sz="2400" b="1" dirty="0" smtClean="0">
                <a:latin typeface="Baskerville Old Face" panose="02020602080505020303" pitchFamily="18" charset="0"/>
                <a:cs typeface="Arial" charset="0"/>
              </a:rPr>
              <a:t>PIs need to:</a:t>
            </a:r>
            <a:endParaRPr lang="en-US" altLang="en-US" sz="2400" b="1" dirty="0">
              <a:latin typeface="Baskerville Old Face" panose="02020602080505020303" pitchFamily="18" charset="0"/>
            </a:endParaRPr>
          </a:p>
          <a:p>
            <a:pPr>
              <a:spcBef>
                <a:spcPts val="600"/>
              </a:spcBef>
              <a:spcAft>
                <a:spcPts val="600"/>
              </a:spcAft>
              <a:buClrTx/>
              <a:buNone/>
            </a:pPr>
            <a:r>
              <a:rPr lang="en-US" altLang="en-US" sz="2400" b="1" dirty="0">
                <a:latin typeface="Baskerville Old Face" panose="02020602080505020303" pitchFamily="18" charset="0"/>
              </a:rPr>
              <a:t>1) Deposit paper upon acceptance for publication</a:t>
            </a:r>
          </a:p>
          <a:p>
            <a:pPr>
              <a:spcBef>
                <a:spcPts val="600"/>
              </a:spcBef>
              <a:spcAft>
                <a:spcPts val="600"/>
              </a:spcAft>
              <a:buClrTx/>
              <a:buNone/>
            </a:pPr>
            <a:r>
              <a:rPr lang="en-US" altLang="en-US" sz="2400" b="1" dirty="0">
                <a:latin typeface="Baskerville Old Face" panose="02020602080505020303" pitchFamily="18" charset="0"/>
              </a:rPr>
              <a:t>2) Cite article </a:t>
            </a:r>
            <a:r>
              <a:rPr lang="en-US" altLang="en-US" sz="2400" b="1" dirty="0" smtClean="0">
                <a:latin typeface="Baskerville Old Face" panose="02020602080505020303" pitchFamily="18" charset="0"/>
              </a:rPr>
              <a:t>using </a:t>
            </a:r>
            <a:r>
              <a:rPr lang="en-US" altLang="en-US" sz="2400" b="1" dirty="0">
                <a:latin typeface="Baskerville Old Face" panose="02020602080505020303" pitchFamily="18" charset="0"/>
              </a:rPr>
              <a:t>PMC </a:t>
            </a:r>
            <a:r>
              <a:rPr lang="en-US" altLang="en-US" sz="2400" b="1" dirty="0" smtClean="0">
                <a:latin typeface="Baskerville Old Face" panose="02020602080505020303" pitchFamily="18" charset="0"/>
              </a:rPr>
              <a:t>number</a:t>
            </a:r>
            <a:endParaRPr lang="en-US" altLang="en-US" sz="2400" b="1" dirty="0">
              <a:latin typeface="Baskerville Old Face" panose="02020602080505020303" pitchFamily="18" charset="0"/>
            </a:endParaRPr>
          </a:p>
        </p:txBody>
      </p:sp>
    </p:spTree>
    <p:extLst>
      <p:ext uri="{BB962C8B-B14F-4D97-AF65-F5344CB8AC3E}">
        <p14:creationId xmlns:p14="http://schemas.microsoft.com/office/powerpoint/2010/main" val="15575037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Evidence of Compliance</a:t>
            </a:r>
            <a:endParaRPr lang="en-US" sz="3200" b="1" dirty="0">
              <a:effectLst>
                <a:outerShdw blurRad="38100" dist="38100" dir="2700000" algn="tl">
                  <a:srgbClr val="000000">
                    <a:alpha val="43137"/>
                  </a:srgbClr>
                </a:outerShdw>
              </a:effectLst>
              <a:latin typeface="Baskerville Old Face" panose="02020602080505020303" pitchFamily="18" charset="0"/>
            </a:endParaRPr>
          </a:p>
        </p:txBody>
      </p:sp>
      <p:sp>
        <p:nvSpPr>
          <p:cNvPr id="3" name="Content Placeholder 2"/>
          <p:cNvSpPr>
            <a:spLocks noGrp="1"/>
          </p:cNvSpPr>
          <p:nvPr>
            <p:ph sz="quarter" idx="11"/>
          </p:nvPr>
        </p:nvSpPr>
        <p:spPr>
          <a:xfrm>
            <a:off x="493776" y="980016"/>
            <a:ext cx="8165592" cy="4174067"/>
          </a:xfrm>
        </p:spPr>
        <p:txBody>
          <a:bodyPr>
            <a:noAutofit/>
          </a:bodyPr>
          <a:lstStyle/>
          <a:p>
            <a:pPr>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cs typeface="Arial" charset="0"/>
              </a:rPr>
              <a:t>Awards will be placed on hold until grantees have demonstrated </a:t>
            </a:r>
            <a:r>
              <a:rPr lang="en-US" altLang="en-US" sz="2400" b="1" dirty="0" smtClean="0">
                <a:latin typeface="Baskerville Old Face" panose="02020602080505020303" pitchFamily="18" charset="0"/>
                <a:cs typeface="Arial" charset="0"/>
              </a:rPr>
              <a:t>compliance</a:t>
            </a:r>
          </a:p>
          <a:p>
            <a:pPr>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For </a:t>
            </a:r>
            <a:r>
              <a:rPr lang="en-US" altLang="en-US" sz="2400" b="1" dirty="0">
                <a:latin typeface="Baskerville Old Face" panose="02020602080505020303" pitchFamily="18" charset="0"/>
                <a:cs typeface="Arial" charset="0"/>
              </a:rPr>
              <a:t>RPPRs, My NCBI is an integral part of the reporting process</a:t>
            </a:r>
          </a:p>
          <a:p>
            <a:pPr marL="57150" lvl="1" indent="-285750">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Check </a:t>
            </a:r>
            <a:r>
              <a:rPr lang="en-US" altLang="en-US" sz="2400" b="1" dirty="0">
                <a:latin typeface="Baskerville Old Face" panose="02020602080505020303" pitchFamily="18" charset="0"/>
                <a:cs typeface="Arial" charset="0"/>
              </a:rPr>
              <a:t>public access compliance on My NCBI </a:t>
            </a:r>
            <a:r>
              <a:rPr lang="en-US" altLang="en-US" sz="2400" b="1" dirty="0" smtClean="0">
                <a:latin typeface="Baskerville Old Face" panose="02020602080505020303" pitchFamily="18" charset="0"/>
                <a:cs typeface="Arial" charset="0"/>
              </a:rPr>
              <a:t>periodically</a:t>
            </a:r>
          </a:p>
          <a:p>
            <a:pPr marL="0" lvl="1" indent="0">
              <a:spcBef>
                <a:spcPts val="600"/>
              </a:spcBef>
              <a:spcAft>
                <a:spcPts val="600"/>
              </a:spcAft>
              <a:buClrTx/>
              <a:buNone/>
            </a:pPr>
            <a:endParaRPr lang="en-US" altLang="en-US" sz="2400" b="1" dirty="0" smtClean="0">
              <a:latin typeface="Baskerville Old Face" panose="02020602080505020303" pitchFamily="18" charset="0"/>
              <a:cs typeface="Arial" charset="0"/>
            </a:endParaRPr>
          </a:p>
          <a:p>
            <a:pPr marL="0" lvl="1" indent="0">
              <a:spcBef>
                <a:spcPts val="600"/>
              </a:spcBef>
              <a:spcAft>
                <a:spcPts val="600"/>
              </a:spcAft>
              <a:buClrTx/>
              <a:buNone/>
            </a:pPr>
            <a:endParaRPr lang="en-US" altLang="en-US" sz="2400" b="1" dirty="0">
              <a:latin typeface="Baskerville Old Face" panose="02020602080505020303" pitchFamily="18" charset="0"/>
              <a:cs typeface="Arial" charset="0"/>
            </a:endParaRPr>
          </a:p>
          <a:p>
            <a:pPr marL="0" lvl="1" indent="0">
              <a:spcBef>
                <a:spcPts val="600"/>
              </a:spcBef>
              <a:spcAft>
                <a:spcPts val="600"/>
              </a:spcAft>
              <a:buClrTx/>
              <a:buNone/>
            </a:pPr>
            <a:endParaRPr lang="en-US" altLang="en-US" sz="2400" b="1" dirty="0" smtClean="0">
              <a:latin typeface="Baskerville Old Face" panose="02020602080505020303" pitchFamily="18" charset="0"/>
              <a:cs typeface="Arial" charset="0"/>
            </a:endParaRPr>
          </a:p>
          <a:p>
            <a:pPr marL="0" lvl="1">
              <a:spcBef>
                <a:spcPts val="600"/>
              </a:spcBef>
              <a:spcAft>
                <a:spcPts val="600"/>
              </a:spcAft>
              <a:buClrTx/>
              <a:buNone/>
            </a:pPr>
            <a:endParaRPr lang="en-US" altLang="en-US" sz="2400" dirty="0">
              <a:latin typeface="Baskerville Old Face" panose="02020602080505020303" pitchFamily="18" charset="0"/>
              <a:cs typeface="Arial" charset="0"/>
            </a:endParaRPr>
          </a:p>
          <a:p>
            <a:pPr marL="0" lvl="1" algn="ctr">
              <a:spcBef>
                <a:spcPts val="600"/>
              </a:spcBef>
              <a:spcAft>
                <a:spcPts val="600"/>
              </a:spcAft>
              <a:buClrTx/>
              <a:buNone/>
            </a:pPr>
            <a:endParaRPr lang="en-US" altLang="en-US" sz="1800" b="1" dirty="0" smtClean="0">
              <a:effectLst>
                <a:outerShdw blurRad="38100" dist="38100" dir="2700000" algn="tl">
                  <a:srgbClr val="000000">
                    <a:alpha val="43137"/>
                  </a:srgbClr>
                </a:outerShdw>
              </a:effectLst>
              <a:latin typeface="Baskerville Old Face" panose="02020602080505020303" pitchFamily="18" charset="0"/>
              <a:cs typeface="Arial" charset="0"/>
            </a:endParaRPr>
          </a:p>
          <a:p>
            <a:pPr marL="0" lvl="1" algn="ctr">
              <a:spcBef>
                <a:spcPts val="600"/>
              </a:spcBef>
              <a:spcAft>
                <a:spcPts val="600"/>
              </a:spcAft>
              <a:buClrTx/>
              <a:buNone/>
            </a:pPr>
            <a:r>
              <a:rPr lang="en-US" altLang="en-US" sz="1800" b="1" dirty="0" smtClean="0">
                <a:effectLst>
                  <a:outerShdw blurRad="38100" dist="38100" dir="2700000" algn="tl">
                    <a:srgbClr val="000000">
                      <a:alpha val="43137"/>
                    </a:srgbClr>
                  </a:outerShdw>
                </a:effectLst>
                <a:latin typeface="Baskerville Old Face" panose="02020602080505020303" pitchFamily="18" charset="0"/>
                <a:cs typeface="Arial" charset="0"/>
              </a:rPr>
              <a:t>Refer </a:t>
            </a:r>
            <a:r>
              <a:rPr lang="en-US" altLang="en-US" sz="1800" b="1" dirty="0">
                <a:effectLst>
                  <a:outerShdw blurRad="38100" dist="38100" dir="2700000" algn="tl">
                    <a:srgbClr val="000000">
                      <a:alpha val="43137"/>
                    </a:srgbClr>
                  </a:outerShdw>
                </a:effectLst>
                <a:latin typeface="Baskerville Old Face" panose="02020602080505020303" pitchFamily="18" charset="0"/>
                <a:cs typeface="Arial" charset="0"/>
              </a:rPr>
              <a:t>Questions to the public access support center </a:t>
            </a:r>
            <a:r>
              <a:rPr lang="en-US" altLang="en-US" sz="1800" b="1" u="sng" dirty="0">
                <a:solidFill>
                  <a:srgbClr val="2A71A5"/>
                </a:solidFill>
                <a:effectLst>
                  <a:outerShdw blurRad="38100" dist="38100" dir="2700000" algn="tl">
                    <a:srgbClr val="000000">
                      <a:alpha val="43137"/>
                    </a:srgbClr>
                  </a:outerShdw>
                </a:effectLst>
                <a:latin typeface="Baskerville Old Face" panose="02020602080505020303" pitchFamily="18" charset="0"/>
                <a:cs typeface="Arial" charset="0"/>
              </a:rPr>
              <a:t>PublicAccess@mail.nih.gov</a:t>
            </a:r>
          </a:p>
          <a:p>
            <a:pPr marL="0" lvl="1">
              <a:spcBef>
                <a:spcPts val="600"/>
              </a:spcBef>
              <a:spcAft>
                <a:spcPts val="600"/>
              </a:spcAft>
              <a:buClrTx/>
              <a:buNone/>
            </a:pPr>
            <a:endParaRPr lang="en-US" altLang="en-US" sz="2400" dirty="0">
              <a:latin typeface="Baskerville Old Face" panose="02020602080505020303" pitchFamily="18" charset="0"/>
              <a:cs typeface="Arial" charset="0"/>
            </a:endParaRPr>
          </a:p>
          <a:p>
            <a:pPr marL="0" lvl="1">
              <a:spcBef>
                <a:spcPts val="600"/>
              </a:spcBef>
              <a:spcAft>
                <a:spcPts val="600"/>
              </a:spcAft>
              <a:buClrTx/>
              <a:buNone/>
            </a:pPr>
            <a:endParaRPr lang="en-US" altLang="en-US" sz="2400" dirty="0" smtClean="0">
              <a:latin typeface="Baskerville Old Face" panose="02020602080505020303" pitchFamily="18" charset="0"/>
              <a:cs typeface="Arial" charset="0"/>
            </a:endParaRPr>
          </a:p>
          <a:p>
            <a:pPr marL="0" lvl="1">
              <a:spcBef>
                <a:spcPts val="600"/>
              </a:spcBef>
              <a:spcAft>
                <a:spcPts val="600"/>
              </a:spcAft>
              <a:buClrTx/>
              <a:buNone/>
            </a:pPr>
            <a:endParaRPr lang="en-US" altLang="en-US" sz="2400" dirty="0">
              <a:latin typeface="Arial" charset="0"/>
              <a:cs typeface="Arial"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380778279"/>
              </p:ext>
            </p:extLst>
          </p:nvPr>
        </p:nvGraphicFramePr>
        <p:xfrm>
          <a:off x="1695450" y="3514187"/>
          <a:ext cx="6096000" cy="1930400"/>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20000"/>
                    </a:ext>
                  </a:extLst>
                </a:gridCol>
                <a:gridCol w="3048000">
                  <a:extLst>
                    <a:ext uri="{9D8B030D-6E8A-4147-A177-3AD203B41FA5}">
                      <a16:colId xmlns="" xmlns:a16="http://schemas.microsoft.com/office/drawing/2014/main" val="20001"/>
                    </a:ext>
                  </a:extLst>
                </a:gridCol>
              </a:tblGrid>
              <a:tr h="370840">
                <a:tc gridSpan="2">
                  <a:txBody>
                    <a:bodyPr/>
                    <a:lstStyle/>
                    <a:p>
                      <a:pPr algn="l"/>
                      <a:r>
                        <a:rPr lang="en-US" dirty="0" smtClean="0"/>
                        <a:t>Compliance codes in the RPPR and My NCBI report</a:t>
                      </a:r>
                      <a:endParaRPr lang="en-US" dirty="0"/>
                    </a:p>
                  </a:txBody>
                  <a:tcPr/>
                </a:tc>
                <a:tc hMerge="1">
                  <a:txBody>
                    <a:bodyPr/>
                    <a:lstStyle/>
                    <a:p>
                      <a:pPr algn="l"/>
                      <a:endParaRPr lang="en-US" dirty="0"/>
                    </a:p>
                  </a:txBody>
                  <a:tcPr/>
                </a:tc>
                <a:extLst>
                  <a:ext uri="{0D108BD9-81ED-4DB2-BD59-A6C34878D82A}">
                    <a16:rowId xmlns="" xmlns:a16="http://schemas.microsoft.com/office/drawing/2014/main" val="10000"/>
                  </a:ext>
                </a:extLst>
              </a:tr>
              <a:tr h="370840">
                <a:tc>
                  <a:txBody>
                    <a:bodyPr/>
                    <a:lstStyle/>
                    <a:p>
                      <a:pPr algn="l"/>
                      <a:r>
                        <a:rPr lang="en-US" b="1" dirty="0" smtClean="0">
                          <a:solidFill>
                            <a:srgbClr val="000000"/>
                          </a:solidFill>
                          <a:latin typeface="Baskerville Old Face" panose="02020602080505020303" pitchFamily="18" charset="0"/>
                        </a:rPr>
                        <a:t>Fundable</a:t>
                      </a:r>
                      <a:endParaRPr lang="en-US" b="1" dirty="0">
                        <a:solidFill>
                          <a:srgbClr val="000000"/>
                        </a:solidFill>
                        <a:latin typeface="Baskerville Old Face" panose="02020602080505020303" pitchFamily="18" charset="0"/>
                      </a:endParaRPr>
                    </a:p>
                  </a:txBody>
                  <a:tcPr/>
                </a:tc>
                <a:tc>
                  <a:txBody>
                    <a:bodyPr/>
                    <a:lstStyle/>
                    <a:p>
                      <a:pPr algn="l"/>
                      <a:r>
                        <a:rPr lang="en-US" b="1" dirty="0" smtClean="0">
                          <a:solidFill>
                            <a:srgbClr val="000000"/>
                          </a:solidFill>
                          <a:latin typeface="Baskerville Old Face" panose="02020602080505020303" pitchFamily="18" charset="0"/>
                        </a:rPr>
                        <a:t>Not Fundable</a:t>
                      </a:r>
                      <a:endParaRPr lang="en-US" b="1" dirty="0">
                        <a:solidFill>
                          <a:srgbClr val="000000"/>
                        </a:solidFill>
                        <a:latin typeface="Baskerville Old Face" panose="02020602080505020303" pitchFamily="18" charset="0"/>
                      </a:endParaRPr>
                    </a:p>
                  </a:txBody>
                  <a:tcPr/>
                </a:tc>
                <a:extLst>
                  <a:ext uri="{0D108BD9-81ED-4DB2-BD59-A6C34878D82A}">
                    <a16:rowId xmlns="" xmlns:a16="http://schemas.microsoft.com/office/drawing/2014/main" val="10001"/>
                  </a:ext>
                </a:extLst>
              </a:tr>
              <a:tr h="370840">
                <a:tc>
                  <a:txBody>
                    <a:bodyPr/>
                    <a:lstStyle/>
                    <a:p>
                      <a:pPr marL="285750" indent="-285750" algn="l">
                        <a:buFont typeface="Arial" panose="020B0604020202020204" pitchFamily="34" charset="0"/>
                        <a:buChar char="•"/>
                      </a:pPr>
                      <a:r>
                        <a:rPr lang="en-US" b="1" dirty="0" smtClean="0">
                          <a:solidFill>
                            <a:srgbClr val="000000"/>
                          </a:solidFill>
                          <a:latin typeface="Baskerville Old Face" panose="02020602080505020303" pitchFamily="18" charset="0"/>
                        </a:rPr>
                        <a:t>Complete</a:t>
                      </a:r>
                    </a:p>
                    <a:p>
                      <a:pPr marL="285750" indent="-285750" algn="l">
                        <a:buFont typeface="Arial" panose="020B0604020202020204" pitchFamily="34" charset="0"/>
                        <a:buChar char="•"/>
                      </a:pPr>
                      <a:r>
                        <a:rPr lang="en-US" b="1" dirty="0" smtClean="0">
                          <a:solidFill>
                            <a:srgbClr val="000000"/>
                          </a:solidFill>
                          <a:latin typeface="Baskerville Old Face" panose="02020602080505020303" pitchFamily="18" charset="0"/>
                        </a:rPr>
                        <a:t>N/A (not applicable)</a:t>
                      </a:r>
                    </a:p>
                    <a:p>
                      <a:pPr marL="285750" indent="-285750" algn="l">
                        <a:buFont typeface="Arial" panose="020B0604020202020204" pitchFamily="34" charset="0"/>
                        <a:buChar char="•"/>
                      </a:pPr>
                      <a:r>
                        <a:rPr lang="en-US" b="1" dirty="0" smtClean="0">
                          <a:solidFill>
                            <a:srgbClr val="000000"/>
                          </a:solidFill>
                          <a:latin typeface="Baskerville Old Face" panose="02020602080505020303" pitchFamily="18" charset="0"/>
                        </a:rPr>
                        <a:t>PMC</a:t>
                      </a:r>
                      <a:r>
                        <a:rPr lang="en-US" b="1" baseline="0" dirty="0" smtClean="0">
                          <a:solidFill>
                            <a:srgbClr val="000000"/>
                          </a:solidFill>
                          <a:latin typeface="Baskerville Old Face" panose="02020602080505020303" pitchFamily="18" charset="0"/>
                        </a:rPr>
                        <a:t> Journal In Process</a:t>
                      </a:r>
                    </a:p>
                    <a:p>
                      <a:pPr marL="285750" indent="-285750" algn="l">
                        <a:buFont typeface="Arial" panose="020B0604020202020204" pitchFamily="34" charset="0"/>
                        <a:buChar char="•"/>
                      </a:pPr>
                      <a:r>
                        <a:rPr lang="en-US" b="1" baseline="0" dirty="0" smtClean="0">
                          <a:solidFill>
                            <a:srgbClr val="000000"/>
                          </a:solidFill>
                          <a:latin typeface="Baskerville Old Face" panose="02020602080505020303" pitchFamily="18" charset="0"/>
                        </a:rPr>
                        <a:t>In process at NIHMS</a:t>
                      </a:r>
                      <a:endParaRPr lang="en-US" b="1" dirty="0">
                        <a:solidFill>
                          <a:srgbClr val="000000"/>
                        </a:solidFill>
                        <a:latin typeface="Baskerville Old Face" panose="02020602080505020303" pitchFamily="18" charset="0"/>
                      </a:endParaRPr>
                    </a:p>
                  </a:txBody>
                  <a:tcPr/>
                </a:tc>
                <a:tc>
                  <a:txBody>
                    <a:bodyPr/>
                    <a:lstStyle/>
                    <a:p>
                      <a:pPr marL="285750" indent="-285750" algn="l">
                        <a:buFont typeface="Arial" panose="020B0604020202020204" pitchFamily="34" charset="0"/>
                        <a:buChar char="•"/>
                      </a:pPr>
                      <a:r>
                        <a:rPr lang="en-US" b="1" dirty="0" smtClean="0">
                          <a:solidFill>
                            <a:srgbClr val="000000"/>
                          </a:solidFill>
                          <a:latin typeface="Baskerville Old Face" panose="02020602080505020303" pitchFamily="18" charset="0"/>
                        </a:rPr>
                        <a:t>Non-compliant</a:t>
                      </a:r>
                      <a:endParaRPr lang="en-US" b="1" dirty="0">
                        <a:solidFill>
                          <a:srgbClr val="000000"/>
                        </a:solidFill>
                        <a:latin typeface="Baskerville Old Face" panose="02020602080505020303" pitchFamily="18" charset="0"/>
                      </a:endParaRPr>
                    </a:p>
                  </a:txBody>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29299737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415544"/>
            <a:ext cx="8165592" cy="841756"/>
          </a:xfrm>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Implementing Rigor &amp; Transparency In NIH Research Grant Applications</a:t>
            </a:r>
            <a:endParaRPr lang="en-US" sz="3200" b="1" dirty="0">
              <a:effectLst>
                <a:outerShdw blurRad="38100" dist="38100" dir="2700000" algn="tl">
                  <a:srgbClr val="000000">
                    <a:alpha val="43137"/>
                  </a:srgbClr>
                </a:outerShdw>
              </a:effectLst>
              <a:latin typeface="Baskerville Old Face" panose="02020602080505020303" pitchFamily="18" charset="0"/>
            </a:endParaRPr>
          </a:p>
        </p:txBody>
      </p:sp>
      <p:sp>
        <p:nvSpPr>
          <p:cNvPr id="3" name="Content Placeholder 2"/>
          <p:cNvSpPr>
            <a:spLocks noGrp="1"/>
          </p:cNvSpPr>
          <p:nvPr>
            <p:ph sz="quarter" idx="11"/>
          </p:nvPr>
        </p:nvSpPr>
        <p:spPr>
          <a:xfrm>
            <a:off x="971550" y="1550458"/>
            <a:ext cx="7456488" cy="4497917"/>
          </a:xfrm>
        </p:spPr>
        <p:txBody>
          <a:bodyPr anchor="ctr">
            <a:noAutofit/>
          </a:bodyPr>
          <a:lstStyle/>
          <a:p>
            <a:pPr marL="0" indent="0">
              <a:spcBef>
                <a:spcPts val="600"/>
              </a:spcBef>
              <a:spcAft>
                <a:spcPts val="600"/>
              </a:spcAft>
              <a:buNone/>
            </a:pPr>
            <a:r>
              <a:rPr lang="en-US" sz="2400" b="1" dirty="0" smtClean="0">
                <a:latin typeface="Baskerville Old Face" panose="02020602080505020303" pitchFamily="18" charset="0"/>
              </a:rPr>
              <a:t>Notice Number: NOT-OD-16-011</a:t>
            </a:r>
          </a:p>
          <a:p>
            <a:pPr marL="0" indent="0">
              <a:spcBef>
                <a:spcPts val="600"/>
              </a:spcBef>
              <a:spcAft>
                <a:spcPts val="600"/>
              </a:spcAft>
              <a:buNone/>
            </a:pPr>
            <a:r>
              <a:rPr lang="en-US" b="1" i="1" dirty="0" smtClean="0">
                <a:latin typeface="Baskerville Old Face" panose="02020602080505020303" pitchFamily="18" charset="0"/>
              </a:rPr>
              <a:t>Notice Informs the biomedical research community of updates to application instructions &amp; review language to enhance the reproducibility of research findings through increased scientific rigor &amp; transparency</a:t>
            </a:r>
          </a:p>
          <a:p>
            <a:pPr marL="0" indent="0">
              <a:spcBef>
                <a:spcPts val="600"/>
              </a:spcBef>
              <a:spcAft>
                <a:spcPts val="600"/>
              </a:spcAft>
              <a:buNone/>
            </a:pPr>
            <a:endParaRPr lang="en-US" sz="2400" b="1" dirty="0" smtClean="0">
              <a:latin typeface="Baskerville Old Face" panose="02020602080505020303" pitchFamily="18" charset="0"/>
            </a:endParaRPr>
          </a:p>
          <a:p>
            <a:pPr marL="0" indent="0">
              <a:spcBef>
                <a:spcPts val="600"/>
              </a:spcBef>
              <a:spcAft>
                <a:spcPts val="600"/>
              </a:spcAft>
              <a:buNone/>
            </a:pPr>
            <a:r>
              <a:rPr lang="en-US" sz="2400" b="1" dirty="0" smtClean="0">
                <a:latin typeface="Baskerville Old Face" panose="02020602080505020303" pitchFamily="18" charset="0"/>
              </a:rPr>
              <a:t>Biomedical researchers have the responsibility to ensure reproducibility &amp; integrity of their work to prevent:</a:t>
            </a:r>
          </a:p>
          <a:p>
            <a:pPr>
              <a:spcBef>
                <a:spcPts val="600"/>
              </a:spcBef>
              <a:spcAft>
                <a:spcPts val="600"/>
              </a:spcAft>
              <a:buFont typeface="Arial" panose="020B0604020202020204" pitchFamily="34" charset="0"/>
              <a:buChar char="•"/>
            </a:pPr>
            <a:r>
              <a:rPr lang="en-US" sz="2400" b="1" dirty="0">
                <a:latin typeface="Baskerville Old Face" panose="02020602080505020303" pitchFamily="18" charset="0"/>
              </a:rPr>
              <a:t>	</a:t>
            </a:r>
            <a:r>
              <a:rPr lang="en-US" sz="2400" b="1" dirty="0" smtClean="0">
                <a:latin typeface="Baskerville Old Face" panose="02020602080505020303" pitchFamily="18" charset="0"/>
              </a:rPr>
              <a:t>wasting precious resources</a:t>
            </a:r>
          </a:p>
          <a:p>
            <a:pPr>
              <a:spcBef>
                <a:spcPts val="600"/>
              </a:spcBef>
              <a:spcAft>
                <a:spcPts val="600"/>
              </a:spcAft>
              <a:buFont typeface="Arial" panose="020B0604020202020204" pitchFamily="34" charset="0"/>
              <a:buChar char="•"/>
            </a:pPr>
            <a:r>
              <a:rPr lang="en-US" sz="2400" b="1" dirty="0">
                <a:latin typeface="Baskerville Old Face" panose="02020602080505020303" pitchFamily="18" charset="0"/>
              </a:rPr>
              <a:t>	</a:t>
            </a:r>
            <a:r>
              <a:rPr lang="en-US" sz="2400" b="1" dirty="0" smtClean="0">
                <a:latin typeface="Baskerville Old Face" panose="02020602080505020303" pitchFamily="18" charset="0"/>
              </a:rPr>
              <a:t>generating flawed or misleading results </a:t>
            </a:r>
          </a:p>
          <a:p>
            <a:pPr marL="0" indent="0">
              <a:spcBef>
                <a:spcPts val="600"/>
              </a:spcBef>
              <a:spcAft>
                <a:spcPts val="600"/>
              </a:spcAft>
              <a:buNone/>
            </a:pPr>
            <a:r>
              <a:rPr lang="en-US" sz="2400" dirty="0">
                <a:latin typeface="Baskerville Old Face" panose="02020602080505020303" pitchFamily="18" charset="0"/>
              </a:rPr>
              <a:t>	</a:t>
            </a:r>
          </a:p>
        </p:txBody>
      </p:sp>
    </p:spTree>
    <p:extLst>
      <p:ext uri="{BB962C8B-B14F-4D97-AF65-F5344CB8AC3E}">
        <p14:creationId xmlns:p14="http://schemas.microsoft.com/office/powerpoint/2010/main" val="17542570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6198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spcBef>
                <a:spcPts val="600"/>
              </a:spcBef>
              <a:spcAft>
                <a:spcPts val="600"/>
              </a:spcAft>
            </a:pPr>
            <a:r>
              <a:rPr lang="en-US" sz="3200" b="1" dirty="0" smtClean="0">
                <a:effectLst>
                  <a:outerShdw blurRad="38100" dist="38100" dir="2700000" algn="tl">
                    <a:srgbClr val="000000">
                      <a:alpha val="43137"/>
                    </a:srgbClr>
                  </a:outerShdw>
                </a:effectLst>
                <a:latin typeface="Baskerville Old Face" panose="02020602080505020303" pitchFamily="18" charset="0"/>
              </a:rPr>
              <a:t>Interacting with Your Program Director</a:t>
            </a:r>
            <a:endParaRPr lang="en-US" sz="3200" b="1" dirty="0">
              <a:effectLst>
                <a:outerShdw blurRad="38100" dist="38100" dir="2700000" algn="tl">
                  <a:srgbClr val="000000">
                    <a:alpha val="43137"/>
                  </a:srgbClr>
                </a:outerShdw>
              </a:effectLst>
              <a:latin typeface="Baskerville Old Face" panose="02020602080505020303" pitchFamily="18" charset="0"/>
            </a:endParaRPr>
          </a:p>
        </p:txBody>
      </p:sp>
      <p:sp>
        <p:nvSpPr>
          <p:cNvPr id="3" name="Content Placeholder 2"/>
          <p:cNvSpPr>
            <a:spLocks noGrp="1"/>
          </p:cNvSpPr>
          <p:nvPr>
            <p:ph sz="quarter" idx="11"/>
          </p:nvPr>
        </p:nvSpPr>
        <p:spPr>
          <a:xfrm>
            <a:off x="590550" y="1159933"/>
            <a:ext cx="8181974" cy="4800600"/>
          </a:xfrm>
        </p:spPr>
        <p:txBody>
          <a:bodyPr>
            <a:normAutofit lnSpcReduction="10000"/>
          </a:bodyPr>
          <a:lstStyle/>
          <a:p>
            <a:pPr>
              <a:spcBef>
                <a:spcPts val="600"/>
              </a:spcBef>
              <a:spcAft>
                <a:spcPts val="600"/>
              </a:spcAft>
              <a:buClrTx/>
              <a:buNone/>
            </a:pPr>
            <a:r>
              <a:rPr lang="en-US" altLang="en-US" sz="2400" b="1" dirty="0">
                <a:solidFill>
                  <a:srgbClr val="FF0000"/>
                </a:solidFill>
                <a:latin typeface="Baskerville Old Face" panose="02020602080505020303" pitchFamily="18" charset="0"/>
              </a:rPr>
              <a:t>Pre-Award Phase</a:t>
            </a:r>
            <a:r>
              <a:rPr lang="en-US" altLang="en-US" sz="2400" b="1" dirty="0" smtClean="0">
                <a:solidFill>
                  <a:srgbClr val="FF0000"/>
                </a:solidFill>
                <a:latin typeface="Baskerville Old Face" panose="02020602080505020303" pitchFamily="18" charset="0"/>
              </a:rPr>
              <a:t>:</a:t>
            </a: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rPr>
              <a:t>Advise applicants </a:t>
            </a:r>
            <a:r>
              <a:rPr lang="en-US" altLang="en-US" sz="2400" b="1" dirty="0">
                <a:latin typeface="Baskerville Old Face" panose="02020602080505020303" pitchFamily="18" charset="0"/>
              </a:rPr>
              <a:t>on grant applications</a:t>
            </a: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rPr>
              <a:t>Attend </a:t>
            </a:r>
            <a:r>
              <a:rPr lang="en-US" altLang="en-US" sz="2400" b="1" dirty="0">
                <a:latin typeface="Baskerville Old Face" panose="02020602080505020303" pitchFamily="18" charset="0"/>
              </a:rPr>
              <a:t>study section </a:t>
            </a:r>
            <a:r>
              <a:rPr lang="en-US" altLang="en-US" sz="2400" b="1" dirty="0" smtClean="0">
                <a:latin typeface="Baskerville Old Face" panose="02020602080505020303" pitchFamily="18" charset="0"/>
              </a:rPr>
              <a:t>reviews</a:t>
            </a: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rPr>
              <a:t>Advise </a:t>
            </a:r>
            <a:r>
              <a:rPr lang="en-US" altLang="en-US" sz="2400" b="1" dirty="0">
                <a:latin typeface="Baskerville Old Face" panose="02020602080505020303" pitchFamily="18" charset="0"/>
              </a:rPr>
              <a:t>applicants on summary statements and resubmissions</a:t>
            </a: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rPr>
              <a:t>Resolve </a:t>
            </a:r>
            <a:r>
              <a:rPr lang="en-US" altLang="en-US" sz="2400" b="1" dirty="0">
                <a:latin typeface="Baskerville Old Face" panose="02020602080505020303" pitchFamily="18" charset="0"/>
              </a:rPr>
              <a:t>issues on scientific overlap, budget, human/animal subjects and </a:t>
            </a:r>
            <a:r>
              <a:rPr lang="en-US" altLang="en-US" sz="2400" b="1" dirty="0" smtClean="0">
                <a:latin typeface="Baskerville Old Face" panose="02020602080505020303" pitchFamily="18" charset="0"/>
              </a:rPr>
              <a:t>other reviewer </a:t>
            </a:r>
            <a:r>
              <a:rPr lang="en-US" altLang="en-US" sz="2400" b="1" dirty="0">
                <a:latin typeface="Baskerville Old Face" panose="02020602080505020303" pitchFamily="18" charset="0"/>
              </a:rPr>
              <a:t>concerns, foreign </a:t>
            </a:r>
            <a:r>
              <a:rPr lang="en-US" altLang="en-US" sz="2400" b="1" dirty="0" smtClean="0">
                <a:latin typeface="Baskerville Old Face" panose="02020602080505020303" pitchFamily="18" charset="0"/>
              </a:rPr>
              <a:t>applications/components</a:t>
            </a:r>
            <a:endParaRPr lang="en-US" altLang="en-US" sz="2400" b="1" dirty="0">
              <a:latin typeface="Baskerville Old Face" panose="02020602080505020303" pitchFamily="18" charset="0"/>
            </a:endParaRP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rPr>
              <a:t>Manage </a:t>
            </a:r>
            <a:r>
              <a:rPr lang="en-US" altLang="en-US" sz="2400" b="1" dirty="0">
                <a:latin typeface="Baskerville Old Face" panose="02020602080505020303" pitchFamily="18" charset="0"/>
              </a:rPr>
              <a:t>appeals </a:t>
            </a:r>
            <a:endParaRPr lang="en-US" altLang="en-US" sz="2400" b="1" dirty="0" smtClean="0">
              <a:latin typeface="Baskerville Old Face" panose="02020602080505020303" pitchFamily="18" charset="0"/>
            </a:endParaRP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rPr>
              <a:t>Work </a:t>
            </a:r>
            <a:r>
              <a:rPr lang="en-US" altLang="en-US" sz="2400" b="1" dirty="0">
                <a:latin typeface="Baskerville Old Face" panose="02020602080505020303" pitchFamily="18" charset="0"/>
              </a:rPr>
              <a:t>with </a:t>
            </a:r>
            <a:r>
              <a:rPr lang="en-US" altLang="en-US" sz="2400" b="1" dirty="0" smtClean="0">
                <a:latin typeface="Baskerville Old Face" panose="02020602080505020303" pitchFamily="18" charset="0"/>
              </a:rPr>
              <a:t>grants management </a:t>
            </a:r>
            <a:r>
              <a:rPr lang="en-US" altLang="en-US" sz="2400" b="1" dirty="0">
                <a:latin typeface="Baskerville Old Face" panose="02020602080505020303" pitchFamily="18" charset="0"/>
              </a:rPr>
              <a:t>specialists on </a:t>
            </a:r>
            <a:r>
              <a:rPr lang="en-US" altLang="en-US" sz="2400" b="1" dirty="0" smtClean="0">
                <a:latin typeface="Baskerville Old Face" panose="02020602080505020303" pitchFamily="18" charset="0"/>
              </a:rPr>
              <a:t>administering grants</a:t>
            </a:r>
            <a:endParaRPr lang="en-US" altLang="en-US" sz="2400" b="1" dirty="0">
              <a:solidFill>
                <a:schemeClr val="bg1"/>
              </a:solidFill>
              <a:latin typeface="Baskerville Old Face" panose="02020602080505020303"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Program Director Responsibilities</a:t>
            </a:r>
            <a:endParaRPr lang="en-US" sz="3200" b="1" dirty="0">
              <a:effectLst>
                <a:outerShdw blurRad="38100" dist="38100" dir="2700000" algn="tl">
                  <a:srgbClr val="000000">
                    <a:alpha val="43137"/>
                  </a:srgbClr>
                </a:outerShdw>
              </a:effectLst>
              <a:latin typeface="Baskerville Old Face" panose="02020602080505020303" pitchFamily="18" charset="0"/>
            </a:endParaRPr>
          </a:p>
        </p:txBody>
      </p:sp>
      <p:sp>
        <p:nvSpPr>
          <p:cNvPr id="3" name="Content Placeholder 2"/>
          <p:cNvSpPr>
            <a:spLocks noGrp="1"/>
          </p:cNvSpPr>
          <p:nvPr>
            <p:ph sz="quarter" idx="11"/>
          </p:nvPr>
        </p:nvSpPr>
        <p:spPr>
          <a:xfrm>
            <a:off x="481521" y="1293283"/>
            <a:ext cx="8165592" cy="4800600"/>
          </a:xfrm>
        </p:spPr>
        <p:txBody>
          <a:bodyPr>
            <a:normAutofit/>
          </a:bodyPr>
          <a:lstStyle/>
          <a:p>
            <a:pPr>
              <a:spcBef>
                <a:spcPts val="600"/>
              </a:spcBef>
              <a:spcAft>
                <a:spcPts val="600"/>
              </a:spcAft>
              <a:buClrTx/>
              <a:buNone/>
            </a:pPr>
            <a:r>
              <a:rPr lang="en-US" altLang="en-US" sz="2400" b="1" dirty="0">
                <a:solidFill>
                  <a:srgbClr val="FF0000"/>
                </a:solidFill>
                <a:latin typeface="Baskerville Old Face" panose="02020602080505020303" pitchFamily="18" charset="0"/>
              </a:rPr>
              <a:t>Post-Award Phase</a:t>
            </a:r>
            <a:r>
              <a:rPr lang="en-US" altLang="en-US" sz="2400" b="1" dirty="0" smtClean="0">
                <a:solidFill>
                  <a:srgbClr val="FF0000"/>
                </a:solidFill>
                <a:latin typeface="Baskerville Old Face" panose="02020602080505020303" pitchFamily="18" charset="0"/>
              </a:rPr>
              <a:t>:</a:t>
            </a:r>
            <a:endParaRPr lang="en-US" altLang="en-US" sz="2400" b="1" dirty="0">
              <a:solidFill>
                <a:srgbClr val="FF0000"/>
              </a:solidFill>
              <a:latin typeface="Baskerville Old Face" panose="02020602080505020303" pitchFamily="18" charset="0"/>
            </a:endParaRPr>
          </a:p>
          <a:p>
            <a:pPr lvl="1">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rPr>
              <a:t>   Monitor progress of research grants</a:t>
            </a:r>
          </a:p>
          <a:p>
            <a:pPr lvl="1">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rPr>
              <a:t>   Review and approve annual progress reports</a:t>
            </a:r>
          </a:p>
          <a:p>
            <a:pPr lvl="1">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rPr>
              <a:t>   Report major advances to NCI/NIH leadership</a:t>
            </a:r>
          </a:p>
          <a:p>
            <a:pPr lvl="1">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rPr>
              <a:t>   Identify gaps/needs/opportunities </a:t>
            </a:r>
            <a:r>
              <a:rPr lang="en-US" altLang="en-US" sz="2400" b="1" dirty="0" smtClean="0">
                <a:latin typeface="Baskerville Old Face" panose="02020602080505020303" pitchFamily="18" charset="0"/>
              </a:rPr>
              <a:t>in cancer research</a:t>
            </a:r>
            <a:endParaRPr lang="en-US" altLang="en-US" sz="2400" b="1" dirty="0">
              <a:latin typeface="Baskerville Old Face" panose="02020602080505020303" pitchFamily="18" charset="0"/>
            </a:endParaRPr>
          </a:p>
          <a:p>
            <a:pPr lvl="1">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rPr>
              <a:t>   Monitor compliance of regulations, policies, special terms </a:t>
            </a:r>
            <a:r>
              <a:rPr lang="en-US" altLang="en-US" sz="2400" b="1" dirty="0" smtClean="0">
                <a:latin typeface="Baskerville Old Face" panose="02020602080505020303" pitchFamily="18" charset="0"/>
              </a:rPr>
              <a:t>	 of the </a:t>
            </a:r>
            <a:r>
              <a:rPr lang="en-US" altLang="en-US" sz="2400" b="1" dirty="0">
                <a:latin typeface="Baskerville Old Face" panose="02020602080505020303" pitchFamily="18" charset="0"/>
              </a:rPr>
              <a:t>award </a:t>
            </a:r>
          </a:p>
          <a:p>
            <a:pPr lvl="1">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rPr>
              <a:t>   Contact point for requests of administrative supplement </a:t>
            </a:r>
            <a:r>
              <a:rPr lang="en-US" altLang="en-US" sz="2400" b="1" dirty="0" smtClean="0">
                <a:latin typeface="Baskerville Old Face" panose="02020602080505020303" pitchFamily="18" charset="0"/>
              </a:rPr>
              <a:t>  	funding</a:t>
            </a:r>
            <a:endParaRPr lang="en-US" altLang="en-US" sz="2400" b="1" dirty="0">
              <a:latin typeface="Baskerville Old Face" panose="02020602080505020303" pitchFamily="18" charset="0"/>
            </a:endParaRPr>
          </a:p>
        </p:txBody>
      </p:sp>
    </p:spTree>
    <p:extLst>
      <p:ext uri="{BB962C8B-B14F-4D97-AF65-F5344CB8AC3E}">
        <p14:creationId xmlns:p14="http://schemas.microsoft.com/office/powerpoint/2010/main" val="35210599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PI </a:t>
            </a:r>
            <a:r>
              <a:rPr lang="en-US" sz="3200" b="1" dirty="0">
                <a:effectLst>
                  <a:outerShdw blurRad="38100" dist="38100" dir="2700000" algn="tl">
                    <a:srgbClr val="000000">
                      <a:alpha val="43137"/>
                    </a:srgbClr>
                  </a:outerShdw>
                </a:effectLst>
                <a:latin typeface="Baskerville Old Face" panose="02020602080505020303" pitchFamily="18" charset="0"/>
              </a:rPr>
              <a:t>Responsibilities</a:t>
            </a:r>
          </a:p>
        </p:txBody>
      </p:sp>
      <p:sp>
        <p:nvSpPr>
          <p:cNvPr id="3" name="Content Placeholder 2"/>
          <p:cNvSpPr>
            <a:spLocks noGrp="1"/>
          </p:cNvSpPr>
          <p:nvPr>
            <p:ph sz="quarter" idx="11"/>
          </p:nvPr>
        </p:nvSpPr>
        <p:spPr/>
        <p:txBody>
          <a:bodyPr/>
          <a:lstStyle/>
          <a:p>
            <a:pPr marL="0" indent="0">
              <a:spcBef>
                <a:spcPts val="600"/>
              </a:spcBef>
              <a:spcAft>
                <a:spcPts val="600"/>
              </a:spcAft>
              <a:buClrTx/>
              <a:buNone/>
            </a:pPr>
            <a:r>
              <a:rPr lang="en-US" altLang="en-US" sz="2400" b="1" dirty="0" smtClean="0">
                <a:latin typeface="Baskerville Old Face" panose="02020602080505020303" pitchFamily="18" charset="0"/>
                <a:cs typeface="Arial" charset="0"/>
              </a:rPr>
              <a:t>Ensure that  the </a:t>
            </a:r>
            <a:r>
              <a:rPr lang="en-US" altLang="en-US" sz="2400" b="1" dirty="0">
                <a:latin typeface="Baskerville Old Face" panose="02020602080505020303" pitchFamily="18" charset="0"/>
                <a:cs typeface="Arial" charset="0"/>
              </a:rPr>
              <a:t>“Personal Profile” section of eRA </a:t>
            </a:r>
            <a:r>
              <a:rPr lang="en-US" altLang="en-US" sz="2400" b="1" dirty="0" smtClean="0">
                <a:latin typeface="Baskerville Old Face" panose="02020602080505020303" pitchFamily="18" charset="0"/>
                <a:cs typeface="Arial" charset="0"/>
              </a:rPr>
              <a:t>Commons is correct and current!</a:t>
            </a:r>
          </a:p>
          <a:p>
            <a:pPr>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Information such as your name</a:t>
            </a:r>
            <a:r>
              <a:rPr lang="en-US" altLang="en-US" sz="2400" b="1" dirty="0">
                <a:latin typeface="Baskerville Old Face" panose="02020602080505020303" pitchFamily="18" charset="0"/>
                <a:cs typeface="Arial" charset="0"/>
              </a:rPr>
              <a:t>, </a:t>
            </a:r>
            <a:r>
              <a:rPr lang="en-US" altLang="en-US" sz="2400" b="1" dirty="0" smtClean="0">
                <a:latin typeface="Baskerville Old Face" panose="02020602080505020303" pitchFamily="18" charset="0"/>
                <a:cs typeface="Arial" charset="0"/>
              </a:rPr>
              <a:t>degrees</a:t>
            </a:r>
            <a:r>
              <a:rPr lang="en-US" altLang="en-US" sz="2400" b="1" dirty="0">
                <a:latin typeface="Baskerville Old Face" panose="02020602080505020303" pitchFamily="18" charset="0"/>
                <a:cs typeface="Arial" charset="0"/>
              </a:rPr>
              <a:t>, </a:t>
            </a:r>
            <a:r>
              <a:rPr lang="en-US" altLang="en-US" sz="2400" b="1" dirty="0" smtClean="0">
                <a:latin typeface="Baskerville Old Face" panose="02020602080505020303" pitchFamily="18" charset="0"/>
                <a:cs typeface="Arial" charset="0"/>
              </a:rPr>
              <a:t>institution</a:t>
            </a:r>
            <a:r>
              <a:rPr lang="en-US" altLang="en-US" sz="2400" b="1" dirty="0">
                <a:latin typeface="Baskerville Old Face" panose="02020602080505020303" pitchFamily="18" charset="0"/>
                <a:cs typeface="Arial" charset="0"/>
              </a:rPr>
              <a:t>, </a:t>
            </a:r>
            <a:r>
              <a:rPr lang="en-US" altLang="en-US" sz="2400" b="1" dirty="0" smtClean="0">
                <a:latin typeface="Baskerville Old Face" panose="02020602080505020303" pitchFamily="18" charset="0"/>
                <a:cs typeface="Arial" charset="0"/>
              </a:rPr>
              <a:t>department</a:t>
            </a:r>
            <a:r>
              <a:rPr lang="en-US" altLang="en-US" sz="2400" b="1" dirty="0">
                <a:latin typeface="Baskerville Old Face" panose="02020602080505020303" pitchFamily="18" charset="0"/>
                <a:cs typeface="Arial" charset="0"/>
              </a:rPr>
              <a:t>, </a:t>
            </a:r>
            <a:r>
              <a:rPr lang="en-US" altLang="en-US" sz="2400" b="1" dirty="0" smtClean="0">
                <a:latin typeface="Baskerville Old Face" panose="02020602080505020303" pitchFamily="18" charset="0"/>
                <a:cs typeface="Arial" charset="0"/>
              </a:rPr>
              <a:t> academic rank</a:t>
            </a:r>
            <a:r>
              <a:rPr lang="en-US" altLang="en-US" sz="2400" b="1" dirty="0">
                <a:latin typeface="Baskerville Old Face" panose="02020602080505020303" pitchFamily="18" charset="0"/>
                <a:cs typeface="Arial" charset="0"/>
              </a:rPr>
              <a:t>, </a:t>
            </a:r>
            <a:r>
              <a:rPr lang="en-US" altLang="en-US" sz="2400" b="1" dirty="0" smtClean="0">
                <a:latin typeface="Baskerville Old Face" panose="02020602080505020303" pitchFamily="18" charset="0"/>
                <a:cs typeface="Arial" charset="0"/>
              </a:rPr>
              <a:t>address</a:t>
            </a:r>
            <a:r>
              <a:rPr lang="en-US" altLang="en-US" sz="2400" b="1" dirty="0">
                <a:latin typeface="Baskerville Old Face" panose="02020602080505020303" pitchFamily="18" charset="0"/>
                <a:cs typeface="Arial" charset="0"/>
              </a:rPr>
              <a:t>, </a:t>
            </a:r>
            <a:r>
              <a:rPr lang="en-US" altLang="en-US" sz="2400" b="1" dirty="0" smtClean="0">
                <a:latin typeface="Baskerville Old Face" panose="02020602080505020303" pitchFamily="18" charset="0"/>
                <a:cs typeface="Arial" charset="0"/>
              </a:rPr>
              <a:t>phone number &amp; email</a:t>
            </a:r>
            <a:endParaRPr lang="en-US" altLang="en-US" sz="2400" b="1" dirty="0">
              <a:latin typeface="Baskerville Old Face" panose="02020602080505020303" pitchFamily="18" charset="0"/>
              <a:cs typeface="Arial" charset="0"/>
            </a:endParaRPr>
          </a:p>
          <a:p>
            <a:pPr algn="ctr"/>
            <a:endParaRPr lang="en-US" sz="2400" b="1" dirty="0">
              <a:latin typeface="Baskerville Old Face" panose="02020602080505020303" pitchFamily="18" charset="0"/>
            </a:endParaRPr>
          </a:p>
        </p:txBody>
      </p:sp>
    </p:spTree>
    <p:extLst>
      <p:ext uri="{BB962C8B-B14F-4D97-AF65-F5344CB8AC3E}">
        <p14:creationId xmlns:p14="http://schemas.microsoft.com/office/powerpoint/2010/main" val="17812818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Information Provided by NIH</a:t>
            </a:r>
            <a:endParaRPr lang="en-US" sz="3200" b="1" dirty="0">
              <a:effectLst>
                <a:outerShdw blurRad="38100" dist="38100" dir="2700000" algn="tl">
                  <a:srgbClr val="000000">
                    <a:alpha val="43137"/>
                  </a:srgbClr>
                </a:outerShdw>
              </a:effectLst>
              <a:latin typeface="Baskerville Old Face" panose="02020602080505020303" pitchFamily="18" charset="0"/>
            </a:endParaRPr>
          </a:p>
        </p:txBody>
      </p:sp>
      <p:sp>
        <p:nvSpPr>
          <p:cNvPr id="5" name="Content Placeholder 4"/>
          <p:cNvSpPr>
            <a:spLocks noGrp="1"/>
          </p:cNvSpPr>
          <p:nvPr>
            <p:ph sz="quarter" idx="11"/>
          </p:nvPr>
        </p:nvSpPr>
        <p:spPr/>
        <p:txBody>
          <a:bodyPr>
            <a:normAutofit/>
          </a:bodyPr>
          <a:lstStyle/>
          <a:p>
            <a:pPr marL="228600" lvl="1" indent="0">
              <a:spcBef>
                <a:spcPts val="600"/>
              </a:spcBef>
              <a:spcAft>
                <a:spcPts val="600"/>
              </a:spcAft>
              <a:buClrTx/>
              <a:buNone/>
            </a:pPr>
            <a:r>
              <a:rPr lang="en-US" altLang="en-US" sz="2400" b="1" dirty="0">
                <a:latin typeface="Baskerville Old Face" panose="02020602080505020303" pitchFamily="18" charset="0"/>
                <a:cs typeface="Arial" charset="0"/>
              </a:rPr>
              <a:t>Status updates on your applications and grants, via the “Status” section of eRA Commons</a:t>
            </a:r>
          </a:p>
          <a:p>
            <a:pPr lvl="2">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Documents </a:t>
            </a:r>
            <a:r>
              <a:rPr lang="en-US" altLang="en-US" sz="2400" b="1" dirty="0">
                <a:latin typeface="Baskerville Old Face" panose="02020602080505020303" pitchFamily="18" charset="0"/>
                <a:cs typeface="Arial" charset="0"/>
              </a:rPr>
              <a:t>received/accepted, study section assignment, study section </a:t>
            </a:r>
            <a:r>
              <a:rPr lang="en-US" altLang="en-US" sz="2400" b="1" dirty="0" smtClean="0">
                <a:latin typeface="Baskerville Old Face" panose="02020602080505020303" pitchFamily="18" charset="0"/>
                <a:cs typeface="Arial" charset="0"/>
              </a:rPr>
              <a:t>Scientific Review Officer, </a:t>
            </a:r>
            <a:r>
              <a:rPr lang="en-US" altLang="en-US" sz="2400" b="1" dirty="0">
                <a:latin typeface="Baskerville Old Face" panose="02020602080505020303" pitchFamily="18" charset="0"/>
                <a:cs typeface="Arial" charset="0"/>
              </a:rPr>
              <a:t>NIH IC assignment, NIH Program Director/Officer, score, Summary Statement, Notice of Grant Award, etc.</a:t>
            </a:r>
          </a:p>
          <a:p>
            <a:pPr lvl="2">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Follow </a:t>
            </a:r>
            <a:r>
              <a:rPr lang="en-US" altLang="en-US" sz="2400" b="1" dirty="0">
                <a:latin typeface="Baskerville Old Face" panose="02020602080505020303" pitchFamily="18" charset="0"/>
                <a:cs typeface="Arial" charset="0"/>
              </a:rPr>
              <a:t>the status of an application as it moves through the system.</a:t>
            </a:r>
          </a:p>
          <a:p>
            <a:pPr>
              <a:spcBef>
                <a:spcPts val="600"/>
              </a:spcBef>
              <a:spcAft>
                <a:spcPts val="600"/>
              </a:spcAft>
              <a:buClrTx/>
              <a:buFont typeface="Arial" panose="020B0604020202020204" pitchFamily="34" charset="0"/>
              <a:buChar char="•"/>
            </a:pPr>
            <a:endParaRPr lang="en-US" altLang="en-US" sz="2400" dirty="0">
              <a:latin typeface="Arial" charset="0"/>
            </a:endParaRPr>
          </a:p>
        </p:txBody>
      </p:sp>
    </p:spTree>
    <p:extLst>
      <p:ext uri="{BB962C8B-B14F-4D97-AF65-F5344CB8AC3E}">
        <p14:creationId xmlns:p14="http://schemas.microsoft.com/office/powerpoint/2010/main" val="3953350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Progress of Your Research </a:t>
            </a:r>
            <a:endParaRPr lang="en-US" sz="3200" b="1" dirty="0">
              <a:effectLst>
                <a:outerShdw blurRad="38100" dist="38100" dir="2700000" algn="tl">
                  <a:srgbClr val="000000">
                    <a:alpha val="43137"/>
                  </a:srgbClr>
                </a:outerShdw>
              </a:effectLst>
              <a:latin typeface="Baskerville Old Face" panose="02020602080505020303" pitchFamily="18" charset="0"/>
            </a:endParaRPr>
          </a:p>
        </p:txBody>
      </p:sp>
      <p:sp>
        <p:nvSpPr>
          <p:cNvPr id="3" name="Content Placeholder 2"/>
          <p:cNvSpPr>
            <a:spLocks noGrp="1"/>
          </p:cNvSpPr>
          <p:nvPr>
            <p:ph sz="quarter" idx="11"/>
          </p:nvPr>
        </p:nvSpPr>
        <p:spPr>
          <a:xfrm>
            <a:off x="847725" y="1483783"/>
            <a:ext cx="7659243" cy="4800600"/>
          </a:xfrm>
        </p:spPr>
        <p:txBody>
          <a:bodyPr anchor="ctr">
            <a:normAutofit/>
          </a:bodyPr>
          <a:lstStyle/>
          <a:p>
            <a:pPr>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Keep NIH updated on your research progress (both </a:t>
            </a:r>
            <a:r>
              <a:rPr lang="en-US" altLang="en-US" sz="2400" b="1" dirty="0">
                <a:latin typeface="Baskerville Old Face" panose="02020602080505020303" pitchFamily="18" charset="0"/>
                <a:cs typeface="Arial" charset="0"/>
              </a:rPr>
              <a:t>published and unpublished) over the most recent funding period. </a:t>
            </a:r>
          </a:p>
          <a:p>
            <a:pPr>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cs typeface="Arial" charset="0"/>
              </a:rPr>
              <a:t> </a:t>
            </a:r>
            <a:r>
              <a:rPr lang="en-US" altLang="en-US" sz="2400" b="1" dirty="0" smtClean="0">
                <a:latin typeface="Baskerville Old Face" panose="02020602080505020303" pitchFamily="18" charset="0"/>
                <a:cs typeface="Arial" charset="0"/>
              </a:rPr>
              <a:t>Annual Progress </a:t>
            </a:r>
            <a:r>
              <a:rPr lang="en-US" altLang="en-US" sz="2400" b="1" dirty="0">
                <a:latin typeface="Baskerville Old Face" panose="02020602080505020303" pitchFamily="18" charset="0"/>
                <a:cs typeface="Arial" charset="0"/>
              </a:rPr>
              <a:t>R</a:t>
            </a:r>
            <a:r>
              <a:rPr lang="en-US" altLang="en-US" sz="2400" b="1" dirty="0" smtClean="0">
                <a:latin typeface="Baskerville Old Face" panose="02020602080505020303" pitchFamily="18" charset="0"/>
                <a:cs typeface="Arial" charset="0"/>
              </a:rPr>
              <a:t>eports are required to </a:t>
            </a:r>
            <a:r>
              <a:rPr lang="en-US" altLang="en-US" sz="2400" b="1" dirty="0">
                <a:latin typeface="Baskerville Old Face" panose="02020602080505020303" pitchFamily="18" charset="0"/>
                <a:cs typeface="Arial" charset="0"/>
              </a:rPr>
              <a:t>document grantee accomplishments and compliance with terms of award. </a:t>
            </a:r>
          </a:p>
          <a:p>
            <a:pPr>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Progress report must be </a:t>
            </a:r>
            <a:r>
              <a:rPr lang="en-US" altLang="en-US" sz="2400" b="1" dirty="0">
                <a:latin typeface="Baskerville Old Face" panose="02020602080505020303" pitchFamily="18" charset="0"/>
                <a:cs typeface="Arial" charset="0"/>
              </a:rPr>
              <a:t>submitted on time!</a:t>
            </a:r>
          </a:p>
          <a:p>
            <a:pPr>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Describe scientific </a:t>
            </a:r>
            <a:r>
              <a:rPr lang="en-US" altLang="en-US" sz="2400" b="1" dirty="0">
                <a:latin typeface="Baskerville Old Face" panose="02020602080505020303" pitchFamily="18" charset="0"/>
                <a:cs typeface="Arial" charset="0"/>
              </a:rPr>
              <a:t>progress, identify significant </a:t>
            </a:r>
            <a:r>
              <a:rPr lang="en-US" altLang="en-US" sz="2400" b="1" dirty="0" smtClean="0">
                <a:latin typeface="Baskerville Old Face" panose="02020602080505020303" pitchFamily="18" charset="0"/>
                <a:cs typeface="Arial" charset="0"/>
              </a:rPr>
              <a:t>changes in research and personnel</a:t>
            </a:r>
            <a:r>
              <a:rPr lang="en-US" altLang="en-US" sz="2400" b="1" dirty="0">
                <a:latin typeface="Baskerville Old Face" panose="02020602080505020303" pitchFamily="18" charset="0"/>
                <a:cs typeface="Arial" charset="0"/>
              </a:rPr>
              <a:t>, and describe plans for the subsequent budget period or year.</a:t>
            </a:r>
            <a:br>
              <a:rPr lang="en-US" altLang="en-US" sz="2400" b="1" dirty="0">
                <a:latin typeface="Baskerville Old Face" panose="02020602080505020303" pitchFamily="18" charset="0"/>
                <a:cs typeface="Arial" charset="0"/>
              </a:rPr>
            </a:br>
            <a:endParaRPr lang="en-US" altLang="en-US" sz="2400" b="1" dirty="0">
              <a:latin typeface="Baskerville Old Face" panose="02020602080505020303" pitchFamily="18" charset="0"/>
              <a:cs typeface="Arial" charset="0"/>
            </a:endParaRPr>
          </a:p>
          <a:p>
            <a:pPr algn="r">
              <a:spcBef>
                <a:spcPts val="600"/>
              </a:spcBef>
              <a:spcAft>
                <a:spcPts val="600"/>
              </a:spcAft>
              <a:buClrTx/>
            </a:pPr>
            <a:endParaRPr lang="en-US" altLang="en-US" sz="2400" dirty="0">
              <a:latin typeface="Arial" charset="0"/>
              <a:cs typeface="Arial" charset="0"/>
            </a:endParaRPr>
          </a:p>
          <a:p>
            <a:pPr marL="0" indent="0">
              <a:spcBef>
                <a:spcPts val="600"/>
              </a:spcBef>
              <a:spcAft>
                <a:spcPts val="600"/>
              </a:spcAft>
              <a:buNone/>
            </a:pPr>
            <a:endParaRPr lang="en-US" sz="2400" dirty="0"/>
          </a:p>
        </p:txBody>
      </p:sp>
    </p:spTree>
    <p:extLst>
      <p:ext uri="{BB962C8B-B14F-4D97-AF65-F5344CB8AC3E}">
        <p14:creationId xmlns:p14="http://schemas.microsoft.com/office/powerpoint/2010/main" val="2503423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R01 Progress Report (RPPR)</a:t>
            </a:r>
            <a:endParaRPr lang="en-US" sz="3200" b="1" dirty="0">
              <a:effectLst>
                <a:outerShdw blurRad="38100" dist="38100" dir="2700000" algn="tl">
                  <a:srgbClr val="000000">
                    <a:alpha val="43137"/>
                  </a:srgbClr>
                </a:outerShdw>
              </a:effectLst>
              <a:latin typeface="Baskerville Old Face" panose="02020602080505020303" pitchFamily="18" charset="0"/>
            </a:endParaRPr>
          </a:p>
        </p:txBody>
      </p:sp>
      <p:sp>
        <p:nvSpPr>
          <p:cNvPr id="3" name="Content Placeholder 2"/>
          <p:cNvSpPr>
            <a:spLocks noGrp="1"/>
          </p:cNvSpPr>
          <p:nvPr>
            <p:ph sz="quarter" idx="11"/>
          </p:nvPr>
        </p:nvSpPr>
        <p:spPr>
          <a:xfrm>
            <a:off x="876300" y="1178983"/>
            <a:ext cx="7551738" cy="4800600"/>
          </a:xfrm>
        </p:spPr>
        <p:txBody>
          <a:bodyPr>
            <a:normAutofit/>
          </a:bodyPr>
          <a:lstStyle/>
          <a:p>
            <a:pPr>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About 2-5 pages </a:t>
            </a:r>
            <a:endParaRPr lang="en-US" altLang="en-US" sz="2400" b="1" dirty="0">
              <a:latin typeface="Baskerville Old Face" panose="02020602080505020303" pitchFamily="18" charset="0"/>
              <a:cs typeface="Arial" charset="0"/>
            </a:endParaRPr>
          </a:p>
          <a:p>
            <a:pPr>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cs typeface="Arial" charset="0"/>
              </a:rPr>
              <a:t> </a:t>
            </a:r>
            <a:r>
              <a:rPr lang="en-US" altLang="en-US" sz="2400" b="1" dirty="0" smtClean="0">
                <a:latin typeface="Baskerville Old Face" panose="02020602080505020303" pitchFamily="18" charset="0"/>
                <a:cs typeface="Arial" charset="0"/>
              </a:rPr>
              <a:t>List and follow </a:t>
            </a:r>
            <a:r>
              <a:rPr lang="en-US" altLang="en-US" sz="2400" b="1" dirty="0">
                <a:latin typeface="Baskerville Old Face" panose="02020602080505020303" pitchFamily="18" charset="0"/>
                <a:cs typeface="Arial" charset="0"/>
              </a:rPr>
              <a:t>order of Specific </a:t>
            </a:r>
            <a:r>
              <a:rPr lang="en-US" altLang="en-US" sz="2400" b="1" dirty="0" smtClean="0">
                <a:latin typeface="Baskerville Old Face" panose="02020602080505020303" pitchFamily="18" charset="0"/>
                <a:cs typeface="Arial" charset="0"/>
              </a:rPr>
              <a:t>Aims</a:t>
            </a:r>
            <a:endParaRPr lang="en-US" altLang="en-US" sz="2400" b="1" dirty="0">
              <a:latin typeface="Baskerville Old Face" panose="02020602080505020303" pitchFamily="18" charset="0"/>
              <a:cs typeface="Arial" charset="0"/>
            </a:endParaRPr>
          </a:p>
          <a:p>
            <a:pPr>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cs typeface="Arial" charset="0"/>
              </a:rPr>
              <a:t> </a:t>
            </a:r>
            <a:r>
              <a:rPr lang="en-US" altLang="en-US" sz="2400" b="1" dirty="0" smtClean="0">
                <a:latin typeface="Baskerville Old Face" panose="02020602080505020303" pitchFamily="18" charset="0"/>
                <a:cs typeface="Arial" charset="0"/>
              </a:rPr>
              <a:t>Include figures, if appropriate</a:t>
            </a:r>
            <a:endParaRPr lang="en-US" altLang="en-US" sz="2400" b="1" dirty="0">
              <a:latin typeface="Baskerville Old Face" panose="02020602080505020303" pitchFamily="18" charset="0"/>
              <a:cs typeface="Arial" charset="0"/>
            </a:endParaRPr>
          </a:p>
          <a:p>
            <a:pPr>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cs typeface="Arial" charset="0"/>
              </a:rPr>
              <a:t> D</a:t>
            </a:r>
            <a:r>
              <a:rPr lang="en-US" altLang="en-US" sz="2400" b="1" dirty="0" smtClean="0">
                <a:latin typeface="Baskerville Old Face" panose="02020602080505020303" pitchFamily="18" charset="0"/>
                <a:cs typeface="Arial" charset="0"/>
              </a:rPr>
              <a:t>iscuss </a:t>
            </a:r>
            <a:r>
              <a:rPr lang="en-US" altLang="en-US" sz="2400" b="1" dirty="0">
                <a:latin typeface="Baskerville Old Face" panose="02020602080505020303" pitchFamily="18" charset="0"/>
                <a:cs typeface="Arial" charset="0"/>
              </a:rPr>
              <a:t>successes, </a:t>
            </a:r>
            <a:r>
              <a:rPr lang="en-US" altLang="en-US" sz="2400" b="1" dirty="0" smtClean="0">
                <a:latin typeface="Baskerville Old Face" panose="02020602080505020303" pitchFamily="18" charset="0"/>
                <a:cs typeface="Arial" charset="0"/>
              </a:rPr>
              <a:t>problems/failures</a:t>
            </a:r>
            <a:endParaRPr lang="en-US" altLang="en-US" sz="2400" b="1" dirty="0">
              <a:latin typeface="Baskerville Old Face" panose="02020602080505020303" pitchFamily="18" charset="0"/>
              <a:cs typeface="Arial" charset="0"/>
            </a:endParaRPr>
          </a:p>
          <a:p>
            <a:pPr>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cs typeface="Arial" charset="0"/>
              </a:rPr>
              <a:t> Publications </a:t>
            </a:r>
            <a:r>
              <a:rPr lang="en-US" altLang="en-US" sz="2400" b="1" i="1" dirty="0" smtClean="0">
                <a:latin typeface="Baskerville Old Face" panose="02020602080505020303" pitchFamily="18" charset="0"/>
                <a:cs typeface="Arial" charset="0"/>
              </a:rPr>
              <a:t>(more later!)</a:t>
            </a:r>
            <a:endParaRPr lang="en-US" altLang="en-US" sz="2400" b="1" dirty="0">
              <a:latin typeface="Baskerville Old Face" panose="02020602080505020303" pitchFamily="18" charset="0"/>
              <a:cs typeface="Arial" charset="0"/>
            </a:endParaRPr>
          </a:p>
          <a:p>
            <a:pPr>
              <a:spcBef>
                <a:spcPts val="600"/>
              </a:spcBef>
              <a:spcAft>
                <a:spcPts val="600"/>
              </a:spcAft>
              <a:buClrTx/>
              <a:buFont typeface="Arial" panose="020B0604020202020204" pitchFamily="34" charset="0"/>
              <a:buChar char="•"/>
            </a:pPr>
            <a:r>
              <a:rPr lang="en-US" altLang="en-US" sz="2400" b="1" dirty="0">
                <a:latin typeface="Baskerville Old Face" panose="02020602080505020303" pitchFamily="18" charset="0"/>
                <a:cs typeface="Arial" charset="0"/>
              </a:rPr>
              <a:t> </a:t>
            </a:r>
            <a:r>
              <a:rPr lang="en-US" altLang="en-US" sz="2400" b="1" dirty="0" smtClean="0">
                <a:latin typeface="Baskerville Old Face" panose="02020602080505020303" pitchFamily="18" charset="0"/>
                <a:cs typeface="Arial" charset="0"/>
              </a:rPr>
              <a:t>Take the </a:t>
            </a:r>
            <a:r>
              <a:rPr lang="en-US" altLang="en-US" sz="2400" b="1" dirty="0">
                <a:latin typeface="Baskerville Old Face" panose="02020602080505020303" pitchFamily="18" charset="0"/>
                <a:cs typeface="Arial" charset="0"/>
              </a:rPr>
              <a:t>PI a day or two to prepare </a:t>
            </a:r>
            <a:r>
              <a:rPr lang="en-US" altLang="en-US" sz="2400" b="1" dirty="0" smtClean="0">
                <a:latin typeface="Baskerville Old Face" panose="02020602080505020303" pitchFamily="18" charset="0"/>
                <a:cs typeface="Arial" charset="0"/>
              </a:rPr>
              <a:t>- not </a:t>
            </a:r>
            <a:r>
              <a:rPr lang="en-US" altLang="en-US" sz="2400" b="1" dirty="0">
                <a:latin typeface="Baskerville Old Face" panose="02020602080505020303" pitchFamily="18" charset="0"/>
                <a:cs typeface="Arial" charset="0"/>
              </a:rPr>
              <a:t>an hour and </a:t>
            </a:r>
            <a:r>
              <a:rPr lang="en-US" altLang="en-US" sz="2400" b="1" dirty="0" smtClean="0">
                <a:latin typeface="Baskerville Old Face" panose="02020602080505020303" pitchFamily="18" charset="0"/>
                <a:cs typeface="Arial" charset="0"/>
              </a:rPr>
              <a:t>		not </a:t>
            </a:r>
            <a:r>
              <a:rPr lang="en-US" altLang="en-US" sz="2400" b="1" dirty="0">
                <a:latin typeface="Baskerville Old Face" panose="02020602080505020303" pitchFamily="18" charset="0"/>
                <a:cs typeface="Arial" charset="0"/>
              </a:rPr>
              <a:t>a week</a:t>
            </a:r>
          </a:p>
          <a:p>
            <a:pPr>
              <a:spcBef>
                <a:spcPts val="600"/>
              </a:spcBef>
              <a:spcAft>
                <a:spcPts val="600"/>
              </a:spcAft>
            </a:pPr>
            <a:endParaRPr lang="en-US" sz="2400" dirty="0"/>
          </a:p>
        </p:txBody>
      </p:sp>
    </p:spTree>
    <p:extLst>
      <p:ext uri="{BB962C8B-B14F-4D97-AF65-F5344CB8AC3E}">
        <p14:creationId xmlns:p14="http://schemas.microsoft.com/office/powerpoint/2010/main" val="9215071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R01  Progress Report</a:t>
            </a:r>
            <a:endParaRPr lang="en-US" sz="3200" b="1" dirty="0">
              <a:effectLst>
                <a:outerShdw blurRad="38100" dist="38100" dir="2700000" algn="tl">
                  <a:srgbClr val="000000">
                    <a:alpha val="43137"/>
                  </a:srgbClr>
                </a:outerShdw>
              </a:effectLst>
              <a:latin typeface="Baskerville Old Face" panose="02020602080505020303" pitchFamily="18" charset="0"/>
            </a:endParaRPr>
          </a:p>
        </p:txBody>
      </p:sp>
      <p:sp>
        <p:nvSpPr>
          <p:cNvPr id="3" name="Content Placeholder 2"/>
          <p:cNvSpPr>
            <a:spLocks noGrp="1"/>
          </p:cNvSpPr>
          <p:nvPr>
            <p:ph sz="quarter" idx="11"/>
          </p:nvPr>
        </p:nvSpPr>
        <p:spPr/>
        <p:txBody>
          <a:bodyPr>
            <a:normAutofit/>
          </a:bodyPr>
          <a:lstStyle/>
          <a:p>
            <a:pPr>
              <a:spcBef>
                <a:spcPts val="600"/>
              </a:spcBef>
              <a:spcAft>
                <a:spcPts val="600"/>
              </a:spcAft>
              <a:buClrTx/>
              <a:buNone/>
            </a:pPr>
            <a:r>
              <a:rPr lang="en-US" altLang="en-US" sz="2400" b="1" dirty="0" smtClean="0">
                <a:solidFill>
                  <a:srgbClr val="FF0000"/>
                </a:solidFill>
                <a:latin typeface="Baskerville Old Face" panose="02020602080505020303" pitchFamily="18" charset="0"/>
                <a:cs typeface="Arial" charset="0"/>
              </a:rPr>
              <a:t>“Too </a:t>
            </a:r>
            <a:r>
              <a:rPr lang="en-US" altLang="en-US" sz="2400" b="1" dirty="0">
                <a:solidFill>
                  <a:srgbClr val="FF0000"/>
                </a:solidFill>
                <a:latin typeface="Baskerville Old Face" panose="02020602080505020303" pitchFamily="18" charset="0"/>
                <a:cs typeface="Arial" charset="0"/>
              </a:rPr>
              <a:t>much” data/progress </a:t>
            </a: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Is </a:t>
            </a:r>
            <a:r>
              <a:rPr lang="en-US" altLang="en-US" sz="2400" b="1" dirty="0">
                <a:latin typeface="Baskerville Old Face" panose="02020602080505020303" pitchFamily="18" charset="0"/>
                <a:cs typeface="Arial" charset="0"/>
              </a:rPr>
              <a:t>this really </a:t>
            </a:r>
            <a:r>
              <a:rPr lang="en-US" altLang="en-US" sz="2400" b="1" dirty="0" smtClean="0">
                <a:latin typeface="Baskerville Old Face" panose="02020602080505020303" pitchFamily="18" charset="0"/>
                <a:cs typeface="Arial" charset="0"/>
              </a:rPr>
              <a:t>just </a:t>
            </a:r>
            <a:r>
              <a:rPr lang="en-US" altLang="en-US" sz="2400" b="1" dirty="0">
                <a:latin typeface="Baskerville Old Face" panose="02020602080505020303" pitchFamily="18" charset="0"/>
                <a:cs typeface="Arial" charset="0"/>
              </a:rPr>
              <a:t>one </a:t>
            </a:r>
            <a:r>
              <a:rPr lang="en-US" altLang="en-US" sz="2400" b="1" dirty="0" smtClean="0">
                <a:latin typeface="Baskerville Old Face" panose="02020602080505020303" pitchFamily="18" charset="0"/>
                <a:cs typeface="Arial" charset="0"/>
              </a:rPr>
              <a:t>year’s </a:t>
            </a:r>
            <a:r>
              <a:rPr lang="en-US" altLang="en-US" sz="2400" b="1" dirty="0">
                <a:latin typeface="Baskerville Old Face" panose="02020602080505020303" pitchFamily="18" charset="0"/>
                <a:cs typeface="Arial" charset="0"/>
              </a:rPr>
              <a:t>progress?  Does it </a:t>
            </a:r>
            <a:r>
              <a:rPr lang="en-US" altLang="en-US" sz="2400" b="1" dirty="0" smtClean="0">
                <a:latin typeface="Baskerville Old Face" panose="02020602080505020303" pitchFamily="18" charset="0"/>
                <a:cs typeface="Arial" charset="0"/>
              </a:rPr>
              <a:t>distinguish between prior years’ &amp; </a:t>
            </a:r>
            <a:r>
              <a:rPr lang="en-US" altLang="en-US" sz="2400" b="1" dirty="0">
                <a:latin typeface="Baskerville Old Face" panose="02020602080505020303" pitchFamily="18" charset="0"/>
                <a:cs typeface="Arial" charset="0"/>
              </a:rPr>
              <a:t>most recent year’s progress</a:t>
            </a:r>
            <a:r>
              <a:rPr lang="en-US" altLang="en-US" sz="2400" b="1" dirty="0" smtClean="0">
                <a:latin typeface="Baskerville Old Face" panose="02020602080505020303" pitchFamily="18" charset="0"/>
                <a:cs typeface="Arial" charset="0"/>
              </a:rPr>
              <a:t>?</a:t>
            </a: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Is the progress </a:t>
            </a:r>
            <a:r>
              <a:rPr lang="en-US" altLang="en-US" sz="2400" b="1" dirty="0">
                <a:latin typeface="Baskerville Old Face" panose="02020602080505020303" pitchFamily="18" charset="0"/>
                <a:cs typeface="Arial" charset="0"/>
              </a:rPr>
              <a:t>from just this grant?  </a:t>
            </a:r>
            <a:r>
              <a:rPr lang="en-US" altLang="en-US" sz="2400" b="1" dirty="0" smtClean="0">
                <a:latin typeface="Baskerville Old Face" panose="02020602080505020303" pitchFamily="18" charset="0"/>
                <a:cs typeface="Arial" charset="0"/>
              </a:rPr>
              <a:t>Is the </a:t>
            </a:r>
            <a:r>
              <a:rPr lang="en-US" altLang="en-US" sz="2400" b="1" dirty="0">
                <a:latin typeface="Baskerville Old Face" panose="02020602080505020303" pitchFamily="18" charset="0"/>
                <a:cs typeface="Arial" charset="0"/>
              </a:rPr>
              <a:t>data </a:t>
            </a:r>
            <a:r>
              <a:rPr lang="en-US" altLang="en-US" sz="2400" b="1" dirty="0" smtClean="0">
                <a:latin typeface="Baskerville Old Face" panose="02020602080505020303" pitchFamily="18" charset="0"/>
                <a:cs typeface="Arial" charset="0"/>
              </a:rPr>
              <a:t>from </a:t>
            </a:r>
            <a:r>
              <a:rPr lang="en-US" altLang="en-US" sz="2400" b="1" dirty="0">
                <a:latin typeface="Baskerville Old Face" panose="02020602080505020303" pitchFamily="18" charset="0"/>
                <a:cs typeface="Arial" charset="0"/>
              </a:rPr>
              <a:t>other funding to PI’s lab, which may synergize with this project?</a:t>
            </a:r>
          </a:p>
          <a:p>
            <a:pPr>
              <a:spcBef>
                <a:spcPts val="600"/>
              </a:spcBef>
              <a:spcAft>
                <a:spcPts val="600"/>
              </a:spcAft>
              <a:buFont typeface="Arial" panose="020B0604020202020204" pitchFamily="34" charset="0"/>
              <a:buChar char="•"/>
            </a:pPr>
            <a:endParaRPr lang="en-US" sz="2400" b="1" dirty="0"/>
          </a:p>
        </p:txBody>
      </p:sp>
    </p:spTree>
    <p:extLst>
      <p:ext uri="{BB962C8B-B14F-4D97-AF65-F5344CB8AC3E}">
        <p14:creationId xmlns:p14="http://schemas.microsoft.com/office/powerpoint/2010/main" val="36579535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effectLst>
                  <a:outerShdw blurRad="38100" dist="38100" dir="2700000" algn="tl">
                    <a:srgbClr val="000000">
                      <a:alpha val="43137"/>
                    </a:srgbClr>
                  </a:outerShdw>
                </a:effectLst>
                <a:latin typeface="Baskerville Old Face" panose="02020602080505020303" pitchFamily="18" charset="0"/>
              </a:rPr>
              <a:t>R01  </a:t>
            </a:r>
            <a:r>
              <a:rPr lang="en-US" sz="3200" b="1" dirty="0">
                <a:effectLst>
                  <a:outerShdw blurRad="38100" dist="38100" dir="2700000" algn="tl">
                    <a:srgbClr val="000000">
                      <a:alpha val="43137"/>
                    </a:srgbClr>
                  </a:outerShdw>
                </a:effectLst>
                <a:latin typeface="Baskerville Old Face" panose="02020602080505020303" pitchFamily="18" charset="0"/>
              </a:rPr>
              <a:t>Progress Report</a:t>
            </a:r>
          </a:p>
        </p:txBody>
      </p:sp>
      <p:sp>
        <p:nvSpPr>
          <p:cNvPr id="3" name="Content Placeholder 2"/>
          <p:cNvSpPr>
            <a:spLocks noGrp="1"/>
          </p:cNvSpPr>
          <p:nvPr>
            <p:ph sz="quarter" idx="11"/>
          </p:nvPr>
        </p:nvSpPr>
        <p:spPr/>
        <p:txBody>
          <a:bodyPr>
            <a:normAutofit/>
          </a:bodyPr>
          <a:lstStyle/>
          <a:p>
            <a:pPr>
              <a:spcBef>
                <a:spcPts val="600"/>
              </a:spcBef>
              <a:spcAft>
                <a:spcPts val="600"/>
              </a:spcAft>
              <a:buClrTx/>
              <a:buNone/>
            </a:pPr>
            <a:r>
              <a:rPr lang="en-US" altLang="en-US" sz="2400" b="1" dirty="0" smtClean="0">
                <a:solidFill>
                  <a:srgbClr val="FF0000"/>
                </a:solidFill>
                <a:latin typeface="Baskerville Old Face" panose="02020602080505020303" pitchFamily="18" charset="0"/>
                <a:cs typeface="Arial" charset="0"/>
              </a:rPr>
              <a:t> “Too </a:t>
            </a:r>
            <a:r>
              <a:rPr lang="en-US" altLang="en-US" sz="2400" b="1" dirty="0">
                <a:solidFill>
                  <a:srgbClr val="FF0000"/>
                </a:solidFill>
                <a:latin typeface="Baskerville Old Face" panose="02020602080505020303" pitchFamily="18" charset="0"/>
                <a:cs typeface="Arial" charset="0"/>
              </a:rPr>
              <a:t>little” data/progress </a:t>
            </a: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Check with the PI if this is really </a:t>
            </a:r>
            <a:r>
              <a:rPr lang="en-US" altLang="en-US" sz="2400" b="1" dirty="0">
                <a:latin typeface="Baskerville Old Face" panose="02020602080505020303" pitchFamily="18" charset="0"/>
                <a:cs typeface="Arial" charset="0"/>
              </a:rPr>
              <a:t>an accurate account of PI’s total progress for the grant’s most recent year?  </a:t>
            </a:r>
            <a:endParaRPr lang="en-US" altLang="en-US" sz="2400" b="1" dirty="0" smtClean="0">
              <a:latin typeface="Baskerville Old Face" panose="02020602080505020303" pitchFamily="18" charset="0"/>
              <a:cs typeface="Arial" charset="0"/>
            </a:endParaRP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If </a:t>
            </a:r>
            <a:r>
              <a:rPr lang="en-US" altLang="en-US" sz="2400" b="1" dirty="0">
                <a:latin typeface="Baskerville Old Face" panose="02020602080505020303" pitchFamily="18" charset="0"/>
                <a:cs typeface="Arial" charset="0"/>
              </a:rPr>
              <a:t>so, discuss the challenges that PI has and plans to get back on track, possible help that the PD can provide, especially for New PIs</a:t>
            </a:r>
            <a:r>
              <a:rPr lang="en-US" altLang="en-US" sz="2400" b="1" dirty="0" smtClean="0">
                <a:latin typeface="Baskerville Old Face" panose="02020602080505020303" pitchFamily="18" charset="0"/>
                <a:cs typeface="Arial" charset="0"/>
              </a:rPr>
              <a:t>.</a:t>
            </a: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Is </a:t>
            </a:r>
            <a:r>
              <a:rPr lang="en-US" altLang="en-US" sz="2400" b="1" dirty="0">
                <a:latin typeface="Baskerville Old Face" panose="02020602080505020303" pitchFamily="18" charset="0"/>
                <a:cs typeface="Arial" charset="0"/>
              </a:rPr>
              <a:t>this a recurring issue with this grant and/or PI</a:t>
            </a:r>
            <a:r>
              <a:rPr lang="en-US" altLang="en-US" sz="2400" b="1" dirty="0" smtClean="0">
                <a:latin typeface="Baskerville Old Face" panose="02020602080505020303" pitchFamily="18" charset="0"/>
                <a:cs typeface="Arial" charset="0"/>
              </a:rPr>
              <a:t>.</a:t>
            </a:r>
          </a:p>
          <a:p>
            <a:pPr lvl="1">
              <a:spcBef>
                <a:spcPts val="600"/>
              </a:spcBef>
              <a:spcAft>
                <a:spcPts val="600"/>
              </a:spcAft>
              <a:buClrTx/>
              <a:buFont typeface="Arial" panose="020B0604020202020204" pitchFamily="34" charset="0"/>
              <a:buChar char="•"/>
            </a:pPr>
            <a:r>
              <a:rPr lang="en-US" altLang="en-US" sz="2400" b="1" dirty="0" smtClean="0">
                <a:latin typeface="Baskerville Old Face" panose="02020602080505020303" pitchFamily="18" charset="0"/>
                <a:cs typeface="Arial" charset="0"/>
              </a:rPr>
              <a:t>If not, </a:t>
            </a:r>
            <a:r>
              <a:rPr lang="en-US" altLang="en-US" sz="2400" b="1" dirty="0">
                <a:latin typeface="Baskerville Old Face" panose="02020602080505020303" pitchFamily="18" charset="0"/>
                <a:cs typeface="Arial" charset="0"/>
              </a:rPr>
              <a:t>then PI needs to revise </a:t>
            </a:r>
            <a:r>
              <a:rPr lang="en-US" altLang="en-US" sz="2400" b="1" dirty="0" smtClean="0">
                <a:latin typeface="Baskerville Old Face" panose="02020602080505020303" pitchFamily="18" charset="0"/>
                <a:cs typeface="Arial" charset="0"/>
              </a:rPr>
              <a:t>and </a:t>
            </a:r>
            <a:r>
              <a:rPr lang="en-US" altLang="en-US" sz="2400" b="1" dirty="0">
                <a:latin typeface="Baskerville Old Face" panose="02020602080505020303" pitchFamily="18" charset="0"/>
                <a:cs typeface="Arial" charset="0"/>
              </a:rPr>
              <a:t>provide sufficient information on </a:t>
            </a:r>
            <a:r>
              <a:rPr lang="en-US" altLang="en-US" sz="2400" b="1" dirty="0" smtClean="0">
                <a:latin typeface="Baskerville Old Face" panose="02020602080505020303" pitchFamily="18" charset="0"/>
                <a:cs typeface="Arial" charset="0"/>
              </a:rPr>
              <a:t>progress and results.</a:t>
            </a:r>
            <a:endParaRPr lang="en-US" altLang="en-US" sz="2400" b="1" dirty="0">
              <a:latin typeface="Baskerville Old Face" panose="02020602080505020303" pitchFamily="18" charset="0"/>
              <a:cs typeface="Arial" charset="0"/>
            </a:endParaRPr>
          </a:p>
          <a:p>
            <a:pPr lvl="2">
              <a:spcBef>
                <a:spcPts val="600"/>
              </a:spcBef>
              <a:spcAft>
                <a:spcPts val="600"/>
              </a:spcAft>
              <a:buClrTx/>
              <a:buFont typeface="Arial" panose="020B0604020202020204" pitchFamily="34" charset="0"/>
              <a:buChar char="•"/>
            </a:pPr>
            <a:endParaRPr lang="en-US" altLang="en-US" sz="2400" b="1" dirty="0">
              <a:latin typeface="Baskerville Old Face" panose="02020602080505020303" pitchFamily="18" charset="0"/>
              <a:cs typeface="Arial" charset="0"/>
            </a:endParaRPr>
          </a:p>
        </p:txBody>
      </p:sp>
    </p:spTree>
    <p:extLst>
      <p:ext uri="{BB962C8B-B14F-4D97-AF65-F5344CB8AC3E}">
        <p14:creationId xmlns:p14="http://schemas.microsoft.com/office/powerpoint/2010/main" val="1436110709"/>
      </p:ext>
    </p:extLst>
  </p:cSld>
  <p:clrMapOvr>
    <a:masterClrMapping/>
  </p:clrMapOvr>
  <p:timing>
    <p:tnLst>
      <p:par>
        <p:cTn id="1" dur="indefinite" restart="never" nodeType="tmRoot"/>
      </p:par>
    </p:tnLst>
  </p:timing>
</p:sld>
</file>

<file path=ppt/theme/theme1.xml><?xml version="1.0" encoding="utf-8"?>
<a:theme xmlns:a="http://schemas.openxmlformats.org/drawingml/2006/main" name="NCI PPT Template 4x3 BLUE">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4F34B87B-9C7A-41AE-A6CB-48536223DFF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2798</TotalTime>
  <Words>896</Words>
  <Application>Microsoft Office PowerPoint</Application>
  <PresentationFormat>On-screen Show (4:3)</PresentationFormat>
  <Paragraphs>97</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NCI PPT Template 4x3 BLUE</vt:lpstr>
      <vt:lpstr>Wisp</vt:lpstr>
      <vt:lpstr>Communicating With Your Program Director: Understanding the Who, Why &amp; How</vt:lpstr>
      <vt:lpstr>Interacting with Your Program Director</vt:lpstr>
      <vt:lpstr>Program Director Responsibilities</vt:lpstr>
      <vt:lpstr>PI Responsibilities</vt:lpstr>
      <vt:lpstr>Information Provided by NIH</vt:lpstr>
      <vt:lpstr>Progress of Your Research </vt:lpstr>
      <vt:lpstr>R01 Progress Report (RPPR)</vt:lpstr>
      <vt:lpstr>R01  Progress Report</vt:lpstr>
      <vt:lpstr>R01  Progress Report</vt:lpstr>
      <vt:lpstr>Progress Report For Supplements</vt:lpstr>
      <vt:lpstr>Unique Situations</vt:lpstr>
      <vt:lpstr>NIH Public Access Policy</vt:lpstr>
      <vt:lpstr>Evidence of Compliance</vt:lpstr>
      <vt:lpstr>Implementing Rigor &amp; Transparency In NIH Research Grant Applications</vt:lpstr>
      <vt:lpstr>PowerPoint Presentation</vt:lpstr>
    </vt:vector>
  </TitlesOfParts>
  <Company>Sapient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Sapient</dc:creator>
  <cp:lastModifiedBy>Sathyamoorthy, Neeraja (NIH/NCI) [E]</cp:lastModifiedBy>
  <cp:revision>211</cp:revision>
  <cp:lastPrinted>2016-03-03T20:08:55Z</cp:lastPrinted>
  <dcterms:created xsi:type="dcterms:W3CDTF">2013-05-02T18:01:03Z</dcterms:created>
  <dcterms:modified xsi:type="dcterms:W3CDTF">2016-03-07T21:14:59Z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ive_LatestUserAccountName">
    <vt:lpwstr>ctompk</vt:lpwstr>
  </property>
  <property fmtid="{D5CDD505-2E9C-101B-9397-08002B2CF9AE}" pid="3" name="Offisync_UpdateToken">
    <vt:lpwstr>6</vt:lpwstr>
  </property>
  <property fmtid="{D5CDD505-2E9C-101B-9397-08002B2CF9AE}" pid="4" name="Jive_VersionGuid">
    <vt:lpwstr>52528687-c425-4c02-aa36-9dee618be8dc</vt:lpwstr>
  </property>
  <property fmtid="{D5CDD505-2E9C-101B-9397-08002B2CF9AE}" pid="5" name="Offisync_ProviderInitializationData">
    <vt:lpwstr>https://vox.sapient.com</vt:lpwstr>
  </property>
  <property fmtid="{D5CDD505-2E9C-101B-9397-08002B2CF9AE}" pid="6" name="Offisync_ServerID">
    <vt:lpwstr>2a760b3e-54a5-418b-9dd9-555cd32dea45</vt:lpwstr>
  </property>
  <property fmtid="{D5CDD505-2E9C-101B-9397-08002B2CF9AE}" pid="7" name="Offisync_UniqueId">
    <vt:lpwstr>79519</vt:lpwstr>
  </property>
</Properties>
</file>