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979" r:id="rId2"/>
  </p:sldMasterIdLst>
  <p:notesMasterIdLst>
    <p:notesMasterId r:id="rId19"/>
  </p:notesMasterIdLst>
  <p:handoutMasterIdLst>
    <p:handoutMasterId r:id="rId20"/>
  </p:handoutMasterIdLst>
  <p:sldIdLst>
    <p:sldId id="256" r:id="rId3"/>
    <p:sldId id="360" r:id="rId4"/>
    <p:sldId id="259" r:id="rId5"/>
    <p:sldId id="359" r:id="rId6"/>
    <p:sldId id="309" r:id="rId7"/>
    <p:sldId id="345" r:id="rId8"/>
    <p:sldId id="347" r:id="rId9"/>
    <p:sldId id="348" r:id="rId10"/>
    <p:sldId id="312" r:id="rId11"/>
    <p:sldId id="332" r:id="rId12"/>
    <p:sldId id="346" r:id="rId13"/>
    <p:sldId id="363" r:id="rId14"/>
    <p:sldId id="320" r:id="rId15"/>
    <p:sldId id="334" r:id="rId16"/>
    <p:sldId id="353" r:id="rId17"/>
    <p:sldId id="357" r:id="rId18"/>
  </p:sldIdLst>
  <p:sldSz cx="9144000" cy="6858000" type="screen4x3"/>
  <p:notesSz cx="7010400" cy="92964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E"/>
    <a:srgbClr val="1E7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83004" autoAdjust="0"/>
  </p:normalViewPr>
  <p:slideViewPr>
    <p:cSldViewPr>
      <p:cViewPr varScale="1">
        <p:scale>
          <a:sx n="77" d="100"/>
          <a:sy n="77" d="100"/>
        </p:scale>
        <p:origin x="-1320" y="-84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5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C33E1639-350D-4EAA-8569-16147F8A4CA4}" type="datetime1">
              <a:rPr lang="en-US"/>
              <a:pPr>
                <a:defRPr/>
              </a:pPr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National Cancer Institute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2EB3DB1E-E823-450B-A0A3-821D8A639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9256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37B9ED30-A481-412B-A492-D361758C741F}" type="datetime1">
              <a:rPr lang="en-US"/>
              <a:pPr>
                <a:defRPr/>
              </a:pPr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National Cancer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A43BA045-810C-4045-BD1F-8EE72ABD5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983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B1820F-7197-4805-8037-2AF052202DED}" type="slidenum">
              <a:rPr lang="en-US" smtClean="0">
                <a:ea typeface="ＭＳ Ｐゴシック" charset="-128"/>
              </a:rPr>
              <a:pPr/>
              <a:t>1</a:t>
            </a:fld>
            <a:endParaRPr lang="en-US" dirty="0" smtClean="0">
              <a:ea typeface="ＭＳ Ｐゴシック" charset="-128"/>
            </a:endParaRP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91C086-170F-456E-B468-4B519B290BC4}" type="datetime1">
              <a:rPr lang="en-US" smtClean="0">
                <a:ea typeface="ＭＳ Ｐゴシック" charset="-128"/>
              </a:rPr>
              <a:pPr/>
              <a:t>3/8/2016</a:t>
            </a:fld>
            <a:endParaRPr lang="en-US" dirty="0" smtClean="0">
              <a:ea typeface="ＭＳ Ｐゴシック" charset="-128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National Cancer Institute</a:t>
            </a:r>
          </a:p>
        </p:txBody>
      </p:sp>
      <p:sp>
        <p:nvSpPr>
          <p:cNvPr id="22535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FY12 – K99s with NGA</a:t>
            </a:r>
            <a:r>
              <a:rPr lang="en-US" baseline="0" dirty="0" smtClean="0">
                <a:ea typeface="ＭＳ Ｐゴシック" charset="-128"/>
              </a:rPr>
              <a:t> in IMPACII (does not account for all K99s that were </a:t>
            </a:r>
            <a:r>
              <a:rPr lang="en-US" baseline="0" smtClean="0">
                <a:ea typeface="ＭＳ Ｐゴシック" charset="-128"/>
              </a:rPr>
              <a:t>awarded in FY12)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23" indent="-28616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65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511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37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232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093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3955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1814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23" indent="-28616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65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511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37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232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093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3955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1814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673FD1D-1040-4CA4-A0B5-4DC06AFF71D1}" type="datetime1">
              <a:rPr lang="en-US" sz="1200">
                <a:solidFill>
                  <a:prstClr val="black"/>
                </a:solidFill>
              </a:rPr>
              <a:pPr/>
              <a:t>3/8/2016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23" indent="-28616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65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511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37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232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093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3955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1814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National Cancer Institute</a:t>
            </a:r>
          </a:p>
        </p:txBody>
      </p:sp>
      <p:sp>
        <p:nvSpPr>
          <p:cNvPr id="3891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23" indent="-28616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65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511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37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232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093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3955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1814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2E6A4A1-B4A5-4351-916D-EF42E082EA75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58B14A-4334-4E1B-A230-3C32C49516F6}" type="datetime1">
              <a:rPr lang="en-US" smtClean="0">
                <a:ea typeface="ＭＳ Ｐゴシック" charset="-128"/>
              </a:rPr>
              <a:pPr/>
              <a:t>3/8/2016</a:t>
            </a:fld>
            <a:endParaRPr lang="en-US" dirty="0" smtClean="0">
              <a:ea typeface="ＭＳ Ｐゴシック" charset="-128"/>
            </a:endParaRP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National Cancer Institute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0D19CC-5480-4874-AADC-F60CF5E5C675}" type="slidenum">
              <a:rPr lang="en-US" smtClean="0">
                <a:ea typeface="ＭＳ Ｐゴシック" charset="-128"/>
              </a:rPr>
              <a:pPr/>
              <a:t>3</a:t>
            </a:fld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have number</a:t>
            </a:r>
            <a:r>
              <a:rPr lang="en-US" baseline="0" dirty="0" smtClean="0"/>
              <a:t> of applications and success rate in this slide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7B9ED30-A481-412B-A492-D361758C741F}" type="datetime1">
              <a:rPr lang="en-US" smtClean="0"/>
              <a:pPr>
                <a:defRPr/>
              </a:pPr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Cancer Institute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43BA045-810C-4045-BD1F-8EE72ABD51A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22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64" indent="-286179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715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600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486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64" indent="-286179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715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600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486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673FD1D-1040-4CA4-A0B5-4DC06AFF71D1}" type="datetime1">
              <a:rPr lang="en-US" sz="1200">
                <a:solidFill>
                  <a:prstClr val="black"/>
                </a:solidFill>
              </a:rPr>
              <a:pPr/>
              <a:t>3/8/2016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64" indent="-286179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715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600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486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National Cancer Institute</a:t>
            </a:r>
          </a:p>
        </p:txBody>
      </p:sp>
      <p:sp>
        <p:nvSpPr>
          <p:cNvPr id="3891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64" indent="-286179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715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600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486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2E6A4A1-B4A5-4351-916D-EF42E082EA75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23" indent="-28616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65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511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37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232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093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3955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1814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23" indent="-28616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65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511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37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232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093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3955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1814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673FD1D-1040-4CA4-A0B5-4DC06AFF71D1}" type="datetime1">
              <a:rPr lang="en-US" sz="1200">
                <a:solidFill>
                  <a:prstClr val="black"/>
                </a:solidFill>
              </a:rPr>
              <a:pPr/>
              <a:t>3/8/2016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23" indent="-28616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65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511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37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232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093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3955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1814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National Cancer Institute</a:t>
            </a:r>
          </a:p>
        </p:txBody>
      </p:sp>
      <p:sp>
        <p:nvSpPr>
          <p:cNvPr id="3891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23" indent="-28616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65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511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37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232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093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3955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1814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2E6A4A1-B4A5-4351-916D-EF42E082EA75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23" indent="-28616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65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511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37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232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093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3955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1814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23" indent="-28616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65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511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37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232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093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3955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1814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673FD1D-1040-4CA4-A0B5-4DC06AFF71D1}" type="datetime1">
              <a:rPr lang="en-US" sz="1200">
                <a:solidFill>
                  <a:prstClr val="black"/>
                </a:solidFill>
              </a:rPr>
              <a:pPr/>
              <a:t>3/8/2016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23" indent="-28616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65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511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37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232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093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3955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1814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National Cancer Institute</a:t>
            </a:r>
          </a:p>
        </p:txBody>
      </p:sp>
      <p:sp>
        <p:nvSpPr>
          <p:cNvPr id="3891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23" indent="-28616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65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511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37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232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093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3955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1814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2E6A4A1-B4A5-4351-916D-EF42E082EA75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64" indent="-286179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715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600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486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64" indent="-286179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715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600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486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673FD1D-1040-4CA4-A0B5-4DC06AFF71D1}" type="datetime1">
              <a:rPr lang="en-US" sz="1200">
                <a:solidFill>
                  <a:prstClr val="black"/>
                </a:solidFill>
              </a:rPr>
              <a:pPr/>
              <a:t>3/8/2016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64" indent="-286179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715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600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486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National Cancer Institute</a:t>
            </a:r>
          </a:p>
        </p:txBody>
      </p:sp>
      <p:sp>
        <p:nvSpPr>
          <p:cNvPr id="3891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64" indent="-286179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715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600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486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2E6A4A1-B4A5-4351-916D-EF42E082EA75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23" indent="-28616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65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511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37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232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093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3955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1814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23" indent="-28616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65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511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37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232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093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3955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1814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673FD1D-1040-4CA4-A0B5-4DC06AFF71D1}" type="datetime1">
              <a:rPr lang="en-US" sz="1200">
                <a:solidFill>
                  <a:prstClr val="black"/>
                </a:solidFill>
              </a:rPr>
              <a:pPr/>
              <a:t>3/8/2016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23" indent="-28616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65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511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37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232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093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3955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1814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National Cancer Institute</a:t>
            </a:r>
          </a:p>
        </p:txBody>
      </p:sp>
      <p:sp>
        <p:nvSpPr>
          <p:cNvPr id="3891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23" indent="-28616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65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511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372" indent="-228931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232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093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3955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1814" indent="-2289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2E6A4A1-B4A5-4351-916D-EF42E082EA75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charset="-128"/>
              </a:rPr>
              <a:t>FY 2012 modified from NIH Reporter counts of 147 unique applications reviewed;</a:t>
            </a:r>
            <a:r>
              <a:rPr lang="en-US" baseline="0" dirty="0" smtClean="0">
                <a:ea typeface="ＭＳ Ｐゴシック" charset="-128"/>
              </a:rPr>
              <a:t> 29 awarded; resulting in 19.7 % success rate</a:t>
            </a:r>
          </a:p>
          <a:p>
            <a:r>
              <a:rPr lang="en-US" baseline="0" dirty="0" smtClean="0">
                <a:ea typeface="ＭＳ Ｐゴシック" charset="-128"/>
              </a:rPr>
              <a:t>NIH Reporter Numbers: 147 reviewed / 25 awards / 17 success rate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64" indent="-286179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715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600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486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64" indent="-286179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715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600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486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673FD1D-1040-4CA4-A0B5-4DC06AFF71D1}" type="datetime1">
              <a:rPr lang="en-US" sz="1200">
                <a:solidFill>
                  <a:prstClr val="black"/>
                </a:solidFill>
              </a:rPr>
              <a:pPr/>
              <a:t>3/8/2016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891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64" indent="-286179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715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600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486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National Cancer Institute</a:t>
            </a:r>
          </a:p>
        </p:txBody>
      </p:sp>
      <p:sp>
        <p:nvSpPr>
          <p:cNvPr id="3891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4064" indent="-286179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4715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2600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60486" indent="-228943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2E6A4A1-B4A5-4351-916D-EF42E082EA75}" type="slidenum">
              <a:rPr lang="en-US" sz="1200">
                <a:solidFill>
                  <a:prstClr val="black"/>
                </a:solidFill>
              </a:rPr>
              <a:pPr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1447800"/>
            <a:ext cx="6705600" cy="19812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274638"/>
            <a:ext cx="169545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93395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8E59D-A89F-4B53-BADE-4083D5BA2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1447800"/>
            <a:ext cx="6705600" cy="19812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6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82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010" y="274638"/>
            <a:ext cx="7772400" cy="1249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10" y="1676400"/>
            <a:ext cx="777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4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406900"/>
            <a:ext cx="64373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906713"/>
            <a:ext cx="64373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019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629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9812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1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020" y="274638"/>
            <a:ext cx="667745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6876" y="1798638"/>
            <a:ext cx="3278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6876" y="2438400"/>
            <a:ext cx="3278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798638"/>
            <a:ext cx="32794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438400"/>
            <a:ext cx="32794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68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183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73051"/>
            <a:ext cx="6553200" cy="4756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5257800"/>
            <a:ext cx="6553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824538"/>
            <a:ext cx="6553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22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011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0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274638"/>
            <a:ext cx="169545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93395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69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810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/>
            </a:lvl1pPr>
          </a:lstStyle>
          <a:p>
            <a:pPr>
              <a:defRPr/>
            </a:pPr>
            <a:fld id="{C8F294B0-6BEB-4C46-A9F2-0E3098EC603C}" type="datetime1">
              <a:rPr lang="en-US">
                <a:solidFill>
                  <a:srgbClr val="000000"/>
                </a:solidFill>
              </a:rPr>
              <a:pPr>
                <a:defRPr/>
              </a:pPr>
              <a:t>3/8/2016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 pitchFamily="18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/>
            </a:lvl1pPr>
          </a:lstStyle>
          <a:p>
            <a:pPr>
              <a:defRPr/>
            </a:pPr>
            <a:fld id="{922ED78C-FAF6-4BF6-99FE-F7F532B8B4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7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010" y="274638"/>
            <a:ext cx="7772400" cy="1249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10" y="1676400"/>
            <a:ext cx="77724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406900"/>
            <a:ext cx="64373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906713"/>
            <a:ext cx="64373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629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9812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020" y="274638"/>
            <a:ext cx="667745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6876" y="1798638"/>
            <a:ext cx="3278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6876" y="2438400"/>
            <a:ext cx="3278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798638"/>
            <a:ext cx="32794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438400"/>
            <a:ext cx="32794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73051"/>
            <a:ext cx="6553200" cy="4756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5257800"/>
            <a:ext cx="6553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824538"/>
            <a:ext cx="6553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08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708660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65" r:id="rId2"/>
    <p:sldLayoutId id="2147483976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7" r:id="rId13"/>
    <p:sldLayoutId id="214748397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086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70866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26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5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6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7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.gov/grants-training/training/funding/K12#resources" TargetMode="External"/><Relationship Id="rId2" Type="http://schemas.openxmlformats.org/officeDocument/2006/relationships/hyperlink" Target="http://www.cancer.gov/grants-training/training/funding/T32#resource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3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9"/>
          <p:cNvSpPr txBox="1">
            <a:spLocks noChangeArrowheads="1"/>
          </p:cNvSpPr>
          <p:nvPr/>
        </p:nvSpPr>
        <p:spPr bwMode="auto">
          <a:xfrm>
            <a:off x="1752600" y="1371600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NCI Awards to Support Trainees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2743200"/>
            <a:ext cx="5410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pitchFamily="1" charset="-128"/>
                <a:cs typeface="Times" pitchFamily="18" charset="0"/>
              </a:rPr>
              <a:t>Ming Lei, Ph.D.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  <a:latin typeface="+mn-lt"/>
                <a:ea typeface="ＭＳ Ｐゴシック" pitchFamily="1" charset="-128"/>
                <a:cs typeface="Times" pitchFamily="18" charset="0"/>
              </a:rPr>
              <a:t>Cancer Training Branch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  <a:latin typeface="+mn-lt"/>
                <a:ea typeface="ＭＳ Ｐゴシック" pitchFamily="1" charset="-128"/>
                <a:cs typeface="Times" pitchFamily="18" charset="0"/>
              </a:rPr>
              <a:t>Center for Cancer Training</a:t>
            </a:r>
            <a:endParaRPr lang="en-US" kern="0" dirty="0">
              <a:solidFill>
                <a:schemeClr val="bg1"/>
              </a:solidFill>
              <a:latin typeface="+mn-lt"/>
              <a:ea typeface="ＭＳ Ｐゴシック" pitchFamily="1" charset="-128"/>
              <a:cs typeface="Times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kern="0" dirty="0">
              <a:solidFill>
                <a:schemeClr val="bg1"/>
              </a:solidFill>
              <a:latin typeface="+mn-lt"/>
              <a:ea typeface="ＭＳ Ｐゴシック" pitchFamily="1" charset="-128"/>
              <a:cs typeface="Times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  <a:latin typeface="+mn-lt"/>
                <a:ea typeface="ＭＳ Ｐゴシック" pitchFamily="1" charset="-128"/>
                <a:cs typeface="Times" pitchFamily="18" charset="0"/>
              </a:rPr>
              <a:t>03/09/2016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  <a:latin typeface="+mn-lt"/>
                <a:ea typeface="ＭＳ Ｐゴシック" pitchFamily="1" charset="-128"/>
                <a:cs typeface="Times" pitchFamily="18" charset="0"/>
              </a:rPr>
              <a:t>DCB New Grantee Workshop</a:t>
            </a:r>
            <a:endParaRPr lang="en-US" kern="0" dirty="0">
              <a:solidFill>
                <a:schemeClr val="bg1"/>
              </a:solidFill>
              <a:latin typeface="+mn-lt"/>
              <a:ea typeface="ＭＳ Ｐゴシック" pitchFamily="1" charset="-128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23813" y="6535738"/>
            <a:ext cx="54911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000" smtClean="0">
                <a:solidFill>
                  <a:srgbClr val="000000"/>
                </a:solidFill>
                <a:latin typeface="Arial" charset="0"/>
              </a:rPr>
              <a:t>*  Applications having one or more amendments in the same fiscal year are counted only once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90563" y="274638"/>
            <a:ext cx="7772400" cy="1249362"/>
          </a:xfrm>
        </p:spPr>
        <p:txBody>
          <a:bodyPr/>
          <a:lstStyle/>
          <a:p>
            <a:pPr>
              <a:defRPr/>
            </a:pPr>
            <a:r>
              <a:rPr lang="en-US" sz="3200" b="1" i="1" dirty="0" smtClean="0">
                <a:ea typeface="ＭＳ Ｐゴシック" charset="-128"/>
              </a:rPr>
              <a:t>F32 Competing Applications, Awards and Success Rates*</a:t>
            </a:r>
            <a:endParaRPr lang="en-US" sz="3200" i="1" dirty="0" smtClean="0">
              <a:ea typeface="ＭＳ Ｐゴシック" charset="-128"/>
            </a:endParaRPr>
          </a:p>
        </p:txBody>
      </p:sp>
      <p:graphicFrame>
        <p:nvGraphicFramePr>
          <p:cNvPr id="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140018"/>
              </p:ext>
            </p:extLst>
          </p:nvPr>
        </p:nvGraphicFramePr>
        <p:xfrm>
          <a:off x="914400" y="1524000"/>
          <a:ext cx="7505700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Worksheet" r:id="rId4" imgW="7781940" imgH="4734015" progId="Excel.Sheet.8">
                  <p:embed/>
                </p:oleObj>
              </mc:Choice>
              <mc:Fallback>
                <p:oleObj name="Worksheet" r:id="rId4" imgW="7781940" imgH="473401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7505700" cy="453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6535" y="2767310"/>
            <a:ext cx="461665" cy="2490490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Applications / Awards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9738" y="6164263"/>
            <a:ext cx="13858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Fiscal Year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8200" y="3143250"/>
            <a:ext cx="461963" cy="165735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Success Rate </a:t>
            </a:r>
          </a:p>
        </p:txBody>
      </p:sp>
    </p:spTree>
    <p:extLst>
      <p:ext uri="{BB962C8B-B14F-4D97-AF65-F5344CB8AC3E}">
        <p14:creationId xmlns:p14="http://schemas.microsoft.com/office/powerpoint/2010/main" val="5739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91010" y="274638"/>
            <a:ext cx="7772400" cy="1249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i="1" dirty="0" smtClean="0">
                <a:ea typeface="ＭＳ Ｐゴシック" charset="-128"/>
              </a:rPr>
              <a:t>F32 </a:t>
            </a:r>
            <a:r>
              <a:rPr lang="en-US" b="1" i="1" dirty="0" err="1" smtClean="0">
                <a:ea typeface="ＭＳ Ｐゴシック" charset="-128"/>
              </a:rPr>
              <a:t>Awardee</a:t>
            </a:r>
            <a:r>
              <a:rPr lang="en-US" b="1" i="1" dirty="0" smtClean="0">
                <a:ea typeface="ＭＳ Ｐゴシック" charset="-128"/>
              </a:rPr>
              <a:t> Profile</a:t>
            </a:r>
            <a:endParaRPr lang="en-US" i="1" dirty="0" smtClean="0">
              <a:ea typeface="ＭＳ Ｐゴシック" charset="-128"/>
            </a:endParaRPr>
          </a:p>
        </p:txBody>
      </p:sp>
      <p:graphicFrame>
        <p:nvGraphicFramePr>
          <p:cNvPr id="1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340822"/>
              </p:ext>
            </p:extLst>
          </p:nvPr>
        </p:nvGraphicFramePr>
        <p:xfrm>
          <a:off x="860808" y="1265237"/>
          <a:ext cx="7772400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Worksheet" r:id="rId4" imgW="8820090" imgH="4552860" progId="Excel.Sheet.8">
                  <p:embed/>
                </p:oleObj>
              </mc:Choice>
              <mc:Fallback>
                <p:oleObj name="Worksheet" r:id="rId4" imgW="8820090" imgH="455286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808" y="1265237"/>
                        <a:ext cx="7772400" cy="467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81000" y="2819401"/>
            <a:ext cx="553998" cy="144780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Numbers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60023" y="5943600"/>
            <a:ext cx="185178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Characteristics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0" y="2074277"/>
            <a:ext cx="76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Yes</a:t>
            </a:r>
            <a:endParaRPr lang="en-US" sz="16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4665077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No</a:t>
            </a:r>
            <a:endParaRPr lang="en-US" sz="16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0286" y="4758154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7012" y="3375084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3+</a:t>
            </a:r>
            <a:endParaRPr lang="en-US" sz="16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199" y="4105179"/>
            <a:ext cx="351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33517" y="4412342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62100" y="470262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MD</a:t>
            </a:r>
            <a:endParaRPr lang="en-US" sz="16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8229" y="13716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PhD</a:t>
            </a:r>
            <a:endParaRPr lang="en-US" sz="16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52600" y="3962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MD/PhD</a:t>
            </a:r>
            <a:endParaRPr lang="en-US" sz="16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48000" y="4588877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Other</a:t>
            </a:r>
            <a:endParaRPr lang="en-US" sz="1600" dirty="0">
              <a:latin typeface="+mn-lt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2286000" y="4343400"/>
            <a:ext cx="152400" cy="6857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44984" y="274638"/>
            <a:ext cx="7637016" cy="1249362"/>
          </a:xfrm>
        </p:spPr>
        <p:txBody>
          <a:bodyPr/>
          <a:lstStyle/>
          <a:p>
            <a:r>
              <a:rPr lang="en-US" b="1" i="1" dirty="0" smtClean="0"/>
              <a:t>NCI F99/K00: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/>
              <a:t>A </a:t>
            </a:r>
            <a:r>
              <a:rPr lang="en-US" b="1" i="1" dirty="0" smtClean="0"/>
              <a:t>Pilot </a:t>
            </a:r>
            <a:r>
              <a:rPr lang="en-US" b="1" i="1" dirty="0"/>
              <a:t>Fellowship Program</a:t>
            </a:r>
            <a:endParaRPr lang="en-US" i="1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524000"/>
            <a:ext cx="845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9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8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7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Goal:	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1800" b="1" dirty="0">
                <a:solidFill>
                  <a:schemeClr val="bg1"/>
                </a:solidFill>
              </a:rPr>
              <a:t>	</a:t>
            </a:r>
            <a:r>
              <a:rPr lang="en-US" sz="1800" b="1" dirty="0" smtClean="0">
                <a:solidFill>
                  <a:schemeClr val="bg1"/>
                </a:solidFill>
              </a:rPr>
              <a:t>Encourage </a:t>
            </a:r>
            <a:r>
              <a:rPr lang="en-US" sz="1800" b="1" u="sng" dirty="0" smtClean="0">
                <a:solidFill>
                  <a:schemeClr val="bg1"/>
                </a:solidFill>
              </a:rPr>
              <a:t>outstanding</a:t>
            </a:r>
            <a:r>
              <a:rPr lang="en-US" sz="1800" b="1" dirty="0" smtClean="0">
                <a:solidFill>
                  <a:schemeClr val="bg1"/>
                </a:solidFill>
              </a:rPr>
              <a:t> graduate 	students to pursue independent 	cancer research careers</a:t>
            </a:r>
          </a:p>
          <a:p>
            <a:pPr>
              <a:lnSpc>
                <a:spcPct val="114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Dual-phase Funding:</a:t>
            </a:r>
          </a:p>
          <a:p>
            <a:pPr marL="457200" lvl="2" indent="0">
              <a:lnSpc>
                <a:spcPct val="114000"/>
              </a:lnSpc>
              <a:buNone/>
            </a:pPr>
            <a:r>
              <a:rPr lang="en-US" b="1" dirty="0" smtClean="0">
                <a:solidFill>
                  <a:schemeClr val="bg1"/>
                </a:solidFill>
              </a:rPr>
              <a:t>1-2 years’ support for completing PhD dissertation (F99)</a:t>
            </a:r>
          </a:p>
          <a:p>
            <a:pPr marL="457200" lvl="2" indent="0">
              <a:lnSpc>
                <a:spcPct val="114000"/>
              </a:lnSpc>
              <a:buNone/>
            </a:pPr>
            <a:r>
              <a:rPr lang="en-US" b="1" dirty="0" smtClean="0">
                <a:solidFill>
                  <a:schemeClr val="bg1"/>
                </a:solidFill>
              </a:rPr>
              <a:t>Up to four years support for postdoctoral training (K00) </a:t>
            </a:r>
          </a:p>
          <a:p>
            <a:pPr marL="228600" lvl="1">
              <a:lnSpc>
                <a:spcPct val="114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One applicant </a:t>
            </a:r>
            <a:r>
              <a:rPr lang="en-US" sz="1800" b="1" dirty="0" smtClean="0">
                <a:solidFill>
                  <a:schemeClr val="bg1"/>
                </a:solidFill>
              </a:rPr>
              <a:t>nominated </a:t>
            </a:r>
            <a:r>
              <a:rPr lang="en-US" sz="1800" b="1" dirty="0">
                <a:solidFill>
                  <a:schemeClr val="bg1"/>
                </a:solidFill>
              </a:rPr>
              <a:t>by </a:t>
            </a:r>
            <a:r>
              <a:rPr lang="en-US" sz="1800" b="1" dirty="0" smtClean="0">
                <a:solidFill>
                  <a:schemeClr val="bg1"/>
                </a:solidFill>
              </a:rPr>
              <a:t>each </a:t>
            </a:r>
            <a:r>
              <a:rPr lang="en-US" sz="1800" b="1" dirty="0" smtClean="0">
                <a:solidFill>
                  <a:schemeClr val="bg1"/>
                </a:solidFill>
              </a:rPr>
              <a:t>institution each year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lvl="1" indent="0">
              <a:lnSpc>
                <a:spcPct val="114000"/>
              </a:lnSpc>
              <a:buClr>
                <a:srgbClr val="C20230"/>
              </a:buClr>
              <a:buNone/>
            </a:pPr>
            <a:r>
              <a:rPr lang="en-US" sz="1800" b="1" dirty="0">
                <a:solidFill>
                  <a:schemeClr val="bg1"/>
                </a:solidFill>
              </a:rPr>
              <a:t>3</a:t>
            </a:r>
            <a:r>
              <a:rPr lang="en-US" sz="1800" b="1" baseline="30000" dirty="0">
                <a:solidFill>
                  <a:schemeClr val="bg1"/>
                </a:solidFill>
              </a:rPr>
              <a:t>rd</a:t>
            </a:r>
            <a:r>
              <a:rPr lang="en-US" sz="1800" b="1" dirty="0">
                <a:solidFill>
                  <a:schemeClr val="bg1"/>
                </a:solidFill>
              </a:rPr>
              <a:t> or 4</a:t>
            </a:r>
            <a:r>
              <a:rPr lang="en-US" sz="1800" b="1" baseline="30000" dirty="0">
                <a:solidFill>
                  <a:schemeClr val="bg1"/>
                </a:solidFill>
              </a:rPr>
              <a:t>th</a:t>
            </a:r>
            <a:r>
              <a:rPr lang="en-US" sz="1800" b="1" dirty="0">
                <a:solidFill>
                  <a:schemeClr val="bg1"/>
                </a:solidFill>
              </a:rPr>
              <a:t> year PhD students</a:t>
            </a:r>
          </a:p>
          <a:p>
            <a:pPr marL="457200" lvl="2" indent="0">
              <a:lnSpc>
                <a:spcPct val="114000"/>
              </a:lnSpc>
              <a:buClr>
                <a:srgbClr val="C20230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No US citizenship requirement</a:t>
            </a:r>
          </a:p>
          <a:p>
            <a:pPr marL="457200" lvl="2" indent="0">
              <a:lnSpc>
                <a:spcPct val="114000"/>
              </a:lnSpc>
              <a:buClr>
                <a:srgbClr val="C20230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Current F31 awardees and applicants (PhDs) </a:t>
            </a:r>
            <a:r>
              <a:rPr lang="en-US" b="1" dirty="0" smtClean="0">
                <a:solidFill>
                  <a:schemeClr val="bg1"/>
                </a:solidFill>
              </a:rPr>
              <a:t>eligible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228600" lvl="1">
              <a:lnSpc>
                <a:spcPct val="114000"/>
              </a:lnSpc>
            </a:pPr>
            <a:r>
              <a:rPr lang="en-US" sz="1800" b="1" dirty="0">
                <a:solidFill>
                  <a:schemeClr val="bg1"/>
                </a:solidFill>
              </a:rPr>
              <a:t>One submission due date each </a:t>
            </a:r>
            <a:r>
              <a:rPr lang="en-US" sz="1800" b="1" dirty="0" smtClean="0">
                <a:solidFill>
                  <a:schemeClr val="bg1"/>
                </a:solidFill>
              </a:rPr>
              <a:t>year. No revision. No resubmission</a:t>
            </a:r>
            <a:endParaRPr lang="en-US" sz="1800" b="1" dirty="0">
              <a:solidFill>
                <a:schemeClr val="bg1"/>
              </a:solidFill>
            </a:endParaRPr>
          </a:p>
          <a:p>
            <a:pPr marL="228600" lvl="1">
              <a:lnSpc>
                <a:spcPct val="114000"/>
              </a:lnSpc>
            </a:pPr>
            <a:endParaRPr lang="en-US" sz="1800" b="1" dirty="0" smtClean="0">
              <a:solidFill>
                <a:schemeClr val="bg1"/>
              </a:solidFill>
            </a:endParaRPr>
          </a:p>
          <a:p>
            <a:pPr lvl="2">
              <a:lnSpc>
                <a:spcPct val="114000"/>
              </a:lnSpc>
            </a:pPr>
            <a:endParaRPr lang="en-US" sz="2400" dirty="0" smtClean="0"/>
          </a:p>
          <a:p>
            <a:pPr>
              <a:lnSpc>
                <a:spcPct val="114000"/>
              </a:lnSpc>
            </a:pPr>
            <a:endParaRPr lang="en-US" sz="800" dirty="0" smtClean="0"/>
          </a:p>
          <a:p>
            <a:pPr>
              <a:lnSpc>
                <a:spcPct val="114000"/>
              </a:lnSpc>
            </a:pPr>
            <a:endParaRPr lang="en-US" sz="2400" dirty="0" smtClean="0"/>
          </a:p>
          <a:p>
            <a:pPr marL="0" indent="0">
              <a:lnSpc>
                <a:spcPct val="114000"/>
              </a:lnSpc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164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788564"/>
              </p:ext>
            </p:extLst>
          </p:nvPr>
        </p:nvGraphicFramePr>
        <p:xfrm>
          <a:off x="685800" y="1676400"/>
          <a:ext cx="8001000" cy="4044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1"/>
                <a:gridCol w="6553199"/>
              </a:tblGrid>
              <a:tr h="687453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bg1"/>
                          </a:solidFill>
                        </a:rPr>
                        <a:t>Objective:</a:t>
                      </a:r>
                      <a:endParaRPr lang="en-US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marR="0" indent="-15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To assist postdoctoral investigators in transitioning into  independent research positions</a:t>
                      </a:r>
                    </a:p>
                    <a:p>
                      <a:pPr marL="1588" marR="0" indent="-15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0" dirty="0" smtClean="0">
                        <a:solidFill>
                          <a:schemeClr val="bg1"/>
                        </a:solidFill>
                        <a:latin typeface="+mn-lt"/>
                        <a:cs typeface="ＭＳ Ｐゴシック" pitchFamily="-107" charset="-128"/>
                      </a:endParaRPr>
                    </a:p>
                  </a:txBody>
                  <a:tcPr/>
                </a:tc>
              </a:tr>
              <a:tr h="834110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bg1"/>
                          </a:solidFill>
                        </a:rPr>
                        <a:t>Candidate:</a:t>
                      </a:r>
                      <a:endParaRPr lang="en-US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-1588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D40138"/>
                        </a:buClr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Postdoctoral or clinical fellows with no more than 4 yrs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postdoctoral research experience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1588" indent="-1588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D40138"/>
                        </a:buClr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No citizenship requirement</a:t>
                      </a:r>
                    </a:p>
                    <a:p>
                      <a:pPr marL="1588" indent="-1588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D40138"/>
                        </a:buClr>
                      </a:pPr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1734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bg1"/>
                          </a:solidFill>
                        </a:rPr>
                        <a:t>Research:</a:t>
                      </a:r>
                      <a:endParaRPr lang="en-US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marR="0" lvl="0" indent="-15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a typeface="Times New Roman"/>
                          <a:cs typeface="Times New Roman"/>
                        </a:rPr>
                        <a:t>All cancer research</a:t>
                      </a:r>
                    </a:p>
                    <a:p>
                      <a:pPr marL="1588" marR="0" lvl="0" indent="-15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bg1"/>
                        </a:solidFill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91585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bg1"/>
                          </a:solidFill>
                        </a:rPr>
                        <a:t>Award:</a:t>
                      </a:r>
                      <a:endParaRPr lang="en-US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-1588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K99 phase (2 yrs): Up to $100K plus fringe benefit </a:t>
                      </a:r>
                    </a:p>
                    <a:p>
                      <a:pPr marL="1588" indent="-1588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                               Up to $30K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research support</a:t>
                      </a:r>
                    </a:p>
                    <a:p>
                      <a:pPr marL="1588" indent="-1588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R00 phase (3 yrs): $249K/yr</a:t>
                      </a:r>
                    </a:p>
                    <a:p>
                      <a:pPr marL="1588" indent="-1588"/>
                      <a:r>
                        <a:rPr lang="en-US" sz="1800" b="1" u="sng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75% Professional effort (protected time) 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28600" y="198438"/>
            <a:ext cx="8763000" cy="1249362"/>
          </a:xfrm>
        </p:spPr>
        <p:txBody>
          <a:bodyPr/>
          <a:lstStyle/>
          <a:p>
            <a:r>
              <a:rPr lang="en-US" sz="3200" b="1" i="1" dirty="0" smtClean="0"/>
              <a:t>K99/R00: Pathway to Independence Award</a:t>
            </a:r>
            <a:endParaRPr lang="en-U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90563" y="274638"/>
            <a:ext cx="7772400" cy="1249362"/>
          </a:xfrm>
        </p:spPr>
        <p:txBody>
          <a:bodyPr/>
          <a:lstStyle/>
          <a:p>
            <a:pPr>
              <a:defRPr/>
            </a:pPr>
            <a:r>
              <a:rPr lang="en-US" sz="3200" b="1" i="1" dirty="0" smtClean="0">
                <a:ea typeface="ＭＳ Ｐゴシック" charset="-128"/>
              </a:rPr>
              <a:t>K99/R00: Applications, Awards and Success Rates</a:t>
            </a:r>
            <a:endParaRPr lang="en-US" sz="3200" i="1" dirty="0" smtClean="0">
              <a:ea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535" y="2767310"/>
            <a:ext cx="461665" cy="2490490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Applications / Awards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6200" y="6164263"/>
            <a:ext cx="13858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Fiscal Year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8200" y="3143250"/>
            <a:ext cx="461963" cy="165735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Success Rate </a:t>
            </a:r>
          </a:p>
        </p:txBody>
      </p:sp>
      <p:graphicFrame>
        <p:nvGraphicFramePr>
          <p:cNvPr id="14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199024"/>
              </p:ext>
            </p:extLst>
          </p:nvPr>
        </p:nvGraphicFramePr>
        <p:xfrm>
          <a:off x="762000" y="1587500"/>
          <a:ext cx="7772400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Worksheet" r:id="rId4" imgW="7781940" imgH="4514850" progId="Excel.Sheet.8">
                  <p:embed/>
                </p:oleObj>
              </mc:Choice>
              <mc:Fallback>
                <p:oleObj name="Worksheet" r:id="rId4" imgW="7781940" imgH="45148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87500"/>
                        <a:ext cx="7772400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3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91010" y="274638"/>
            <a:ext cx="7772400" cy="1249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i="1" dirty="0" smtClean="0">
                <a:ea typeface="ＭＳ Ｐゴシック" charset="-128"/>
              </a:rPr>
              <a:t>K99 Awardee Profile</a:t>
            </a:r>
            <a:endParaRPr lang="en-US" sz="3200" i="1" dirty="0" smtClean="0">
              <a:ea typeface="ＭＳ Ｐゴシック" charset="-128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3760788" y="6107113"/>
            <a:ext cx="185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Characteristics</a:t>
            </a:r>
            <a:endParaRPr lang="en-US" altLang="en-US" sz="18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3003633"/>
            <a:ext cx="553998" cy="1427635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Numbers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graphicFrame>
        <p:nvGraphicFramePr>
          <p:cNvPr id="32" name="Objec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85020"/>
              </p:ext>
            </p:extLst>
          </p:nvPr>
        </p:nvGraphicFramePr>
        <p:xfrm>
          <a:off x="1073150" y="1143000"/>
          <a:ext cx="7173913" cy="472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Worksheet" r:id="rId4" imgW="7562912" imgH="4533840" progId="Excel.Sheet.8">
                  <p:embed/>
                </p:oleObj>
              </mc:Choice>
              <mc:Fallback>
                <p:oleObj name="Worksheet" r:id="rId4" imgW="7562912" imgH="45338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1143000"/>
                        <a:ext cx="7173913" cy="472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070351" y="3067693"/>
            <a:ext cx="4254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1-9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05000" y="4308475"/>
            <a:ext cx="9588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MD/PhD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83807" y="1141413"/>
            <a:ext cx="58261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PhD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95801" y="2209800"/>
            <a:ext cx="6127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10-14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08576" y="2922588"/>
            <a:ext cx="53181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15+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31895" y="1806254"/>
            <a:ext cx="42703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1-5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58932" y="2144391"/>
            <a:ext cx="42703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6-9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85969" y="4093130"/>
            <a:ext cx="53181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10+</a:t>
            </a:r>
          </a:p>
        </p:txBody>
      </p:sp>
    </p:spTree>
    <p:extLst>
      <p:ext uri="{BB962C8B-B14F-4D97-AF65-F5344CB8AC3E}">
        <p14:creationId xmlns:p14="http://schemas.microsoft.com/office/powerpoint/2010/main" val="10646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1249362"/>
          </a:xfrm>
        </p:spPr>
        <p:txBody>
          <a:bodyPr/>
          <a:lstStyle/>
          <a:p>
            <a:r>
              <a:rPr lang="en-US" sz="4400" b="1" dirty="0" smtClean="0"/>
              <a:t>Find Detailed Information at: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300" b="1" dirty="0" smtClean="0"/>
              <a:t> </a:t>
            </a:r>
            <a:r>
              <a:rPr lang="en-US" b="1" dirty="0" smtClean="0"/>
              <a:t>www.cancer.gov/researchandfunding/</a:t>
            </a:r>
            <a:br>
              <a:rPr lang="en-US" b="1" dirty="0" smtClean="0"/>
            </a:br>
            <a:r>
              <a:rPr lang="en-US" b="1" dirty="0" err="1" smtClean="0"/>
              <a:t>cancertraining</a:t>
            </a:r>
            <a:r>
              <a:rPr lang="en-US" b="1" dirty="0" smtClean="0"/>
              <a:t>/funding/</a:t>
            </a:r>
            <a:r>
              <a:rPr lang="en-US" b="1" dirty="0" err="1" smtClean="0"/>
              <a:t>awardtype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2622" y="2286000"/>
            <a:ext cx="586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+mn-lt"/>
              </a:rPr>
              <a:t>What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are the funding opportunities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What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are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levels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of competition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Would your trainees be competitive?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086600" cy="1249362"/>
          </a:xfrm>
        </p:spPr>
        <p:txBody>
          <a:bodyPr/>
          <a:lstStyle/>
          <a:p>
            <a:r>
              <a:rPr lang="en-US" b="1" i="1" dirty="0" smtClean="0"/>
              <a:t>Questions To Be Addressed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457200" y="936065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+mj-lt"/>
              </a:rPr>
              <a:t>Three Types Awards that Support Trainees</a:t>
            </a:r>
            <a:endParaRPr lang="en-US" sz="2800" b="1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173" name="Straight Connector 4"/>
          <p:cNvCxnSpPr>
            <a:cxnSpLocks noChangeShapeType="1"/>
          </p:cNvCxnSpPr>
          <p:nvPr/>
        </p:nvCxnSpPr>
        <p:spPr bwMode="auto">
          <a:xfrm>
            <a:off x="914400" y="1713940"/>
            <a:ext cx="7391400" cy="1587"/>
          </a:xfrm>
          <a:prstGeom prst="line">
            <a:avLst/>
          </a:prstGeom>
          <a:noFill/>
          <a:ln w="28575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2" name="Rectangle 1"/>
          <p:cNvSpPr/>
          <p:nvPr/>
        </p:nvSpPr>
        <p:spPr>
          <a:xfrm>
            <a:off x="928914" y="2323540"/>
            <a:ext cx="775788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u="sng" dirty="0">
                <a:solidFill>
                  <a:srgbClr val="FFFF00"/>
                </a:solidFill>
                <a:latin typeface="Arial Narrow" charset="0"/>
                <a:ea typeface="Calibri" charset="0"/>
                <a:cs typeface="Times New Roman" pitchFamily="18" charset="0"/>
              </a:rPr>
              <a:t>Institutional Training Grants:</a:t>
            </a:r>
            <a:r>
              <a:rPr lang="en-US" b="1" dirty="0">
                <a:solidFill>
                  <a:schemeClr val="bg1"/>
                </a:solidFill>
                <a:latin typeface="Arial Narrow" charset="0"/>
                <a:ea typeface="Calibri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Arial Narrow" charset="0"/>
                <a:ea typeface="Calibri" charset="0"/>
                <a:cs typeface="Times New Roman" pitchFamily="18" charset="0"/>
              </a:rPr>
              <a:t>T32 </a:t>
            </a:r>
            <a:r>
              <a:rPr lang="en-US" b="1" dirty="0">
                <a:solidFill>
                  <a:schemeClr val="bg1"/>
                </a:solidFill>
                <a:latin typeface="Arial Narrow" charset="0"/>
                <a:ea typeface="Calibri" charset="0"/>
                <a:cs typeface="Times New Roman" pitchFamily="18" charset="0"/>
              </a:rPr>
              <a:t>and K12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3618940"/>
            <a:ext cx="72390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u="sng" dirty="0">
                <a:solidFill>
                  <a:srgbClr val="FFFF00"/>
                </a:solidFill>
                <a:latin typeface="Arial Narrow" pitchFamily="34" charset="0"/>
                <a:ea typeface="Calibri" charset="0"/>
                <a:cs typeface="Times" charset="0"/>
              </a:rPr>
              <a:t>Fellowships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  <a:ea typeface="Calibri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rgbClr val="FFFF00"/>
                </a:solidFill>
                <a:latin typeface="Arial Narrow" charset="0"/>
                <a:ea typeface="Calibri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 Narrow" charset="0"/>
                <a:ea typeface="Calibri" charset="0"/>
                <a:cs typeface="Times New Roman" pitchFamily="18" charset="0"/>
              </a:rPr>
              <a:t>		 	</a:t>
            </a:r>
            <a:r>
              <a:rPr lang="en-US" b="1" dirty="0" smtClean="0">
                <a:solidFill>
                  <a:schemeClr val="bg1"/>
                </a:solidFill>
                <a:latin typeface="Arial Narrow" charset="0"/>
                <a:ea typeface="Calibri" charset="0"/>
                <a:cs typeface="Times New Roman" pitchFamily="18" charset="0"/>
              </a:rPr>
              <a:t>F30</a:t>
            </a:r>
            <a:r>
              <a:rPr lang="en-US" b="1" dirty="0">
                <a:solidFill>
                  <a:schemeClr val="bg1"/>
                </a:solidFill>
                <a:latin typeface="Arial Narrow" charset="0"/>
                <a:ea typeface="Calibri" charset="0"/>
                <a:cs typeface="Times New Roman" pitchFamily="18" charset="0"/>
              </a:rPr>
              <a:t>, F31, F32, </a:t>
            </a:r>
            <a:r>
              <a:rPr lang="en-US" b="1" dirty="0" smtClean="0">
                <a:solidFill>
                  <a:schemeClr val="bg1"/>
                </a:solidFill>
                <a:latin typeface="Arial Narrow" charset="0"/>
                <a:ea typeface="Calibri" charset="0"/>
                <a:cs typeface="Times New Roman" pitchFamily="18" charset="0"/>
              </a:rPr>
              <a:t>F99/K00</a:t>
            </a:r>
            <a:endParaRPr lang="en-US" b="1" dirty="0">
              <a:solidFill>
                <a:schemeClr val="bg1"/>
              </a:solidFill>
              <a:latin typeface="Arial Narrow" charset="0"/>
              <a:ea typeface="Calibri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en-US" b="1" dirty="0">
              <a:solidFill>
                <a:schemeClr val="bg1"/>
              </a:solidFill>
              <a:latin typeface="Arial Narrow" charset="0"/>
              <a:ea typeface="Calibri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en-US" b="1" u="sng" dirty="0" smtClean="0">
              <a:solidFill>
                <a:srgbClr val="FFFF00"/>
              </a:solidFill>
              <a:latin typeface="Arial Narrow" charset="0"/>
              <a:ea typeface="Calibri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u="sng" dirty="0" smtClean="0">
                <a:solidFill>
                  <a:srgbClr val="FFFF00"/>
                </a:solidFill>
                <a:latin typeface="Arial Narrow" charset="0"/>
                <a:ea typeface="Calibri" charset="0"/>
                <a:cs typeface="Times New Roman" pitchFamily="18" charset="0"/>
              </a:rPr>
              <a:t>Career </a:t>
            </a:r>
            <a:r>
              <a:rPr lang="en-US" b="1" u="sng" dirty="0">
                <a:solidFill>
                  <a:srgbClr val="FFFF00"/>
                </a:solidFill>
                <a:latin typeface="Arial Narrow" charset="0"/>
                <a:ea typeface="Calibri" charset="0"/>
                <a:cs typeface="Times New Roman" pitchFamily="18" charset="0"/>
              </a:rPr>
              <a:t>Development /Transition Awards</a:t>
            </a:r>
            <a:r>
              <a:rPr lang="en-US" b="1" dirty="0">
                <a:solidFill>
                  <a:srgbClr val="FFFF00"/>
                </a:solidFill>
                <a:latin typeface="Arial Narrow" charset="0"/>
                <a:ea typeface="Calibri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chemeClr val="bg1"/>
                </a:solidFill>
                <a:latin typeface="Arial Narrow" charset="0"/>
                <a:ea typeface="Calibri" charset="0"/>
                <a:cs typeface="Times New Roman" pitchFamily="18" charset="0"/>
              </a:rPr>
              <a:t>	 K99/R00</a:t>
            </a:r>
            <a:r>
              <a:rPr lang="en-US" b="1" dirty="0">
                <a:solidFill>
                  <a:srgbClr val="FF0000"/>
                </a:solidFill>
                <a:latin typeface="Arial Narrow" charset="0"/>
                <a:ea typeface="Calibri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ea typeface="Calibri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-228600"/>
            <a:ext cx="8839200" cy="4419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marL="0" indent="0" algn="ctr">
              <a:lnSpc>
                <a:spcPct val="115000"/>
              </a:lnSpc>
              <a:buNone/>
            </a:pPr>
            <a:r>
              <a:rPr lang="en-US" sz="2800" b="1" i="1" dirty="0" smtClean="0">
                <a:latin typeface="+mj-lt"/>
                <a:ea typeface="Calibri" charset="0"/>
                <a:cs typeface="Times New Roman" pitchFamily="18" charset="0"/>
              </a:rPr>
              <a:t>Institutional T32 </a:t>
            </a:r>
            <a:r>
              <a:rPr lang="en-US" sz="2800" b="1" i="1" dirty="0">
                <a:latin typeface="+mj-lt"/>
                <a:ea typeface="Calibri" charset="0"/>
                <a:cs typeface="Times New Roman" pitchFamily="18" charset="0"/>
              </a:rPr>
              <a:t>and </a:t>
            </a:r>
            <a:r>
              <a:rPr lang="en-US" sz="2800" b="1" i="1" dirty="0" smtClean="0">
                <a:latin typeface="+mj-lt"/>
                <a:ea typeface="Calibri" charset="0"/>
                <a:cs typeface="Times New Roman" pitchFamily="18" charset="0"/>
              </a:rPr>
              <a:t>K12: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US" sz="2800" b="1" i="1" dirty="0" smtClean="0">
                <a:latin typeface="+mj-lt"/>
                <a:ea typeface="Calibri" charset="0"/>
                <a:cs typeface="Times New Roman" pitchFamily="18" charset="0"/>
              </a:rPr>
              <a:t>Readily Available Resources for New </a:t>
            </a:r>
            <a:r>
              <a:rPr lang="en-US" sz="2800" b="1" i="1" dirty="0" smtClean="0">
                <a:latin typeface="+mj-lt"/>
                <a:ea typeface="Calibri" charset="0"/>
                <a:cs typeface="Times New Roman" pitchFamily="18" charset="0"/>
              </a:rPr>
              <a:t>PIs</a:t>
            </a:r>
            <a:endParaRPr lang="en-US" sz="2800" b="1" i="1" dirty="0">
              <a:latin typeface="+mj-lt"/>
              <a:ea typeface="Calibri" charset="0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endParaRPr lang="en-US" dirty="0" smtClean="0"/>
          </a:p>
          <a:p>
            <a:r>
              <a:rPr lang="en-US" sz="2400" b="1" dirty="0" smtClean="0"/>
              <a:t>138 T32 programs supporting ~900 research fellows 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17 K12 programs supporting 89 clinical </a:t>
            </a:r>
            <a:r>
              <a:rPr lang="en-US" sz="2400" b="1" dirty="0" smtClean="0"/>
              <a:t>fellows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endParaRPr lang="en-US" sz="2400" b="1" dirty="0" smtClean="0"/>
          </a:p>
          <a:p>
            <a:r>
              <a:rPr lang="en-US" sz="2400" b="1" dirty="0" smtClean="0"/>
              <a:t>As PIs with R01 funding, you are ideal preceptors on these training grants 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Recommend yourself to PIs of training grants in your institution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" y="5638800"/>
            <a:ext cx="76962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http://www.cancer.gov/grants-training/training/funding/T32#resources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://www.cancer.gov/grants-training/training/funding/K12#resources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63410" cy="1249362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b="1" i="1" dirty="0"/>
              <a:t>F30 and </a:t>
            </a:r>
            <a:r>
              <a:rPr lang="en-US" b="1" i="1" dirty="0" smtClean="0"/>
              <a:t>F31: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NRSA </a:t>
            </a:r>
            <a:r>
              <a:rPr lang="en-US" b="1" i="1" dirty="0" smtClean="0"/>
              <a:t>for </a:t>
            </a:r>
            <a:r>
              <a:rPr lang="en-US" b="1" i="1" dirty="0" err="1" smtClean="0"/>
              <a:t>Predoctoral</a:t>
            </a:r>
            <a:r>
              <a:rPr lang="en-US" b="1" i="1" dirty="0" smtClean="0"/>
              <a:t> Fellows</a:t>
            </a:r>
            <a:endParaRPr lang="en-US" b="1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215825"/>
              </p:ext>
            </p:extLst>
          </p:nvPr>
        </p:nvGraphicFramePr>
        <p:xfrm>
          <a:off x="381000" y="1784404"/>
          <a:ext cx="8458200" cy="45401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532"/>
                <a:gridCol w="6927668"/>
              </a:tblGrid>
              <a:tr h="838201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bg1"/>
                          </a:solidFill>
                        </a:rPr>
                        <a:t>Objective:</a:t>
                      </a:r>
                      <a:endParaRPr lang="en-US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marR="0" indent="-15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To provide support for trainees’ research training component</a:t>
                      </a:r>
                      <a:r>
                        <a:rPr lang="en-US" sz="1800" b="1" kern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in a MD/PhD program (F30) or</a:t>
                      </a:r>
                      <a:r>
                        <a:rPr lang="en-US" sz="1800" b="1" kern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PhD program (F31)</a:t>
                      </a:r>
                    </a:p>
                  </a:txBody>
                  <a:tcPr/>
                </a:tc>
              </a:tr>
              <a:tr h="1800043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bg1"/>
                          </a:solidFill>
                        </a:rPr>
                        <a:t>Candidate:</a:t>
                      </a:r>
                    </a:p>
                    <a:p>
                      <a:endParaRPr lang="en-US" b="1" u="sng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b="1" u="sng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b="1" i="0" u="heavy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u="heavy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Mentor:</a:t>
                      </a:r>
                      <a:endParaRPr lang="en-US" b="1" u="heavy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D40138"/>
                        </a:buClr>
                        <a:defRPr/>
                      </a:pP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Applicants must be</a:t>
                      </a:r>
                      <a:r>
                        <a:rPr lang="en-US" sz="1800" b="1" kern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enrolled in a MD/PhD program within the first</a:t>
                      </a:r>
                      <a:r>
                        <a:rPr lang="en-US" sz="1800" b="1" kern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48 months of enrollment (F30), or a </a:t>
                      </a: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PhD program (F31). </a:t>
                      </a:r>
                      <a:r>
                        <a:rPr kumimoji="0" lang="en-US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US citizenship or green card </a:t>
                      </a:r>
                      <a:endParaRPr lang="en-US" sz="1800" b="1" kern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indent="0" algn="l">
                        <a:lnSpc>
                          <a:spcPct val="90000"/>
                        </a:lnSpc>
                        <a:spcBef>
                          <a:spcPct val="20000"/>
                        </a:spcBef>
                        <a:buClr>
                          <a:srgbClr val="D40138"/>
                        </a:buClr>
                        <a:defRPr/>
                      </a:pPr>
                      <a:endParaRPr lang="en-US" sz="1800" b="1" kern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D4013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Principal investigator(s) with R01 or R01-like funding who can provide mentorship in both research and career development. </a:t>
                      </a:r>
                    </a:p>
                  </a:txBody>
                  <a:tcPr/>
                </a:tc>
              </a:tr>
              <a:tr h="1036982">
                <a:tc>
                  <a:txBody>
                    <a:bodyPr/>
                    <a:lstStyle/>
                    <a:p>
                      <a:endParaRPr lang="en-US" b="1" u="sng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u="sng" dirty="0" smtClean="0">
                          <a:solidFill>
                            <a:schemeClr val="bg1"/>
                          </a:solidFill>
                        </a:rPr>
                        <a:t>Award:</a:t>
                      </a:r>
                      <a:endParaRPr lang="en-US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marR="0" indent="-15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1588" marR="0" indent="-15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For F30: $22,920 /</a:t>
                      </a:r>
                      <a:r>
                        <a:rPr lang="en-US" sz="1800" b="1" kern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yr</a:t>
                      </a: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; Tuition and fees:</a:t>
                      </a:r>
                      <a:r>
                        <a:rPr lang="en-US" sz="1800" b="1" kern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u</a:t>
                      </a: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 to $21,000 /</a:t>
                      </a:r>
                      <a:r>
                        <a:rPr lang="en-US" sz="1800" b="1" kern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yr</a:t>
                      </a: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: Training Related Expenses:</a:t>
                      </a:r>
                      <a:r>
                        <a:rPr lang="en-US" sz="1800" b="1" kern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$4,200/</a:t>
                      </a:r>
                      <a:r>
                        <a:rPr lang="en-US" sz="1800" b="1" kern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yr</a:t>
                      </a: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; Up to 6 years.</a:t>
                      </a:r>
                    </a:p>
                    <a:p>
                      <a:pPr marL="1588" indent="-1588">
                        <a:spcBef>
                          <a:spcPct val="20000"/>
                        </a:spcBef>
                        <a:defRPr/>
                      </a:pP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For F31: $22,920 /yr; Tuition and fees: up to $16,000 /yr; Training Related Expenses: $4,200/yr; Up to 5 years</a:t>
                      </a:r>
                    </a:p>
                    <a:p>
                      <a:pPr marL="1588" indent="-1588">
                        <a:spcBef>
                          <a:spcPct val="20000"/>
                        </a:spcBef>
                        <a:defRPr/>
                      </a:pPr>
                      <a:endParaRPr lang="en-US" sz="1800" b="1" kern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23813" y="6535738"/>
            <a:ext cx="54911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1000" smtClean="0">
                <a:solidFill>
                  <a:srgbClr val="000000"/>
                </a:solidFill>
                <a:latin typeface="Arial" charset="0"/>
              </a:rPr>
              <a:t>*  Applications having one or more amendments in the same fiscal year are counted only once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90563" y="274638"/>
            <a:ext cx="7772400" cy="1249362"/>
          </a:xfrm>
        </p:spPr>
        <p:txBody>
          <a:bodyPr/>
          <a:lstStyle/>
          <a:p>
            <a:pPr>
              <a:defRPr/>
            </a:pPr>
            <a:r>
              <a:rPr lang="en-US" sz="3200" b="1" i="1" dirty="0" smtClean="0">
                <a:ea typeface="ＭＳ Ｐゴシック" charset="-128"/>
              </a:rPr>
              <a:t>F30 and F31 Competing Applications, Awards and Success Rates*</a:t>
            </a:r>
            <a:endParaRPr lang="en-US" sz="3200" i="1" dirty="0" smtClean="0">
              <a:ea typeface="ＭＳ Ｐゴシック" charset="-128"/>
            </a:endParaRPr>
          </a:p>
        </p:txBody>
      </p:sp>
      <p:graphicFrame>
        <p:nvGraphicFramePr>
          <p:cNvPr id="1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304460"/>
              </p:ext>
            </p:extLst>
          </p:nvPr>
        </p:nvGraphicFramePr>
        <p:xfrm>
          <a:off x="762000" y="1439863"/>
          <a:ext cx="7405688" cy="453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Worksheet" r:id="rId4" imgW="6829560" imgH="4705403" progId="Excel.Sheet.8">
                  <p:embed/>
                </p:oleObj>
              </mc:Choice>
              <mc:Fallback>
                <p:oleObj name="Worksheet" r:id="rId4" imgW="6829560" imgH="470540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39863"/>
                        <a:ext cx="7405688" cy="453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6535" y="2767310"/>
            <a:ext cx="461665" cy="2490490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Applications / Awards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71841" y="6164263"/>
            <a:ext cx="28479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Fiscal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Year - Mechanism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0" y="3143250"/>
            <a:ext cx="461963" cy="165735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Success Rate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2600" y="351412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       </a:t>
            </a:r>
            <a:endParaRPr 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 rot="21443159">
            <a:off x="6324600" y="2895600"/>
            <a:ext cx="801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7200" y="2514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29200" y="397132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  </a:t>
            </a:r>
            <a:endParaRPr lang="en-US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0" y="398025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80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91010" y="274638"/>
            <a:ext cx="7772400" cy="1249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i="1" dirty="0" smtClean="0">
                <a:ea typeface="ＭＳ Ｐゴシック" charset="-128"/>
              </a:rPr>
              <a:t>F30 Awardee Profile </a:t>
            </a:r>
            <a:endParaRPr lang="en-US" i="1" dirty="0" smtClean="0">
              <a:ea typeface="ＭＳ Ｐゴシック" charset="-128"/>
            </a:endParaRPr>
          </a:p>
        </p:txBody>
      </p:sp>
      <p:graphicFrame>
        <p:nvGraphicFramePr>
          <p:cNvPr id="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511073"/>
              </p:ext>
            </p:extLst>
          </p:nvPr>
        </p:nvGraphicFramePr>
        <p:xfrm>
          <a:off x="914400" y="1219200"/>
          <a:ext cx="7505700" cy="472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Worksheet" r:id="rId4" imgW="5533920" imgH="4638585" progId="Excel.Sheet.8">
                  <p:embed/>
                </p:oleObj>
              </mc:Choice>
              <mc:Fallback>
                <p:oleObj name="Worksheet" r:id="rId4" imgW="5533920" imgH="463858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7505700" cy="472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2514156"/>
            <a:ext cx="553998" cy="175304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Percentage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0023" y="5943600"/>
            <a:ext cx="185178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Characteristics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0" y="1828800"/>
            <a:ext cx="4876800" cy="762000"/>
            <a:chOff x="4572000" y="1828800"/>
            <a:chExt cx="4876800" cy="7620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4572000" y="1828800"/>
              <a:ext cx="3733800" cy="762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1828800"/>
              <a:ext cx="4876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/>
                <a:t>They are typically in the 4</a:t>
              </a:r>
              <a:r>
                <a:rPr lang="en-US" sz="2000" b="1" baseline="30000" dirty="0" smtClean="0"/>
                <a:t>th</a:t>
              </a:r>
              <a:r>
                <a:rPr lang="en-US" sz="2000" b="1" dirty="0" smtClean="0"/>
                <a:t> </a:t>
              </a:r>
            </a:p>
            <a:p>
              <a:r>
                <a:rPr lang="en-US" sz="2000" b="1" dirty="0" smtClean="0"/>
                <a:t>year of the MD-PhD program 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87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1010" y="274638"/>
            <a:ext cx="7772400" cy="1249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i="1" dirty="0" smtClean="0">
                <a:ea typeface="ＭＳ Ｐゴシック" charset="-128"/>
              </a:rPr>
              <a:t>F31 Awardee Profile </a:t>
            </a:r>
            <a:endParaRPr lang="en-US" i="1" dirty="0" smtClean="0">
              <a:ea typeface="ＭＳ Ｐゴシック" charset="-128"/>
            </a:endParaRPr>
          </a:p>
        </p:txBody>
      </p:sp>
      <p:graphicFrame>
        <p:nvGraphicFramePr>
          <p:cNvPr id="1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403127"/>
              </p:ext>
            </p:extLst>
          </p:nvPr>
        </p:nvGraphicFramePr>
        <p:xfrm>
          <a:off x="914400" y="1371600"/>
          <a:ext cx="7529513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Worksheet" r:id="rId4" imgW="5314950" imgH="4486275" progId="Excel.Sheet.8">
                  <p:embed/>
                </p:oleObj>
              </mc:Choice>
              <mc:Fallback>
                <p:oleObj name="Worksheet" r:id="rId4" imgW="5314950" imgH="448627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71600"/>
                        <a:ext cx="7529513" cy="453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2514156"/>
            <a:ext cx="553998" cy="175304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Percentage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0023" y="5943600"/>
            <a:ext cx="185178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pitchFamily="-109" charset="-128"/>
              </a:rPr>
              <a:t>Characteristics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pitchFamily="-109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953000" y="2030343"/>
            <a:ext cx="3276600" cy="71285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1" dirty="0"/>
              <a:t>They are typically in the 3rd </a:t>
            </a:r>
          </a:p>
          <a:p>
            <a:r>
              <a:rPr lang="en-US" sz="1800" b="1" dirty="0"/>
              <a:t>year of the PhD program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30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717057"/>
              </p:ext>
            </p:extLst>
          </p:nvPr>
        </p:nvGraphicFramePr>
        <p:xfrm>
          <a:off x="685800" y="1717040"/>
          <a:ext cx="7772400" cy="206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6435"/>
                <a:gridCol w="6365965"/>
              </a:tblGrid>
              <a:tr h="949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788704"/>
              </p:ext>
            </p:extLst>
          </p:nvPr>
        </p:nvGraphicFramePr>
        <p:xfrm>
          <a:off x="685800" y="1717040"/>
          <a:ext cx="7772400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6435"/>
                <a:gridCol w="6365965"/>
              </a:tblGrid>
              <a:tr h="949960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bg1"/>
                          </a:solidFill>
                        </a:rPr>
                        <a:t>Objective:</a:t>
                      </a:r>
                      <a:endParaRPr lang="en-US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To support research training for postdoctoral applicants who have the potential to become productive independent research investigators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chemeClr val="bg1"/>
                          </a:solidFill>
                        </a:rPr>
                        <a:t>Candidate:</a:t>
                      </a:r>
                    </a:p>
                    <a:p>
                      <a:endParaRPr lang="en-US" b="1" u="sng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Mentor:</a:t>
                      </a:r>
                      <a:endParaRPr lang="en-US" b="1" u="sng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Postdoctoral </a:t>
                      </a: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Fellows (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Finishing PhD/Early post-doc, yrs1-3).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kumimoji="0" lang="en-US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US citizenship or green card 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Principal investigator(s) with R01 or R01-like funding who can provide mentorship in both research and career development.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u="sng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u="sng" dirty="0" smtClean="0">
                          <a:solidFill>
                            <a:schemeClr val="bg1"/>
                          </a:solidFill>
                        </a:rPr>
                        <a:t>Award:</a:t>
                      </a:r>
                      <a:endParaRPr lang="en-US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Up to three years’ stipend at $42,840 - $56,375/</a:t>
                      </a:r>
                      <a:r>
                        <a:rPr lang="en-US" sz="1800" b="1" kern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yr</a:t>
                      </a: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Tuition and fees: up to $16,000 /yr; Training Related Expenses:</a:t>
                      </a:r>
                      <a:r>
                        <a:rPr lang="en-US" sz="1800" b="1" kern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up to</a:t>
                      </a:r>
                      <a:r>
                        <a:rPr lang="en-US" sz="1800" b="1" kern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$8,850/</a:t>
                      </a:r>
                      <a:r>
                        <a:rPr lang="en-US" sz="1800" b="1" kern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yr</a:t>
                      </a: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;</a:t>
                      </a:r>
                      <a:r>
                        <a:rPr lang="en-US" sz="1800" b="1" kern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F</a:t>
                      </a: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ull-time effort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	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72400" cy="1249362"/>
          </a:xfrm>
        </p:spPr>
        <p:txBody>
          <a:bodyPr/>
          <a:lstStyle/>
          <a:p>
            <a:r>
              <a:rPr lang="en-US" b="1" i="1" dirty="0" smtClean="0"/>
              <a:t>F32: NRSA </a:t>
            </a:r>
            <a:r>
              <a:rPr lang="en-US" b="1" i="1" dirty="0"/>
              <a:t>for </a:t>
            </a:r>
            <a:r>
              <a:rPr lang="en-US" b="1" i="1" dirty="0" smtClean="0"/>
              <a:t>Postdoctoral Fellows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032&quot;&gt;&lt;/object&gt;&lt;object type=&quot;2&quot; unique_id=&quot;10033&quot;&gt;&lt;object type=&quot;3&quot; unique_id=&quot;10034&quot;&gt;&lt;property id=&quot;20148&quot; value=&quot;5&quot;/&gt;&lt;property id=&quot;20300&quot; value=&quot;Slide 1&quot;/&gt;&lt;property id=&quot;20307&quot; value=&quot;256&quot;/&gt;&lt;/object&gt;&lt;object type=&quot;3&quot; unique_id=&quot;10036&quot;&gt;&lt;property id=&quot;20148&quot; value=&quot;5&quot;/&gt;&lt;property id=&quot;20300&quot; value=&quot;Slide 4&quot;/&gt;&lt;property id=&quot;20307&quot; value=&quot;258&quot;/&gt;&lt;/object&gt;&lt;object type=&quot;3&quot; unique_id=&quot;10042&quot;&gt;&lt;property id=&quot;20148&quot; value=&quot;5&quot;/&gt;&lt;property id=&quot;20300&quot; value=&quot;Slide 2&quot;/&gt;&lt;property id=&quot;20307&quot; value=&quot;259&quot;/&gt;&lt;/object&gt;&lt;object type=&quot;3&quot; unique_id=&quot;10053&quot;&gt;&lt;property id=&quot;20148&quot; value=&quot;5&quot;/&gt;&lt;property id=&quot;20300&quot; value=&quot;Slide 3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hotoA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hotoA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4155</TotalTime>
  <Words>689</Words>
  <Application>Microsoft Office PowerPoint</Application>
  <PresentationFormat>On-screen Show (4:3)</PresentationFormat>
  <Paragraphs>177</Paragraphs>
  <Slides>16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PhotoA</vt:lpstr>
      <vt:lpstr>1_PhotoA</vt:lpstr>
      <vt:lpstr>Worksheet</vt:lpstr>
      <vt:lpstr>Microsoft Excel 97-2003 Worksheet</vt:lpstr>
      <vt:lpstr>PowerPoint Presentation</vt:lpstr>
      <vt:lpstr>Questions To Be Addressed</vt:lpstr>
      <vt:lpstr>PowerPoint Presentation</vt:lpstr>
      <vt:lpstr>PowerPoint Presentation</vt:lpstr>
      <vt:lpstr>F30 and F31:  NRSA for Predoctoral Fellows</vt:lpstr>
      <vt:lpstr>F30 and F31 Competing Applications, Awards and Success Rates*</vt:lpstr>
      <vt:lpstr>F30 Awardee Profile </vt:lpstr>
      <vt:lpstr>F31 Awardee Profile </vt:lpstr>
      <vt:lpstr>F32: NRSA for Postdoctoral Fellows</vt:lpstr>
      <vt:lpstr>F32 Competing Applications, Awards and Success Rates*</vt:lpstr>
      <vt:lpstr>F32 Awardee Profile</vt:lpstr>
      <vt:lpstr>NCI F99/K00: A Pilot Fellowship Program</vt:lpstr>
      <vt:lpstr>K99/R00: Pathway to Independence Award</vt:lpstr>
      <vt:lpstr>K99/R00: Applications, Awards and Success Rates</vt:lpstr>
      <vt:lpstr>K99 Awardee Profile</vt:lpstr>
      <vt:lpstr>Find Detailed Information at:   www.cancer.gov/researchandfunding/ cancertraining/funding/awardtype</vt:lpstr>
    </vt:vector>
  </TitlesOfParts>
  <Company>閈ȝ髤逄徘뿿�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MFM</dc:creator>
  <cp:lastModifiedBy>Registered User</cp:lastModifiedBy>
  <cp:revision>445</cp:revision>
  <dcterms:created xsi:type="dcterms:W3CDTF">2013-02-11T14:04:02Z</dcterms:created>
  <dcterms:modified xsi:type="dcterms:W3CDTF">2016-03-08T15:56:59Z</dcterms:modified>
</cp:coreProperties>
</file>