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4"/>
    <p:sldMasterId id="2147483828" r:id="rId5"/>
    <p:sldMasterId id="2147483857" r:id="rId6"/>
    <p:sldMasterId id="2147483975" r:id="rId7"/>
    <p:sldMasterId id="2147483994" r:id="rId8"/>
    <p:sldMasterId id="2147484013" r:id="rId9"/>
    <p:sldMasterId id="2147484031" r:id="rId10"/>
  </p:sldMasterIdLst>
  <p:notesMasterIdLst>
    <p:notesMasterId r:id="rId40"/>
  </p:notesMasterIdLst>
  <p:handoutMasterIdLst>
    <p:handoutMasterId r:id="rId41"/>
  </p:handoutMasterIdLst>
  <p:sldIdLst>
    <p:sldId id="272" r:id="rId11"/>
    <p:sldId id="3394" r:id="rId12"/>
    <p:sldId id="1073" r:id="rId13"/>
    <p:sldId id="1087" r:id="rId14"/>
    <p:sldId id="1203" r:id="rId15"/>
    <p:sldId id="1194" r:id="rId16"/>
    <p:sldId id="1166" r:id="rId17"/>
    <p:sldId id="3392" r:id="rId18"/>
    <p:sldId id="1133" r:id="rId19"/>
    <p:sldId id="1056" r:id="rId20"/>
    <p:sldId id="3386" r:id="rId21"/>
    <p:sldId id="1130" r:id="rId22"/>
    <p:sldId id="4405" r:id="rId23"/>
    <p:sldId id="1074" r:id="rId24"/>
    <p:sldId id="4408" r:id="rId25"/>
    <p:sldId id="1055" r:id="rId26"/>
    <p:sldId id="3370" r:id="rId27"/>
    <p:sldId id="4409" r:id="rId28"/>
    <p:sldId id="1062" r:id="rId29"/>
    <p:sldId id="1098" r:id="rId30"/>
    <p:sldId id="273" r:id="rId31"/>
    <p:sldId id="1100" r:id="rId32"/>
    <p:sldId id="4402" r:id="rId33"/>
    <p:sldId id="4403" r:id="rId34"/>
    <p:sldId id="3327" r:id="rId35"/>
    <p:sldId id="1057" r:id="rId36"/>
    <p:sldId id="1071" r:id="rId37"/>
    <p:sldId id="1141" r:id="rId38"/>
    <p:sldId id="326" r:id="rId39"/>
  </p:sldIdLst>
  <p:sldSz cx="12192000" cy="6858000"/>
  <p:notesSz cx="9296400" cy="70104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521415D9-36F7-43E2-AB2F-B90AF26B5E84}">
      <p14:sectionLst xmlns:p14="http://schemas.microsoft.com/office/powerpoint/2010/main">
        <p14:section name="Cover Page" id="{D904A3CB-BC11-48BF-B33F-72C0D14BCE61}">
          <p14:sldIdLst>
            <p14:sldId id="272"/>
            <p14:sldId id="3394"/>
            <p14:sldId id="1073"/>
            <p14:sldId id="1087"/>
            <p14:sldId id="1203"/>
            <p14:sldId id="1194"/>
            <p14:sldId id="1166"/>
            <p14:sldId id="3392"/>
            <p14:sldId id="1133"/>
            <p14:sldId id="1056"/>
            <p14:sldId id="3386"/>
            <p14:sldId id="1130"/>
            <p14:sldId id="4405"/>
            <p14:sldId id="1074"/>
            <p14:sldId id="4408"/>
            <p14:sldId id="1055"/>
            <p14:sldId id="3370"/>
            <p14:sldId id="4409"/>
            <p14:sldId id="1062"/>
            <p14:sldId id="1098"/>
            <p14:sldId id="273"/>
            <p14:sldId id="1100"/>
            <p14:sldId id="4402"/>
            <p14:sldId id="4403"/>
            <p14:sldId id="3327"/>
            <p14:sldId id="1057"/>
            <p14:sldId id="1071"/>
            <p14:sldId id="1141"/>
            <p14:sldId id="326"/>
          </p14:sldIdLst>
        </p14:section>
        <p14:section name="End page" id="{C4BE6887-041A-4B58-8696-BDFF43F03C3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8EA"/>
    <a:srgbClr val="094B59"/>
    <a:srgbClr val="CEE3F2"/>
    <a:srgbClr val="5CAFC3"/>
    <a:srgbClr val="E7F8FC"/>
    <a:srgbClr val="178DA9"/>
    <a:srgbClr val="E1F6FB"/>
    <a:srgbClr val="2870A3"/>
    <a:srgbClr val="103C56"/>
    <a:srgbClr val="5E5E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75377" autoAdjust="0"/>
  </p:normalViewPr>
  <p:slideViewPr>
    <p:cSldViewPr snapToGrid="0">
      <p:cViewPr varScale="1">
        <p:scale>
          <a:sx n="124" d="100"/>
          <a:sy n="124" d="100"/>
        </p:scale>
        <p:origin x="1672" y="76"/>
      </p:cViewPr>
      <p:guideLst>
        <p:guide orient="horz" pos="2160"/>
        <p:guide pos="3840"/>
      </p:guideLst>
    </p:cSldViewPr>
  </p:slideViewPr>
  <p:outlineViewPr>
    <p:cViewPr>
      <p:scale>
        <a:sx n="33" d="100"/>
        <a:sy n="33" d="100"/>
      </p:scale>
      <p:origin x="0" y="-9792"/>
    </p:cViewPr>
  </p:outlineViewPr>
  <p:notesTextViewPr>
    <p:cViewPr>
      <p:scale>
        <a:sx n="100" d="100"/>
        <a:sy n="10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pruittfl\Desktop\DAC%20Stuff\DAC%20statistic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pruittfl\Desktop\DAR%20AVERAGES%20WITH%20TOTAL%20NUMBERS%20(OCTOBER2018).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4.7365699166679175E-2"/>
          <c:y val="4.3556957152129532E-2"/>
          <c:w val="0.92538972548892706"/>
          <c:h val="0.910218222070173"/>
        </c:manualLayout>
      </c:layout>
      <c:scatterChart>
        <c:scatterStyle val="lineMarker"/>
        <c:varyColors val="0"/>
        <c:ser>
          <c:idx val="0"/>
          <c:order val="0"/>
          <c:spPr>
            <a:ln w="53975" cap="rnd">
              <a:solidFill>
                <a:schemeClr val="tx1">
                  <a:lumMod val="75000"/>
                </a:schemeClr>
              </a:solidFill>
              <a:round/>
            </a:ln>
            <a:effectLst/>
          </c:spPr>
          <c:marker>
            <c:symbol val="circle"/>
            <c:size val="6"/>
            <c:spPr>
              <a:solidFill>
                <a:schemeClr val="tx1">
                  <a:lumMod val="50000"/>
                </a:schemeClr>
              </a:solidFill>
              <a:ln w="22225">
                <a:solidFill>
                  <a:schemeClr val="tx1">
                    <a:lumMod val="75000"/>
                  </a:schemeClr>
                </a:solidFill>
                <a:round/>
              </a:ln>
              <a:effectLst/>
            </c:spPr>
          </c:marker>
          <c:dLbls>
            <c:dLbl>
              <c:idx val="1"/>
              <c:layout>
                <c:manualLayout>
                  <c:x val="-4.0287520928538011E-2"/>
                  <c:y val="-3.872132035884749E-2"/>
                </c:manualLayout>
              </c:layout>
              <c:showLegendKey val="0"/>
              <c:showVal val="1"/>
              <c:showCatName val="0"/>
              <c:showSerName val="0"/>
              <c:showPercent val="0"/>
              <c:showBubbleSize val="0"/>
              <c:extLst>
                <c:ext xmlns:c15="http://schemas.microsoft.com/office/drawing/2012/chart" uri="{CE6537A1-D6FC-4f65-9D91-7224C49458BB}">
                  <c15:layout>
                    <c:manualLayout>
                      <c:w val="5.9513330990288799E-2"/>
                      <c:h val="4.2345291364395118E-2"/>
                    </c:manualLayout>
                  </c15:layout>
                </c:ext>
                <c:ext xmlns:c16="http://schemas.microsoft.com/office/drawing/2014/chart" uri="{C3380CC4-5D6E-409C-BE32-E72D297353CC}">
                  <c16:uniqueId val="{00000000-95C5-2240-854A-76968AA1A7B9}"/>
                </c:ext>
              </c:extLst>
            </c:dLbl>
            <c:dLbl>
              <c:idx val="2"/>
              <c:layout>
                <c:manualLayout>
                  <c:x val="-2.5207618699338026E-2"/>
                  <c:y val="-2.6518620170472428E-2"/>
                </c:manualLayout>
              </c:layout>
              <c:showLegendKey val="0"/>
              <c:showVal val="1"/>
              <c:showCatName val="0"/>
              <c:showSerName val="0"/>
              <c:showPercent val="0"/>
              <c:showBubbleSize val="0"/>
              <c:extLst>
                <c:ext xmlns:c15="http://schemas.microsoft.com/office/drawing/2012/chart" uri="{CE6537A1-D6FC-4f65-9D91-7224C49458BB}">
                  <c15:layout>
                    <c:manualLayout>
                      <c:w val="4.0494813220530827E-2"/>
                      <c:h val="3.2255891335731694E-2"/>
                    </c:manualLayout>
                  </c15:layout>
                </c:ext>
                <c:ext xmlns:c16="http://schemas.microsoft.com/office/drawing/2014/chart" uri="{C3380CC4-5D6E-409C-BE32-E72D297353CC}">
                  <c16:uniqueId val="{00000001-95C5-2240-854A-76968AA1A7B9}"/>
                </c:ext>
              </c:extLst>
            </c:dLbl>
            <c:dLbl>
              <c:idx val="3"/>
              <c:layout>
                <c:manualLayout>
                  <c:x val="-2.9259212114253589E-2"/>
                  <c:y val="-2.72230982200810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5C5-2240-854A-76968AA1A7B9}"/>
                </c:ext>
              </c:extLst>
            </c:dLbl>
            <c:dLbl>
              <c:idx val="4"/>
              <c:layout>
                <c:manualLayout>
                  <c:x val="-3.2747642913965994E-2"/>
                  <c:y val="-2.72230982200810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5C5-2240-854A-76968AA1A7B9}"/>
                </c:ext>
              </c:extLst>
            </c:dLbl>
            <c:dLbl>
              <c:idx val="5"/>
              <c:layout>
                <c:manualLayout>
                  <c:x val="-4.2875310650752091E-2"/>
                  <c:y val="-1.36115491100404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5C5-2240-854A-76968AA1A7B9}"/>
                </c:ext>
              </c:extLst>
            </c:dLbl>
            <c:dLbl>
              <c:idx val="6"/>
              <c:layout>
                <c:manualLayout>
                  <c:x val="-4.2875310650752133E-2"/>
                  <c:y val="-2.45007883980729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5C5-2240-854A-76968AA1A7B9}"/>
                </c:ext>
              </c:extLst>
            </c:dLbl>
            <c:dLbl>
              <c:idx val="7"/>
              <c:layout>
                <c:manualLayout>
                  <c:x val="-4.3775902994898488E-2"/>
                  <c:y val="-1.29071782379838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5C5-2240-854A-76968AA1A7B9}"/>
                </c:ext>
              </c:extLst>
            </c:dLbl>
            <c:dLbl>
              <c:idx val="8"/>
              <c:layout>
                <c:manualLayout>
                  <c:x val="-4.895235963966169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5C5-2240-854A-76968AA1A7B9}"/>
                </c:ext>
              </c:extLst>
            </c:dLbl>
            <c:dLbl>
              <c:idx val="9"/>
              <c:layout>
                <c:manualLayout>
                  <c:x val="-4.7039088241870343E-2"/>
                  <c:y val="-2.99454080420890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5C5-2240-854A-76968AA1A7B9}"/>
                </c:ext>
              </c:extLst>
            </c:dLbl>
            <c:dLbl>
              <c:idx val="10"/>
              <c:layout>
                <c:manualLayout>
                  <c:x val="-4.9514742521233605E-2"/>
                  <c:y val="-5.44461964401619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5C5-2240-854A-76968AA1A7B9}"/>
                </c:ext>
              </c:extLst>
            </c:dLbl>
            <c:dLbl>
              <c:idx val="11"/>
              <c:layout>
                <c:manualLayout>
                  <c:x val="-5.0752569660915195E-2"/>
                  <c:y val="-7.0437087205660787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5C5-2240-854A-76968AA1A7B9}"/>
                </c:ext>
              </c:extLst>
            </c:dLbl>
            <c:dLbl>
              <c:idx val="12"/>
              <c:layout>
                <c:manualLayout>
                  <c:x val="-4.5125914310782902E-2"/>
                  <c:y val="-1.63338589320485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5C5-2240-854A-76968AA1A7B9}"/>
                </c:ext>
              </c:extLst>
            </c:dLbl>
            <c:dLbl>
              <c:idx val="13"/>
              <c:layout>
                <c:manualLayout>
                  <c:x val="-4.1749667687273014E-2"/>
                  <c:y val="-2.6614008191794658E-2"/>
                </c:manualLayout>
              </c:layout>
              <c:tx>
                <c:rich>
                  <a:bodyPr/>
                  <a:lstStyle/>
                  <a:p>
                    <a:r>
                      <a:rPr lang="en-US"/>
                      <a:t>37342</a:t>
                    </a:r>
                  </a:p>
                </c:rich>
              </c:tx>
              <c:showLegendKey val="0"/>
              <c:showVal val="1"/>
              <c:showCatName val="0"/>
              <c:showSerName val="0"/>
              <c:showPercent val="0"/>
              <c:showBubbleSize val="0"/>
              <c:extLst>
                <c:ext xmlns:c15="http://schemas.microsoft.com/office/drawing/2012/chart" uri="{CE6537A1-D6FC-4f65-9D91-7224C49458BB}">
                  <c15:layout>
                    <c:manualLayout>
                      <c:w val="5.676296072820073E-2"/>
                      <c:h val="3.2255891335731694E-2"/>
                    </c:manualLayout>
                  </c15:layout>
                </c:ext>
                <c:ext xmlns:c16="http://schemas.microsoft.com/office/drawing/2014/chart" uri="{C3380CC4-5D6E-409C-BE32-E72D297353CC}">
                  <c16:uniqueId val="{0000000C-95C5-2240-854A-76968AA1A7B9}"/>
                </c:ext>
              </c:extLst>
            </c:dLbl>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3">
                          <a:lumMod val="60000"/>
                          <a:lumOff val="40000"/>
                        </a:schemeClr>
                      </a:solidFill>
                    </a:ln>
                    <a:effectLst/>
                  </c:spPr>
                </c15:leaderLines>
              </c:ext>
            </c:extLst>
          </c:dLbls>
          <c:xVal>
            <c:numRef>
              <c:f>Sheet2!$A$1:$A$14</c:f>
              <c:numCache>
                <c:formatCode>General</c:formatCode>
                <c:ptCount val="14"/>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xVal>
          <c:yVal>
            <c:numRef>
              <c:f>Sheet2!$B$1:$B$14</c:f>
              <c:numCache>
                <c:formatCode>General</c:formatCode>
                <c:ptCount val="14"/>
                <c:pt idx="0">
                  <c:v>0</c:v>
                </c:pt>
                <c:pt idx="1">
                  <c:v>221</c:v>
                </c:pt>
                <c:pt idx="2">
                  <c:v>896</c:v>
                </c:pt>
                <c:pt idx="3">
                  <c:v>1949</c:v>
                </c:pt>
                <c:pt idx="4">
                  <c:v>2806</c:v>
                </c:pt>
                <c:pt idx="5">
                  <c:v>4873</c:v>
                </c:pt>
                <c:pt idx="6">
                  <c:v>6030</c:v>
                </c:pt>
                <c:pt idx="7">
                  <c:v>9880</c:v>
                </c:pt>
                <c:pt idx="8">
                  <c:v>17603</c:v>
                </c:pt>
                <c:pt idx="9">
                  <c:v>19372</c:v>
                </c:pt>
                <c:pt idx="10">
                  <c:v>23545</c:v>
                </c:pt>
                <c:pt idx="11">
                  <c:v>30628</c:v>
                </c:pt>
                <c:pt idx="12">
                  <c:v>35292</c:v>
                </c:pt>
                <c:pt idx="13">
                  <c:v>35729</c:v>
                </c:pt>
              </c:numCache>
            </c:numRef>
          </c:yVal>
          <c:smooth val="0"/>
          <c:extLst>
            <c:ext xmlns:c16="http://schemas.microsoft.com/office/drawing/2014/chart" uri="{C3380CC4-5D6E-409C-BE32-E72D297353CC}">
              <c16:uniqueId val="{0000000D-95C5-2240-854A-76968AA1A7B9}"/>
            </c:ext>
          </c:extLst>
        </c:ser>
        <c:dLbls>
          <c:showLegendKey val="0"/>
          <c:showVal val="0"/>
          <c:showCatName val="0"/>
          <c:showSerName val="0"/>
          <c:showPercent val="0"/>
          <c:showBubbleSize val="0"/>
        </c:dLbls>
        <c:axId val="796412847"/>
        <c:axId val="796389183"/>
      </c:scatterChart>
      <c:valAx>
        <c:axId val="796412847"/>
        <c:scaling>
          <c:orientation val="minMax"/>
        </c:scaling>
        <c:delete val="0"/>
        <c:axPos val="b"/>
        <c:majorGridlines>
          <c:spPr>
            <a:ln w="9525" cap="flat" cmpd="sng" algn="ctr">
              <a:solidFill>
                <a:schemeClr val="accent3">
                  <a:shade val="95000"/>
                  <a:satMod val="105000"/>
                </a:schemeClr>
              </a:solidFill>
              <a:prstDash val="solid"/>
              <a:round/>
            </a:ln>
            <a:effectLst/>
          </c:spPr>
        </c:majorGridlines>
        <c:numFmt formatCode="General" sourceLinked="1"/>
        <c:majorTickMark val="none"/>
        <c:minorTickMark val="none"/>
        <c:tickLblPos val="nextTo"/>
        <c:spPr>
          <a:noFill/>
          <a:ln w="12700" cap="flat" cmpd="sng" algn="ctr">
            <a:solidFill>
              <a:srgbClr val="6B6965">
                <a:alpha val="25000"/>
              </a:srgbClr>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796389183"/>
        <c:crosses val="autoZero"/>
        <c:crossBetween val="midCat"/>
      </c:valAx>
      <c:valAx>
        <c:axId val="796389183"/>
        <c:scaling>
          <c:orientation val="minMax"/>
        </c:scaling>
        <c:delete val="0"/>
        <c:axPos val="l"/>
        <c:majorGridlines>
          <c:spPr>
            <a:ln w="9525" cap="flat" cmpd="sng" algn="ctr">
              <a:solidFill>
                <a:schemeClr val="accent3">
                  <a:shade val="95000"/>
                  <a:satMod val="105000"/>
                </a:schemeClr>
              </a:solidFill>
              <a:prstDash val="solid"/>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796412847"/>
        <c:crosses val="autoZero"/>
        <c:crossBetween val="midCat"/>
      </c:valAx>
      <c:spPr>
        <a:noFill/>
        <a:ln>
          <a:solidFill>
            <a:schemeClr val="tx1">
              <a:lumMod val="50000"/>
            </a:schemeClr>
          </a:solidFill>
        </a:ln>
        <a:effectLst/>
      </c:spPr>
    </c:plotArea>
    <c:plotVisOnly val="1"/>
    <c:dispBlanksAs val="gap"/>
    <c:showDLblsOverMax val="0"/>
  </c:chart>
  <c:spPr>
    <a:solidFill>
      <a:srgbClr val="178DA9"/>
    </a:solidFill>
    <a:ln w="9525" cap="flat" cmpd="sng" algn="ctr">
      <a:solidFill>
        <a:schemeClr val="tx1">
          <a:lumMod val="50000"/>
        </a:schemeClr>
      </a:solidFill>
      <a:round/>
    </a:ln>
    <a:effectLst/>
  </c:spPr>
  <c:txPr>
    <a:bodyPr/>
    <a:lstStyle/>
    <a:p>
      <a:pPr>
        <a:defRPr>
          <a:solidFill>
            <a:schemeClr val="tx1">
              <a:lumMod val="50000"/>
            </a:schemeClr>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5477608267716535E-2"/>
          <c:y val="0.17035972586759987"/>
          <c:w val="0.79176320538057743"/>
          <c:h val="0.74457203266258376"/>
        </c:manualLayout>
      </c:layout>
      <c:pie3DChart>
        <c:varyColors val="1"/>
        <c:ser>
          <c:idx val="0"/>
          <c:order val="0"/>
          <c:tx>
            <c:strRef>
              <c:f>Sheet1!$V$1</c:f>
              <c:strCache>
                <c:ptCount val="1"/>
                <c:pt idx="0">
                  <c:v># DARs Submitted</c:v>
                </c:pt>
              </c:strCache>
            </c:strRef>
          </c:tx>
          <c:explosion val="3"/>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D3DF-1F43-8CB8-3B50DFD68F70}"/>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D3DF-1F43-8CB8-3B50DFD68F70}"/>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D3DF-1F43-8CB8-3B50DFD68F70}"/>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D3DF-1F43-8CB8-3B50DFD68F70}"/>
              </c:ext>
            </c:extLst>
          </c:dPt>
          <c:dPt>
            <c:idx val="4"/>
            <c:bubble3D val="0"/>
            <c:explosion val="34"/>
            <c:spPr>
              <a:solidFill>
                <a:srgbClr val="CC3399"/>
              </a:solidFill>
              <a:ln>
                <a:solidFill>
                  <a:srgbClr val="00B0F0"/>
                </a:solidFill>
              </a:ln>
              <a:effectLst>
                <a:outerShdw blurRad="88900" sx="102000" sy="102000" algn="ctr" rotWithShape="0">
                  <a:prstClr val="black">
                    <a:alpha val="10000"/>
                  </a:prstClr>
                </a:outerShdw>
              </a:effectLst>
              <a:scene3d>
                <a:camera prst="orthographicFront"/>
                <a:lightRig rig="threePt" dir="t"/>
              </a:scene3d>
              <a:sp3d>
                <a:bevelT w="127000" h="127000"/>
                <a:bevelB w="127000" h="127000"/>
                <a:contourClr>
                  <a:srgbClr val="00B0F0"/>
                </a:contourClr>
              </a:sp3d>
            </c:spPr>
            <c:extLst>
              <c:ext xmlns:c16="http://schemas.microsoft.com/office/drawing/2014/chart" uri="{C3380CC4-5D6E-409C-BE32-E72D297353CC}">
                <c16:uniqueId val="{00000009-D3DF-1F43-8CB8-3B50DFD68F70}"/>
              </c:ext>
            </c:extLst>
          </c:dPt>
          <c:dPt>
            <c:idx val="5"/>
            <c:bubble3D val="0"/>
            <c:explosion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D3DF-1F43-8CB8-3B50DFD68F70}"/>
              </c:ext>
            </c:extLst>
          </c:dPt>
          <c:dPt>
            <c:idx val="6"/>
            <c:bubble3D val="0"/>
            <c:explosion val="16"/>
            <c:spPr>
              <a:solidFill>
                <a:srgbClr val="C00000"/>
              </a:solidFill>
              <a:ln>
                <a:solidFill>
                  <a:srgbClr val="0EB8F7"/>
                </a:solidFill>
              </a:ln>
              <a:effectLst>
                <a:outerShdw blurRad="88900" sx="102000" sy="102000" algn="ctr" rotWithShape="0">
                  <a:prstClr val="black">
                    <a:alpha val="10000"/>
                  </a:prstClr>
                </a:outerShdw>
              </a:effectLst>
              <a:scene3d>
                <a:camera prst="orthographicFront"/>
                <a:lightRig rig="threePt" dir="t"/>
              </a:scene3d>
              <a:sp3d>
                <a:bevelT w="127000" h="127000"/>
                <a:bevelB w="127000" h="127000"/>
                <a:contourClr>
                  <a:srgbClr val="0EB8F7"/>
                </a:contourClr>
              </a:sp3d>
            </c:spPr>
            <c:extLst>
              <c:ext xmlns:c16="http://schemas.microsoft.com/office/drawing/2014/chart" uri="{C3380CC4-5D6E-409C-BE32-E72D297353CC}">
                <c16:uniqueId val="{0000000D-D3DF-1F43-8CB8-3B50DFD68F70}"/>
              </c:ext>
            </c:extLst>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F-D3DF-1F43-8CB8-3B50DFD68F70}"/>
              </c:ext>
            </c:extLst>
          </c:dPt>
          <c:dPt>
            <c:idx val="8"/>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1-D3DF-1F43-8CB8-3B50DFD68F70}"/>
              </c:ext>
            </c:extLst>
          </c:dPt>
          <c:dPt>
            <c:idx val="9"/>
            <c:bubble3D val="0"/>
            <c:spPr>
              <a:solidFill>
                <a:schemeClr val="accent4">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3-D3DF-1F43-8CB8-3B50DFD68F70}"/>
              </c:ext>
            </c:extLst>
          </c:dPt>
          <c:dPt>
            <c:idx val="10"/>
            <c:bubble3D val="0"/>
            <c:spPr>
              <a:solidFill>
                <a:schemeClr val="accent5">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5-D3DF-1F43-8CB8-3B50DFD68F70}"/>
              </c:ext>
            </c:extLst>
          </c:dPt>
          <c:dPt>
            <c:idx val="11"/>
            <c:bubble3D val="0"/>
            <c:spPr>
              <a:solidFill>
                <a:schemeClr val="accent6">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7-D3DF-1F43-8CB8-3B50DFD68F70}"/>
              </c:ext>
            </c:extLst>
          </c:dPt>
          <c:dPt>
            <c:idx val="12"/>
            <c:bubble3D val="0"/>
            <c:spPr>
              <a:solidFill>
                <a:schemeClr val="accent1">
                  <a:lumMod val="80000"/>
                  <a:lumOff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9-D3DF-1F43-8CB8-3B50DFD68F70}"/>
              </c:ext>
            </c:extLst>
          </c:dPt>
          <c:dPt>
            <c:idx val="13"/>
            <c:bubble3D val="0"/>
            <c:spPr>
              <a:solidFill>
                <a:schemeClr val="accent2">
                  <a:lumMod val="80000"/>
                  <a:lumOff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B-D3DF-1F43-8CB8-3B50DFD68F70}"/>
              </c:ext>
            </c:extLst>
          </c:dPt>
          <c:dPt>
            <c:idx val="14"/>
            <c:bubble3D val="0"/>
            <c:spPr>
              <a:solidFill>
                <a:schemeClr val="accent3">
                  <a:lumMod val="80000"/>
                  <a:lumOff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D-D3DF-1F43-8CB8-3B50DFD68F70}"/>
              </c:ext>
            </c:extLst>
          </c:dPt>
          <c:dPt>
            <c:idx val="15"/>
            <c:bubble3D val="0"/>
            <c:spPr>
              <a:solidFill>
                <a:schemeClr val="accent4">
                  <a:lumMod val="80000"/>
                  <a:lumOff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F-D3DF-1F43-8CB8-3B50DFD68F70}"/>
              </c:ext>
            </c:extLst>
          </c:dPt>
          <c:dLbls>
            <c:dLbl>
              <c:idx val="0"/>
              <c:layout>
                <c:manualLayout>
                  <c:x val="3.836069693415977E-2"/>
                  <c:y val="-0.10382397884279865"/>
                </c:manualLayout>
              </c:layout>
              <c:spPr>
                <a:noFill/>
                <a:ln>
                  <a:noFill/>
                </a:ln>
                <a:effectLst/>
              </c:spPr>
              <c:txPr>
                <a:bodyPr rot="0" spcFirstLastPara="1" vertOverflow="ellipsis" vert="horz" wrap="square" anchor="ctr" anchorCtr="1"/>
                <a:lstStyle/>
                <a:p>
                  <a:pPr>
                    <a:defRPr sz="1000" b="1"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3DF-1F43-8CB8-3B50DFD68F70}"/>
                </c:ext>
              </c:extLst>
            </c:dLbl>
            <c:dLbl>
              <c:idx val="1"/>
              <c:layout>
                <c:manualLayout>
                  <c:x val="0.10288598937648433"/>
                  <c:y val="-5.6237988539849286E-2"/>
                </c:manualLayout>
              </c:layout>
              <c:spPr>
                <a:noFill/>
                <a:ln>
                  <a:noFill/>
                </a:ln>
                <a:effectLst/>
              </c:spPr>
              <c:txPr>
                <a:bodyPr rot="0" spcFirstLastPara="1" vertOverflow="ellipsis" vert="horz" wrap="square" anchor="ctr" anchorCtr="1"/>
                <a:lstStyle/>
                <a:p>
                  <a:pPr>
                    <a:defRPr sz="1000" b="1" i="0" u="none"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3DF-1F43-8CB8-3B50DFD68F70}"/>
                </c:ext>
              </c:extLst>
            </c:dLbl>
            <c:dLbl>
              <c:idx val="2"/>
              <c:layout>
                <c:manualLayout>
                  <c:x val="5.4755944931163952E-2"/>
                  <c:y val="-0.11031297752047357"/>
                </c:manualLayout>
              </c:layout>
              <c:spPr>
                <a:noFill/>
                <a:ln>
                  <a:noFill/>
                </a:ln>
                <a:effectLst/>
              </c:spPr>
              <c:txPr>
                <a:bodyPr rot="0" spcFirstLastPara="1" vertOverflow="ellipsis" vert="horz" wrap="square" anchor="ctr" anchorCtr="1"/>
                <a:lstStyle/>
                <a:p>
                  <a:pPr>
                    <a:defRPr sz="1000" b="1" i="0" u="none"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3DF-1F43-8CB8-3B50DFD68F70}"/>
                </c:ext>
              </c:extLst>
            </c:dLbl>
            <c:dLbl>
              <c:idx val="3"/>
              <c:layout>
                <c:manualLayout>
                  <c:x val="-1.5091822455234513E-2"/>
                  <c:y val="-0.1085401694565387"/>
                </c:manualLayout>
              </c:layout>
              <c:spPr>
                <a:noFill/>
                <a:ln>
                  <a:noFill/>
                </a:ln>
                <a:effectLst/>
              </c:spPr>
              <c:txPr>
                <a:bodyPr rot="0" spcFirstLastPara="1" vertOverflow="ellipsis" vert="horz" wrap="square" anchor="ctr" anchorCtr="1"/>
                <a:lstStyle/>
                <a:p>
                  <a:pPr>
                    <a:defRPr sz="1000" b="1" i="0" u="none"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3DF-1F43-8CB8-3B50DFD68F70}"/>
                </c:ext>
              </c:extLst>
            </c:dLbl>
            <c:dLbl>
              <c:idx val="4"/>
              <c:layout>
                <c:manualLayout>
                  <c:x val="2.1963172572178478E-2"/>
                  <c:y val="7.1199912510936131E-2"/>
                </c:manualLayout>
              </c:layout>
              <c:spPr>
                <a:noFill/>
                <a:ln>
                  <a:noFill/>
                </a:ln>
                <a:effectLst/>
              </c:spPr>
              <c:txPr>
                <a:bodyPr rot="0" spcFirstLastPara="1" vertOverflow="ellipsis" vert="horz" wrap="square" anchor="ctr" anchorCtr="1"/>
                <a:lstStyle/>
                <a:p>
                  <a:pPr>
                    <a:defRPr sz="1000" b="1" i="0" u="none"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D3DF-1F43-8CB8-3B50DFD68F70}"/>
                </c:ext>
              </c:extLst>
            </c:dLbl>
            <c:dLbl>
              <c:idx val="5"/>
              <c:layout>
                <c:manualLayout>
                  <c:x val="6.1814965557340375E-2"/>
                  <c:y val="-7.8599316424013313E-2"/>
                </c:manualLayout>
              </c:layout>
              <c:spPr>
                <a:noFill/>
                <a:ln>
                  <a:noFill/>
                </a:ln>
                <a:effectLst/>
              </c:spPr>
              <c:txPr>
                <a:bodyPr rot="0" spcFirstLastPara="1" vertOverflow="ellipsis" vert="horz" wrap="square" anchor="ctr" anchorCtr="1"/>
                <a:lstStyle/>
                <a:p>
                  <a:pPr>
                    <a:defRPr sz="1000" b="1" i="0" u="none"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D3DF-1F43-8CB8-3B50DFD68F70}"/>
                </c:ext>
              </c:extLst>
            </c:dLbl>
            <c:dLbl>
              <c:idx val="6"/>
              <c:layout>
                <c:manualLayout>
                  <c:x val="-6.1029411764705881E-2"/>
                  <c:y val="0.15109897409101222"/>
                </c:manualLayout>
              </c:layout>
              <c:tx>
                <c:rich>
                  <a:bodyPr rot="0" spcFirstLastPara="1" vertOverflow="ellipsis" vert="horz" wrap="square" anchor="ctr" anchorCtr="1"/>
                  <a:lstStyle/>
                  <a:p>
                    <a:pPr>
                      <a:defRPr sz="1400" b="1" i="0" u="none" strike="noStrike" kern="1200" spc="0" baseline="0">
                        <a:solidFill>
                          <a:schemeClr val="accent1"/>
                        </a:solidFill>
                        <a:latin typeface="Arial" panose="020B0604020202020204" pitchFamily="34" charset="0"/>
                        <a:ea typeface="+mn-ea"/>
                        <a:cs typeface="Arial" panose="020B0604020202020204" pitchFamily="34" charset="0"/>
                      </a:defRPr>
                    </a:pPr>
                    <a:fld id="{5209E29E-550E-E24B-8428-6338A6F2CA85}" type="CATEGORYNAME">
                      <a:rPr lang="en-US"/>
                      <a:pPr>
                        <a:defRPr sz="1400">
                          <a:solidFill>
                            <a:schemeClr val="accent1"/>
                          </a:solidFill>
                        </a:defRPr>
                      </a:pPr>
                      <a:t>[CATEGORY NAME]</a:t>
                    </a:fld>
                    <a:r>
                      <a:rPr lang="en-US" baseline="0"/>
                      <a:t>
30%</a:t>
                    </a:r>
                  </a:p>
                </c:rich>
              </c:tx>
              <c:spPr>
                <a:noFill/>
                <a:ln>
                  <a:noFill/>
                </a:ln>
                <a:effectLst/>
              </c:spPr>
              <c:txPr>
                <a:bodyPr rot="0" spcFirstLastPara="1" vertOverflow="ellipsis" vert="horz" wrap="square" anchor="ctr" anchorCtr="1"/>
                <a:lstStyle/>
                <a:p>
                  <a:pPr>
                    <a:defRPr sz="1400" b="1"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2584776245897925"/>
                      <c:h val="8.1829849938925073E-2"/>
                    </c:manualLayout>
                  </c15:layout>
                  <c15:dlblFieldTable/>
                  <c15:showDataLabelsRange val="0"/>
                </c:ext>
                <c:ext xmlns:c16="http://schemas.microsoft.com/office/drawing/2014/chart" uri="{C3380CC4-5D6E-409C-BE32-E72D297353CC}">
                  <c16:uniqueId val="{0000000D-D3DF-1F43-8CB8-3B50DFD68F70}"/>
                </c:ext>
              </c:extLst>
            </c:dLbl>
            <c:dLbl>
              <c:idx val="7"/>
              <c:layout>
                <c:manualLayout>
                  <c:x val="5.0062578222778528E-2"/>
                  <c:y val="6.2726987217524177E-2"/>
                </c:manualLayout>
              </c:layout>
              <c:spPr>
                <a:noFill/>
                <a:ln>
                  <a:noFill/>
                </a:ln>
                <a:effectLst/>
              </c:spPr>
              <c:txPr>
                <a:bodyPr rot="0" spcFirstLastPara="1" vertOverflow="ellipsis" vert="horz" wrap="square" anchor="ctr" anchorCtr="1"/>
                <a:lstStyle/>
                <a:p>
                  <a:pPr>
                    <a:defRPr sz="1000" b="1" i="0" u="none"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D3DF-1F43-8CB8-3B50DFD68F70}"/>
                </c:ext>
              </c:extLst>
            </c:dLbl>
            <c:dLbl>
              <c:idx val="8"/>
              <c:layout>
                <c:manualLayout>
                  <c:x val="-1.2515644555694618E-2"/>
                  <c:y val="9.7334980165123722E-2"/>
                </c:manualLayout>
              </c:layout>
              <c:spPr>
                <a:noFill/>
                <a:ln>
                  <a:noFill/>
                </a:ln>
                <a:effectLst/>
              </c:spPr>
              <c:txPr>
                <a:bodyPr rot="0" spcFirstLastPara="1" vertOverflow="ellipsis" vert="horz" wrap="square" anchor="ctr" anchorCtr="1"/>
                <a:lstStyle/>
                <a:p>
                  <a:pPr>
                    <a:defRPr sz="1000" b="1" i="0" u="none"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D3DF-1F43-8CB8-3B50DFD68F70}"/>
                </c:ext>
              </c:extLst>
            </c:dLbl>
            <c:dLbl>
              <c:idx val="9"/>
              <c:layout>
                <c:manualLayout>
                  <c:x val="-5.9449311639549453E-2"/>
                  <c:y val="4.9748989862174194E-2"/>
                </c:manualLayout>
              </c:layout>
              <c:spPr>
                <a:noFill/>
                <a:ln>
                  <a:noFill/>
                </a:ln>
                <a:effectLst/>
              </c:spPr>
              <c:txPr>
                <a:bodyPr rot="0" spcFirstLastPara="1" vertOverflow="ellipsis" vert="horz" wrap="square" anchor="ctr" anchorCtr="1"/>
                <a:lstStyle/>
                <a:p>
                  <a:pPr>
                    <a:defRPr sz="1000" b="1" i="0" u="none"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D3DF-1F43-8CB8-3B50DFD68F70}"/>
                </c:ext>
              </c:extLst>
            </c:dLbl>
            <c:dLbl>
              <c:idx val="10"/>
              <c:layout>
                <c:manualLayout>
                  <c:x val="-9.3867334167709645E-3"/>
                  <c:y val="-5.8400988099074236E-2"/>
                </c:manualLayout>
              </c:layout>
              <c:spPr>
                <a:noFill/>
                <a:ln>
                  <a:noFill/>
                </a:ln>
                <a:effectLst/>
              </c:spPr>
              <c:txPr>
                <a:bodyPr rot="0" spcFirstLastPara="1" vertOverflow="ellipsis" vert="horz" wrap="square" anchor="ctr" anchorCtr="1"/>
                <a:lstStyle/>
                <a:p>
                  <a:pPr>
                    <a:defRPr sz="1000" b="1" i="0" u="none"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D3DF-1F43-8CB8-3B50DFD68F70}"/>
                </c:ext>
              </c:extLst>
            </c:dLbl>
            <c:dLbl>
              <c:idx val="11"/>
              <c:layout>
                <c:manualLayout>
                  <c:x val="-0.11095044987336534"/>
                  <c:y val="-3.5769881372247798E-2"/>
                </c:manualLayout>
              </c:layout>
              <c:spPr>
                <a:noFill/>
                <a:ln>
                  <a:noFill/>
                </a:ln>
                <a:effectLst/>
              </c:spPr>
              <c:txPr>
                <a:bodyPr rot="0" spcFirstLastPara="1" vertOverflow="ellipsis" vert="horz" wrap="square" anchor="ctr" anchorCtr="1"/>
                <a:lstStyle/>
                <a:p>
                  <a:pPr>
                    <a:defRPr sz="1000" b="1" i="0" u="none"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7-D3DF-1F43-8CB8-3B50DFD68F70}"/>
                </c:ext>
              </c:extLst>
            </c:dLbl>
            <c:dLbl>
              <c:idx val="12"/>
              <c:layout>
                <c:manualLayout>
                  <c:x val="-4.2240300375469365E-2"/>
                  <c:y val="-5.8400988099074236E-2"/>
                </c:manualLayout>
              </c:layout>
              <c:spPr>
                <a:noFill/>
                <a:ln>
                  <a:noFill/>
                </a:ln>
                <a:effectLst/>
              </c:spPr>
              <c:txPr>
                <a:bodyPr rot="0" spcFirstLastPara="1" vertOverflow="ellipsis" vert="horz" wrap="square" anchor="ctr" anchorCtr="1"/>
                <a:lstStyle/>
                <a:p>
                  <a:pPr>
                    <a:defRPr sz="1000" b="1" i="0" u="none"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9-D3DF-1F43-8CB8-3B50DFD68F70}"/>
                </c:ext>
              </c:extLst>
            </c:dLbl>
            <c:dLbl>
              <c:idx val="13"/>
              <c:layout>
                <c:manualLayout>
                  <c:x val="3.8329223044553724E-2"/>
                  <c:y val="-7.7867984132099E-2"/>
                </c:manualLayout>
              </c:layout>
              <c:spPr>
                <a:noFill/>
                <a:ln>
                  <a:noFill/>
                </a:ln>
                <a:effectLst/>
              </c:spPr>
              <c:txPr>
                <a:bodyPr rot="0" spcFirstLastPara="1" vertOverflow="ellipsis" vert="horz" wrap="square" anchor="ctr" anchorCtr="1"/>
                <a:lstStyle/>
                <a:p>
                  <a:pPr>
                    <a:defRPr sz="1000" b="1" i="0" u="none"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9.489987484355443E-2"/>
                      <c:h val="7.7824724140914486E-2"/>
                    </c:manualLayout>
                  </c15:layout>
                </c:ext>
                <c:ext xmlns:c16="http://schemas.microsoft.com/office/drawing/2014/chart" uri="{C3380CC4-5D6E-409C-BE32-E72D297353CC}">
                  <c16:uniqueId val="{0000001B-D3DF-1F43-8CB8-3B50DFD68F70}"/>
                </c:ext>
              </c:extLst>
            </c:dLbl>
            <c:dLbl>
              <c:idx val="14"/>
              <c:layout>
                <c:manualLayout>
                  <c:x val="4.3804755944931162E-2"/>
                  <c:y val="-0.12112797531659841"/>
                </c:manualLayout>
              </c:layout>
              <c:spPr>
                <a:noFill/>
                <a:ln>
                  <a:noFill/>
                </a:ln>
                <a:effectLst/>
              </c:spPr>
              <c:txPr>
                <a:bodyPr rot="0" spcFirstLastPara="1" vertOverflow="ellipsis" vert="horz" wrap="square" anchor="ctr" anchorCtr="1"/>
                <a:lstStyle/>
                <a:p>
                  <a:pPr>
                    <a:defRPr sz="1000" b="1" i="0" u="none"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D-D3DF-1F43-8CB8-3B50DFD68F70}"/>
                </c:ext>
              </c:extLst>
            </c:dLbl>
            <c:dLbl>
              <c:idx val="15"/>
              <c:layout>
                <c:manualLayout>
                  <c:x val="2.6595744680851064E-2"/>
                  <c:y val="-5.8400988099074257E-2"/>
                </c:manualLayout>
              </c:layout>
              <c:spPr>
                <a:noFill/>
                <a:ln>
                  <a:noFill/>
                </a:ln>
                <a:effectLst/>
              </c:spPr>
              <c:txPr>
                <a:bodyPr rot="0" spcFirstLastPara="1" vertOverflow="ellipsis" vert="horz" wrap="square" anchor="ctr" anchorCtr="1"/>
                <a:lstStyle/>
                <a:p>
                  <a:pPr>
                    <a:defRPr sz="1000" b="1" i="0" u="none"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F-D3DF-1F43-8CB8-3B50DFD68F70}"/>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Sheet1!$U$2:$U$17</c:f>
              <c:strCache>
                <c:ptCount val="16"/>
                <c:pt idx="0">
                  <c:v>CDAC</c:v>
                </c:pt>
                <c:pt idx="1">
                  <c:v>ES DAC</c:v>
                </c:pt>
                <c:pt idx="2">
                  <c:v>JAAMH</c:v>
                </c:pt>
                <c:pt idx="3">
                  <c:v>JARDE</c:v>
                </c:pt>
                <c:pt idx="4">
                  <c:v>KidsFirst</c:v>
                </c:pt>
                <c:pt idx="5">
                  <c:v>NCATS</c:v>
                </c:pt>
                <c:pt idx="6">
                  <c:v>NCI DAC</c:v>
                </c:pt>
                <c:pt idx="7">
                  <c:v>NDAR</c:v>
                </c:pt>
                <c:pt idx="8">
                  <c:v>NEI</c:v>
                </c:pt>
                <c:pt idx="9">
                  <c:v>NHGRI</c:v>
                </c:pt>
                <c:pt idx="10">
                  <c:v>NHLBI</c:v>
                </c:pt>
                <c:pt idx="11">
                  <c:v>NIAID</c:v>
                </c:pt>
                <c:pt idx="12">
                  <c:v>NICHD</c:v>
                </c:pt>
                <c:pt idx="13">
                  <c:v>NIDDK</c:v>
                </c:pt>
                <c:pt idx="14">
                  <c:v>NIGMS</c:v>
                </c:pt>
                <c:pt idx="15">
                  <c:v>NINDS</c:v>
                </c:pt>
              </c:strCache>
            </c:strRef>
          </c:cat>
          <c:val>
            <c:numRef>
              <c:f>Sheet1!$V$2:$V$17</c:f>
              <c:numCache>
                <c:formatCode>General</c:formatCode>
                <c:ptCount val="16"/>
                <c:pt idx="0">
                  <c:v>159</c:v>
                </c:pt>
                <c:pt idx="1">
                  <c:v>94</c:v>
                </c:pt>
                <c:pt idx="2">
                  <c:v>5036</c:v>
                </c:pt>
                <c:pt idx="3">
                  <c:v>595</c:v>
                </c:pt>
                <c:pt idx="4">
                  <c:v>11</c:v>
                </c:pt>
                <c:pt idx="5">
                  <c:v>82</c:v>
                </c:pt>
                <c:pt idx="6">
                  <c:v>10213</c:v>
                </c:pt>
                <c:pt idx="7">
                  <c:v>486</c:v>
                </c:pt>
                <c:pt idx="8">
                  <c:v>479</c:v>
                </c:pt>
                <c:pt idx="9">
                  <c:v>6245</c:v>
                </c:pt>
                <c:pt idx="10">
                  <c:v>7352</c:v>
                </c:pt>
                <c:pt idx="11">
                  <c:v>164</c:v>
                </c:pt>
                <c:pt idx="12">
                  <c:v>212</c:v>
                </c:pt>
                <c:pt idx="13">
                  <c:v>865</c:v>
                </c:pt>
                <c:pt idx="14">
                  <c:v>449</c:v>
                </c:pt>
                <c:pt idx="15">
                  <c:v>1320</c:v>
                </c:pt>
              </c:numCache>
            </c:numRef>
          </c:val>
          <c:extLst>
            <c:ext xmlns:c16="http://schemas.microsoft.com/office/drawing/2014/chart" uri="{C3380CC4-5D6E-409C-BE32-E72D297353CC}">
              <c16:uniqueId val="{00000020-D3DF-1F43-8CB8-3B50DFD68F70}"/>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645426584018887E-2"/>
          <c:y val="4.0323349725013106E-2"/>
          <c:w val="0.79424622703412073"/>
          <c:h val="0.88111495613280411"/>
        </c:manualLayout>
      </c:layout>
      <c:barChart>
        <c:barDir val="col"/>
        <c:grouping val="clustered"/>
        <c:varyColors val="0"/>
        <c:ser>
          <c:idx val="0"/>
          <c:order val="0"/>
          <c:tx>
            <c:strRef>
              <c:f>Sheet1!$B$1</c:f>
              <c:strCache>
                <c:ptCount val="1"/>
                <c:pt idx="0">
                  <c:v>DARs Received (x100)</c:v>
                </c:pt>
              </c:strCache>
            </c:strRef>
          </c:tx>
          <c:spPr>
            <a:solidFill>
              <a:schemeClr val="accent3"/>
            </a:solidFill>
            <a:ln>
              <a:noFill/>
            </a:ln>
            <a:effectLst/>
          </c:spPr>
          <c:invertIfNegative val="0"/>
          <c:cat>
            <c:strRef>
              <c:f>Sheet1!$A$2:$A$3</c:f>
              <c:strCache>
                <c:ptCount val="2"/>
                <c:pt idx="0">
                  <c:v>Before ODS</c:v>
                </c:pt>
                <c:pt idx="1">
                  <c:v>ODS Process</c:v>
                </c:pt>
              </c:strCache>
            </c:strRef>
          </c:cat>
          <c:val>
            <c:numRef>
              <c:f>Sheet1!$B$2:$B$3</c:f>
              <c:numCache>
                <c:formatCode>General</c:formatCode>
                <c:ptCount val="2"/>
                <c:pt idx="0">
                  <c:v>53.4</c:v>
                </c:pt>
                <c:pt idx="1">
                  <c:v>88.6</c:v>
                </c:pt>
              </c:numCache>
            </c:numRef>
          </c:val>
          <c:extLst>
            <c:ext xmlns:c16="http://schemas.microsoft.com/office/drawing/2014/chart" uri="{C3380CC4-5D6E-409C-BE32-E72D297353CC}">
              <c16:uniqueId val="{00000000-7689-48EA-89B4-768FE88AF873}"/>
            </c:ext>
          </c:extLst>
        </c:ser>
        <c:ser>
          <c:idx val="1"/>
          <c:order val="1"/>
          <c:tx>
            <c:strRef>
              <c:f>Sheet1!$C$1</c:f>
              <c:strCache>
                <c:ptCount val="1"/>
                <c:pt idx="0">
                  <c:v>Response Time (Days)</c:v>
                </c:pt>
              </c:strCache>
            </c:strRef>
          </c:tx>
          <c:spPr>
            <a:solidFill>
              <a:srgbClr val="C00000"/>
            </a:solidFill>
            <a:ln>
              <a:noFill/>
            </a:ln>
            <a:effectLst/>
          </c:spPr>
          <c:invertIfNegative val="0"/>
          <c:cat>
            <c:strRef>
              <c:f>Sheet1!$A$2:$A$3</c:f>
              <c:strCache>
                <c:ptCount val="2"/>
                <c:pt idx="0">
                  <c:v>Before ODS</c:v>
                </c:pt>
                <c:pt idx="1">
                  <c:v>ODS Process</c:v>
                </c:pt>
              </c:strCache>
            </c:strRef>
          </c:cat>
          <c:val>
            <c:numRef>
              <c:f>Sheet1!$C$2:$C$3</c:f>
              <c:numCache>
                <c:formatCode>General</c:formatCode>
                <c:ptCount val="2"/>
                <c:pt idx="0">
                  <c:v>24.2</c:v>
                </c:pt>
                <c:pt idx="1">
                  <c:v>0.5</c:v>
                </c:pt>
              </c:numCache>
            </c:numRef>
          </c:val>
          <c:extLst>
            <c:ext xmlns:c16="http://schemas.microsoft.com/office/drawing/2014/chart" uri="{C3380CC4-5D6E-409C-BE32-E72D297353CC}">
              <c16:uniqueId val="{00000001-7689-48EA-89B4-768FE88AF873}"/>
            </c:ext>
          </c:extLst>
        </c:ser>
        <c:dLbls>
          <c:showLegendKey val="0"/>
          <c:showVal val="0"/>
          <c:showCatName val="0"/>
          <c:showSerName val="0"/>
          <c:showPercent val="0"/>
          <c:showBubbleSize val="0"/>
        </c:dLbls>
        <c:gapWidth val="219"/>
        <c:overlap val="-27"/>
        <c:axId val="548887688"/>
        <c:axId val="548888016"/>
      </c:barChart>
      <c:catAx>
        <c:axId val="548887688"/>
        <c:scaling>
          <c:orientation val="minMax"/>
        </c:scaling>
        <c:delete val="0"/>
        <c:axPos val="b"/>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1" i="0" u="none" strike="noStrike" kern="1200" baseline="0">
                <a:solidFill>
                  <a:srgbClr val="C00000"/>
                </a:solidFill>
                <a:latin typeface="+mn-lt"/>
                <a:ea typeface="+mn-ea"/>
                <a:cs typeface="+mn-cs"/>
              </a:defRPr>
            </a:pPr>
            <a:endParaRPr lang="en-US"/>
          </a:p>
        </c:txPr>
        <c:crossAx val="548888016"/>
        <c:crosses val="autoZero"/>
        <c:auto val="1"/>
        <c:lblAlgn val="ctr"/>
        <c:lblOffset val="100"/>
        <c:noMultiLvlLbl val="0"/>
      </c:catAx>
      <c:valAx>
        <c:axId val="548888016"/>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in"/>
        <c:minorTickMark val="none"/>
        <c:tickLblPos val="nextTo"/>
        <c:spPr>
          <a:noFill/>
          <a:ln>
            <a:solidFill>
              <a:schemeClr val="accent6">
                <a:lumMod val="75000"/>
              </a:schemeClr>
            </a:solid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548887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7">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12700" cap="flat" cmpd="sng" algn="ctr">
        <a:solidFill>
          <a:schemeClr val="lt1">
            <a:alpha val="25000"/>
          </a:schemeClr>
        </a:solidFill>
        <a:round/>
      </a:ln>
    </cs:spPr>
    <cs:defRPr sz="900" b="0"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effectRef idx="0"/>
    <cs:fontRef idx="minor">
      <a:schemeClr val="lt1"/>
    </cs:fontRef>
    <cs:defRPr sz="900" b="1"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8575" cap="rnd">
        <a:solidFill>
          <a:schemeClr val="lt1">
            <a:alpha val="50000"/>
          </a:schemeClr>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cap="flat" cmpd="sng" algn="ctr">
        <a:gradFill>
          <a:gsLst>
            <a:gs pos="79000">
              <a:schemeClr val="phClr"/>
            </a:gs>
            <a:gs pos="0">
              <a:schemeClr val="lt1">
                <a:alpha val="6000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 Id="rId5" Type="http://schemas.openxmlformats.org/officeDocument/2006/relationships/image" Target="../media/image33.jpeg"/><Relationship Id="rId4"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jpeg"/><Relationship Id="rId1"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2BBBCD-2180-4A2D-80BD-CD363D27312B}" type="doc">
      <dgm:prSet loTypeId="urn:microsoft.com/office/officeart/2005/8/layout/matrix1" loCatId="matrix" qsTypeId="urn:microsoft.com/office/officeart/2005/8/quickstyle/simple2" qsCatId="simple" csTypeId="urn:microsoft.com/office/officeart/2005/8/colors/accent1_2" csCatId="accent1" phldr="1"/>
      <dgm:spPr/>
      <dgm:t>
        <a:bodyPr/>
        <a:lstStyle/>
        <a:p>
          <a:endParaRPr lang="en-US"/>
        </a:p>
      </dgm:t>
    </dgm:pt>
    <dgm:pt modelId="{4453298B-8903-4363-AB6D-31D141AEF7C8}">
      <dgm:prSet phldrT="[Text]"/>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l="-19539" t="-6628" r="-4987" b="191"/>
          </a:stretch>
        </a:blipFill>
      </dgm:spPr>
      <dgm:t>
        <a:bodyPr/>
        <a:lstStyle/>
        <a:p>
          <a:r>
            <a:rPr lang="en-US"/>
            <a:t> </a:t>
          </a:r>
        </a:p>
      </dgm:t>
    </dgm:pt>
    <dgm:pt modelId="{CD27E029-438C-48B2-9D01-40002638FA02}" type="parTrans" cxnId="{D6E600FE-69B1-4E63-9D92-6579F5BBBBE7}">
      <dgm:prSet/>
      <dgm:spPr/>
      <dgm:t>
        <a:bodyPr/>
        <a:lstStyle/>
        <a:p>
          <a:endParaRPr lang="en-US"/>
        </a:p>
      </dgm:t>
    </dgm:pt>
    <dgm:pt modelId="{81D656CD-9C4C-40F0-8089-4C1FEE8F96C9}" type="sibTrans" cxnId="{D6E600FE-69B1-4E63-9D92-6579F5BBBBE7}">
      <dgm:prSet/>
      <dgm:spPr/>
      <dgm:t>
        <a:bodyPr/>
        <a:lstStyle/>
        <a:p>
          <a:endParaRPr lang="en-US"/>
        </a:p>
      </dgm:t>
    </dgm:pt>
    <dgm:pt modelId="{30D85FCC-D23D-4E97-A52B-971BF453B816}">
      <dgm:prSet phldrT="[Text]"/>
      <dgm:spPr>
        <a:blipFill rotWithShape="0">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solidFill>
            <a:schemeClr val="accent6">
              <a:lumMod val="20000"/>
              <a:lumOff val="80000"/>
            </a:schemeClr>
          </a:solidFill>
        </a:ln>
      </dgm:spPr>
      <dgm:t>
        <a:bodyPr/>
        <a:lstStyle/>
        <a:p>
          <a:r>
            <a:rPr lang="en-US"/>
            <a:t> </a:t>
          </a:r>
        </a:p>
      </dgm:t>
    </dgm:pt>
    <dgm:pt modelId="{3991D1B5-32C0-422F-A170-09E397B2D2D1}" type="parTrans" cxnId="{5020EC38-6EDD-4B0F-99DA-2470B21920A0}">
      <dgm:prSet/>
      <dgm:spPr/>
      <dgm:t>
        <a:bodyPr/>
        <a:lstStyle/>
        <a:p>
          <a:endParaRPr lang="en-US"/>
        </a:p>
      </dgm:t>
    </dgm:pt>
    <dgm:pt modelId="{9FD9EE2D-7E90-44A1-B6C8-801688E95F0D}" type="sibTrans" cxnId="{5020EC38-6EDD-4B0F-99DA-2470B21920A0}">
      <dgm:prSet/>
      <dgm:spPr/>
      <dgm:t>
        <a:bodyPr/>
        <a:lstStyle/>
        <a:p>
          <a:endParaRPr lang="en-US"/>
        </a:p>
      </dgm:t>
    </dgm:pt>
    <dgm:pt modelId="{FDDBE1E3-2189-4693-BE20-F3399CBC5CB0}">
      <dgm:prSet phldrT="[Text]"/>
      <dgm:spPr>
        <a:blipFill rotWithShape="0">
          <a:blip xmlns:r="http://schemas.openxmlformats.org/officeDocument/2006/relationships" r:embed="rId3">
            <a:extLst>
              <a:ext uri="{28A0092B-C50C-407E-A947-70E740481C1C}">
                <a14:useLocalDpi xmlns:a14="http://schemas.microsoft.com/office/drawing/2010/main" val="0"/>
              </a:ext>
            </a:extLst>
          </a:blip>
          <a:srcRect/>
          <a:stretch>
            <a:fillRect l="-13000" r="-13000"/>
          </a:stretch>
        </a:blipFill>
        <a:ln>
          <a:solidFill>
            <a:schemeClr val="accent6">
              <a:lumMod val="20000"/>
              <a:lumOff val="80000"/>
            </a:schemeClr>
          </a:solidFill>
        </a:ln>
      </dgm:spPr>
      <dgm:t>
        <a:bodyPr/>
        <a:lstStyle/>
        <a:p>
          <a:r>
            <a:rPr lang="en-US"/>
            <a:t> </a:t>
          </a:r>
        </a:p>
      </dgm:t>
    </dgm:pt>
    <dgm:pt modelId="{E51C014F-D0FC-415A-834D-DC4E64E192DD}" type="parTrans" cxnId="{146C1C0E-1C20-45D7-9ADC-773D952573FC}">
      <dgm:prSet/>
      <dgm:spPr/>
      <dgm:t>
        <a:bodyPr/>
        <a:lstStyle/>
        <a:p>
          <a:endParaRPr lang="en-US"/>
        </a:p>
      </dgm:t>
    </dgm:pt>
    <dgm:pt modelId="{45F17BB4-2247-4B97-AB4E-12F0F0C051BB}" type="sibTrans" cxnId="{146C1C0E-1C20-45D7-9ADC-773D952573FC}">
      <dgm:prSet/>
      <dgm:spPr/>
      <dgm:t>
        <a:bodyPr/>
        <a:lstStyle/>
        <a:p>
          <a:endParaRPr lang="en-US"/>
        </a:p>
      </dgm:t>
    </dgm:pt>
    <dgm:pt modelId="{931891B9-2170-4BFE-A0F4-6C3A5174A5B4}">
      <dgm:prSet phldrT="[Text]"/>
      <dgm:spPr>
        <a:blipFill rotWithShape="0">
          <a:blip xmlns:r="http://schemas.openxmlformats.org/officeDocument/2006/relationships" r:embed="rId4"/>
          <a:srcRect/>
          <a:stretch>
            <a:fillRect l="-18000" r="-18000"/>
          </a:stretch>
        </a:blipFill>
        <a:ln>
          <a:solidFill>
            <a:schemeClr val="accent6">
              <a:lumMod val="20000"/>
              <a:lumOff val="80000"/>
            </a:schemeClr>
          </a:solidFill>
        </a:ln>
        <a:effectLst/>
      </dgm:spPr>
      <dgm:t>
        <a:bodyPr/>
        <a:lstStyle/>
        <a:p>
          <a:r>
            <a:rPr lang="en-US"/>
            <a:t> </a:t>
          </a:r>
        </a:p>
      </dgm:t>
    </dgm:pt>
    <dgm:pt modelId="{6DFB389B-556B-4F9F-937E-1BCDE83A1D0C}" type="sibTrans" cxnId="{69143188-9817-4365-88F4-A6C4A2534938}">
      <dgm:prSet/>
      <dgm:spPr/>
      <dgm:t>
        <a:bodyPr/>
        <a:lstStyle/>
        <a:p>
          <a:endParaRPr lang="en-US"/>
        </a:p>
      </dgm:t>
    </dgm:pt>
    <dgm:pt modelId="{528C548D-CDB6-4600-9054-FAA786BBAB4A}" type="parTrans" cxnId="{69143188-9817-4365-88F4-A6C4A2534938}">
      <dgm:prSet/>
      <dgm:spPr/>
      <dgm:t>
        <a:bodyPr/>
        <a:lstStyle/>
        <a:p>
          <a:endParaRPr lang="en-US"/>
        </a:p>
      </dgm:t>
    </dgm:pt>
    <dgm:pt modelId="{7920EE53-5BF1-4959-A28E-09B9A7EF4E73}">
      <dgm:prSet phldrT="[Text]"/>
      <dgm:spPr>
        <a:blipFill dpi="0" rotWithShape="0">
          <a:blip xmlns:r="http://schemas.openxmlformats.org/officeDocument/2006/relationships" r:embed="rId5">
            <a:extLst>
              <a:ext uri="{28A0092B-C50C-407E-A947-70E740481C1C}">
                <a14:useLocalDpi xmlns:a14="http://schemas.microsoft.com/office/drawing/2010/main" val="0"/>
              </a:ext>
            </a:extLst>
          </a:blip>
          <a:srcRect/>
          <a:stretch>
            <a:fillRect l="-23166" r="-2294"/>
          </a:stretch>
        </a:blipFill>
        <a:ln>
          <a:solidFill>
            <a:schemeClr val="accent6">
              <a:lumMod val="20000"/>
              <a:lumOff val="80000"/>
            </a:schemeClr>
          </a:solidFill>
        </a:ln>
        <a:effectLst/>
      </dgm:spPr>
      <dgm:t>
        <a:bodyPr/>
        <a:lstStyle/>
        <a:p>
          <a:r>
            <a:rPr lang="en-US"/>
            <a:t> </a:t>
          </a:r>
        </a:p>
      </dgm:t>
    </dgm:pt>
    <dgm:pt modelId="{6BA51D3E-C653-4E01-BA7A-7FB73AF458A3}" type="sibTrans" cxnId="{C3C7ED07-5B1B-4A88-83FB-342E9B15B8F2}">
      <dgm:prSet/>
      <dgm:spPr/>
      <dgm:t>
        <a:bodyPr/>
        <a:lstStyle/>
        <a:p>
          <a:endParaRPr lang="en-US"/>
        </a:p>
      </dgm:t>
    </dgm:pt>
    <dgm:pt modelId="{52C5E400-EAE7-4DF5-B7B9-C22DFB8B09FE}" type="parTrans" cxnId="{C3C7ED07-5B1B-4A88-83FB-342E9B15B8F2}">
      <dgm:prSet/>
      <dgm:spPr/>
      <dgm:t>
        <a:bodyPr/>
        <a:lstStyle/>
        <a:p>
          <a:endParaRPr lang="en-US"/>
        </a:p>
      </dgm:t>
    </dgm:pt>
    <dgm:pt modelId="{00CEF175-D74D-429C-9C37-15BA929EFE18}" type="pres">
      <dgm:prSet presAssocID="{722BBBCD-2180-4A2D-80BD-CD363D27312B}" presName="diagram" presStyleCnt="0">
        <dgm:presLayoutVars>
          <dgm:chMax val="1"/>
          <dgm:dir/>
          <dgm:animLvl val="ctr"/>
          <dgm:resizeHandles val="exact"/>
        </dgm:presLayoutVars>
      </dgm:prSet>
      <dgm:spPr/>
    </dgm:pt>
    <dgm:pt modelId="{7371409E-DDE7-40C5-8080-F2404C9C8B0A}" type="pres">
      <dgm:prSet presAssocID="{722BBBCD-2180-4A2D-80BD-CD363D27312B}" presName="matrix" presStyleCnt="0"/>
      <dgm:spPr/>
    </dgm:pt>
    <dgm:pt modelId="{0AEF5F9B-241A-414A-8414-9828FDCF590A}" type="pres">
      <dgm:prSet presAssocID="{722BBBCD-2180-4A2D-80BD-CD363D27312B}" presName="tile1" presStyleLbl="node1" presStyleIdx="0" presStyleCnt="4" custScaleY="98461" custLinFactNeighborY="277"/>
      <dgm:spPr/>
    </dgm:pt>
    <dgm:pt modelId="{75D2E5D4-7919-4CCE-8D3A-B226090E4069}" type="pres">
      <dgm:prSet presAssocID="{722BBBCD-2180-4A2D-80BD-CD363D27312B}" presName="tile1text" presStyleLbl="node1" presStyleIdx="0" presStyleCnt="4">
        <dgm:presLayoutVars>
          <dgm:chMax val="0"/>
          <dgm:chPref val="0"/>
          <dgm:bulletEnabled val="1"/>
        </dgm:presLayoutVars>
      </dgm:prSet>
      <dgm:spPr/>
    </dgm:pt>
    <dgm:pt modelId="{C11E5EAC-43E6-46B4-8D2A-FB0419CDBD95}" type="pres">
      <dgm:prSet presAssocID="{722BBBCD-2180-4A2D-80BD-CD363D27312B}" presName="tile2" presStyleLbl="node1" presStyleIdx="1" presStyleCnt="4" custScaleY="98461" custLinFactNeighborY="-72"/>
      <dgm:spPr/>
    </dgm:pt>
    <dgm:pt modelId="{3EAE2370-3ADD-45FF-A4B0-521A13F8D399}" type="pres">
      <dgm:prSet presAssocID="{722BBBCD-2180-4A2D-80BD-CD363D27312B}" presName="tile2text" presStyleLbl="node1" presStyleIdx="1" presStyleCnt="4">
        <dgm:presLayoutVars>
          <dgm:chMax val="0"/>
          <dgm:chPref val="0"/>
          <dgm:bulletEnabled val="1"/>
        </dgm:presLayoutVars>
      </dgm:prSet>
      <dgm:spPr/>
    </dgm:pt>
    <dgm:pt modelId="{070A55DF-A815-484B-96D6-31161C1F1EAF}" type="pres">
      <dgm:prSet presAssocID="{722BBBCD-2180-4A2D-80BD-CD363D27312B}" presName="tile3" presStyleLbl="node1" presStyleIdx="2" presStyleCnt="4" custAng="0" custFlipHor="0" custScaleX="100592" custScaleY="97575" custLinFactNeighborX="-819" custLinFactNeighborY="-235"/>
      <dgm:spPr/>
    </dgm:pt>
    <dgm:pt modelId="{750EA0BF-6E89-44A8-9002-5005EB0583F8}" type="pres">
      <dgm:prSet presAssocID="{722BBBCD-2180-4A2D-80BD-CD363D27312B}" presName="tile3text" presStyleLbl="node1" presStyleIdx="2" presStyleCnt="4">
        <dgm:presLayoutVars>
          <dgm:chMax val="0"/>
          <dgm:chPref val="0"/>
          <dgm:bulletEnabled val="1"/>
        </dgm:presLayoutVars>
      </dgm:prSet>
      <dgm:spPr/>
    </dgm:pt>
    <dgm:pt modelId="{627F31A6-F570-4195-8CC1-7558F94AC667}" type="pres">
      <dgm:prSet presAssocID="{722BBBCD-2180-4A2D-80BD-CD363D27312B}" presName="tile4" presStyleLbl="node1" presStyleIdx="3" presStyleCnt="4" custScaleY="98461" custLinFactNeighborY="72"/>
      <dgm:spPr/>
    </dgm:pt>
    <dgm:pt modelId="{266E5F93-734B-4D3C-85A9-05D26D204DC5}" type="pres">
      <dgm:prSet presAssocID="{722BBBCD-2180-4A2D-80BD-CD363D27312B}" presName="tile4text" presStyleLbl="node1" presStyleIdx="3" presStyleCnt="4">
        <dgm:presLayoutVars>
          <dgm:chMax val="0"/>
          <dgm:chPref val="0"/>
          <dgm:bulletEnabled val="1"/>
        </dgm:presLayoutVars>
      </dgm:prSet>
      <dgm:spPr/>
    </dgm:pt>
    <dgm:pt modelId="{D4040D63-D16C-41A7-BE01-45E5B96B0104}" type="pres">
      <dgm:prSet presAssocID="{722BBBCD-2180-4A2D-80BD-CD363D27312B}" presName="centerTile" presStyleLbl="fgShp" presStyleIdx="0" presStyleCnt="1" custScaleX="151687" custScaleY="179180" custLinFactNeighborX="979" custLinFactNeighborY="738">
        <dgm:presLayoutVars>
          <dgm:chMax val="0"/>
          <dgm:chPref val="0"/>
        </dgm:presLayoutVars>
      </dgm:prSet>
      <dgm:spPr/>
    </dgm:pt>
  </dgm:ptLst>
  <dgm:cxnLst>
    <dgm:cxn modelId="{C3C7ED07-5B1B-4A88-83FB-342E9B15B8F2}" srcId="{4453298B-8903-4363-AB6D-31D141AEF7C8}" destId="{7920EE53-5BF1-4959-A28E-09B9A7EF4E73}" srcOrd="2" destOrd="0" parTransId="{52C5E400-EAE7-4DF5-B7B9-C22DFB8B09FE}" sibTransId="{6BA51D3E-C653-4E01-BA7A-7FB73AF458A3}"/>
    <dgm:cxn modelId="{146C1C0E-1C20-45D7-9ADC-773D952573FC}" srcId="{4453298B-8903-4363-AB6D-31D141AEF7C8}" destId="{FDDBE1E3-2189-4693-BE20-F3399CBC5CB0}" srcOrd="1" destOrd="0" parTransId="{E51C014F-D0FC-415A-834D-DC4E64E192DD}" sibTransId="{45F17BB4-2247-4B97-AB4E-12F0F0C051BB}"/>
    <dgm:cxn modelId="{0EC7EF22-3CDB-4C33-905D-9110B27F963A}" type="presOf" srcId="{7920EE53-5BF1-4959-A28E-09B9A7EF4E73}" destId="{750EA0BF-6E89-44A8-9002-5005EB0583F8}" srcOrd="1" destOrd="0" presId="urn:microsoft.com/office/officeart/2005/8/layout/matrix1"/>
    <dgm:cxn modelId="{5020EC38-6EDD-4B0F-99DA-2470B21920A0}" srcId="{4453298B-8903-4363-AB6D-31D141AEF7C8}" destId="{30D85FCC-D23D-4E97-A52B-971BF453B816}" srcOrd="0" destOrd="0" parTransId="{3991D1B5-32C0-422F-A170-09E397B2D2D1}" sibTransId="{9FD9EE2D-7E90-44A1-B6C8-801688E95F0D}"/>
    <dgm:cxn modelId="{B4C24E4E-A838-493C-B938-B1ACA906C6DD}" type="presOf" srcId="{7920EE53-5BF1-4959-A28E-09B9A7EF4E73}" destId="{070A55DF-A815-484B-96D6-31161C1F1EAF}" srcOrd="0" destOrd="0" presId="urn:microsoft.com/office/officeart/2005/8/layout/matrix1"/>
    <dgm:cxn modelId="{F108FA6E-4DAE-4C1C-8A05-50B64BF50FD2}" type="presOf" srcId="{FDDBE1E3-2189-4693-BE20-F3399CBC5CB0}" destId="{3EAE2370-3ADD-45FF-A4B0-521A13F8D399}" srcOrd="1" destOrd="0" presId="urn:microsoft.com/office/officeart/2005/8/layout/matrix1"/>
    <dgm:cxn modelId="{5344266F-80A5-4742-ADEB-84F475DC2912}" type="presOf" srcId="{722BBBCD-2180-4A2D-80BD-CD363D27312B}" destId="{00CEF175-D74D-429C-9C37-15BA929EFE18}" srcOrd="0" destOrd="0" presId="urn:microsoft.com/office/officeart/2005/8/layout/matrix1"/>
    <dgm:cxn modelId="{4968D976-18E7-4AD3-B93A-36831B651A77}" type="presOf" srcId="{30D85FCC-D23D-4E97-A52B-971BF453B816}" destId="{75D2E5D4-7919-4CCE-8D3A-B226090E4069}" srcOrd="1" destOrd="0" presId="urn:microsoft.com/office/officeart/2005/8/layout/matrix1"/>
    <dgm:cxn modelId="{FDE15578-9CAA-4A4F-A8D2-C2431CECE03A}" type="presOf" srcId="{931891B9-2170-4BFE-A0F4-6C3A5174A5B4}" destId="{627F31A6-F570-4195-8CC1-7558F94AC667}" srcOrd="0" destOrd="0" presId="urn:microsoft.com/office/officeart/2005/8/layout/matrix1"/>
    <dgm:cxn modelId="{F513E37B-C649-4796-8B61-064505298E74}" type="presOf" srcId="{FDDBE1E3-2189-4693-BE20-F3399CBC5CB0}" destId="{C11E5EAC-43E6-46B4-8D2A-FB0419CDBD95}" srcOrd="0" destOrd="0" presId="urn:microsoft.com/office/officeart/2005/8/layout/matrix1"/>
    <dgm:cxn modelId="{69143188-9817-4365-88F4-A6C4A2534938}" srcId="{4453298B-8903-4363-AB6D-31D141AEF7C8}" destId="{931891B9-2170-4BFE-A0F4-6C3A5174A5B4}" srcOrd="3" destOrd="0" parTransId="{528C548D-CDB6-4600-9054-FAA786BBAB4A}" sibTransId="{6DFB389B-556B-4F9F-937E-1BCDE83A1D0C}"/>
    <dgm:cxn modelId="{7284FCA8-116C-4B55-A92E-2ED555F22681}" type="presOf" srcId="{4453298B-8903-4363-AB6D-31D141AEF7C8}" destId="{D4040D63-D16C-41A7-BE01-45E5B96B0104}" srcOrd="0" destOrd="0" presId="urn:microsoft.com/office/officeart/2005/8/layout/matrix1"/>
    <dgm:cxn modelId="{66A8FBAE-2C2D-4407-AD4D-C461E2657B68}" type="presOf" srcId="{30D85FCC-D23D-4E97-A52B-971BF453B816}" destId="{0AEF5F9B-241A-414A-8414-9828FDCF590A}" srcOrd="0" destOrd="0" presId="urn:microsoft.com/office/officeart/2005/8/layout/matrix1"/>
    <dgm:cxn modelId="{CDD7A7C9-7F9A-4A12-B3AF-6CAF21D7D096}" type="presOf" srcId="{931891B9-2170-4BFE-A0F4-6C3A5174A5B4}" destId="{266E5F93-734B-4D3C-85A9-05D26D204DC5}" srcOrd="1" destOrd="0" presId="urn:microsoft.com/office/officeart/2005/8/layout/matrix1"/>
    <dgm:cxn modelId="{D6E600FE-69B1-4E63-9D92-6579F5BBBBE7}" srcId="{722BBBCD-2180-4A2D-80BD-CD363D27312B}" destId="{4453298B-8903-4363-AB6D-31D141AEF7C8}" srcOrd="0" destOrd="0" parTransId="{CD27E029-438C-48B2-9D01-40002638FA02}" sibTransId="{81D656CD-9C4C-40F0-8089-4C1FEE8F96C9}"/>
    <dgm:cxn modelId="{9A44C986-8384-4383-83E6-654E7792A7C2}" type="presParOf" srcId="{00CEF175-D74D-429C-9C37-15BA929EFE18}" destId="{7371409E-DDE7-40C5-8080-F2404C9C8B0A}" srcOrd="0" destOrd="0" presId="urn:microsoft.com/office/officeart/2005/8/layout/matrix1"/>
    <dgm:cxn modelId="{49FD3F13-DEA6-43C6-B5C4-498B5D7A5DB0}" type="presParOf" srcId="{7371409E-DDE7-40C5-8080-F2404C9C8B0A}" destId="{0AEF5F9B-241A-414A-8414-9828FDCF590A}" srcOrd="0" destOrd="0" presId="urn:microsoft.com/office/officeart/2005/8/layout/matrix1"/>
    <dgm:cxn modelId="{876DE39F-C659-4413-BAF2-6D5B2113B5A2}" type="presParOf" srcId="{7371409E-DDE7-40C5-8080-F2404C9C8B0A}" destId="{75D2E5D4-7919-4CCE-8D3A-B226090E4069}" srcOrd="1" destOrd="0" presId="urn:microsoft.com/office/officeart/2005/8/layout/matrix1"/>
    <dgm:cxn modelId="{707BDC13-80BC-46BC-BDAF-9953B094E6AA}" type="presParOf" srcId="{7371409E-DDE7-40C5-8080-F2404C9C8B0A}" destId="{C11E5EAC-43E6-46B4-8D2A-FB0419CDBD95}" srcOrd="2" destOrd="0" presId="urn:microsoft.com/office/officeart/2005/8/layout/matrix1"/>
    <dgm:cxn modelId="{30194185-2CF1-4E03-93A0-29B03FC1D154}" type="presParOf" srcId="{7371409E-DDE7-40C5-8080-F2404C9C8B0A}" destId="{3EAE2370-3ADD-45FF-A4B0-521A13F8D399}" srcOrd="3" destOrd="0" presId="urn:microsoft.com/office/officeart/2005/8/layout/matrix1"/>
    <dgm:cxn modelId="{5F8101EA-2A59-4CD5-A2B4-528B3F0A51C3}" type="presParOf" srcId="{7371409E-DDE7-40C5-8080-F2404C9C8B0A}" destId="{070A55DF-A815-484B-96D6-31161C1F1EAF}" srcOrd="4" destOrd="0" presId="urn:microsoft.com/office/officeart/2005/8/layout/matrix1"/>
    <dgm:cxn modelId="{79D35C4A-7342-4AA2-BA6E-9A169FEF2818}" type="presParOf" srcId="{7371409E-DDE7-40C5-8080-F2404C9C8B0A}" destId="{750EA0BF-6E89-44A8-9002-5005EB0583F8}" srcOrd="5" destOrd="0" presId="urn:microsoft.com/office/officeart/2005/8/layout/matrix1"/>
    <dgm:cxn modelId="{7A242F6A-BC65-4C28-B560-64E7947C0657}" type="presParOf" srcId="{7371409E-DDE7-40C5-8080-F2404C9C8B0A}" destId="{627F31A6-F570-4195-8CC1-7558F94AC667}" srcOrd="6" destOrd="0" presId="urn:microsoft.com/office/officeart/2005/8/layout/matrix1"/>
    <dgm:cxn modelId="{E800D75F-5C53-4794-B118-997B652417E2}" type="presParOf" srcId="{7371409E-DDE7-40C5-8080-F2404C9C8B0A}" destId="{266E5F93-734B-4D3C-85A9-05D26D204DC5}" srcOrd="7" destOrd="0" presId="urn:microsoft.com/office/officeart/2005/8/layout/matrix1"/>
    <dgm:cxn modelId="{F7A2827B-621C-424B-A5A0-75CCDE3E7012}" type="presParOf" srcId="{00CEF175-D74D-429C-9C37-15BA929EFE18}" destId="{D4040D63-D16C-41A7-BE01-45E5B96B0104}" srcOrd="1" destOrd="0" presId="urn:microsoft.com/office/officeart/2005/8/layout/matrix1"/>
  </dgm:cxnLst>
  <dgm:bg/>
  <dgm:whole>
    <a:ln w="76200"/>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EF5F9B-241A-414A-8414-9828FDCF590A}">
      <dsp:nvSpPr>
        <dsp:cNvPr id="0" name=""/>
        <dsp:cNvSpPr/>
      </dsp:nvSpPr>
      <dsp:spPr>
        <a:xfrm rot="16200000">
          <a:off x="822581" y="-794264"/>
          <a:ext cx="2138852" cy="3772847"/>
        </a:xfrm>
        <a:prstGeom prst="round1Rect">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38100" cap="flat" cmpd="sng" algn="ctr">
          <a:solidFill>
            <a:schemeClr val="accent6">
              <a:lumMod val="20000"/>
              <a:lumOff val="8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2496" tIns="412496" rIns="412496" bIns="412496" numCol="1" spcCol="1270" anchor="ctr" anchorCtr="0">
          <a:noAutofit/>
        </a:bodyPr>
        <a:lstStyle/>
        <a:p>
          <a:pPr marL="0" lvl="0" indent="0" algn="ctr" defTabSz="2578100">
            <a:lnSpc>
              <a:spcPct val="90000"/>
            </a:lnSpc>
            <a:spcBef>
              <a:spcPct val="0"/>
            </a:spcBef>
            <a:spcAft>
              <a:spcPct val="35000"/>
            </a:spcAft>
            <a:buNone/>
          </a:pPr>
          <a:r>
            <a:rPr lang="en-US" sz="5800" kern="1200"/>
            <a:t> </a:t>
          </a:r>
        </a:p>
      </dsp:txBody>
      <dsp:txXfrm rot="5400000">
        <a:off x="5583" y="22733"/>
        <a:ext cx="3772847" cy="1604139"/>
      </dsp:txXfrm>
    </dsp:sp>
    <dsp:sp modelId="{C11E5EAC-43E6-46B4-8D2A-FB0419CDBD95}">
      <dsp:nvSpPr>
        <dsp:cNvPr id="0" name=""/>
        <dsp:cNvSpPr/>
      </dsp:nvSpPr>
      <dsp:spPr>
        <a:xfrm>
          <a:off x="3778431" y="15151"/>
          <a:ext cx="3772847" cy="2138852"/>
        </a:xfrm>
        <a:prstGeom prst="round1Rect">
          <a:avLst/>
        </a:prstGeom>
        <a:blipFill rotWithShape="0">
          <a:blip xmlns:r="http://schemas.openxmlformats.org/officeDocument/2006/relationships" r:embed="rId2">
            <a:extLst>
              <a:ext uri="{28A0092B-C50C-407E-A947-70E740481C1C}">
                <a14:useLocalDpi xmlns:a14="http://schemas.microsoft.com/office/drawing/2010/main" val="0"/>
              </a:ext>
            </a:extLst>
          </a:blip>
          <a:srcRect/>
          <a:stretch>
            <a:fillRect l="-13000" r="-13000"/>
          </a:stretch>
        </a:blipFill>
        <a:ln w="38100" cap="flat" cmpd="sng" algn="ctr">
          <a:solidFill>
            <a:schemeClr val="accent6">
              <a:lumMod val="20000"/>
              <a:lumOff val="8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2496" tIns="412496" rIns="412496" bIns="412496" numCol="1" spcCol="1270" anchor="ctr" anchorCtr="0">
          <a:noAutofit/>
        </a:bodyPr>
        <a:lstStyle/>
        <a:p>
          <a:pPr marL="0" lvl="0" indent="0" algn="ctr" defTabSz="2578100">
            <a:lnSpc>
              <a:spcPct val="90000"/>
            </a:lnSpc>
            <a:spcBef>
              <a:spcPct val="0"/>
            </a:spcBef>
            <a:spcAft>
              <a:spcPct val="35000"/>
            </a:spcAft>
            <a:buNone/>
          </a:pPr>
          <a:r>
            <a:rPr lang="en-US" sz="5800" kern="1200"/>
            <a:t> </a:t>
          </a:r>
        </a:p>
      </dsp:txBody>
      <dsp:txXfrm>
        <a:off x="3778431" y="15151"/>
        <a:ext cx="3772847" cy="1604139"/>
      </dsp:txXfrm>
    </dsp:sp>
    <dsp:sp modelId="{070A55DF-A815-484B-96D6-31161C1F1EAF}">
      <dsp:nvSpPr>
        <dsp:cNvPr id="0" name=""/>
        <dsp:cNvSpPr/>
      </dsp:nvSpPr>
      <dsp:spPr>
        <a:xfrm rot="10800000">
          <a:off x="-5583" y="2193518"/>
          <a:ext cx="3795182" cy="2119606"/>
        </a:xfrm>
        <a:prstGeom prst="round1Rect">
          <a:avLst/>
        </a:prstGeom>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l="-23166" r="-2294"/>
          </a:stretch>
        </a:blipFill>
        <a:ln w="38100" cap="flat" cmpd="sng" algn="ctr">
          <a:solidFill>
            <a:schemeClr val="accent6">
              <a:lumMod val="20000"/>
              <a:lumOff val="8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2496" tIns="412496" rIns="412496" bIns="412496" numCol="1" spcCol="1270" anchor="ctr" anchorCtr="0">
          <a:noAutofit/>
        </a:bodyPr>
        <a:lstStyle/>
        <a:p>
          <a:pPr marL="0" lvl="0" indent="0" algn="ctr" defTabSz="2578100">
            <a:lnSpc>
              <a:spcPct val="90000"/>
            </a:lnSpc>
            <a:spcBef>
              <a:spcPct val="0"/>
            </a:spcBef>
            <a:spcAft>
              <a:spcPct val="35000"/>
            </a:spcAft>
            <a:buNone/>
          </a:pPr>
          <a:r>
            <a:rPr lang="en-US" sz="5800" kern="1200"/>
            <a:t> </a:t>
          </a:r>
        </a:p>
      </dsp:txBody>
      <dsp:txXfrm rot="10800000">
        <a:off x="-5583" y="2723419"/>
        <a:ext cx="3795182" cy="1589704"/>
      </dsp:txXfrm>
    </dsp:sp>
    <dsp:sp modelId="{627F31A6-F570-4195-8CC1-7558F94AC667}">
      <dsp:nvSpPr>
        <dsp:cNvPr id="0" name=""/>
        <dsp:cNvSpPr/>
      </dsp:nvSpPr>
      <dsp:spPr>
        <a:xfrm rot="5400000">
          <a:off x="4595428" y="1373566"/>
          <a:ext cx="2138852" cy="3772847"/>
        </a:xfrm>
        <a:prstGeom prst="round1Rect">
          <a:avLst/>
        </a:prstGeom>
        <a:blipFill rotWithShape="0">
          <a:blip xmlns:r="http://schemas.openxmlformats.org/officeDocument/2006/relationships" r:embed="rId4"/>
          <a:srcRect/>
          <a:stretch>
            <a:fillRect l="-18000" r="-18000"/>
          </a:stretch>
        </a:blipFill>
        <a:ln w="38100" cap="flat" cmpd="sng" algn="ctr">
          <a:solidFill>
            <a:schemeClr val="accent6">
              <a:lumMod val="20000"/>
              <a:lumOff val="8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2496" tIns="412496" rIns="412496" bIns="412496" numCol="1" spcCol="1270" anchor="ctr" anchorCtr="0">
          <a:noAutofit/>
        </a:bodyPr>
        <a:lstStyle/>
        <a:p>
          <a:pPr marL="0" lvl="0" indent="0" algn="ctr" defTabSz="2578100">
            <a:lnSpc>
              <a:spcPct val="90000"/>
            </a:lnSpc>
            <a:spcBef>
              <a:spcPct val="0"/>
            </a:spcBef>
            <a:spcAft>
              <a:spcPct val="35000"/>
            </a:spcAft>
            <a:buNone/>
          </a:pPr>
          <a:r>
            <a:rPr lang="en-US" sz="5800" kern="1200"/>
            <a:t> </a:t>
          </a:r>
        </a:p>
      </dsp:txBody>
      <dsp:txXfrm rot="-5400000">
        <a:off x="3778431" y="2725276"/>
        <a:ext cx="3772847" cy="1604139"/>
      </dsp:txXfrm>
    </dsp:sp>
    <dsp:sp modelId="{D4040D63-D16C-41A7-BE01-45E5B96B0104}">
      <dsp:nvSpPr>
        <dsp:cNvPr id="0" name=""/>
        <dsp:cNvSpPr/>
      </dsp:nvSpPr>
      <dsp:spPr>
        <a:xfrm>
          <a:off x="2078133" y="1207225"/>
          <a:ext cx="3433751" cy="1946149"/>
        </a:xfrm>
        <a:prstGeom prst="roundRect">
          <a:avLst/>
        </a:prstGeom>
        <a:blipFill dpi="0" rotWithShape="0">
          <a:blip xmlns:r="http://schemas.openxmlformats.org/officeDocument/2006/relationships" r:embed="rId5">
            <a:extLst>
              <a:ext uri="{28A0092B-C50C-407E-A947-70E740481C1C}">
                <a14:useLocalDpi xmlns:a14="http://schemas.microsoft.com/office/drawing/2010/main" val="0"/>
              </a:ext>
            </a:extLst>
          </a:blip>
          <a:srcRect/>
          <a:stretch>
            <a:fillRect l="-19539" t="-6628" r="-4987" b="191"/>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US" sz="5800" kern="1200"/>
            <a:t> </a:t>
          </a:r>
        </a:p>
      </dsp:txBody>
      <dsp:txXfrm>
        <a:off x="2173136" y="1302228"/>
        <a:ext cx="3243745" cy="1756143"/>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0520"/>
          </a:xfrm>
          <a:prstGeom prst="rect">
            <a:avLst/>
          </a:prstGeom>
        </p:spPr>
        <p:txBody>
          <a:bodyPr vert="horz" lIns="93164" tIns="46582" rIns="93164" bIns="46582" rtlCol="0"/>
          <a:lstStyle>
            <a:lvl1pPr algn="r">
              <a:defRPr sz="1200"/>
            </a:lvl1pPr>
          </a:lstStyle>
          <a:p>
            <a:fld id="{4499F3A4-7CE6-7D4B-82F4-AAB0A89D24A0}" type="datetimeFigureOut">
              <a:rPr lang="en-US" smtClean="0"/>
              <a:pPr/>
              <a:t>11/13/2020</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64" tIns="46582" rIns="93164" bIns="46582" rtlCol="0" anchor="b"/>
          <a:lstStyle>
            <a:lvl1pPr algn="r">
              <a:defRPr sz="1200"/>
            </a:lvl1pPr>
          </a:lstStyle>
          <a:p>
            <a:fld id="{F093AD1B-1BAA-D548-ACF0-7463C0C7D0E7}" type="slidenum">
              <a:rPr lang="en-US" smtClean="0"/>
              <a:pPr/>
              <a:t>‹#›</a:t>
            </a:fld>
            <a:endParaRPr lang="en-US"/>
          </a:p>
        </p:txBody>
      </p:sp>
    </p:spTree>
    <p:extLst>
      <p:ext uri="{BB962C8B-B14F-4D97-AF65-F5344CB8AC3E}">
        <p14:creationId xmlns:p14="http://schemas.microsoft.com/office/powerpoint/2010/main" val="31968062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64" tIns="46582" rIns="93164" bIns="46582" rtlCol="0"/>
          <a:lstStyle>
            <a:lvl1pPr algn="r">
              <a:defRPr sz="1200"/>
            </a:lvl1pPr>
          </a:lstStyle>
          <a:p>
            <a:fld id="{902337C8-51AA-7842-B15B-F85F220679F8}" type="datetimeFigureOut">
              <a:rPr lang="en-US" smtClean="0"/>
              <a:pPr/>
              <a:t>11/13/2020</a:t>
            </a:fld>
            <a:endParaRPr lang="en-US"/>
          </a:p>
        </p:txBody>
      </p:sp>
      <p:sp>
        <p:nvSpPr>
          <p:cNvPr id="4" name="Slide Image Placeholder 3"/>
          <p:cNvSpPr>
            <a:spLocks noGrp="1" noRot="1" noChangeAspect="1"/>
          </p:cNvSpPr>
          <p:nvPr>
            <p:ph type="sldImg" idx="2"/>
          </p:nvPr>
        </p:nvSpPr>
        <p:spPr>
          <a:xfrm>
            <a:off x="2311400" y="525463"/>
            <a:ext cx="4673600" cy="262890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64" tIns="46582" rIns="93164" bIns="46582" rtlCol="0" anchor="b"/>
          <a:lstStyle>
            <a:lvl1pPr algn="r">
              <a:defRPr sz="1200"/>
            </a:lvl1pPr>
          </a:lstStyle>
          <a:p>
            <a:fld id="{7290714D-F48E-1949-9F91-5408BD37B527}" type="slidenum">
              <a:rPr lang="en-US" smtClean="0"/>
              <a:pPr/>
              <a:t>‹#›</a:t>
            </a:fld>
            <a:endParaRPr lang="en-US"/>
          </a:p>
        </p:txBody>
      </p:sp>
    </p:spTree>
    <p:extLst>
      <p:ext uri="{BB962C8B-B14F-4D97-AF65-F5344CB8AC3E}">
        <p14:creationId xmlns:p14="http://schemas.microsoft.com/office/powerpoint/2010/main" val="17604179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7290714D-F48E-1949-9F91-5408BD37B527}" type="slidenum">
              <a:rPr lang="en-US" smtClean="0"/>
              <a:pPr/>
              <a:t>1</a:t>
            </a:fld>
            <a:endParaRPr lang="en-US"/>
          </a:p>
        </p:txBody>
      </p:sp>
    </p:spTree>
    <p:extLst>
      <p:ext uri="{BB962C8B-B14F-4D97-AF65-F5344CB8AC3E}">
        <p14:creationId xmlns:p14="http://schemas.microsoft.com/office/powerpoint/2010/main" val="1517849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7290714D-F48E-1949-9F91-5408BD37B527}"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BB18C22-0ED0-491C-947E-6150D751D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9258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5A51D76-2C34-4F9B-B781-5D53C55B32F8}" type="slidenum">
              <a:rPr lang="en-US" smtClean="0"/>
              <a:t>12</a:t>
            </a:fld>
            <a:endParaRPr lang="en-US"/>
          </a:p>
        </p:txBody>
      </p:sp>
    </p:spTree>
    <p:extLst>
      <p:ext uri="{BB962C8B-B14F-4D97-AF65-F5344CB8AC3E}">
        <p14:creationId xmlns:p14="http://schemas.microsoft.com/office/powerpoint/2010/main" val="3661906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BB18C22-0ED0-491C-947E-6150D751D313}"/>
              </a:ext>
            </a:extLst>
          </p:cNvPr>
          <p:cNvSpPr>
            <a:spLocks noGrp="1"/>
          </p:cNvSpPr>
          <p:nvPr>
            <p:ph type="body" idx="1"/>
          </p:nvPr>
        </p:nvSpPr>
        <p:spPr/>
        <p:txBody>
          <a:bodyPr/>
          <a:lstStyle/>
          <a:p>
            <a:endParaRPr lang="en-US" sz="2200" dirty="0">
              <a:solidFill>
                <a:srgbClr val="000000"/>
              </a:solidFill>
              <a:latin typeface="Arial"/>
              <a:ea typeface="ＭＳ Ｐゴシック" charset="0"/>
            </a:endParaRPr>
          </a:p>
        </p:txBody>
      </p:sp>
    </p:spTree>
    <p:extLst>
      <p:ext uri="{BB962C8B-B14F-4D97-AF65-F5344CB8AC3E}">
        <p14:creationId xmlns:p14="http://schemas.microsoft.com/office/powerpoint/2010/main" val="2282824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290714D-F48E-1949-9F91-5408BD37B527}"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BB18C22-0ED0-491C-947E-6150D751D3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468632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0714D-F48E-1949-9F91-5408BD37B527}" type="slidenum">
              <a:rPr lang="en-US" smtClean="0"/>
              <a:pPr/>
              <a:t>16</a:t>
            </a:fld>
            <a:endParaRPr lang="en-US"/>
          </a:p>
        </p:txBody>
      </p:sp>
    </p:spTree>
    <p:extLst>
      <p:ext uri="{BB962C8B-B14F-4D97-AF65-F5344CB8AC3E}">
        <p14:creationId xmlns:p14="http://schemas.microsoft.com/office/powerpoint/2010/main" val="179970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B8262-125D-49EC-A839-BCD51E18EA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692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kern="1200" dirty="0">
              <a:solidFill>
                <a:schemeClr val="tx1">
                  <a:lumMod val="50000"/>
                </a:schemeClr>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290714D-F48E-1949-9F91-5408BD37B527}" type="slidenum">
              <a:rPr lang="en-US" smtClean="0"/>
              <a:pPr/>
              <a:t>18</a:t>
            </a:fld>
            <a:endParaRPr lang="en-US"/>
          </a:p>
        </p:txBody>
      </p:sp>
    </p:spTree>
    <p:extLst>
      <p:ext uri="{BB962C8B-B14F-4D97-AF65-F5344CB8AC3E}">
        <p14:creationId xmlns:p14="http://schemas.microsoft.com/office/powerpoint/2010/main" val="606103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290714D-F48E-1949-9F91-5408BD37B527}"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0714D-F48E-1949-9F91-5408BD37B527}" type="slidenum">
              <a:rPr lang="en-US" smtClean="0"/>
              <a:pPr/>
              <a:t>2</a:t>
            </a:fld>
            <a:endParaRPr lang="en-US"/>
          </a:p>
        </p:txBody>
      </p:sp>
    </p:spTree>
    <p:extLst>
      <p:ext uri="{BB962C8B-B14F-4D97-AF65-F5344CB8AC3E}">
        <p14:creationId xmlns:p14="http://schemas.microsoft.com/office/powerpoint/2010/main" val="4107776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kern="1200" dirty="0">
              <a:solidFill>
                <a:schemeClr val="tx1">
                  <a:lumMod val="50000"/>
                </a:schemeClr>
              </a:solidFill>
              <a:effectLst/>
              <a:latin typeface="+mn-lt"/>
              <a:ea typeface="+mn-ea"/>
              <a:cs typeface="+mn-cs"/>
            </a:endParaRPr>
          </a:p>
          <a:p>
            <a:r>
              <a:rPr lang="en-US" sz="1200" b="0" i="0" u="none" kern="1200" dirty="0">
                <a:solidFill>
                  <a:schemeClr val="tx1">
                    <a:lumMod val="50000"/>
                  </a:schemeClr>
                </a:solidFill>
                <a:effectLst/>
                <a:latin typeface="+mn-lt"/>
                <a:ea typeface="+mn-ea"/>
                <a:cs typeface="+mn-cs"/>
              </a:rPr>
              <a:t>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290714D-F48E-1949-9F91-5408BD37B527}" type="slidenum">
              <a:rPr lang="en-US" smtClean="0"/>
              <a:pPr/>
              <a:t>20</a:t>
            </a:fld>
            <a:endParaRPr lang="en-US"/>
          </a:p>
        </p:txBody>
      </p:sp>
    </p:spTree>
    <p:extLst>
      <p:ext uri="{BB962C8B-B14F-4D97-AF65-F5344CB8AC3E}">
        <p14:creationId xmlns:p14="http://schemas.microsoft.com/office/powerpoint/2010/main" val="3121387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6B4F76F-C006-44EB-AA39-8B524D0FF991}"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261938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290714D-F48E-1949-9F91-5408BD37B527}" type="slidenum">
              <a:rPr lang="en-US" smtClean="0"/>
              <a:pPr/>
              <a:t>22</a:t>
            </a:fld>
            <a:endParaRPr lang="en-US"/>
          </a:p>
        </p:txBody>
      </p:sp>
    </p:spTree>
    <p:extLst>
      <p:ext uri="{BB962C8B-B14F-4D97-AF65-F5344CB8AC3E}">
        <p14:creationId xmlns:p14="http://schemas.microsoft.com/office/powerpoint/2010/main" val="3974466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290714D-F48E-1949-9F91-5408BD37B527}" type="slidenum">
              <a:rPr lang="en-US" smtClean="0"/>
              <a:pPr/>
              <a:t>23</a:t>
            </a:fld>
            <a:endParaRPr lang="en-US"/>
          </a:p>
        </p:txBody>
      </p:sp>
    </p:spTree>
    <p:extLst>
      <p:ext uri="{BB962C8B-B14F-4D97-AF65-F5344CB8AC3E}">
        <p14:creationId xmlns:p14="http://schemas.microsoft.com/office/powerpoint/2010/main" val="21286482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8CE2271D-98A8-AD4D-903C-CC4F336320EF}" type="slidenum">
              <a:rPr lang="en-US" smtClean="0"/>
              <a:t>24</a:t>
            </a:fld>
            <a:endParaRPr lang="en-US"/>
          </a:p>
        </p:txBody>
      </p:sp>
    </p:spTree>
    <p:extLst>
      <p:ext uri="{BB962C8B-B14F-4D97-AF65-F5344CB8AC3E}">
        <p14:creationId xmlns:p14="http://schemas.microsoft.com/office/powerpoint/2010/main" val="3219210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290714D-F48E-1949-9F91-5408BD37B527}"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567677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90714D-F48E-1949-9F91-5408BD37B527}"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290714D-F48E-1949-9F91-5408BD37B527}"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1D76-2C34-4F9B-B781-5D53C55B32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803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290714D-F48E-1949-9F91-5408BD37B527}"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290714D-F48E-1949-9F91-5408BD37B527}"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290714D-F48E-1949-9F91-5408BD37B527}" type="slidenum">
              <a:rPr lang="en-US" smtClean="0"/>
              <a:pPr/>
              <a:t>5</a:t>
            </a:fld>
            <a:endParaRPr lang="en-US"/>
          </a:p>
        </p:txBody>
      </p:sp>
    </p:spTree>
    <p:extLst>
      <p:ext uri="{BB962C8B-B14F-4D97-AF65-F5344CB8AC3E}">
        <p14:creationId xmlns:p14="http://schemas.microsoft.com/office/powerpoint/2010/main" val="2675492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816967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7290714D-F48E-1949-9F91-5408BD37B527}" type="slidenum">
              <a:rPr lang="en-US" smtClean="0"/>
              <a:pPr/>
              <a:t>7</a:t>
            </a:fld>
            <a:endParaRPr lang="en-US"/>
          </a:p>
        </p:txBody>
      </p:sp>
    </p:spTree>
    <p:extLst>
      <p:ext uri="{BB962C8B-B14F-4D97-AF65-F5344CB8AC3E}">
        <p14:creationId xmlns:p14="http://schemas.microsoft.com/office/powerpoint/2010/main" val="1835255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14AB8262-125D-49EC-A839-BCD51E18EA9C}" type="slidenum">
              <a:rPr lang="en-US" smtClean="0"/>
              <a:t>8</a:t>
            </a:fld>
            <a:endParaRPr lang="en-US"/>
          </a:p>
        </p:txBody>
      </p:sp>
    </p:spTree>
    <p:extLst>
      <p:ext uri="{BB962C8B-B14F-4D97-AF65-F5344CB8AC3E}">
        <p14:creationId xmlns:p14="http://schemas.microsoft.com/office/powerpoint/2010/main" val="63174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290714D-F48E-1949-9F91-5408BD37B527}" type="slidenum">
              <a:rPr lang="en-US" smtClean="0"/>
              <a:pPr/>
              <a:t>9</a:t>
            </a:fld>
            <a:endParaRPr lang="en-US"/>
          </a:p>
        </p:txBody>
      </p:sp>
    </p:spTree>
    <p:extLst>
      <p:ext uri="{BB962C8B-B14F-4D97-AF65-F5344CB8AC3E}">
        <p14:creationId xmlns:p14="http://schemas.microsoft.com/office/powerpoint/2010/main" val="34825444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Title Slide">
    <p:spTree>
      <p:nvGrpSpPr>
        <p:cNvPr id="1" name=""/>
        <p:cNvGrpSpPr/>
        <p:nvPr/>
      </p:nvGrpSpPr>
      <p:grpSpPr>
        <a:xfrm>
          <a:off x="0" y="0"/>
          <a:ext cx="0" cy="0"/>
          <a:chOff x="0" y="0"/>
          <a:chExt cx="0" cy="0"/>
        </a:xfrm>
      </p:grpSpPr>
      <p:sp>
        <p:nvSpPr>
          <p:cNvPr id="7" name="Pentagon 6"/>
          <p:cNvSpPr/>
          <p:nvPr userDrawn="1"/>
        </p:nvSpPr>
        <p:spPr>
          <a:xfrm>
            <a:off x="1557867" y="0"/>
            <a:ext cx="3826933" cy="6858000"/>
          </a:xfrm>
          <a:prstGeom prst="homePlate">
            <a:avLst>
              <a:gd name="adj" fmla="val 47787"/>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Pentagon 19"/>
          <p:cNvSpPr/>
          <p:nvPr userDrawn="1"/>
        </p:nvSpPr>
        <p:spPr>
          <a:xfrm>
            <a:off x="0" y="0"/>
            <a:ext cx="3826933" cy="6858000"/>
          </a:xfrm>
          <a:prstGeom prst="homePlate">
            <a:avLst>
              <a:gd name="adj" fmla="val 47787"/>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914400" y="1645920"/>
            <a:ext cx="10363200" cy="1827842"/>
          </a:xfrm>
        </p:spPr>
        <p:txBody>
          <a:bodyPr lIns="0" tIns="0" rIns="0" bIns="0" anchor="b">
            <a:noAutofit/>
          </a:bodyPr>
          <a:lstStyle>
            <a:lvl1pPr algn="r">
              <a:defRPr sz="3600" b="0" i="0">
                <a:solidFill>
                  <a:srgbClr val="123E57"/>
                </a:solidFill>
                <a:latin typeface="Arial"/>
                <a:cs typeface="Arial"/>
              </a:defRPr>
            </a:lvl1pPr>
          </a:lstStyle>
          <a:p>
            <a:r>
              <a:rPr lang="en-US"/>
              <a:t>Title of the presentation</a:t>
            </a:r>
          </a:p>
        </p:txBody>
      </p:sp>
      <p:sp>
        <p:nvSpPr>
          <p:cNvPr id="11" name="Subtitle 2"/>
          <p:cNvSpPr>
            <a:spLocks noGrp="1"/>
          </p:cNvSpPr>
          <p:nvPr>
            <p:ph type="subTitle" idx="1" hasCustomPrompt="1"/>
          </p:nvPr>
        </p:nvSpPr>
        <p:spPr>
          <a:xfrm>
            <a:off x="914400" y="3566160"/>
            <a:ext cx="10363200" cy="686376"/>
          </a:xfrm>
        </p:spPr>
        <p:txBody>
          <a:bodyPr lIns="0" tIns="0" rIns="0" bIns="0" anchor="t">
            <a:noAutofit/>
          </a:bodyPr>
          <a:lstStyle>
            <a:lvl1pPr marL="0" indent="0" algn="r">
              <a:buNone/>
              <a:defRPr sz="1800" b="0" i="1" spc="100">
                <a:solidFill>
                  <a:schemeClr val="accent3"/>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 </a:t>
            </a:r>
          </a:p>
        </p:txBody>
      </p:sp>
      <p:pic>
        <p:nvPicPr>
          <p:cNvPr id="9" name="Picture 8" descr="NCI-Logo-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710326"/>
            <a:ext cx="6632448" cy="474575"/>
          </a:xfrm>
          <a:prstGeom prst="rect">
            <a:avLst/>
          </a:prstGeom>
        </p:spPr>
      </p:pic>
      <p:sp>
        <p:nvSpPr>
          <p:cNvPr id="8" name="Date Placeholder 3"/>
          <p:cNvSpPr>
            <a:spLocks noGrp="1"/>
          </p:cNvSpPr>
          <p:nvPr>
            <p:ph type="dt" sz="half" idx="2"/>
          </p:nvPr>
        </p:nvSpPr>
        <p:spPr>
          <a:xfrm>
            <a:off x="8534400" y="5727700"/>
            <a:ext cx="3048000" cy="457200"/>
          </a:xfrm>
          <a:prstGeom prst="rect">
            <a:avLst/>
          </a:prstGeom>
        </p:spPr>
        <p:txBody>
          <a:bodyPr vert="horz" lIns="0" tIns="0" rIns="0" bIns="0" rtlCol="0" anchor="ctr"/>
          <a:lstStyle>
            <a:lvl1pPr algn="r" fontAlgn="auto">
              <a:spcBef>
                <a:spcPts val="0"/>
              </a:spcBef>
              <a:spcAft>
                <a:spcPts val="0"/>
              </a:spcAft>
              <a:defRPr lang="en-US" sz="1600" smtClean="0"/>
            </a:lvl1pPr>
          </a:lstStyle>
          <a:p>
            <a:pPr>
              <a:defRPr/>
            </a:pPr>
            <a:fld id="{B001F803-9E58-4EEE-92B7-119A77D3112C}" type="datetime1">
              <a:rPr lang="en-US" smtClean="0"/>
              <a:t>11/13/2020</a:t>
            </a:fld>
            <a:endParaRPr lang="en-US"/>
          </a:p>
        </p:txBody>
      </p:sp>
    </p:spTree>
    <p:extLst>
      <p:ext uri="{BB962C8B-B14F-4D97-AF65-F5344CB8AC3E}">
        <p14:creationId xmlns:p14="http://schemas.microsoft.com/office/powerpoint/2010/main" val="1760958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pic>
        <p:nvPicPr>
          <p:cNvPr id="9" name="Picture 8"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579290"/>
            <a:ext cx="2555851" cy="182880"/>
          </a:xfrm>
          <a:prstGeom prst="rect">
            <a:avLst/>
          </a:prstGeom>
        </p:spPr>
      </p:pic>
      <p:sp>
        <p:nvSpPr>
          <p:cNvPr id="14"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6" name="Content Placeholder 2"/>
          <p:cNvSpPr>
            <a:spLocks noGrp="1"/>
          </p:cNvSpPr>
          <p:nvPr>
            <p:ph sz="quarter" idx="11"/>
          </p:nvPr>
        </p:nvSpPr>
        <p:spPr>
          <a:xfrm>
            <a:off x="6051635" y="1426633"/>
            <a:ext cx="549418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2"/>
          </p:nvPr>
        </p:nvSpPr>
        <p:spPr>
          <a:xfrm>
            <a:off x="658369"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4585987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a:solidFill>
                <a:srgbClr val="7F7F7F"/>
              </a:solidFill>
              <a:latin typeface="+mn-lt"/>
              <a:cs typeface="SapientSansRegular"/>
            </a:endParaRPr>
          </a:p>
        </p:txBody>
      </p:sp>
    </p:spTree>
    <p:extLst>
      <p:ext uri="{BB962C8B-B14F-4D97-AF65-F5344CB8AC3E}">
        <p14:creationId xmlns:p14="http://schemas.microsoft.com/office/powerpoint/2010/main" val="20514694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ack Cover Blu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0" y="0"/>
            <a:ext cx="11277597"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Pentagon 8"/>
          <p:cNvSpPr/>
          <p:nvPr userDrawn="1"/>
        </p:nvSpPr>
        <p:spPr>
          <a:xfrm>
            <a:off x="0" y="0"/>
            <a:ext cx="9719731"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2" name="Group 1"/>
          <p:cNvGrpSpPr>
            <a:grpSpLocks noChangeAspect="1"/>
          </p:cNvGrpSpPr>
          <p:nvPr userDrawn="1"/>
        </p:nvGrpSpPr>
        <p:grpSpPr>
          <a:xfrm>
            <a:off x="3992035" y="2865121"/>
            <a:ext cx="4218368" cy="1084580"/>
            <a:chOff x="2333626" y="1990725"/>
            <a:chExt cx="4519680" cy="1162050"/>
          </a:xfrm>
        </p:grpSpPr>
        <p:pic>
          <p:nvPicPr>
            <p:cNvPr id="6" name="Picture 5" descr="NCI-Logo-Sta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3805" y="2133600"/>
              <a:ext cx="3119501" cy="852170"/>
            </a:xfrm>
            <a:prstGeom prst="rect">
              <a:avLst/>
            </a:prstGeom>
          </p:spPr>
        </p:pic>
        <p:pic>
          <p:nvPicPr>
            <p:cNvPr id="8" name="Picture 7" descr="4_hhs_logo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33626" y="1990725"/>
              <a:ext cx="1162050" cy="1162050"/>
            </a:xfrm>
            <a:prstGeom prst="rect">
              <a:avLst/>
            </a:prstGeom>
          </p:spPr>
        </p:pic>
      </p:grpSp>
      <p:sp>
        <p:nvSpPr>
          <p:cNvPr id="10" name="TextBox 13"/>
          <p:cNvSpPr txBox="1">
            <a:spLocks noChangeArrowheads="1"/>
          </p:cNvSpPr>
          <p:nvPr userDrawn="1"/>
        </p:nvSpPr>
        <p:spPr bwMode="auto">
          <a:xfrm>
            <a:off x="2701330" y="5808133"/>
            <a:ext cx="6838026" cy="420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2133" b="1" err="1">
                <a:solidFill>
                  <a:schemeClr val="bg1"/>
                </a:solidFill>
                <a:latin typeface="Arial" charset="0"/>
              </a:rPr>
              <a:t>www.cancer.gov</a:t>
            </a:r>
            <a:r>
              <a:rPr lang="en-US" sz="2133" b="1">
                <a:solidFill>
                  <a:schemeClr val="bg1"/>
                </a:solidFill>
                <a:latin typeface="Arial" charset="0"/>
              </a:rPr>
              <a:t>                 </a:t>
            </a:r>
            <a:r>
              <a:rPr lang="en-US" sz="2133" b="1" err="1">
                <a:solidFill>
                  <a:schemeClr val="bg1"/>
                </a:solidFill>
                <a:latin typeface="Arial" charset="0"/>
              </a:rPr>
              <a:t>www.cancer.gov</a:t>
            </a:r>
            <a:r>
              <a:rPr lang="en-US" sz="2133" b="1">
                <a:solidFill>
                  <a:schemeClr val="bg1"/>
                </a:solidFill>
                <a:latin typeface="Arial" charset="0"/>
              </a:rPr>
              <a:t>/</a:t>
            </a:r>
            <a:r>
              <a:rPr lang="en-US" sz="2133" b="1" err="1">
                <a:solidFill>
                  <a:schemeClr val="bg1"/>
                </a:solidFill>
                <a:latin typeface="Arial" charset="0"/>
              </a:rPr>
              <a:t>espanol</a:t>
            </a:r>
            <a:endParaRPr lang="en-US" sz="2133" b="1">
              <a:solidFill>
                <a:schemeClr val="bg1"/>
              </a:solidFill>
              <a:latin typeface="Arial" charset="0"/>
            </a:endParaRPr>
          </a:p>
        </p:txBody>
      </p:sp>
    </p:spTree>
    <p:extLst>
      <p:ext uri="{BB962C8B-B14F-4D97-AF65-F5344CB8AC3E}">
        <p14:creationId xmlns:p14="http://schemas.microsoft.com/office/powerpoint/2010/main" val="38205856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71A82-B24E-450D-8478-3AE283B95A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DC557D-2A01-4E65-8B8E-933C351866B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9C86D6-A2B3-48B9-AF75-A1D337C532CC}"/>
              </a:ext>
            </a:extLst>
          </p:cNvPr>
          <p:cNvSpPr>
            <a:spLocks noGrp="1"/>
          </p:cNvSpPr>
          <p:nvPr>
            <p:ph type="dt" sz="half" idx="10"/>
          </p:nvPr>
        </p:nvSpPr>
        <p:spPr/>
        <p:txBody>
          <a:bodyPr/>
          <a:lstStyle/>
          <a:p>
            <a:fld id="{CD5BE52A-E2BB-D446-A9E2-501C1D7A6737}" type="datetime1">
              <a:rPr lang="en-US" smtClean="0"/>
              <a:t>11/13/2020</a:t>
            </a:fld>
            <a:endParaRPr lang="en-US"/>
          </a:p>
        </p:txBody>
      </p:sp>
      <p:sp>
        <p:nvSpPr>
          <p:cNvPr id="5" name="Footer Placeholder 4">
            <a:extLst>
              <a:ext uri="{FF2B5EF4-FFF2-40B4-BE49-F238E27FC236}">
                <a16:creationId xmlns:a16="http://schemas.microsoft.com/office/drawing/2014/main" id="{47038424-1B29-472F-95BA-015F70EEA3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42505E-7B26-418B-BB28-B5BCFC3E1B6D}"/>
              </a:ext>
            </a:extLst>
          </p:cNvPr>
          <p:cNvSpPr>
            <a:spLocks noGrp="1"/>
          </p:cNvSpPr>
          <p:nvPr>
            <p:ph type="sldNum" sz="quarter" idx="12"/>
          </p:nvPr>
        </p:nvSpPr>
        <p:spPr/>
        <p:txBody>
          <a:bodyPr/>
          <a:lstStyle/>
          <a:p>
            <a:fld id="{6A5C3589-E3E9-46B8-BC1A-EAEF8D0DB9CD}" type="slidenum">
              <a:rPr lang="en-US" smtClean="0"/>
              <a:t>‹#›</a:t>
            </a:fld>
            <a:endParaRPr lang="en-US"/>
          </a:p>
        </p:txBody>
      </p:sp>
    </p:spTree>
    <p:extLst>
      <p:ext uri="{BB962C8B-B14F-4D97-AF65-F5344CB8AC3E}">
        <p14:creationId xmlns:p14="http://schemas.microsoft.com/office/powerpoint/2010/main" val="22739344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ue Title Slide">
    <p:bg>
      <p:bgPr>
        <a:solidFill>
          <a:schemeClr val="accent4"/>
        </a:solidFill>
        <a:effectLst/>
      </p:bgPr>
    </p:bg>
    <p:spTree>
      <p:nvGrpSpPr>
        <p:cNvPr id="1" name=""/>
        <p:cNvGrpSpPr/>
        <p:nvPr/>
      </p:nvGrpSpPr>
      <p:grpSpPr>
        <a:xfrm>
          <a:off x="0" y="0"/>
          <a:ext cx="0" cy="0"/>
          <a:chOff x="0" y="0"/>
          <a:chExt cx="0" cy="0"/>
        </a:xfrm>
      </p:grpSpPr>
      <p:sp>
        <p:nvSpPr>
          <p:cNvPr id="14" name="Pentagon 13"/>
          <p:cNvSpPr>
            <a:spLocks noChangeAspect="1"/>
          </p:cNvSpPr>
          <p:nvPr userDrawn="1"/>
        </p:nvSpPr>
        <p:spPr>
          <a:xfrm>
            <a:off x="1555315" y="0"/>
            <a:ext cx="3829485" cy="6864096"/>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Pentagon 14"/>
          <p:cNvSpPr>
            <a:spLocks noChangeAspect="1"/>
          </p:cNvSpPr>
          <p:nvPr userDrawn="1"/>
        </p:nvSpPr>
        <p:spPr>
          <a:xfrm>
            <a:off x="0" y="0"/>
            <a:ext cx="3829485" cy="6864096"/>
          </a:xfrm>
          <a:prstGeom prst="homePlate">
            <a:avLst>
              <a:gd name="adj" fmla="val 36290"/>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9" name="Rectangle 18"/>
          <p:cNvSpPr/>
          <p:nvPr userDrawn="1"/>
        </p:nvSpPr>
        <p:spPr>
          <a:xfrm flipV="1">
            <a:off x="0" y="5035296"/>
            <a:ext cx="12192000" cy="182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itle 1"/>
          <p:cNvSpPr>
            <a:spLocks noGrp="1"/>
          </p:cNvSpPr>
          <p:nvPr>
            <p:ph type="ctrTitle" hasCustomPrompt="1"/>
          </p:nvPr>
        </p:nvSpPr>
        <p:spPr>
          <a:xfrm>
            <a:off x="914400" y="1638300"/>
            <a:ext cx="10363200" cy="1827843"/>
          </a:xfrm>
        </p:spPr>
        <p:txBody>
          <a:bodyPr lIns="0" tIns="0" rIns="0" bIns="0" anchor="b">
            <a:noAutofit/>
          </a:bodyPr>
          <a:lstStyle>
            <a:lvl1pPr algn="r">
              <a:defRPr sz="3733" b="0" i="0">
                <a:solidFill>
                  <a:srgbClr val="FFFFFF"/>
                </a:solidFill>
                <a:latin typeface="Arial"/>
                <a:cs typeface="Arial"/>
              </a:defRPr>
            </a:lvl1pPr>
          </a:lstStyle>
          <a:p>
            <a:r>
              <a:rPr lang="en-US"/>
              <a:t>Title of the presentation</a:t>
            </a:r>
          </a:p>
        </p:txBody>
      </p:sp>
      <p:sp>
        <p:nvSpPr>
          <p:cNvPr id="11" name="Subtitle 2"/>
          <p:cNvSpPr>
            <a:spLocks noGrp="1"/>
          </p:cNvSpPr>
          <p:nvPr>
            <p:ph type="subTitle" idx="1" hasCustomPrompt="1"/>
          </p:nvPr>
        </p:nvSpPr>
        <p:spPr>
          <a:xfrm>
            <a:off x="914400" y="3566160"/>
            <a:ext cx="10363200" cy="686376"/>
          </a:xfrm>
        </p:spPr>
        <p:txBody>
          <a:bodyPr lIns="0" tIns="0" rIns="0" bIns="0" anchor="t">
            <a:noAutofit/>
          </a:bodyPr>
          <a:lstStyle>
            <a:lvl1pPr marL="0" indent="0" algn="r">
              <a:buNone/>
              <a:defRPr sz="1867" b="0" i="1" spc="133">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 goes here </a:t>
            </a:r>
          </a:p>
        </p:txBody>
      </p:sp>
      <p:pic>
        <p:nvPicPr>
          <p:cNvPr id="13" name="Picture 12" descr="NCI-Logo-Color.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09602" y="5710324"/>
            <a:ext cx="5324687" cy="508000"/>
          </a:xfrm>
          <a:prstGeom prst="rect">
            <a:avLst/>
          </a:prstGeom>
        </p:spPr>
      </p:pic>
      <p:sp>
        <p:nvSpPr>
          <p:cNvPr id="9" name="Date Placeholder 3"/>
          <p:cNvSpPr>
            <a:spLocks noGrp="1"/>
          </p:cNvSpPr>
          <p:nvPr>
            <p:ph type="dt" sz="half" idx="2"/>
          </p:nvPr>
        </p:nvSpPr>
        <p:spPr>
          <a:xfrm>
            <a:off x="8534400" y="5727700"/>
            <a:ext cx="3048000" cy="474576"/>
          </a:xfrm>
          <a:prstGeom prst="rect">
            <a:avLst/>
          </a:prstGeom>
        </p:spPr>
        <p:txBody>
          <a:bodyPr vert="horz" lIns="0" tIns="0" rIns="0" bIns="0" rtlCol="0" anchor="ctr"/>
          <a:lstStyle>
            <a:lvl1pPr algn="r" fontAlgn="auto">
              <a:spcBef>
                <a:spcPts val="0"/>
              </a:spcBef>
              <a:spcAft>
                <a:spcPts val="0"/>
              </a:spcAft>
              <a:defRPr lang="en-US" sz="1867" smtClean="0"/>
            </a:lvl1pPr>
          </a:lstStyle>
          <a:p>
            <a:pPr>
              <a:defRPr/>
            </a:pPr>
            <a:fld id="{D1148474-1977-B846-AA8B-1355F2792126}" type="datetime1">
              <a:rPr lang="en-US" smtClean="0"/>
              <a:t>11/13/2020</a:t>
            </a:fld>
            <a:endParaRPr lang="en-US"/>
          </a:p>
        </p:txBody>
      </p:sp>
    </p:spTree>
    <p:extLst>
      <p:ext uri="{BB962C8B-B14F-4D97-AF65-F5344CB8AC3E}">
        <p14:creationId xmlns:p14="http://schemas.microsoft.com/office/powerpoint/2010/main" val="1175250494"/>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569480" y="0"/>
            <a:ext cx="3829485" cy="6864096"/>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Pentagon 12"/>
          <p:cNvSpPr>
            <a:spLocks noChangeAspect="1"/>
          </p:cNvSpPr>
          <p:nvPr userDrawn="1"/>
        </p:nvSpPr>
        <p:spPr>
          <a:xfrm>
            <a:off x="14166" y="0"/>
            <a:ext cx="3829485" cy="6864096"/>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itle 1"/>
          <p:cNvSpPr>
            <a:spLocks noGrp="1"/>
          </p:cNvSpPr>
          <p:nvPr>
            <p:ph type="title" hasCustomPrompt="1"/>
          </p:nvPr>
        </p:nvSpPr>
        <p:spPr>
          <a:xfrm>
            <a:off x="658368" y="1828800"/>
            <a:ext cx="4023360" cy="1828800"/>
          </a:xfrm>
        </p:spPr>
        <p:txBody>
          <a:bodyPr lIns="0" tIns="0" rIns="0" bIns="0" anchor="b">
            <a:noAutofit/>
          </a:bodyPr>
          <a:lstStyle>
            <a:lvl1pPr algn="r">
              <a:lnSpc>
                <a:spcPct val="90000"/>
              </a:lnSpc>
              <a:defRPr sz="3200">
                <a:solidFill>
                  <a:srgbClr val="123E57"/>
                </a:solidFill>
                <a:latin typeface="+mj-lt"/>
                <a:cs typeface="SapientSansBold"/>
              </a:defRPr>
            </a:lvl1pPr>
          </a:lstStyle>
          <a:p>
            <a:r>
              <a:rPr lang="en-US"/>
              <a:t>Agenda</a:t>
            </a:r>
          </a:p>
        </p:txBody>
      </p:sp>
      <p:sp>
        <p:nvSpPr>
          <p:cNvPr id="7"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a:solidFill>
                <a:srgbClr val="7F7F7F"/>
              </a:solidFill>
              <a:latin typeface="+mn-lt"/>
              <a:cs typeface="SapientSansRegular"/>
            </a:endParaRPr>
          </a:p>
        </p:txBody>
      </p:sp>
      <p:pic>
        <p:nvPicPr>
          <p:cNvPr id="9" name="Picture 8"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11" name="Text Placeholder 12"/>
          <p:cNvSpPr>
            <a:spLocks noGrp="1"/>
          </p:cNvSpPr>
          <p:nvPr>
            <p:ph type="body" sz="quarter" idx="11" hasCustomPrompt="1"/>
          </p:nvPr>
        </p:nvSpPr>
        <p:spPr>
          <a:xfrm>
            <a:off x="5779008" y="0"/>
            <a:ext cx="5730240" cy="6864096"/>
          </a:xfrm>
        </p:spPr>
        <p:txBody>
          <a:bodyPr anchor="ctr">
            <a:noAutofit/>
          </a:bodyPr>
          <a:lstStyle>
            <a:lvl1pPr marL="609585" marR="0" indent="-609585" algn="l" defTabSz="609585" rtl="0" eaLnBrk="1" fontAlgn="auto" latinLnBrk="0" hangingPunct="1">
              <a:lnSpc>
                <a:spcPct val="100000"/>
              </a:lnSpc>
              <a:spcBef>
                <a:spcPts val="0"/>
              </a:spcBef>
              <a:spcAft>
                <a:spcPts val="1333"/>
              </a:spcAft>
              <a:buClr>
                <a:schemeClr val="accent1"/>
              </a:buClr>
              <a:buSzTx/>
              <a:buFont typeface="+mj-lt"/>
              <a:buAutoNum type="arabicPeriod"/>
              <a:tabLst/>
              <a:defRPr i="1">
                <a:solidFill>
                  <a:srgbClr val="000000"/>
                </a:solidFill>
              </a:defRPr>
            </a:lvl1pPr>
            <a:lvl2pPr marL="914377" marR="0" indent="-304792" algn="l" defTabSz="609585" rtl="0" eaLnBrk="1" fontAlgn="auto" latinLnBrk="0" hangingPunct="1">
              <a:lnSpc>
                <a:spcPct val="100000"/>
              </a:lnSpc>
              <a:spcBef>
                <a:spcPts val="0"/>
              </a:spcBef>
              <a:spcAft>
                <a:spcPts val="1333"/>
              </a:spcAft>
              <a:buClr>
                <a:schemeClr val="accent1"/>
              </a:buClr>
              <a:buSzTx/>
              <a:buFont typeface="Wingdings" charset="2"/>
              <a:buChar char="§"/>
              <a:tabLst/>
              <a:defRPr lang="en-US" sz="2533" i="1" kern="1200" baseline="0" dirty="0" smtClean="0">
                <a:solidFill>
                  <a:srgbClr val="000000"/>
                </a:solidFill>
                <a:latin typeface="+mn-lt"/>
                <a:ea typeface="ＭＳ Ｐゴシック" charset="0"/>
                <a:cs typeface="SapientCentroSlab-Light"/>
              </a:defRPr>
            </a:lvl2pPr>
          </a:lstStyle>
          <a:p>
            <a:r>
              <a:rPr lang="en-US"/>
              <a:t>Agenda Item 1</a:t>
            </a:r>
          </a:p>
          <a:p>
            <a:pPr lvl="1"/>
            <a:r>
              <a:rPr lang="en-US"/>
              <a:t>Agenda Item 1a</a:t>
            </a:r>
          </a:p>
          <a:p>
            <a:pPr lvl="1"/>
            <a:r>
              <a:rPr lang="en-US"/>
              <a:t>Agenda Item 1b</a:t>
            </a:r>
          </a:p>
          <a:p>
            <a:r>
              <a:rPr lang="en-US"/>
              <a:t>Agenda Item 2</a:t>
            </a:r>
          </a:p>
          <a:p>
            <a:pPr lvl="1"/>
            <a:r>
              <a:rPr lang="en-US"/>
              <a:t>Agenda Item 2a</a:t>
            </a:r>
          </a:p>
          <a:p>
            <a:pPr lvl="1"/>
            <a:r>
              <a:rPr lang="en-US"/>
              <a:t>Agenda Item 2b</a:t>
            </a:r>
          </a:p>
          <a:p>
            <a:r>
              <a:rPr lang="en-US"/>
              <a:t>Agenda Item 3</a:t>
            </a:r>
          </a:p>
          <a:p>
            <a:pPr marL="914377" marR="0" lvl="1" indent="-304792" algn="l" defTabSz="609585" rtl="0" eaLnBrk="1" fontAlgn="auto" latinLnBrk="0" hangingPunct="1">
              <a:lnSpc>
                <a:spcPct val="100000"/>
              </a:lnSpc>
              <a:spcBef>
                <a:spcPts val="0"/>
              </a:spcBef>
              <a:spcAft>
                <a:spcPts val="1333"/>
              </a:spcAft>
              <a:buClr>
                <a:schemeClr val="accent1"/>
              </a:buClr>
              <a:buSzTx/>
              <a:buFont typeface="Wingdings" charset="2"/>
              <a:buChar char="§"/>
              <a:tabLst/>
              <a:defRPr/>
            </a:pPr>
            <a:r>
              <a:rPr lang="en-US"/>
              <a:t>Agenda Item 3a</a:t>
            </a:r>
          </a:p>
          <a:p>
            <a:pPr marL="914377" marR="0" lvl="1" indent="-304792" algn="l" defTabSz="609585" rtl="0" eaLnBrk="1" fontAlgn="auto" latinLnBrk="0" hangingPunct="1">
              <a:lnSpc>
                <a:spcPct val="100000"/>
              </a:lnSpc>
              <a:spcBef>
                <a:spcPts val="0"/>
              </a:spcBef>
              <a:spcAft>
                <a:spcPts val="1333"/>
              </a:spcAft>
              <a:buClr>
                <a:schemeClr val="accent1"/>
              </a:buClr>
              <a:buSzTx/>
              <a:buFont typeface="Wingdings" charset="2"/>
              <a:buChar char="§"/>
              <a:tabLst/>
              <a:defRPr/>
            </a:pPr>
            <a:r>
              <a:rPr lang="en-US"/>
              <a:t>Agenda Item 3b</a:t>
            </a:r>
          </a:p>
        </p:txBody>
      </p:sp>
    </p:spTree>
    <p:extLst>
      <p:ext uri="{BB962C8B-B14F-4D97-AF65-F5344CB8AC3E}">
        <p14:creationId xmlns:p14="http://schemas.microsoft.com/office/powerpoint/2010/main" val="37714666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ue Section Break">
    <p:bg>
      <p:bgPr>
        <a:solidFill>
          <a:schemeClr val="accent4"/>
        </a:solidFill>
        <a:effectLst/>
      </p:bgPr>
    </p:bg>
    <p:spTree>
      <p:nvGrpSpPr>
        <p:cNvPr id="1" name=""/>
        <p:cNvGrpSpPr/>
        <p:nvPr/>
      </p:nvGrpSpPr>
      <p:grpSpPr>
        <a:xfrm>
          <a:off x="0" y="0"/>
          <a:ext cx="0" cy="0"/>
          <a:chOff x="0" y="0"/>
          <a:chExt cx="0" cy="0"/>
        </a:xfrm>
      </p:grpSpPr>
      <p:sp>
        <p:nvSpPr>
          <p:cNvPr id="11" name="Pentagon 10"/>
          <p:cNvSpPr/>
          <p:nvPr userDrawn="1"/>
        </p:nvSpPr>
        <p:spPr>
          <a:xfrm>
            <a:off x="0" y="0"/>
            <a:ext cx="11277597"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Pentagon 11"/>
          <p:cNvSpPr/>
          <p:nvPr userDrawn="1"/>
        </p:nvSpPr>
        <p:spPr>
          <a:xfrm>
            <a:off x="0" y="0"/>
            <a:ext cx="9719731"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itle 1"/>
          <p:cNvSpPr>
            <a:spLocks noGrp="1"/>
          </p:cNvSpPr>
          <p:nvPr>
            <p:ph type="ctrTitle" hasCustomPrompt="1"/>
          </p:nvPr>
        </p:nvSpPr>
        <p:spPr>
          <a:xfrm>
            <a:off x="4572001" y="2423160"/>
            <a:ext cx="6705599" cy="1828800"/>
          </a:xfrm>
        </p:spPr>
        <p:txBody>
          <a:bodyPr lIns="0" tIns="0" rIns="0" bIns="0" anchor="b">
            <a:noAutofit/>
          </a:bodyPr>
          <a:lstStyle>
            <a:lvl1pPr algn="r">
              <a:defRPr sz="3733" spc="-107">
                <a:solidFill>
                  <a:schemeClr val="bg1"/>
                </a:solidFill>
                <a:latin typeface="+mj-lt"/>
                <a:cs typeface="SapientSansBold"/>
              </a:defRPr>
            </a:lvl1pPr>
          </a:lstStyle>
          <a:p>
            <a:pPr lvl="0"/>
            <a:r>
              <a:rPr lang="en-US"/>
              <a:t>Section title</a:t>
            </a:r>
          </a:p>
        </p:txBody>
      </p:sp>
      <p:sp>
        <p:nvSpPr>
          <p:cNvPr id="10" name="Subtitle 2"/>
          <p:cNvSpPr>
            <a:spLocks noGrp="1"/>
          </p:cNvSpPr>
          <p:nvPr>
            <p:ph type="subTitle" idx="1" hasCustomPrompt="1"/>
          </p:nvPr>
        </p:nvSpPr>
        <p:spPr>
          <a:xfrm>
            <a:off x="4571999" y="4343400"/>
            <a:ext cx="6697189" cy="685800"/>
          </a:xfrm>
        </p:spPr>
        <p:txBody>
          <a:bodyPr lIns="0" tIns="0" rIns="0" bIns="0">
            <a:noAutofit/>
          </a:bodyPr>
          <a:lstStyle>
            <a:lvl1pPr marL="0" indent="0" algn="r">
              <a:buNone/>
              <a:defRPr sz="1867" b="0" i="1" spc="133">
                <a:solidFill>
                  <a:srgbClr val="FFFFFF"/>
                </a:solidFill>
                <a:latin typeface="+mn-lt"/>
                <a:cs typeface="SapientCentroSlab-Ligh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 goes here</a:t>
            </a:r>
          </a:p>
        </p:txBody>
      </p:sp>
      <p:sp>
        <p:nvSpPr>
          <p:cNvPr id="8"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FFFFFF"/>
                </a:solidFill>
                <a:latin typeface="+mn-lt"/>
                <a:cs typeface="SapientSansRegular"/>
              </a:rPr>
              <a:t> </a:t>
            </a:r>
            <a:fld id="{4225D95B-3580-C74C-AC82-B8FCF626B418}" type="slidenum">
              <a:rPr lang="en-US" sz="1333" b="1" smtClean="0">
                <a:solidFill>
                  <a:srgbClr val="FFFFFF"/>
                </a:solidFill>
                <a:latin typeface="+mn-lt"/>
                <a:cs typeface="SapientSansRegular"/>
              </a:rPr>
              <a:pPr algn="r" fontAlgn="auto">
                <a:lnSpc>
                  <a:spcPct val="101000"/>
                </a:lnSpc>
                <a:spcBef>
                  <a:spcPct val="50000"/>
                </a:spcBef>
                <a:spcAft>
                  <a:spcPts val="0"/>
                </a:spcAft>
                <a:defRPr/>
              </a:pPr>
              <a:t>‹#›</a:t>
            </a:fld>
            <a:endParaRPr lang="en-US" sz="1333" b="1">
              <a:solidFill>
                <a:srgbClr val="FFFFFF"/>
              </a:solidFill>
              <a:latin typeface="+mn-lt"/>
              <a:cs typeface="SapientSansRegular"/>
            </a:endParaRPr>
          </a:p>
        </p:txBody>
      </p:sp>
      <p:pic>
        <p:nvPicPr>
          <p:cNvPr id="13" name="Picture 12"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2" y="6486144"/>
            <a:ext cx="2555849" cy="243840"/>
          </a:xfrm>
          <a:prstGeom prst="rect">
            <a:avLst/>
          </a:prstGeom>
        </p:spPr>
      </p:pic>
    </p:spTree>
    <p:extLst>
      <p:ext uri="{BB962C8B-B14F-4D97-AF65-F5344CB8AC3E}">
        <p14:creationId xmlns:p14="http://schemas.microsoft.com/office/powerpoint/2010/main" val="22228842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ue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2031143" y="0"/>
            <a:ext cx="3829485" cy="6864096"/>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Pentagon 9"/>
          <p:cNvSpPr>
            <a:spLocks noChangeAspect="1"/>
          </p:cNvSpPr>
          <p:nvPr userDrawn="1"/>
        </p:nvSpPr>
        <p:spPr>
          <a:xfrm>
            <a:off x="1" y="0"/>
            <a:ext cx="4305313" cy="6864096"/>
          </a:xfrm>
          <a:prstGeom prst="homePlate">
            <a:avLst>
              <a:gd name="adj" fmla="val 32357"/>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itle 1"/>
          <p:cNvSpPr>
            <a:spLocks noGrp="1"/>
          </p:cNvSpPr>
          <p:nvPr>
            <p:ph type="ctrTitle" hasCustomPrompt="1"/>
          </p:nvPr>
        </p:nvSpPr>
        <p:spPr>
          <a:xfrm>
            <a:off x="5860628" y="2423160"/>
            <a:ext cx="5416971" cy="1828800"/>
          </a:xfrm>
        </p:spPr>
        <p:txBody>
          <a:bodyPr lIns="0" tIns="0" rIns="0" bIns="0" anchor="b">
            <a:noAutofit/>
          </a:bodyPr>
          <a:lstStyle>
            <a:lvl1pPr algn="r">
              <a:defRPr sz="3733" spc="-107">
                <a:solidFill>
                  <a:srgbClr val="BB0E3D"/>
                </a:solidFill>
                <a:latin typeface="+mj-lt"/>
                <a:cs typeface="SapientSansBold"/>
              </a:defRPr>
            </a:lvl1pPr>
          </a:lstStyle>
          <a:p>
            <a:pPr lvl="0"/>
            <a:r>
              <a:rPr lang="en-US"/>
              <a:t>Section title</a:t>
            </a:r>
          </a:p>
        </p:txBody>
      </p:sp>
      <p:sp>
        <p:nvSpPr>
          <p:cNvPr id="9" name="Subtitle 2"/>
          <p:cNvSpPr>
            <a:spLocks noGrp="1"/>
          </p:cNvSpPr>
          <p:nvPr>
            <p:ph type="subTitle" idx="1" hasCustomPrompt="1"/>
          </p:nvPr>
        </p:nvSpPr>
        <p:spPr>
          <a:xfrm>
            <a:off x="5860628" y="4343400"/>
            <a:ext cx="5408560" cy="685800"/>
          </a:xfrm>
        </p:spPr>
        <p:txBody>
          <a:bodyPr lIns="0" tIns="0" rIns="0" bIns="0">
            <a:noAutofit/>
          </a:bodyPr>
          <a:lstStyle>
            <a:lvl1pPr marL="0" indent="0" algn="r">
              <a:buNone/>
              <a:defRPr sz="1867" b="0" i="1" spc="133">
                <a:solidFill>
                  <a:schemeClr val="accent3"/>
                </a:solidFill>
                <a:latin typeface="+mn-lt"/>
                <a:cs typeface="SapientCentroSlab-Ligh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 goes here</a:t>
            </a:r>
          </a:p>
        </p:txBody>
      </p:sp>
      <p:pic>
        <p:nvPicPr>
          <p:cNvPr id="11" name="Picture 10"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2" y="6486144"/>
            <a:ext cx="2555849" cy="243840"/>
          </a:xfrm>
          <a:prstGeom prst="rect">
            <a:avLst/>
          </a:prstGeom>
        </p:spPr>
      </p:pic>
      <p:sp>
        <p:nvSpPr>
          <p:cNvPr id="13"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a:solidFill>
                <a:srgbClr val="7F7F7F"/>
              </a:solidFill>
              <a:latin typeface="+mn-lt"/>
              <a:cs typeface="SapientSansRegular"/>
            </a:endParaRPr>
          </a:p>
        </p:txBody>
      </p:sp>
    </p:spTree>
    <p:extLst>
      <p:ext uri="{BB962C8B-B14F-4D97-AF65-F5344CB8AC3E}">
        <p14:creationId xmlns:p14="http://schemas.microsoft.com/office/powerpoint/2010/main" val="41716063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4"/>
        </a:solidFill>
        <a:effectLst/>
      </p:bgPr>
    </p:bg>
    <p:spTree>
      <p:nvGrpSpPr>
        <p:cNvPr id="1" name=""/>
        <p:cNvGrpSpPr/>
        <p:nvPr/>
      </p:nvGrpSpPr>
      <p:grpSpPr>
        <a:xfrm>
          <a:off x="0" y="0"/>
          <a:ext cx="0" cy="0"/>
          <a:chOff x="0" y="0"/>
          <a:chExt cx="0" cy="0"/>
        </a:xfrm>
      </p:grpSpPr>
      <p:sp>
        <p:nvSpPr>
          <p:cNvPr id="5" name="Pentagon 4"/>
          <p:cNvSpPr/>
          <p:nvPr userDrawn="1"/>
        </p:nvSpPr>
        <p:spPr>
          <a:xfrm>
            <a:off x="0" y="0"/>
            <a:ext cx="11277597"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Pentagon 7"/>
          <p:cNvSpPr/>
          <p:nvPr userDrawn="1"/>
        </p:nvSpPr>
        <p:spPr>
          <a:xfrm>
            <a:off x="0" y="0"/>
            <a:ext cx="9719731"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8"/>
          <p:cNvSpPr>
            <a:spLocks noGrp="1"/>
          </p:cNvSpPr>
          <p:nvPr>
            <p:ph type="body" sz="quarter" idx="10" hasCustomPrompt="1"/>
          </p:nvPr>
        </p:nvSpPr>
        <p:spPr>
          <a:xfrm>
            <a:off x="914400" y="1828800"/>
            <a:ext cx="10363200" cy="3200400"/>
          </a:xfrm>
        </p:spPr>
        <p:txBody>
          <a:bodyPr anchor="ctr">
            <a:noAutofit/>
          </a:bodyPr>
          <a:lstStyle>
            <a:lvl1pPr marL="0" indent="0" algn="ctr">
              <a:spcAft>
                <a:spcPts val="0"/>
              </a:spcAft>
              <a:buNone/>
              <a:defRPr sz="3200" b="0" i="1" baseline="0">
                <a:solidFill>
                  <a:srgbClr val="FFFFFF"/>
                </a:solidFill>
                <a:latin typeface="+mn-lt"/>
                <a:cs typeface="SapientCentroSlab-Light"/>
              </a:defRPr>
            </a:lvl1pPr>
          </a:lstStyle>
          <a:p>
            <a:pPr lvl="0"/>
            <a:r>
              <a:rPr lang="en-US"/>
              <a:t>Vision Quote</a:t>
            </a:r>
            <a:br>
              <a:rPr lang="en-US"/>
            </a:br>
            <a:r>
              <a:rPr lang="en-US"/>
              <a:t>“</a:t>
            </a:r>
            <a:r>
              <a:rPr lang="en-US" err="1"/>
              <a:t>Lorem</a:t>
            </a:r>
            <a:r>
              <a:rPr lang="en-US"/>
              <a:t> </a:t>
            </a:r>
            <a:r>
              <a:rPr lang="en-US" err="1"/>
              <a:t>ipsum</a:t>
            </a:r>
            <a:r>
              <a:rPr lang="en-US"/>
              <a:t> dolor sit </a:t>
            </a:r>
            <a:r>
              <a:rPr lang="en-US" err="1"/>
              <a:t>amet</a:t>
            </a:r>
            <a:r>
              <a:rPr lang="en-US"/>
              <a:t>, fugit </a:t>
            </a:r>
            <a:r>
              <a:rPr lang="en-US" err="1"/>
              <a:t>liberavisse</a:t>
            </a:r>
            <a:r>
              <a:rPr lang="en-US"/>
              <a:t> </a:t>
            </a:r>
            <a:br>
              <a:rPr lang="en-US"/>
            </a:br>
            <a:r>
              <a:rPr lang="en-US" err="1"/>
              <a:t>nec</a:t>
            </a:r>
            <a:r>
              <a:rPr lang="en-US"/>
              <a:t> at. </a:t>
            </a:r>
            <a:r>
              <a:rPr lang="en-US" err="1"/>
              <a:t>Essent</a:t>
            </a:r>
            <a:r>
              <a:rPr lang="en-US"/>
              <a:t> </a:t>
            </a:r>
            <a:r>
              <a:rPr lang="en-US" err="1"/>
              <a:t>elaboraret</a:t>
            </a:r>
            <a:r>
              <a:rPr lang="en-US"/>
              <a:t> </a:t>
            </a:r>
            <a:r>
              <a:rPr lang="en-US" err="1"/>
              <a:t>conclusionemque</a:t>
            </a:r>
            <a:r>
              <a:rPr lang="en-US"/>
              <a:t> </a:t>
            </a:r>
            <a:br>
              <a:rPr lang="en-US"/>
            </a:br>
            <a:r>
              <a:rPr lang="en-US" err="1"/>
              <a:t>eam</a:t>
            </a:r>
            <a:r>
              <a:rPr lang="en-US"/>
              <a:t> id. Quo ex </a:t>
            </a:r>
            <a:r>
              <a:rPr lang="en-US" err="1"/>
              <a:t>laboramus</a:t>
            </a:r>
            <a:r>
              <a:rPr lang="en-US"/>
              <a:t> </a:t>
            </a:r>
            <a:r>
              <a:rPr lang="en-US" err="1"/>
              <a:t>accommodare</a:t>
            </a:r>
            <a:r>
              <a:rPr lang="en-US"/>
              <a:t>, </a:t>
            </a:r>
            <a:br>
              <a:rPr lang="en-US"/>
            </a:br>
            <a:r>
              <a:rPr lang="en-US"/>
              <a:t>his </a:t>
            </a:r>
            <a:r>
              <a:rPr lang="en-US" err="1"/>
              <a:t>falli</a:t>
            </a:r>
            <a:r>
              <a:rPr lang="en-US"/>
              <a:t> </a:t>
            </a:r>
            <a:r>
              <a:rPr lang="en-US" err="1"/>
              <a:t>deleniti</a:t>
            </a:r>
            <a:r>
              <a:rPr lang="en-US"/>
              <a:t> </a:t>
            </a:r>
            <a:r>
              <a:rPr lang="en-US" err="1"/>
              <a:t>ei</a:t>
            </a:r>
            <a:r>
              <a:rPr lang="en-US"/>
              <a:t>. </a:t>
            </a:r>
            <a:r>
              <a:rPr lang="en-US" err="1"/>
              <a:t>Illud</a:t>
            </a:r>
            <a:r>
              <a:rPr lang="en-US"/>
              <a:t> postulant </a:t>
            </a:r>
            <a:br>
              <a:rPr lang="en-US"/>
            </a:br>
            <a:r>
              <a:rPr lang="en-US" err="1"/>
              <a:t>adversarium</a:t>
            </a:r>
            <a:r>
              <a:rPr lang="en-US"/>
              <a:t> </a:t>
            </a:r>
            <a:r>
              <a:rPr lang="en-US" err="1"/>
              <a:t>ei</a:t>
            </a:r>
            <a:r>
              <a:rPr lang="en-US"/>
              <a:t> his.”</a:t>
            </a:r>
          </a:p>
        </p:txBody>
      </p:sp>
      <p:sp>
        <p:nvSpPr>
          <p:cNvPr id="7"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FFFFFF"/>
                </a:solidFill>
                <a:latin typeface="+mn-lt"/>
                <a:cs typeface="SapientSansRegular"/>
              </a:rPr>
              <a:t> </a:t>
            </a:r>
            <a:fld id="{4225D95B-3580-C74C-AC82-B8FCF626B418}" type="slidenum">
              <a:rPr lang="en-US" sz="1333" b="1" smtClean="0">
                <a:solidFill>
                  <a:srgbClr val="FFFFFF"/>
                </a:solidFill>
                <a:latin typeface="+mn-lt"/>
                <a:cs typeface="SapientSansRegular"/>
              </a:rPr>
              <a:pPr algn="r" fontAlgn="auto">
                <a:lnSpc>
                  <a:spcPct val="101000"/>
                </a:lnSpc>
                <a:spcBef>
                  <a:spcPct val="50000"/>
                </a:spcBef>
                <a:spcAft>
                  <a:spcPts val="0"/>
                </a:spcAft>
                <a:defRPr/>
              </a:pPr>
              <a:t>‹#›</a:t>
            </a:fld>
            <a:endParaRPr lang="en-US" sz="1333" b="1">
              <a:solidFill>
                <a:srgbClr val="FFFFFF"/>
              </a:solidFill>
              <a:latin typeface="+mn-lt"/>
              <a:cs typeface="SapientSansRegular"/>
            </a:endParaRPr>
          </a:p>
        </p:txBody>
      </p:sp>
      <p:pic>
        <p:nvPicPr>
          <p:cNvPr id="10" name="Picture 9"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2" y="6486144"/>
            <a:ext cx="2555849" cy="243840"/>
          </a:xfrm>
          <a:prstGeom prst="rect">
            <a:avLst/>
          </a:prstGeom>
        </p:spPr>
      </p:pic>
    </p:spTree>
    <p:extLst>
      <p:ext uri="{BB962C8B-B14F-4D97-AF65-F5344CB8AC3E}">
        <p14:creationId xmlns:p14="http://schemas.microsoft.com/office/powerpoint/2010/main" val="30702469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a:t>Slide title</a:t>
            </a:r>
          </a:p>
        </p:txBody>
      </p:sp>
      <p:sp>
        <p:nvSpPr>
          <p:cNvPr id="12"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63674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a:t>Slide title</a:t>
            </a:r>
          </a:p>
        </p:txBody>
      </p:sp>
      <p:sp>
        <p:nvSpPr>
          <p:cNvPr id="12"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a:solidFill>
                <a:srgbClr val="7F7F7F"/>
              </a:solidFill>
              <a:latin typeface="+mn-lt"/>
              <a:cs typeface="SapientSansRegular"/>
            </a:endParaRPr>
          </a:p>
        </p:txBody>
      </p:sp>
      <p:sp>
        <p:nvSpPr>
          <p:cNvPr id="5"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1864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5" name="Content Placeholder 2"/>
          <p:cNvSpPr>
            <a:spLocks noGrp="1"/>
          </p:cNvSpPr>
          <p:nvPr>
            <p:ph sz="quarter" idx="11"/>
          </p:nvPr>
        </p:nvSpPr>
        <p:spPr>
          <a:xfrm>
            <a:off x="6051635" y="1426633"/>
            <a:ext cx="549418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2"/>
          </p:nvPr>
        </p:nvSpPr>
        <p:spPr>
          <a:xfrm>
            <a:off x="658369"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0180652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6" name="Content Placeholder 2"/>
          <p:cNvSpPr>
            <a:spLocks noGrp="1"/>
          </p:cNvSpPr>
          <p:nvPr>
            <p:ph sz="quarter" idx="11"/>
          </p:nvPr>
        </p:nvSpPr>
        <p:spPr>
          <a:xfrm>
            <a:off x="658369"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2"/>
          </p:nvPr>
        </p:nvSpPr>
        <p:spPr>
          <a:xfrm>
            <a:off x="6349408"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8539439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a:solidFill>
                <a:srgbClr val="7F7F7F"/>
              </a:solidFill>
              <a:latin typeface="+mn-lt"/>
              <a:cs typeface="SapientSansRegular"/>
            </a:endParaRPr>
          </a:p>
        </p:txBody>
      </p:sp>
      <p:sp>
        <p:nvSpPr>
          <p:cNvPr id="5" name="Content Placeholder 4"/>
          <p:cNvSpPr>
            <a:spLocks noGrp="1"/>
          </p:cNvSpPr>
          <p:nvPr>
            <p:ph sz="quarter" idx="12"/>
          </p:nvPr>
        </p:nvSpPr>
        <p:spPr>
          <a:xfrm>
            <a:off x="6349408" y="1426633"/>
            <a:ext cx="5196417" cy="480060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658369"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68135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6" name="Content Placeholder 2"/>
          <p:cNvSpPr>
            <a:spLocks noGrp="1"/>
          </p:cNvSpPr>
          <p:nvPr>
            <p:ph sz="quarter" idx="11"/>
          </p:nvPr>
        </p:nvSpPr>
        <p:spPr>
          <a:xfrm>
            <a:off x="6067976"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2"/>
          </p:nvPr>
        </p:nvSpPr>
        <p:spPr>
          <a:xfrm>
            <a:off x="658369"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0330876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a:solidFill>
                <a:srgbClr val="7F7F7F"/>
              </a:solidFill>
              <a:latin typeface="+mn-lt"/>
              <a:cs typeface="SapientSansRegular"/>
            </a:endParaRPr>
          </a:p>
        </p:txBody>
      </p:sp>
      <p:sp>
        <p:nvSpPr>
          <p:cNvPr id="5" name="Content Placeholder 2"/>
          <p:cNvSpPr>
            <a:spLocks noGrp="1"/>
          </p:cNvSpPr>
          <p:nvPr>
            <p:ph sz="quarter" idx="11"/>
          </p:nvPr>
        </p:nvSpPr>
        <p:spPr>
          <a:xfrm>
            <a:off x="6067976"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2"/>
          </p:nvPr>
        </p:nvSpPr>
        <p:spPr>
          <a:xfrm>
            <a:off x="658369"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76223352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a:t>Slide title</a:t>
            </a:r>
          </a:p>
        </p:txBody>
      </p:sp>
      <p:sp>
        <p:nvSpPr>
          <p:cNvPr id="10"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37311601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a:t>Slide title</a:t>
            </a:r>
          </a:p>
        </p:txBody>
      </p:sp>
      <p:sp>
        <p:nvSpPr>
          <p:cNvPr id="10"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a:solidFill>
                <a:srgbClr val="7F7F7F"/>
              </a:solidFill>
              <a:latin typeface="+mn-lt"/>
              <a:cs typeface="SapientSansRegular"/>
            </a:endParaRPr>
          </a:p>
        </p:txBody>
      </p:sp>
    </p:spTree>
    <p:extLst>
      <p:ext uri="{BB962C8B-B14F-4D97-AF65-F5344CB8AC3E}">
        <p14:creationId xmlns:p14="http://schemas.microsoft.com/office/powerpoint/2010/main" val="11596586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11"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16196475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a:solidFill>
                <a:srgbClr val="7F7F7F"/>
              </a:solidFill>
              <a:latin typeface="+mn-lt"/>
              <a:cs typeface="SapientSansRegular"/>
            </a:endParaRPr>
          </a:p>
        </p:txBody>
      </p:sp>
    </p:spTree>
    <p:extLst>
      <p:ext uri="{BB962C8B-B14F-4D97-AF65-F5344CB8AC3E}">
        <p14:creationId xmlns:p14="http://schemas.microsoft.com/office/powerpoint/2010/main" val="715309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ack Cover Blu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0" y="0"/>
            <a:ext cx="11277597"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Pentagon 8"/>
          <p:cNvSpPr/>
          <p:nvPr userDrawn="1"/>
        </p:nvSpPr>
        <p:spPr>
          <a:xfrm>
            <a:off x="0" y="0"/>
            <a:ext cx="9719731"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2" name="Group 1"/>
          <p:cNvGrpSpPr>
            <a:grpSpLocks noChangeAspect="1"/>
          </p:cNvGrpSpPr>
          <p:nvPr userDrawn="1"/>
        </p:nvGrpSpPr>
        <p:grpSpPr>
          <a:xfrm>
            <a:off x="3992035" y="2865121"/>
            <a:ext cx="4218368" cy="1084580"/>
            <a:chOff x="2333626" y="1990725"/>
            <a:chExt cx="4519680" cy="1162050"/>
          </a:xfrm>
        </p:grpSpPr>
        <p:pic>
          <p:nvPicPr>
            <p:cNvPr id="6" name="Picture 5" descr="NCI-Logo-Sta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3805" y="2133600"/>
              <a:ext cx="3119501" cy="852170"/>
            </a:xfrm>
            <a:prstGeom prst="rect">
              <a:avLst/>
            </a:prstGeom>
          </p:spPr>
        </p:pic>
        <p:pic>
          <p:nvPicPr>
            <p:cNvPr id="8" name="Picture 7" descr="4_hhs_logo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33626" y="1990725"/>
              <a:ext cx="1162050" cy="1162050"/>
            </a:xfrm>
            <a:prstGeom prst="rect">
              <a:avLst/>
            </a:prstGeom>
          </p:spPr>
        </p:pic>
      </p:grpSp>
      <p:sp>
        <p:nvSpPr>
          <p:cNvPr id="10" name="TextBox 13"/>
          <p:cNvSpPr txBox="1">
            <a:spLocks noChangeArrowheads="1"/>
          </p:cNvSpPr>
          <p:nvPr userDrawn="1"/>
        </p:nvSpPr>
        <p:spPr bwMode="auto">
          <a:xfrm>
            <a:off x="2701330" y="5808133"/>
            <a:ext cx="6838026" cy="420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2133" b="1" err="1">
                <a:solidFill>
                  <a:schemeClr val="bg1"/>
                </a:solidFill>
                <a:latin typeface="Arial" charset="0"/>
              </a:rPr>
              <a:t>www.cancer.gov</a:t>
            </a:r>
            <a:r>
              <a:rPr lang="en-US" sz="2133" b="1">
                <a:solidFill>
                  <a:schemeClr val="bg1"/>
                </a:solidFill>
                <a:latin typeface="Arial" charset="0"/>
              </a:rPr>
              <a:t>                 </a:t>
            </a:r>
            <a:r>
              <a:rPr lang="en-US" sz="2133" b="1" err="1">
                <a:solidFill>
                  <a:schemeClr val="bg1"/>
                </a:solidFill>
                <a:latin typeface="Arial" charset="0"/>
              </a:rPr>
              <a:t>www.cancer.gov</a:t>
            </a:r>
            <a:r>
              <a:rPr lang="en-US" sz="2133" b="1">
                <a:solidFill>
                  <a:schemeClr val="bg1"/>
                </a:solidFill>
                <a:latin typeface="Arial" charset="0"/>
              </a:rPr>
              <a:t>/</a:t>
            </a:r>
            <a:r>
              <a:rPr lang="en-US" sz="2133" b="1" err="1">
                <a:solidFill>
                  <a:schemeClr val="bg1"/>
                </a:solidFill>
                <a:latin typeface="Arial" charset="0"/>
              </a:rPr>
              <a:t>espanol</a:t>
            </a:r>
            <a:endParaRPr lang="en-US" sz="2133" b="1">
              <a:solidFill>
                <a:schemeClr val="bg1"/>
              </a:solidFill>
              <a:latin typeface="Arial" charset="0"/>
            </a:endParaRPr>
          </a:p>
        </p:txBody>
      </p:sp>
    </p:spTree>
    <p:extLst>
      <p:ext uri="{BB962C8B-B14F-4D97-AF65-F5344CB8AC3E}">
        <p14:creationId xmlns:p14="http://schemas.microsoft.com/office/powerpoint/2010/main" val="5416555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1A76-EC14-4347-B38D-9EACC55FCE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05440A-81DB-48A4-96DC-85E1803358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2415B8-7C3F-4DC6-BCE2-017CF31A84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12BBC4-978A-4192-A7EF-9D8EF20F48C3}"/>
              </a:ext>
            </a:extLst>
          </p:cNvPr>
          <p:cNvSpPr>
            <a:spLocks noGrp="1"/>
          </p:cNvSpPr>
          <p:nvPr>
            <p:ph type="dt" sz="half" idx="10"/>
          </p:nvPr>
        </p:nvSpPr>
        <p:spPr/>
        <p:txBody>
          <a:bodyPr/>
          <a:lstStyle/>
          <a:p>
            <a:fld id="{F6B8764A-3327-F14E-953E-2BE239E458DC}" type="datetime1">
              <a:rPr lang="en-US" smtClean="0"/>
              <a:t>11/13/2020</a:t>
            </a:fld>
            <a:endParaRPr lang="en-US"/>
          </a:p>
        </p:txBody>
      </p:sp>
      <p:sp>
        <p:nvSpPr>
          <p:cNvPr id="6" name="Footer Placeholder 5">
            <a:extLst>
              <a:ext uri="{FF2B5EF4-FFF2-40B4-BE49-F238E27FC236}">
                <a16:creationId xmlns:a16="http://schemas.microsoft.com/office/drawing/2014/main" id="{427FCA5C-017F-4058-B293-D7AE0B0ADF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F297C9-8654-4F26-93DB-711F5D29029A}"/>
              </a:ext>
            </a:extLst>
          </p:cNvPr>
          <p:cNvSpPr>
            <a:spLocks noGrp="1"/>
          </p:cNvSpPr>
          <p:nvPr>
            <p:ph type="sldNum" sz="quarter" idx="12"/>
          </p:nvPr>
        </p:nvSpPr>
        <p:spPr/>
        <p:txBody>
          <a:bodyPr/>
          <a:lstStyle/>
          <a:p>
            <a:fld id="{6A5C3589-E3E9-46B8-BC1A-EAEF8D0DB9CD}" type="slidenum">
              <a:rPr lang="en-US" smtClean="0"/>
              <a:t>‹#›</a:t>
            </a:fld>
            <a:endParaRPr lang="en-US"/>
          </a:p>
        </p:txBody>
      </p:sp>
    </p:spTree>
    <p:extLst>
      <p:ext uri="{BB962C8B-B14F-4D97-AF65-F5344CB8AC3E}">
        <p14:creationId xmlns:p14="http://schemas.microsoft.com/office/powerpoint/2010/main" val="2121808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pic>
        <p:nvPicPr>
          <p:cNvPr id="8" name="Picture 7"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579290"/>
            <a:ext cx="2555851" cy="182880"/>
          </a:xfrm>
          <a:prstGeom prst="rect">
            <a:avLst/>
          </a:prstGeom>
        </p:spPr>
      </p:pic>
      <p:sp>
        <p:nvSpPr>
          <p:cNvPr id="10"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Tree>
    <p:extLst>
      <p:ext uri="{BB962C8B-B14F-4D97-AF65-F5344CB8AC3E}">
        <p14:creationId xmlns:p14="http://schemas.microsoft.com/office/powerpoint/2010/main" val="1666945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0"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Tree>
    <p:extLst>
      <p:ext uri="{BB962C8B-B14F-4D97-AF65-F5344CB8AC3E}">
        <p14:creationId xmlns:p14="http://schemas.microsoft.com/office/powerpoint/2010/main" val="260292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7"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579290"/>
            <a:ext cx="2555851" cy="182880"/>
          </a:xfrm>
          <a:prstGeom prst="rect">
            <a:avLst/>
          </a:prstGeom>
        </p:spPr>
      </p:pic>
    </p:spTree>
    <p:extLst>
      <p:ext uri="{BB962C8B-B14F-4D97-AF65-F5344CB8AC3E}">
        <p14:creationId xmlns:p14="http://schemas.microsoft.com/office/powerpoint/2010/main" val="2052430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Tree>
    <p:extLst>
      <p:ext uri="{BB962C8B-B14F-4D97-AF65-F5344CB8AC3E}">
        <p14:creationId xmlns:p14="http://schemas.microsoft.com/office/powerpoint/2010/main" val="1949643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 Cover White">
    <p:spTree>
      <p:nvGrpSpPr>
        <p:cNvPr id="1" name=""/>
        <p:cNvGrpSpPr/>
        <p:nvPr/>
      </p:nvGrpSpPr>
      <p:grpSpPr>
        <a:xfrm>
          <a:off x="0" y="0"/>
          <a:ext cx="0" cy="0"/>
          <a:chOff x="0" y="0"/>
          <a:chExt cx="0" cy="0"/>
        </a:xfrm>
      </p:grpSpPr>
      <p:sp>
        <p:nvSpPr>
          <p:cNvPr id="10" name="Pentagon 9"/>
          <p:cNvSpPr/>
          <p:nvPr userDrawn="1"/>
        </p:nvSpPr>
        <p:spPr>
          <a:xfrm>
            <a:off x="0" y="0"/>
            <a:ext cx="11277597" cy="68580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entagon 10"/>
          <p:cNvSpPr/>
          <p:nvPr userDrawn="1"/>
        </p:nvSpPr>
        <p:spPr>
          <a:xfrm>
            <a:off x="0" y="0"/>
            <a:ext cx="9719731" cy="68580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13"/>
          <p:cNvSpPr txBox="1">
            <a:spLocks noChangeArrowheads="1"/>
          </p:cNvSpPr>
          <p:nvPr userDrawn="1"/>
        </p:nvSpPr>
        <p:spPr bwMode="auto">
          <a:xfrm>
            <a:off x="3215254" y="6083300"/>
            <a:ext cx="581018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err="1">
                <a:solidFill>
                  <a:srgbClr val="606060"/>
                </a:solidFill>
                <a:latin typeface="Arial" charset="0"/>
              </a:rPr>
              <a:t>www.cancer.gov</a:t>
            </a:r>
            <a:r>
              <a:rPr lang="en-US" sz="1800" b="1">
                <a:solidFill>
                  <a:srgbClr val="606060"/>
                </a:solidFill>
                <a:latin typeface="Arial" charset="0"/>
              </a:rPr>
              <a:t>                 </a:t>
            </a:r>
            <a:r>
              <a:rPr lang="en-US" sz="1800" b="1" err="1">
                <a:solidFill>
                  <a:srgbClr val="606060"/>
                </a:solidFill>
                <a:latin typeface="Arial" charset="0"/>
              </a:rPr>
              <a:t>www.cancer.gov</a:t>
            </a:r>
            <a:r>
              <a:rPr lang="en-US" sz="1800" b="1">
                <a:solidFill>
                  <a:srgbClr val="606060"/>
                </a:solidFill>
                <a:latin typeface="Arial" charset="0"/>
              </a:rPr>
              <a:t>/</a:t>
            </a:r>
            <a:r>
              <a:rPr lang="en-US" sz="1800" b="1" err="1">
                <a:solidFill>
                  <a:srgbClr val="606060"/>
                </a:solidFill>
                <a:latin typeface="Arial" charset="0"/>
              </a:rPr>
              <a:t>espanol</a:t>
            </a:r>
            <a:endParaRPr lang="en-US" sz="1800" b="1">
              <a:solidFill>
                <a:srgbClr val="606060"/>
              </a:solidFill>
              <a:latin typeface="Arial" charset="0"/>
            </a:endParaRPr>
          </a:p>
        </p:txBody>
      </p:sp>
      <p:pic>
        <p:nvPicPr>
          <p:cNvPr id="12" name="Picture 11" descr="HHS_NIH_NCI RGB_Logos_Lockup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28496" y="2666357"/>
            <a:ext cx="6047632" cy="1511908"/>
          </a:xfrm>
          <a:prstGeom prst="rect">
            <a:avLst/>
          </a:prstGeom>
        </p:spPr>
      </p:pic>
    </p:spTree>
    <p:extLst>
      <p:ext uri="{BB962C8B-B14F-4D97-AF65-F5344CB8AC3E}">
        <p14:creationId xmlns:p14="http://schemas.microsoft.com/office/powerpoint/2010/main" val="3086565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Quote Blue">
    <p:bg>
      <p:bgPr>
        <a:solidFill>
          <a:schemeClr val="accent4"/>
        </a:solidFill>
        <a:effectLst/>
      </p:bgPr>
    </p:bg>
    <p:spTree>
      <p:nvGrpSpPr>
        <p:cNvPr id="1" name=""/>
        <p:cNvGrpSpPr/>
        <p:nvPr/>
      </p:nvGrpSpPr>
      <p:grpSpPr>
        <a:xfrm>
          <a:off x="0" y="0"/>
          <a:ext cx="0" cy="0"/>
          <a:chOff x="0" y="0"/>
          <a:chExt cx="0" cy="0"/>
        </a:xfrm>
      </p:grpSpPr>
      <p:sp>
        <p:nvSpPr>
          <p:cNvPr id="5" name="Pentagon 4"/>
          <p:cNvSpPr/>
          <p:nvPr userDrawn="1"/>
        </p:nvSpPr>
        <p:spPr>
          <a:xfrm>
            <a:off x="0" y="0"/>
            <a:ext cx="11277597"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Pentagon 7"/>
          <p:cNvSpPr/>
          <p:nvPr userDrawn="1"/>
        </p:nvSpPr>
        <p:spPr>
          <a:xfrm>
            <a:off x="1" y="0"/>
            <a:ext cx="9719731"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0" hasCustomPrompt="1"/>
          </p:nvPr>
        </p:nvSpPr>
        <p:spPr>
          <a:xfrm>
            <a:off x="914400" y="1828800"/>
            <a:ext cx="10363200" cy="3200400"/>
          </a:xfrm>
        </p:spPr>
        <p:txBody>
          <a:bodyPr anchor="ctr">
            <a:noAutofit/>
          </a:bodyPr>
          <a:lstStyle>
            <a:lvl1pPr marL="0" indent="0" algn="ctr">
              <a:spcAft>
                <a:spcPts val="0"/>
              </a:spcAft>
              <a:buNone/>
              <a:defRPr sz="2400" b="0" i="1" baseline="0">
                <a:solidFill>
                  <a:srgbClr val="FFFFFF"/>
                </a:solidFill>
                <a:latin typeface="+mn-lt"/>
                <a:cs typeface="SapientCentroSlab-Light"/>
              </a:defRPr>
            </a:lvl1pPr>
          </a:lstStyle>
          <a:p>
            <a:pPr lvl="0"/>
            <a:r>
              <a:rPr lang="en-US"/>
              <a:t>Vision Quote</a:t>
            </a:r>
            <a:br>
              <a:rPr lang="en-US"/>
            </a:br>
            <a:r>
              <a:rPr lang="en-US"/>
              <a:t>“</a:t>
            </a:r>
            <a:r>
              <a:rPr lang="en-US" err="1"/>
              <a:t>Lorem</a:t>
            </a:r>
            <a:r>
              <a:rPr lang="en-US"/>
              <a:t> </a:t>
            </a:r>
            <a:r>
              <a:rPr lang="en-US" err="1"/>
              <a:t>ipsum</a:t>
            </a:r>
            <a:r>
              <a:rPr lang="en-US"/>
              <a:t> dolor sit </a:t>
            </a:r>
            <a:r>
              <a:rPr lang="en-US" err="1"/>
              <a:t>amet</a:t>
            </a:r>
            <a:r>
              <a:rPr lang="en-US"/>
              <a:t>, fugit </a:t>
            </a:r>
            <a:r>
              <a:rPr lang="en-US" err="1"/>
              <a:t>liberavisse</a:t>
            </a:r>
            <a:r>
              <a:rPr lang="en-US"/>
              <a:t> </a:t>
            </a:r>
            <a:br>
              <a:rPr lang="en-US"/>
            </a:br>
            <a:r>
              <a:rPr lang="en-US" err="1"/>
              <a:t>nec</a:t>
            </a:r>
            <a:r>
              <a:rPr lang="en-US"/>
              <a:t> at. </a:t>
            </a:r>
            <a:r>
              <a:rPr lang="en-US" err="1"/>
              <a:t>Essent</a:t>
            </a:r>
            <a:r>
              <a:rPr lang="en-US"/>
              <a:t> </a:t>
            </a:r>
            <a:r>
              <a:rPr lang="en-US" err="1"/>
              <a:t>elaboraret</a:t>
            </a:r>
            <a:r>
              <a:rPr lang="en-US"/>
              <a:t> </a:t>
            </a:r>
            <a:r>
              <a:rPr lang="en-US" err="1"/>
              <a:t>conclusionemque</a:t>
            </a:r>
            <a:r>
              <a:rPr lang="en-US"/>
              <a:t> </a:t>
            </a:r>
            <a:br>
              <a:rPr lang="en-US"/>
            </a:br>
            <a:r>
              <a:rPr lang="en-US" err="1"/>
              <a:t>eam</a:t>
            </a:r>
            <a:r>
              <a:rPr lang="en-US"/>
              <a:t> id. Quo ex </a:t>
            </a:r>
            <a:r>
              <a:rPr lang="en-US" err="1"/>
              <a:t>laboramus</a:t>
            </a:r>
            <a:r>
              <a:rPr lang="en-US"/>
              <a:t> </a:t>
            </a:r>
            <a:r>
              <a:rPr lang="en-US" err="1"/>
              <a:t>accommodare</a:t>
            </a:r>
            <a:r>
              <a:rPr lang="en-US"/>
              <a:t>, </a:t>
            </a:r>
            <a:br>
              <a:rPr lang="en-US"/>
            </a:br>
            <a:r>
              <a:rPr lang="en-US"/>
              <a:t>his </a:t>
            </a:r>
            <a:r>
              <a:rPr lang="en-US" err="1"/>
              <a:t>falli</a:t>
            </a:r>
            <a:r>
              <a:rPr lang="en-US"/>
              <a:t> </a:t>
            </a:r>
            <a:r>
              <a:rPr lang="en-US" err="1"/>
              <a:t>deleniti</a:t>
            </a:r>
            <a:r>
              <a:rPr lang="en-US"/>
              <a:t> </a:t>
            </a:r>
            <a:r>
              <a:rPr lang="en-US" err="1"/>
              <a:t>ei</a:t>
            </a:r>
            <a:r>
              <a:rPr lang="en-US"/>
              <a:t>. </a:t>
            </a:r>
            <a:r>
              <a:rPr lang="en-US" err="1"/>
              <a:t>Illud</a:t>
            </a:r>
            <a:r>
              <a:rPr lang="en-US"/>
              <a:t> postulant </a:t>
            </a:r>
            <a:br>
              <a:rPr lang="en-US"/>
            </a:br>
            <a:r>
              <a:rPr lang="en-US" err="1"/>
              <a:t>adversarium</a:t>
            </a:r>
            <a:r>
              <a:rPr lang="en-US"/>
              <a:t> </a:t>
            </a:r>
            <a:r>
              <a:rPr lang="en-US" err="1"/>
              <a:t>ei</a:t>
            </a:r>
            <a:r>
              <a:rPr lang="en-US"/>
              <a:t> his.”</a:t>
            </a:r>
          </a:p>
        </p:txBody>
      </p:sp>
      <p:sp>
        <p:nvSpPr>
          <p:cNvPr id="7"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a:solidFill>
                <a:srgbClr val="FFFFFF"/>
              </a:solidFill>
              <a:latin typeface="+mn-lt"/>
              <a:cs typeface="SapientSansRegular"/>
            </a:endParaRPr>
          </a:p>
        </p:txBody>
      </p:sp>
      <p:pic>
        <p:nvPicPr>
          <p:cNvPr id="10" name="Picture 9"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3" y="6486144"/>
            <a:ext cx="2555849" cy="243840"/>
          </a:xfrm>
          <a:prstGeom prst="rect">
            <a:avLst/>
          </a:prstGeom>
        </p:spPr>
      </p:pic>
    </p:spTree>
    <p:extLst>
      <p:ext uri="{BB962C8B-B14F-4D97-AF65-F5344CB8AC3E}">
        <p14:creationId xmlns:p14="http://schemas.microsoft.com/office/powerpoint/2010/main" val="4136382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Title Slide">
    <p:bg>
      <p:bgPr>
        <a:solidFill>
          <a:schemeClr val="accent4"/>
        </a:solidFill>
        <a:effectLst/>
      </p:bgPr>
    </p:bg>
    <p:spTree>
      <p:nvGrpSpPr>
        <p:cNvPr id="1" name=""/>
        <p:cNvGrpSpPr/>
        <p:nvPr/>
      </p:nvGrpSpPr>
      <p:grpSpPr>
        <a:xfrm>
          <a:off x="0" y="0"/>
          <a:ext cx="0" cy="0"/>
          <a:chOff x="0" y="0"/>
          <a:chExt cx="0" cy="0"/>
        </a:xfrm>
      </p:grpSpPr>
      <p:sp>
        <p:nvSpPr>
          <p:cNvPr id="14" name="Pentagon 13"/>
          <p:cNvSpPr>
            <a:spLocks noChangeAspect="1"/>
          </p:cNvSpPr>
          <p:nvPr userDrawn="1"/>
        </p:nvSpPr>
        <p:spPr>
          <a:xfrm>
            <a:off x="1555316" y="0"/>
            <a:ext cx="3829485" cy="6864096"/>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Pentagon 14"/>
          <p:cNvSpPr>
            <a:spLocks noChangeAspect="1"/>
          </p:cNvSpPr>
          <p:nvPr userDrawn="1"/>
        </p:nvSpPr>
        <p:spPr>
          <a:xfrm>
            <a:off x="0" y="0"/>
            <a:ext cx="3829485" cy="6864096"/>
          </a:xfrm>
          <a:prstGeom prst="homePlate">
            <a:avLst>
              <a:gd name="adj" fmla="val 36290"/>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userDrawn="1"/>
        </p:nvSpPr>
        <p:spPr>
          <a:xfrm flipV="1">
            <a:off x="0" y="5035296"/>
            <a:ext cx="12192000" cy="182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itle 1"/>
          <p:cNvSpPr>
            <a:spLocks noGrp="1"/>
          </p:cNvSpPr>
          <p:nvPr>
            <p:ph type="ctrTitle" hasCustomPrompt="1"/>
          </p:nvPr>
        </p:nvSpPr>
        <p:spPr>
          <a:xfrm>
            <a:off x="914400" y="1638302"/>
            <a:ext cx="10363200" cy="1827843"/>
          </a:xfrm>
        </p:spPr>
        <p:txBody>
          <a:bodyPr lIns="0" tIns="0" rIns="0" bIns="0" anchor="b">
            <a:noAutofit/>
          </a:bodyPr>
          <a:lstStyle>
            <a:lvl1pPr algn="r">
              <a:defRPr sz="2800" b="0" i="0">
                <a:solidFill>
                  <a:srgbClr val="FFFFFF"/>
                </a:solidFill>
                <a:latin typeface="Arial"/>
                <a:cs typeface="Arial"/>
              </a:defRPr>
            </a:lvl1pPr>
          </a:lstStyle>
          <a:p>
            <a:r>
              <a:rPr lang="en-US"/>
              <a:t>Title of the presentation</a:t>
            </a:r>
          </a:p>
        </p:txBody>
      </p:sp>
      <p:sp>
        <p:nvSpPr>
          <p:cNvPr id="11" name="Subtitle 2"/>
          <p:cNvSpPr>
            <a:spLocks noGrp="1"/>
          </p:cNvSpPr>
          <p:nvPr>
            <p:ph type="subTitle" idx="1" hasCustomPrompt="1"/>
          </p:nvPr>
        </p:nvSpPr>
        <p:spPr>
          <a:xfrm>
            <a:off x="914400" y="3566160"/>
            <a:ext cx="10363200" cy="686376"/>
          </a:xfrm>
        </p:spPr>
        <p:txBody>
          <a:bodyPr lIns="0" tIns="0" rIns="0" bIns="0" anchor="t">
            <a:noAutofit/>
          </a:bodyPr>
          <a:lstStyle>
            <a:lvl1pPr marL="0" indent="0" algn="r">
              <a:buNone/>
              <a:defRPr sz="1400" b="0" i="1" spc="100">
                <a:solidFill>
                  <a:schemeClr val="bg1"/>
                </a:solidFill>
                <a:latin typeface="Arial"/>
                <a:cs typeface="Aria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Subtitle goes here </a:t>
            </a:r>
          </a:p>
        </p:txBody>
      </p:sp>
      <p:pic>
        <p:nvPicPr>
          <p:cNvPr id="13" name="Picture 12" descr="NCI-Logo-Color.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09603" y="5710324"/>
            <a:ext cx="5324687" cy="508000"/>
          </a:xfrm>
          <a:prstGeom prst="rect">
            <a:avLst/>
          </a:prstGeom>
        </p:spPr>
      </p:pic>
      <p:sp>
        <p:nvSpPr>
          <p:cNvPr id="9" name="Date Placeholder 3"/>
          <p:cNvSpPr>
            <a:spLocks noGrp="1"/>
          </p:cNvSpPr>
          <p:nvPr>
            <p:ph type="dt" sz="half" idx="2"/>
          </p:nvPr>
        </p:nvSpPr>
        <p:spPr>
          <a:xfrm>
            <a:off x="8534400" y="5727700"/>
            <a:ext cx="3048000" cy="474576"/>
          </a:xfrm>
          <a:prstGeom prst="rect">
            <a:avLst/>
          </a:prstGeom>
        </p:spPr>
        <p:txBody>
          <a:bodyPr vert="horz" lIns="0" tIns="0" rIns="0" bIns="0" rtlCol="0" anchor="ctr"/>
          <a:lstStyle>
            <a:lvl1pPr algn="r" fontAlgn="auto">
              <a:spcBef>
                <a:spcPts val="0"/>
              </a:spcBef>
              <a:spcAft>
                <a:spcPts val="0"/>
              </a:spcAft>
              <a:defRPr lang="en-US" sz="1400" smtClean="0"/>
            </a:lvl1pPr>
          </a:lstStyle>
          <a:p>
            <a:pPr>
              <a:defRPr/>
            </a:pPr>
            <a:fld id="{96FD4D27-EBDD-4DFD-959F-3A7C0973A6B5}" type="datetime1">
              <a:rPr lang="en-US" smtClean="0"/>
              <a:t>11/13/2020</a:t>
            </a:fld>
            <a:endParaRPr lang="en-US"/>
          </a:p>
        </p:txBody>
      </p:sp>
    </p:spTree>
    <p:extLst>
      <p:ext uri="{BB962C8B-B14F-4D97-AF65-F5344CB8AC3E}">
        <p14:creationId xmlns:p14="http://schemas.microsoft.com/office/powerpoint/2010/main" val="11043880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569480" y="0"/>
            <a:ext cx="3829485" cy="6864096"/>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Pentagon 12"/>
          <p:cNvSpPr>
            <a:spLocks noChangeAspect="1"/>
          </p:cNvSpPr>
          <p:nvPr userDrawn="1"/>
        </p:nvSpPr>
        <p:spPr>
          <a:xfrm>
            <a:off x="14167" y="0"/>
            <a:ext cx="3829485" cy="6864096"/>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itle 1"/>
          <p:cNvSpPr>
            <a:spLocks noGrp="1"/>
          </p:cNvSpPr>
          <p:nvPr>
            <p:ph type="title" hasCustomPrompt="1"/>
          </p:nvPr>
        </p:nvSpPr>
        <p:spPr>
          <a:xfrm>
            <a:off x="658368" y="1828800"/>
            <a:ext cx="4023360" cy="18288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a:t>Agenda</a:t>
            </a:r>
          </a:p>
        </p:txBody>
      </p:sp>
      <p:sp>
        <p:nvSpPr>
          <p:cNvPr id="7"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9" name="Picture 8"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6486144"/>
            <a:ext cx="2555851" cy="243840"/>
          </a:xfrm>
          <a:prstGeom prst="rect">
            <a:avLst/>
          </a:prstGeom>
        </p:spPr>
      </p:pic>
      <p:sp>
        <p:nvSpPr>
          <p:cNvPr id="11" name="Text Placeholder 12"/>
          <p:cNvSpPr>
            <a:spLocks noGrp="1"/>
          </p:cNvSpPr>
          <p:nvPr>
            <p:ph type="body" sz="quarter" idx="11" hasCustomPrompt="1"/>
          </p:nvPr>
        </p:nvSpPr>
        <p:spPr>
          <a:xfrm>
            <a:off x="5779008" y="0"/>
            <a:ext cx="5730240" cy="6864096"/>
          </a:xfrm>
        </p:spPr>
        <p:txBody>
          <a:bodyPr anchor="ctr">
            <a:noAutofit/>
          </a:bodyPr>
          <a:lstStyle>
            <a:lvl1pPr marL="457189" marR="0" indent="-457189" algn="l" defTabSz="457189"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783" marR="0" indent="-228594" algn="l" defTabSz="457189"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a:t>Agenda Item 1</a:t>
            </a:r>
          </a:p>
          <a:p>
            <a:pPr lvl="1"/>
            <a:r>
              <a:rPr lang="en-US"/>
              <a:t>Agenda Item 1a</a:t>
            </a:r>
          </a:p>
          <a:p>
            <a:pPr lvl="1"/>
            <a:r>
              <a:rPr lang="en-US"/>
              <a:t>Agenda Item 1b</a:t>
            </a:r>
          </a:p>
          <a:p>
            <a:r>
              <a:rPr lang="en-US"/>
              <a:t>Agenda Item 2</a:t>
            </a:r>
          </a:p>
          <a:p>
            <a:pPr lvl="1"/>
            <a:r>
              <a:rPr lang="en-US"/>
              <a:t>Agenda Item 2a</a:t>
            </a:r>
          </a:p>
          <a:p>
            <a:pPr lvl="1"/>
            <a:r>
              <a:rPr lang="en-US"/>
              <a:t>Agenda Item 2b</a:t>
            </a:r>
          </a:p>
          <a:p>
            <a:r>
              <a:rPr lang="en-US"/>
              <a:t>Agenda Item 3</a:t>
            </a:r>
          </a:p>
          <a:p>
            <a:pPr marL="685783" marR="0" lvl="1" indent="-228594" algn="l" defTabSz="457189" rtl="0" eaLnBrk="1" fontAlgn="auto" latinLnBrk="0" hangingPunct="1">
              <a:lnSpc>
                <a:spcPct val="100000"/>
              </a:lnSpc>
              <a:spcBef>
                <a:spcPts val="0"/>
              </a:spcBef>
              <a:spcAft>
                <a:spcPts val="1000"/>
              </a:spcAft>
              <a:buClr>
                <a:schemeClr val="accent1"/>
              </a:buClr>
              <a:buSzTx/>
              <a:buFont typeface="Wingdings" charset="2"/>
              <a:buChar char="§"/>
              <a:tabLst/>
              <a:defRPr/>
            </a:pPr>
            <a:r>
              <a:rPr lang="en-US"/>
              <a:t>Agenda Item 3a</a:t>
            </a:r>
          </a:p>
          <a:p>
            <a:pPr marL="685783" marR="0" lvl="1" indent="-228594" algn="l" defTabSz="457189" rtl="0" eaLnBrk="1" fontAlgn="auto" latinLnBrk="0" hangingPunct="1">
              <a:lnSpc>
                <a:spcPct val="100000"/>
              </a:lnSpc>
              <a:spcBef>
                <a:spcPts val="0"/>
              </a:spcBef>
              <a:spcAft>
                <a:spcPts val="1000"/>
              </a:spcAft>
              <a:buClr>
                <a:schemeClr val="accent1"/>
              </a:buClr>
              <a:buSzTx/>
              <a:buFont typeface="Wingdings" charset="2"/>
              <a:buChar char="§"/>
              <a:tabLst/>
              <a:defRPr/>
            </a:pPr>
            <a:r>
              <a:rPr lang="en-US"/>
              <a:t>Agenda Item 3b</a:t>
            </a:r>
          </a:p>
        </p:txBody>
      </p:sp>
    </p:spTree>
    <p:extLst>
      <p:ext uri="{BB962C8B-B14F-4D97-AF65-F5344CB8AC3E}">
        <p14:creationId xmlns:p14="http://schemas.microsoft.com/office/powerpoint/2010/main" val="4153426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6" name="Pentagon 5"/>
          <p:cNvSpPr/>
          <p:nvPr userDrawn="1"/>
        </p:nvSpPr>
        <p:spPr>
          <a:xfrm>
            <a:off x="1557867" y="0"/>
            <a:ext cx="3826933" cy="6858000"/>
          </a:xfrm>
          <a:prstGeom prst="homePlate">
            <a:avLst>
              <a:gd name="adj" fmla="val 47787"/>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entagon 8"/>
          <p:cNvSpPr/>
          <p:nvPr userDrawn="1"/>
        </p:nvSpPr>
        <p:spPr>
          <a:xfrm>
            <a:off x="0" y="0"/>
            <a:ext cx="3826933" cy="6858000"/>
          </a:xfrm>
          <a:prstGeom prst="homePlate">
            <a:avLst>
              <a:gd name="adj" fmla="val 47787"/>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10" name="Text Placeholder 12"/>
          <p:cNvSpPr>
            <a:spLocks noGrp="1"/>
          </p:cNvSpPr>
          <p:nvPr>
            <p:ph type="body" sz="quarter" idx="10" hasCustomPrompt="1"/>
          </p:nvPr>
        </p:nvSpPr>
        <p:spPr>
          <a:xfrm>
            <a:off x="5779008" y="0"/>
            <a:ext cx="5730240" cy="6858000"/>
          </a:xfrm>
        </p:spPr>
        <p:txBody>
          <a:bodyPr anchor="ctr">
            <a:noAutofit/>
          </a:bodyPr>
          <a:lstStyle>
            <a:lvl1pPr marL="457200" marR="0" indent="-457200" algn="l" defTabSz="457200"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800" marR="0"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a:t>Agenda Item 1</a:t>
            </a:r>
          </a:p>
          <a:p>
            <a:pPr lvl="1"/>
            <a:r>
              <a:rPr lang="en-US"/>
              <a:t>Agenda Item 1a</a:t>
            </a:r>
          </a:p>
          <a:p>
            <a:pPr lvl="1"/>
            <a:r>
              <a:rPr lang="en-US"/>
              <a:t>Agenda Item 1b</a:t>
            </a:r>
          </a:p>
          <a:p>
            <a:r>
              <a:rPr lang="en-US"/>
              <a:t>Agenda Item 2</a:t>
            </a:r>
          </a:p>
          <a:p>
            <a:pPr lvl="1"/>
            <a:r>
              <a:rPr lang="en-US"/>
              <a:t>Agenda Item 2a</a:t>
            </a:r>
          </a:p>
          <a:p>
            <a:pPr lvl="1"/>
            <a:r>
              <a:rPr lang="en-US"/>
              <a:t>Agenda Item 2b</a:t>
            </a:r>
          </a:p>
          <a:p>
            <a:r>
              <a:rPr lang="en-US"/>
              <a:t>Agenda Item 3</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a:t>Agenda Item 3a</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a:t>Agenda Item 3b</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a:t>Agenda Item 3c</a:t>
            </a:r>
          </a:p>
          <a:p>
            <a:r>
              <a:rPr lang="en-US"/>
              <a:t>Agenda Item 4</a:t>
            </a:r>
          </a:p>
        </p:txBody>
      </p:sp>
      <p:sp>
        <p:nvSpPr>
          <p:cNvPr id="8" name="Title 1"/>
          <p:cNvSpPr>
            <a:spLocks noGrp="1"/>
          </p:cNvSpPr>
          <p:nvPr>
            <p:ph type="title" hasCustomPrompt="1"/>
          </p:nvPr>
        </p:nvSpPr>
        <p:spPr>
          <a:xfrm>
            <a:off x="658368" y="1737360"/>
            <a:ext cx="4023360" cy="18288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a:t>Agenda</a:t>
            </a:r>
          </a:p>
        </p:txBody>
      </p:sp>
      <p:pic>
        <p:nvPicPr>
          <p:cNvPr id="2" name="Picture 1"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579290"/>
            <a:ext cx="2555851" cy="182880"/>
          </a:xfrm>
          <a:prstGeom prst="rect">
            <a:avLst/>
          </a:prstGeom>
        </p:spPr>
      </p:pic>
    </p:spTree>
    <p:extLst>
      <p:ext uri="{BB962C8B-B14F-4D97-AF65-F5344CB8AC3E}">
        <p14:creationId xmlns:p14="http://schemas.microsoft.com/office/powerpoint/2010/main" val="1854919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 Section Break">
    <p:bg>
      <p:bgPr>
        <a:solidFill>
          <a:schemeClr val="accent4"/>
        </a:solidFill>
        <a:effectLst/>
      </p:bgPr>
    </p:bg>
    <p:spTree>
      <p:nvGrpSpPr>
        <p:cNvPr id="1" name=""/>
        <p:cNvGrpSpPr/>
        <p:nvPr/>
      </p:nvGrpSpPr>
      <p:grpSpPr>
        <a:xfrm>
          <a:off x="0" y="0"/>
          <a:ext cx="0" cy="0"/>
          <a:chOff x="0" y="0"/>
          <a:chExt cx="0" cy="0"/>
        </a:xfrm>
      </p:grpSpPr>
      <p:sp>
        <p:nvSpPr>
          <p:cNvPr id="11" name="Pentagon 10"/>
          <p:cNvSpPr/>
          <p:nvPr userDrawn="1"/>
        </p:nvSpPr>
        <p:spPr>
          <a:xfrm>
            <a:off x="0" y="0"/>
            <a:ext cx="11277597"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Pentagon 11"/>
          <p:cNvSpPr/>
          <p:nvPr userDrawn="1"/>
        </p:nvSpPr>
        <p:spPr>
          <a:xfrm>
            <a:off x="1" y="0"/>
            <a:ext cx="9719731"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itle 1"/>
          <p:cNvSpPr>
            <a:spLocks noGrp="1"/>
          </p:cNvSpPr>
          <p:nvPr>
            <p:ph type="ctrTitle" hasCustomPrompt="1"/>
          </p:nvPr>
        </p:nvSpPr>
        <p:spPr>
          <a:xfrm>
            <a:off x="4572002" y="2423160"/>
            <a:ext cx="6705599" cy="1828800"/>
          </a:xfrm>
        </p:spPr>
        <p:txBody>
          <a:bodyPr lIns="0" tIns="0" rIns="0" bIns="0" anchor="b">
            <a:noAutofit/>
          </a:bodyPr>
          <a:lstStyle>
            <a:lvl1pPr algn="r">
              <a:defRPr sz="2800" spc="-80">
                <a:solidFill>
                  <a:schemeClr val="bg1"/>
                </a:solidFill>
                <a:latin typeface="+mj-lt"/>
                <a:cs typeface="SapientSansBold"/>
              </a:defRPr>
            </a:lvl1pPr>
          </a:lstStyle>
          <a:p>
            <a:pPr lvl="0"/>
            <a:r>
              <a:rPr lang="en-US"/>
              <a:t>Section title</a:t>
            </a:r>
          </a:p>
        </p:txBody>
      </p:sp>
      <p:sp>
        <p:nvSpPr>
          <p:cNvPr id="10" name="Subtitle 2"/>
          <p:cNvSpPr>
            <a:spLocks noGrp="1"/>
          </p:cNvSpPr>
          <p:nvPr>
            <p:ph type="subTitle" idx="1" hasCustomPrompt="1"/>
          </p:nvPr>
        </p:nvSpPr>
        <p:spPr>
          <a:xfrm>
            <a:off x="4572000" y="4343400"/>
            <a:ext cx="6697189" cy="685800"/>
          </a:xfrm>
        </p:spPr>
        <p:txBody>
          <a:bodyPr lIns="0" tIns="0" rIns="0" bIns="0">
            <a:noAutofit/>
          </a:bodyPr>
          <a:lstStyle>
            <a:lvl1pPr marL="0" indent="0" algn="r">
              <a:buNone/>
              <a:defRPr sz="1400" b="0" i="1" spc="100">
                <a:solidFill>
                  <a:srgbClr val="FFFFFF"/>
                </a:solidFill>
                <a:latin typeface="+mn-lt"/>
                <a:cs typeface="SapientCentroSlab-Ligh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Subtitle goes here</a:t>
            </a:r>
          </a:p>
        </p:txBody>
      </p:sp>
      <p:sp>
        <p:nvSpPr>
          <p:cNvPr id="8"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a:solidFill>
                <a:srgbClr val="FFFFFF"/>
              </a:solidFill>
              <a:latin typeface="+mn-lt"/>
              <a:cs typeface="SapientSansRegular"/>
            </a:endParaRPr>
          </a:p>
        </p:txBody>
      </p:sp>
      <p:pic>
        <p:nvPicPr>
          <p:cNvPr id="13" name="Picture 12"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3" y="6486144"/>
            <a:ext cx="2555849" cy="243840"/>
          </a:xfrm>
          <a:prstGeom prst="rect">
            <a:avLst/>
          </a:prstGeom>
        </p:spPr>
      </p:pic>
    </p:spTree>
    <p:extLst>
      <p:ext uri="{BB962C8B-B14F-4D97-AF65-F5344CB8AC3E}">
        <p14:creationId xmlns:p14="http://schemas.microsoft.com/office/powerpoint/2010/main" val="285833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2031144" y="0"/>
            <a:ext cx="3829485" cy="6864096"/>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Pentagon 9"/>
          <p:cNvSpPr>
            <a:spLocks noChangeAspect="1"/>
          </p:cNvSpPr>
          <p:nvPr userDrawn="1"/>
        </p:nvSpPr>
        <p:spPr>
          <a:xfrm>
            <a:off x="2" y="0"/>
            <a:ext cx="4305313" cy="6864096"/>
          </a:xfrm>
          <a:prstGeom prst="homePlate">
            <a:avLst>
              <a:gd name="adj" fmla="val 32357"/>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itle 1"/>
          <p:cNvSpPr>
            <a:spLocks noGrp="1"/>
          </p:cNvSpPr>
          <p:nvPr>
            <p:ph type="ctrTitle" hasCustomPrompt="1"/>
          </p:nvPr>
        </p:nvSpPr>
        <p:spPr>
          <a:xfrm>
            <a:off x="5860629" y="2423160"/>
            <a:ext cx="5416971" cy="1828800"/>
          </a:xfrm>
        </p:spPr>
        <p:txBody>
          <a:bodyPr lIns="0" tIns="0" rIns="0" bIns="0" anchor="b">
            <a:noAutofit/>
          </a:bodyPr>
          <a:lstStyle>
            <a:lvl1pPr algn="r">
              <a:defRPr sz="2800" spc="-80">
                <a:solidFill>
                  <a:srgbClr val="BB0E3D"/>
                </a:solidFill>
                <a:latin typeface="+mj-lt"/>
                <a:cs typeface="SapientSansBold"/>
              </a:defRPr>
            </a:lvl1pPr>
          </a:lstStyle>
          <a:p>
            <a:pPr lvl="0"/>
            <a:r>
              <a:rPr lang="en-US"/>
              <a:t>Section title</a:t>
            </a:r>
          </a:p>
        </p:txBody>
      </p:sp>
      <p:sp>
        <p:nvSpPr>
          <p:cNvPr id="9" name="Subtitle 2"/>
          <p:cNvSpPr>
            <a:spLocks noGrp="1"/>
          </p:cNvSpPr>
          <p:nvPr>
            <p:ph type="subTitle" idx="1" hasCustomPrompt="1"/>
          </p:nvPr>
        </p:nvSpPr>
        <p:spPr>
          <a:xfrm>
            <a:off x="5860628" y="4343400"/>
            <a:ext cx="5408560" cy="685800"/>
          </a:xfrm>
        </p:spPr>
        <p:txBody>
          <a:bodyPr lIns="0" tIns="0" rIns="0" bIns="0">
            <a:noAutofit/>
          </a:bodyPr>
          <a:lstStyle>
            <a:lvl1pPr marL="0" indent="0" algn="r">
              <a:buNone/>
              <a:defRPr sz="1400" b="0" i="1" spc="100">
                <a:solidFill>
                  <a:schemeClr val="accent3"/>
                </a:solidFill>
                <a:latin typeface="+mn-lt"/>
                <a:cs typeface="SapientCentroSlab-Ligh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Subtitle goes here</a:t>
            </a:r>
          </a:p>
        </p:txBody>
      </p:sp>
      <p:pic>
        <p:nvPicPr>
          <p:cNvPr id="11" name="Picture 10"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3" y="6486144"/>
            <a:ext cx="2555849" cy="243840"/>
          </a:xfrm>
          <a:prstGeom prst="rect">
            <a:avLst/>
          </a:prstGeom>
        </p:spPr>
      </p:pic>
      <p:sp>
        <p:nvSpPr>
          <p:cNvPr id="13"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Tree>
    <p:extLst>
      <p:ext uri="{BB962C8B-B14F-4D97-AF65-F5344CB8AC3E}">
        <p14:creationId xmlns:p14="http://schemas.microsoft.com/office/powerpoint/2010/main" val="3523023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4"/>
        </a:solidFill>
        <a:effectLst/>
      </p:bgPr>
    </p:bg>
    <p:spTree>
      <p:nvGrpSpPr>
        <p:cNvPr id="1" name=""/>
        <p:cNvGrpSpPr/>
        <p:nvPr/>
      </p:nvGrpSpPr>
      <p:grpSpPr>
        <a:xfrm>
          <a:off x="0" y="0"/>
          <a:ext cx="0" cy="0"/>
          <a:chOff x="0" y="0"/>
          <a:chExt cx="0" cy="0"/>
        </a:xfrm>
      </p:grpSpPr>
      <p:sp>
        <p:nvSpPr>
          <p:cNvPr id="5" name="Pentagon 4"/>
          <p:cNvSpPr/>
          <p:nvPr userDrawn="1"/>
        </p:nvSpPr>
        <p:spPr>
          <a:xfrm>
            <a:off x="0" y="0"/>
            <a:ext cx="11277597"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Pentagon 7"/>
          <p:cNvSpPr/>
          <p:nvPr userDrawn="1"/>
        </p:nvSpPr>
        <p:spPr>
          <a:xfrm>
            <a:off x="1" y="0"/>
            <a:ext cx="9719731"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0" hasCustomPrompt="1"/>
          </p:nvPr>
        </p:nvSpPr>
        <p:spPr>
          <a:xfrm>
            <a:off x="914400" y="1828800"/>
            <a:ext cx="10363200" cy="3200400"/>
          </a:xfrm>
        </p:spPr>
        <p:txBody>
          <a:bodyPr anchor="ctr">
            <a:noAutofit/>
          </a:bodyPr>
          <a:lstStyle>
            <a:lvl1pPr marL="0" indent="0" algn="ctr">
              <a:spcAft>
                <a:spcPts val="0"/>
              </a:spcAft>
              <a:buNone/>
              <a:defRPr sz="2400" b="0" i="1" baseline="0">
                <a:solidFill>
                  <a:srgbClr val="FFFFFF"/>
                </a:solidFill>
                <a:latin typeface="+mn-lt"/>
                <a:cs typeface="SapientCentroSlab-Light"/>
              </a:defRPr>
            </a:lvl1pPr>
          </a:lstStyle>
          <a:p>
            <a:pPr lvl="0"/>
            <a:r>
              <a:rPr lang="en-US"/>
              <a:t>Vision Quote</a:t>
            </a:r>
            <a:br>
              <a:rPr lang="en-US"/>
            </a:br>
            <a:r>
              <a:rPr lang="en-US"/>
              <a:t>“</a:t>
            </a:r>
            <a:r>
              <a:rPr lang="en-US" err="1"/>
              <a:t>Lorem</a:t>
            </a:r>
            <a:r>
              <a:rPr lang="en-US"/>
              <a:t> </a:t>
            </a:r>
            <a:r>
              <a:rPr lang="en-US" err="1"/>
              <a:t>ipsum</a:t>
            </a:r>
            <a:r>
              <a:rPr lang="en-US"/>
              <a:t> dolor sit </a:t>
            </a:r>
            <a:r>
              <a:rPr lang="en-US" err="1"/>
              <a:t>amet</a:t>
            </a:r>
            <a:r>
              <a:rPr lang="en-US"/>
              <a:t>, fugit </a:t>
            </a:r>
            <a:r>
              <a:rPr lang="en-US" err="1"/>
              <a:t>liberavisse</a:t>
            </a:r>
            <a:r>
              <a:rPr lang="en-US"/>
              <a:t> </a:t>
            </a:r>
            <a:br>
              <a:rPr lang="en-US"/>
            </a:br>
            <a:r>
              <a:rPr lang="en-US" err="1"/>
              <a:t>nec</a:t>
            </a:r>
            <a:r>
              <a:rPr lang="en-US"/>
              <a:t> at. </a:t>
            </a:r>
            <a:r>
              <a:rPr lang="en-US" err="1"/>
              <a:t>Essent</a:t>
            </a:r>
            <a:r>
              <a:rPr lang="en-US"/>
              <a:t> </a:t>
            </a:r>
            <a:r>
              <a:rPr lang="en-US" err="1"/>
              <a:t>elaboraret</a:t>
            </a:r>
            <a:r>
              <a:rPr lang="en-US"/>
              <a:t> </a:t>
            </a:r>
            <a:r>
              <a:rPr lang="en-US" err="1"/>
              <a:t>conclusionemque</a:t>
            </a:r>
            <a:r>
              <a:rPr lang="en-US"/>
              <a:t> </a:t>
            </a:r>
            <a:br>
              <a:rPr lang="en-US"/>
            </a:br>
            <a:r>
              <a:rPr lang="en-US" err="1"/>
              <a:t>eam</a:t>
            </a:r>
            <a:r>
              <a:rPr lang="en-US"/>
              <a:t> id. Quo ex </a:t>
            </a:r>
            <a:r>
              <a:rPr lang="en-US" err="1"/>
              <a:t>laboramus</a:t>
            </a:r>
            <a:r>
              <a:rPr lang="en-US"/>
              <a:t> </a:t>
            </a:r>
            <a:r>
              <a:rPr lang="en-US" err="1"/>
              <a:t>accommodare</a:t>
            </a:r>
            <a:r>
              <a:rPr lang="en-US"/>
              <a:t>, </a:t>
            </a:r>
            <a:br>
              <a:rPr lang="en-US"/>
            </a:br>
            <a:r>
              <a:rPr lang="en-US"/>
              <a:t>his </a:t>
            </a:r>
            <a:r>
              <a:rPr lang="en-US" err="1"/>
              <a:t>falli</a:t>
            </a:r>
            <a:r>
              <a:rPr lang="en-US"/>
              <a:t> </a:t>
            </a:r>
            <a:r>
              <a:rPr lang="en-US" err="1"/>
              <a:t>deleniti</a:t>
            </a:r>
            <a:r>
              <a:rPr lang="en-US"/>
              <a:t> </a:t>
            </a:r>
            <a:r>
              <a:rPr lang="en-US" err="1"/>
              <a:t>ei</a:t>
            </a:r>
            <a:r>
              <a:rPr lang="en-US"/>
              <a:t>. </a:t>
            </a:r>
            <a:r>
              <a:rPr lang="en-US" err="1"/>
              <a:t>Illud</a:t>
            </a:r>
            <a:r>
              <a:rPr lang="en-US"/>
              <a:t> postulant </a:t>
            </a:r>
            <a:br>
              <a:rPr lang="en-US"/>
            </a:br>
            <a:r>
              <a:rPr lang="en-US" err="1"/>
              <a:t>adversarium</a:t>
            </a:r>
            <a:r>
              <a:rPr lang="en-US"/>
              <a:t> </a:t>
            </a:r>
            <a:r>
              <a:rPr lang="en-US" err="1"/>
              <a:t>ei</a:t>
            </a:r>
            <a:r>
              <a:rPr lang="en-US"/>
              <a:t> his.”</a:t>
            </a:r>
          </a:p>
        </p:txBody>
      </p:sp>
      <p:sp>
        <p:nvSpPr>
          <p:cNvPr id="7"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a:solidFill>
                <a:srgbClr val="FFFFFF"/>
              </a:solidFill>
              <a:latin typeface="+mn-lt"/>
              <a:cs typeface="SapientSansRegular"/>
            </a:endParaRPr>
          </a:p>
        </p:txBody>
      </p:sp>
      <p:pic>
        <p:nvPicPr>
          <p:cNvPr id="10" name="Picture 9"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3" y="6486144"/>
            <a:ext cx="2555849" cy="243840"/>
          </a:xfrm>
          <a:prstGeom prst="rect">
            <a:avLst/>
          </a:prstGeom>
        </p:spPr>
      </p:pic>
    </p:spTree>
    <p:extLst>
      <p:ext uri="{BB962C8B-B14F-4D97-AF65-F5344CB8AC3E}">
        <p14:creationId xmlns:p14="http://schemas.microsoft.com/office/powerpoint/2010/main" val="1828977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7"/>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2"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6486144"/>
            <a:ext cx="2555851" cy="243840"/>
          </a:xfrm>
          <a:prstGeom prst="rect">
            <a:avLst/>
          </a:prstGeom>
        </p:spPr>
      </p:pic>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07950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7"/>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2"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5"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4855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7"/>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6486144"/>
            <a:ext cx="2555851" cy="243840"/>
          </a:xfrm>
          <a:prstGeom prst="rect">
            <a:avLst/>
          </a:prstGeom>
        </p:spPr>
      </p:pic>
      <p:sp>
        <p:nvSpPr>
          <p:cNvPr id="6" name="Content Placeholder 2"/>
          <p:cNvSpPr>
            <a:spLocks noGrp="1"/>
          </p:cNvSpPr>
          <p:nvPr>
            <p:ph sz="quarter" idx="11"/>
          </p:nvPr>
        </p:nvSpPr>
        <p:spPr>
          <a:xfrm>
            <a:off x="658370"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2"/>
          </p:nvPr>
        </p:nvSpPr>
        <p:spPr>
          <a:xfrm>
            <a:off x="6349409"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8241678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7"/>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5" name="Content Placeholder 4"/>
          <p:cNvSpPr>
            <a:spLocks noGrp="1"/>
          </p:cNvSpPr>
          <p:nvPr>
            <p:ph sz="quarter" idx="12"/>
          </p:nvPr>
        </p:nvSpPr>
        <p:spPr>
          <a:xfrm>
            <a:off x="6349409" y="1426633"/>
            <a:ext cx="5196417" cy="480060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658370"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001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7"/>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6486144"/>
            <a:ext cx="2555851" cy="243840"/>
          </a:xfrm>
          <a:prstGeom prst="rect">
            <a:avLst/>
          </a:prstGeom>
        </p:spPr>
      </p:pic>
      <p:sp>
        <p:nvSpPr>
          <p:cNvPr id="6" name="Content Placeholder 2"/>
          <p:cNvSpPr>
            <a:spLocks noGrp="1"/>
          </p:cNvSpPr>
          <p:nvPr>
            <p:ph sz="quarter" idx="11"/>
          </p:nvPr>
        </p:nvSpPr>
        <p:spPr>
          <a:xfrm>
            <a:off x="6067977"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2"/>
          </p:nvPr>
        </p:nvSpPr>
        <p:spPr>
          <a:xfrm>
            <a:off x="658370"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559558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7"/>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5" name="Content Placeholder 2"/>
          <p:cNvSpPr>
            <a:spLocks noGrp="1"/>
          </p:cNvSpPr>
          <p:nvPr>
            <p:ph sz="quarter" idx="11"/>
          </p:nvPr>
        </p:nvSpPr>
        <p:spPr>
          <a:xfrm>
            <a:off x="6067977"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2"/>
          </p:nvPr>
        </p:nvSpPr>
        <p:spPr>
          <a:xfrm>
            <a:off x="658370"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6657312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7"/>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0"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6486144"/>
            <a:ext cx="2555851" cy="243840"/>
          </a:xfrm>
          <a:prstGeom prst="rect">
            <a:avLst/>
          </a:prstGeom>
        </p:spPr>
      </p:pic>
    </p:spTree>
    <p:extLst>
      <p:ext uri="{BB962C8B-B14F-4D97-AF65-F5344CB8AC3E}">
        <p14:creationId xmlns:p14="http://schemas.microsoft.com/office/powerpoint/2010/main" val="1236666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Section Break">
    <p:spTree>
      <p:nvGrpSpPr>
        <p:cNvPr id="1" name=""/>
        <p:cNvGrpSpPr/>
        <p:nvPr/>
      </p:nvGrpSpPr>
      <p:grpSpPr>
        <a:xfrm>
          <a:off x="0" y="0"/>
          <a:ext cx="0" cy="0"/>
          <a:chOff x="0" y="0"/>
          <a:chExt cx="0" cy="0"/>
        </a:xfrm>
      </p:grpSpPr>
      <p:sp>
        <p:nvSpPr>
          <p:cNvPr id="9" name="Pentagon 8"/>
          <p:cNvSpPr/>
          <p:nvPr userDrawn="1"/>
        </p:nvSpPr>
        <p:spPr>
          <a:xfrm>
            <a:off x="0" y="0"/>
            <a:ext cx="11277597" cy="68580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entagon 12"/>
          <p:cNvSpPr/>
          <p:nvPr userDrawn="1"/>
        </p:nvSpPr>
        <p:spPr>
          <a:xfrm>
            <a:off x="0" y="0"/>
            <a:ext cx="9719731" cy="68580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hasCustomPrompt="1"/>
          </p:nvPr>
        </p:nvSpPr>
        <p:spPr>
          <a:xfrm>
            <a:off x="4571999" y="2423160"/>
            <a:ext cx="6705599" cy="1828800"/>
          </a:xfrm>
        </p:spPr>
        <p:txBody>
          <a:bodyPr lIns="0" tIns="0" rIns="0" bIns="0" anchor="b">
            <a:noAutofit/>
          </a:bodyPr>
          <a:lstStyle>
            <a:lvl1pPr algn="r">
              <a:defRPr sz="3600" spc="-80">
                <a:solidFill>
                  <a:srgbClr val="123E57"/>
                </a:solidFill>
                <a:latin typeface="+mj-lt"/>
                <a:cs typeface="SapientSansBold"/>
              </a:defRPr>
            </a:lvl1pPr>
          </a:lstStyle>
          <a:p>
            <a:pPr lvl="0"/>
            <a:r>
              <a:rPr lang="en-US"/>
              <a:t>Section title</a:t>
            </a:r>
          </a:p>
        </p:txBody>
      </p:sp>
      <p:sp>
        <p:nvSpPr>
          <p:cNvPr id="10" name="Subtitle 2"/>
          <p:cNvSpPr>
            <a:spLocks noGrp="1"/>
          </p:cNvSpPr>
          <p:nvPr>
            <p:ph type="subTitle" idx="1" hasCustomPrompt="1"/>
          </p:nvPr>
        </p:nvSpPr>
        <p:spPr>
          <a:xfrm>
            <a:off x="4571999" y="4343400"/>
            <a:ext cx="6697189" cy="685800"/>
          </a:xfrm>
        </p:spPr>
        <p:txBody>
          <a:bodyPr lIns="0" tIns="0" rIns="0" bIns="0">
            <a:noAutofit/>
          </a:bodyPr>
          <a:lstStyle>
            <a:lvl1pPr marL="0" indent="0" algn="r">
              <a:buNone/>
              <a:defRPr sz="1700" b="0" i="1" spc="100">
                <a:solidFill>
                  <a:schemeClr val="accent3"/>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a:t>
            </a:r>
          </a:p>
        </p:txBody>
      </p:sp>
      <p:sp>
        <p:nvSpPr>
          <p:cNvPr id="8"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579290"/>
            <a:ext cx="2555851" cy="182880"/>
          </a:xfrm>
          <a:prstGeom prst="rect">
            <a:avLst/>
          </a:prstGeom>
        </p:spPr>
      </p:pic>
    </p:spTree>
    <p:extLst>
      <p:ext uri="{BB962C8B-B14F-4D97-AF65-F5344CB8AC3E}">
        <p14:creationId xmlns:p14="http://schemas.microsoft.com/office/powerpoint/2010/main" val="346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7"/>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0"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Tree>
    <p:extLst>
      <p:ext uri="{BB962C8B-B14F-4D97-AF65-F5344CB8AC3E}">
        <p14:creationId xmlns:p14="http://schemas.microsoft.com/office/powerpoint/2010/main" val="4233364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11"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6486144"/>
            <a:ext cx="2555851" cy="243840"/>
          </a:xfrm>
          <a:prstGeom prst="rect">
            <a:avLst/>
          </a:prstGeom>
        </p:spPr>
      </p:pic>
    </p:spTree>
    <p:extLst>
      <p:ext uri="{BB962C8B-B14F-4D97-AF65-F5344CB8AC3E}">
        <p14:creationId xmlns:p14="http://schemas.microsoft.com/office/powerpoint/2010/main" val="22939230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Tree>
    <p:extLst>
      <p:ext uri="{BB962C8B-B14F-4D97-AF65-F5344CB8AC3E}">
        <p14:creationId xmlns:p14="http://schemas.microsoft.com/office/powerpoint/2010/main" val="5299922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ack Cover Blu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0" y="0"/>
            <a:ext cx="11277597"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Pentagon 8"/>
          <p:cNvSpPr/>
          <p:nvPr userDrawn="1"/>
        </p:nvSpPr>
        <p:spPr>
          <a:xfrm>
            <a:off x="1" y="0"/>
            <a:ext cx="9719731"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2" name="Group 1"/>
          <p:cNvGrpSpPr>
            <a:grpSpLocks noChangeAspect="1"/>
          </p:cNvGrpSpPr>
          <p:nvPr userDrawn="1"/>
        </p:nvGrpSpPr>
        <p:grpSpPr>
          <a:xfrm>
            <a:off x="3992035" y="2865121"/>
            <a:ext cx="4218368" cy="1084580"/>
            <a:chOff x="2333626" y="1990725"/>
            <a:chExt cx="4519680" cy="1162050"/>
          </a:xfrm>
        </p:grpSpPr>
        <p:pic>
          <p:nvPicPr>
            <p:cNvPr id="6" name="Picture 5" descr="NCI-Logo-Sta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3805" y="2133600"/>
              <a:ext cx="3119501" cy="852170"/>
            </a:xfrm>
            <a:prstGeom prst="rect">
              <a:avLst/>
            </a:prstGeom>
          </p:spPr>
        </p:pic>
        <p:pic>
          <p:nvPicPr>
            <p:cNvPr id="8" name="Picture 7" descr="4_hhs_logo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33626" y="1990725"/>
              <a:ext cx="1162050" cy="1162050"/>
            </a:xfrm>
            <a:prstGeom prst="rect">
              <a:avLst/>
            </a:prstGeom>
          </p:spPr>
        </p:pic>
      </p:grpSp>
      <p:sp>
        <p:nvSpPr>
          <p:cNvPr id="10" name="TextBox 13"/>
          <p:cNvSpPr txBox="1">
            <a:spLocks noChangeArrowheads="1"/>
          </p:cNvSpPr>
          <p:nvPr userDrawn="1"/>
        </p:nvSpPr>
        <p:spPr bwMode="auto">
          <a:xfrm>
            <a:off x="3519856" y="5808133"/>
            <a:ext cx="520097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600" b="1" err="1">
                <a:solidFill>
                  <a:schemeClr val="bg1"/>
                </a:solidFill>
                <a:latin typeface="Arial" charset="0"/>
              </a:rPr>
              <a:t>www.cancer.gov</a:t>
            </a:r>
            <a:r>
              <a:rPr lang="en-US" sz="1600" b="1">
                <a:solidFill>
                  <a:schemeClr val="bg1"/>
                </a:solidFill>
                <a:latin typeface="Arial" charset="0"/>
              </a:rPr>
              <a:t>                 </a:t>
            </a:r>
            <a:r>
              <a:rPr lang="en-US" sz="1600" b="1" err="1">
                <a:solidFill>
                  <a:schemeClr val="bg1"/>
                </a:solidFill>
                <a:latin typeface="Arial" charset="0"/>
              </a:rPr>
              <a:t>www.cancer.gov</a:t>
            </a:r>
            <a:r>
              <a:rPr lang="en-US" sz="1600" b="1">
                <a:solidFill>
                  <a:schemeClr val="bg1"/>
                </a:solidFill>
                <a:latin typeface="Arial" charset="0"/>
              </a:rPr>
              <a:t>/</a:t>
            </a:r>
            <a:r>
              <a:rPr lang="en-US" sz="1600" b="1" err="1">
                <a:solidFill>
                  <a:schemeClr val="bg1"/>
                </a:solidFill>
                <a:latin typeface="Arial" charset="0"/>
              </a:rPr>
              <a:t>espanol</a:t>
            </a:r>
            <a:endParaRPr lang="en-US" sz="1600" b="1">
              <a:solidFill>
                <a:schemeClr val="bg1"/>
              </a:solidFill>
              <a:latin typeface="Arial" charset="0"/>
            </a:endParaRPr>
          </a:p>
        </p:txBody>
      </p:sp>
    </p:spTree>
    <p:extLst>
      <p:ext uri="{BB962C8B-B14F-4D97-AF65-F5344CB8AC3E}">
        <p14:creationId xmlns:p14="http://schemas.microsoft.com/office/powerpoint/2010/main" val="33673494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Title Slide">
    <p:bg>
      <p:bgPr>
        <a:solidFill>
          <a:schemeClr val="accent4"/>
        </a:solidFill>
        <a:effectLst/>
      </p:bgPr>
    </p:bg>
    <p:spTree>
      <p:nvGrpSpPr>
        <p:cNvPr id="1" name=""/>
        <p:cNvGrpSpPr/>
        <p:nvPr/>
      </p:nvGrpSpPr>
      <p:grpSpPr>
        <a:xfrm>
          <a:off x="0" y="0"/>
          <a:ext cx="0" cy="0"/>
          <a:chOff x="0" y="0"/>
          <a:chExt cx="0" cy="0"/>
        </a:xfrm>
      </p:grpSpPr>
      <p:sp>
        <p:nvSpPr>
          <p:cNvPr id="14" name="Pentagon 13"/>
          <p:cNvSpPr>
            <a:spLocks noChangeAspect="1"/>
          </p:cNvSpPr>
          <p:nvPr userDrawn="1"/>
        </p:nvSpPr>
        <p:spPr>
          <a:xfrm>
            <a:off x="1555316" y="0"/>
            <a:ext cx="3829485" cy="6864096"/>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Pentagon 14"/>
          <p:cNvSpPr>
            <a:spLocks noChangeAspect="1"/>
          </p:cNvSpPr>
          <p:nvPr userDrawn="1"/>
        </p:nvSpPr>
        <p:spPr>
          <a:xfrm>
            <a:off x="0" y="0"/>
            <a:ext cx="3829485" cy="6864096"/>
          </a:xfrm>
          <a:prstGeom prst="homePlate">
            <a:avLst>
              <a:gd name="adj" fmla="val 36290"/>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userDrawn="1"/>
        </p:nvSpPr>
        <p:spPr>
          <a:xfrm flipV="1">
            <a:off x="0" y="5035296"/>
            <a:ext cx="12192000" cy="182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itle 1"/>
          <p:cNvSpPr>
            <a:spLocks noGrp="1"/>
          </p:cNvSpPr>
          <p:nvPr>
            <p:ph type="ctrTitle" hasCustomPrompt="1"/>
          </p:nvPr>
        </p:nvSpPr>
        <p:spPr>
          <a:xfrm>
            <a:off x="914400" y="1638302"/>
            <a:ext cx="10363200" cy="1827843"/>
          </a:xfrm>
        </p:spPr>
        <p:txBody>
          <a:bodyPr lIns="0" tIns="0" rIns="0" bIns="0" anchor="b">
            <a:noAutofit/>
          </a:bodyPr>
          <a:lstStyle>
            <a:lvl1pPr algn="r">
              <a:defRPr sz="2800" b="0" i="0">
                <a:solidFill>
                  <a:srgbClr val="FFFFFF"/>
                </a:solidFill>
                <a:latin typeface="Arial"/>
                <a:cs typeface="Arial"/>
              </a:defRPr>
            </a:lvl1pPr>
          </a:lstStyle>
          <a:p>
            <a:r>
              <a:rPr lang="en-US"/>
              <a:t>Title of the presentation</a:t>
            </a:r>
          </a:p>
        </p:txBody>
      </p:sp>
      <p:sp>
        <p:nvSpPr>
          <p:cNvPr id="11" name="Subtitle 2"/>
          <p:cNvSpPr>
            <a:spLocks noGrp="1"/>
          </p:cNvSpPr>
          <p:nvPr>
            <p:ph type="subTitle" idx="1" hasCustomPrompt="1"/>
          </p:nvPr>
        </p:nvSpPr>
        <p:spPr>
          <a:xfrm>
            <a:off x="914400" y="3566160"/>
            <a:ext cx="10363200" cy="686376"/>
          </a:xfrm>
        </p:spPr>
        <p:txBody>
          <a:bodyPr lIns="0" tIns="0" rIns="0" bIns="0" anchor="t">
            <a:noAutofit/>
          </a:bodyPr>
          <a:lstStyle>
            <a:lvl1pPr marL="0" indent="0" algn="r">
              <a:buNone/>
              <a:defRPr sz="1400" b="0" i="1" spc="100">
                <a:solidFill>
                  <a:schemeClr val="bg1"/>
                </a:solidFill>
                <a:latin typeface="Arial"/>
                <a:cs typeface="Aria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Subtitle goes here </a:t>
            </a:r>
          </a:p>
        </p:txBody>
      </p:sp>
      <p:pic>
        <p:nvPicPr>
          <p:cNvPr id="13" name="Picture 12" descr="NCI-Logo-Color.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09603" y="5710324"/>
            <a:ext cx="5324687" cy="508000"/>
          </a:xfrm>
          <a:prstGeom prst="rect">
            <a:avLst/>
          </a:prstGeom>
        </p:spPr>
      </p:pic>
      <p:sp>
        <p:nvSpPr>
          <p:cNvPr id="9" name="Date Placeholder 3"/>
          <p:cNvSpPr>
            <a:spLocks noGrp="1"/>
          </p:cNvSpPr>
          <p:nvPr>
            <p:ph type="dt" sz="half" idx="2"/>
          </p:nvPr>
        </p:nvSpPr>
        <p:spPr>
          <a:xfrm>
            <a:off x="8534400" y="5727700"/>
            <a:ext cx="3048000" cy="474576"/>
          </a:xfrm>
          <a:prstGeom prst="rect">
            <a:avLst/>
          </a:prstGeom>
        </p:spPr>
        <p:txBody>
          <a:bodyPr vert="horz" lIns="0" tIns="0" rIns="0" bIns="0" rtlCol="0" anchor="ctr"/>
          <a:lstStyle>
            <a:lvl1pPr algn="r" fontAlgn="auto">
              <a:spcBef>
                <a:spcPts val="0"/>
              </a:spcBef>
              <a:spcAft>
                <a:spcPts val="0"/>
              </a:spcAft>
              <a:defRPr lang="en-US" sz="1400" smtClean="0"/>
            </a:lvl1pPr>
          </a:lstStyle>
          <a:p>
            <a:pPr>
              <a:defRPr/>
            </a:pPr>
            <a:fld id="{70C7D1BF-CFA0-40DF-A5E6-388CEE7AA78B}" type="datetime1">
              <a:rPr lang="en-US" smtClean="0"/>
              <a:t>11/13/2020</a:t>
            </a:fld>
            <a:endParaRPr lang="en-US"/>
          </a:p>
        </p:txBody>
      </p:sp>
    </p:spTree>
    <p:extLst>
      <p:ext uri="{BB962C8B-B14F-4D97-AF65-F5344CB8AC3E}">
        <p14:creationId xmlns:p14="http://schemas.microsoft.com/office/powerpoint/2010/main" val="3655800155"/>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569480" y="0"/>
            <a:ext cx="3829485" cy="6864096"/>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Pentagon 12"/>
          <p:cNvSpPr>
            <a:spLocks noChangeAspect="1"/>
          </p:cNvSpPr>
          <p:nvPr userDrawn="1"/>
        </p:nvSpPr>
        <p:spPr>
          <a:xfrm>
            <a:off x="14167" y="0"/>
            <a:ext cx="3829485" cy="6864096"/>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itle 1"/>
          <p:cNvSpPr>
            <a:spLocks noGrp="1"/>
          </p:cNvSpPr>
          <p:nvPr>
            <p:ph type="title" hasCustomPrompt="1"/>
          </p:nvPr>
        </p:nvSpPr>
        <p:spPr>
          <a:xfrm>
            <a:off x="658368" y="1828800"/>
            <a:ext cx="4023360" cy="18288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a:t>Agenda</a:t>
            </a:r>
          </a:p>
        </p:txBody>
      </p:sp>
      <p:sp>
        <p:nvSpPr>
          <p:cNvPr id="7"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9" name="Picture 8"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6486144"/>
            <a:ext cx="2555851" cy="243840"/>
          </a:xfrm>
          <a:prstGeom prst="rect">
            <a:avLst/>
          </a:prstGeom>
        </p:spPr>
      </p:pic>
      <p:sp>
        <p:nvSpPr>
          <p:cNvPr id="11" name="Text Placeholder 12"/>
          <p:cNvSpPr>
            <a:spLocks noGrp="1"/>
          </p:cNvSpPr>
          <p:nvPr>
            <p:ph type="body" sz="quarter" idx="11" hasCustomPrompt="1"/>
          </p:nvPr>
        </p:nvSpPr>
        <p:spPr>
          <a:xfrm>
            <a:off x="5779008" y="0"/>
            <a:ext cx="5730240" cy="6864096"/>
          </a:xfrm>
        </p:spPr>
        <p:txBody>
          <a:bodyPr anchor="ctr">
            <a:noAutofit/>
          </a:bodyPr>
          <a:lstStyle>
            <a:lvl1pPr marL="457189" marR="0" indent="-457189" algn="l" defTabSz="457189"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783" marR="0" indent="-228594" algn="l" defTabSz="457189"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a:t>Agenda Item 1</a:t>
            </a:r>
          </a:p>
          <a:p>
            <a:pPr lvl="1"/>
            <a:r>
              <a:rPr lang="en-US"/>
              <a:t>Agenda Item 1a</a:t>
            </a:r>
          </a:p>
          <a:p>
            <a:pPr lvl="1"/>
            <a:r>
              <a:rPr lang="en-US"/>
              <a:t>Agenda Item 1b</a:t>
            </a:r>
          </a:p>
          <a:p>
            <a:r>
              <a:rPr lang="en-US"/>
              <a:t>Agenda Item 2</a:t>
            </a:r>
          </a:p>
          <a:p>
            <a:pPr lvl="1"/>
            <a:r>
              <a:rPr lang="en-US"/>
              <a:t>Agenda Item 2a</a:t>
            </a:r>
          </a:p>
          <a:p>
            <a:pPr lvl="1"/>
            <a:r>
              <a:rPr lang="en-US"/>
              <a:t>Agenda Item 2b</a:t>
            </a:r>
          </a:p>
          <a:p>
            <a:r>
              <a:rPr lang="en-US"/>
              <a:t>Agenda Item 3</a:t>
            </a:r>
          </a:p>
          <a:p>
            <a:pPr marL="685783" marR="0" lvl="1" indent="-228594" algn="l" defTabSz="457189" rtl="0" eaLnBrk="1" fontAlgn="auto" latinLnBrk="0" hangingPunct="1">
              <a:lnSpc>
                <a:spcPct val="100000"/>
              </a:lnSpc>
              <a:spcBef>
                <a:spcPts val="0"/>
              </a:spcBef>
              <a:spcAft>
                <a:spcPts val="1000"/>
              </a:spcAft>
              <a:buClr>
                <a:schemeClr val="accent1"/>
              </a:buClr>
              <a:buSzTx/>
              <a:buFont typeface="Wingdings" charset="2"/>
              <a:buChar char="§"/>
              <a:tabLst/>
              <a:defRPr/>
            </a:pPr>
            <a:r>
              <a:rPr lang="en-US"/>
              <a:t>Agenda Item 3a</a:t>
            </a:r>
          </a:p>
          <a:p>
            <a:pPr marL="685783" marR="0" lvl="1" indent="-228594" algn="l" defTabSz="457189" rtl="0" eaLnBrk="1" fontAlgn="auto" latinLnBrk="0" hangingPunct="1">
              <a:lnSpc>
                <a:spcPct val="100000"/>
              </a:lnSpc>
              <a:spcBef>
                <a:spcPts val="0"/>
              </a:spcBef>
              <a:spcAft>
                <a:spcPts val="1000"/>
              </a:spcAft>
              <a:buClr>
                <a:schemeClr val="accent1"/>
              </a:buClr>
              <a:buSzTx/>
              <a:buFont typeface="Wingdings" charset="2"/>
              <a:buChar char="§"/>
              <a:tabLst/>
              <a:defRPr/>
            </a:pPr>
            <a:r>
              <a:rPr lang="en-US"/>
              <a:t>Agenda Item 3b</a:t>
            </a:r>
          </a:p>
        </p:txBody>
      </p:sp>
    </p:spTree>
    <p:extLst>
      <p:ext uri="{BB962C8B-B14F-4D97-AF65-F5344CB8AC3E}">
        <p14:creationId xmlns:p14="http://schemas.microsoft.com/office/powerpoint/2010/main" val="752645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ue Section Break">
    <p:bg>
      <p:bgPr>
        <a:solidFill>
          <a:schemeClr val="accent4"/>
        </a:solidFill>
        <a:effectLst/>
      </p:bgPr>
    </p:bg>
    <p:spTree>
      <p:nvGrpSpPr>
        <p:cNvPr id="1" name=""/>
        <p:cNvGrpSpPr/>
        <p:nvPr/>
      </p:nvGrpSpPr>
      <p:grpSpPr>
        <a:xfrm>
          <a:off x="0" y="0"/>
          <a:ext cx="0" cy="0"/>
          <a:chOff x="0" y="0"/>
          <a:chExt cx="0" cy="0"/>
        </a:xfrm>
      </p:grpSpPr>
      <p:sp>
        <p:nvSpPr>
          <p:cNvPr id="11" name="Pentagon 10"/>
          <p:cNvSpPr/>
          <p:nvPr userDrawn="1"/>
        </p:nvSpPr>
        <p:spPr>
          <a:xfrm>
            <a:off x="0" y="0"/>
            <a:ext cx="11277597"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Pentagon 11"/>
          <p:cNvSpPr/>
          <p:nvPr userDrawn="1"/>
        </p:nvSpPr>
        <p:spPr>
          <a:xfrm>
            <a:off x="1" y="0"/>
            <a:ext cx="9719731"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itle 1"/>
          <p:cNvSpPr>
            <a:spLocks noGrp="1"/>
          </p:cNvSpPr>
          <p:nvPr>
            <p:ph type="ctrTitle" hasCustomPrompt="1"/>
          </p:nvPr>
        </p:nvSpPr>
        <p:spPr>
          <a:xfrm>
            <a:off x="4572002" y="2423160"/>
            <a:ext cx="6705599" cy="1828800"/>
          </a:xfrm>
        </p:spPr>
        <p:txBody>
          <a:bodyPr lIns="0" tIns="0" rIns="0" bIns="0" anchor="b">
            <a:noAutofit/>
          </a:bodyPr>
          <a:lstStyle>
            <a:lvl1pPr algn="r">
              <a:defRPr sz="2800" spc="-80">
                <a:solidFill>
                  <a:schemeClr val="bg1"/>
                </a:solidFill>
                <a:latin typeface="+mj-lt"/>
                <a:cs typeface="SapientSansBold"/>
              </a:defRPr>
            </a:lvl1pPr>
          </a:lstStyle>
          <a:p>
            <a:pPr lvl="0"/>
            <a:r>
              <a:rPr lang="en-US"/>
              <a:t>Section title</a:t>
            </a:r>
          </a:p>
        </p:txBody>
      </p:sp>
      <p:sp>
        <p:nvSpPr>
          <p:cNvPr id="10" name="Subtitle 2"/>
          <p:cNvSpPr>
            <a:spLocks noGrp="1"/>
          </p:cNvSpPr>
          <p:nvPr>
            <p:ph type="subTitle" idx="1" hasCustomPrompt="1"/>
          </p:nvPr>
        </p:nvSpPr>
        <p:spPr>
          <a:xfrm>
            <a:off x="4572000" y="4343400"/>
            <a:ext cx="6697189" cy="685800"/>
          </a:xfrm>
        </p:spPr>
        <p:txBody>
          <a:bodyPr lIns="0" tIns="0" rIns="0" bIns="0">
            <a:noAutofit/>
          </a:bodyPr>
          <a:lstStyle>
            <a:lvl1pPr marL="0" indent="0" algn="r">
              <a:buNone/>
              <a:defRPr sz="1400" b="0" i="1" spc="100">
                <a:solidFill>
                  <a:srgbClr val="FFFFFF"/>
                </a:solidFill>
                <a:latin typeface="+mn-lt"/>
                <a:cs typeface="SapientCentroSlab-Ligh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Subtitle goes here</a:t>
            </a:r>
          </a:p>
        </p:txBody>
      </p:sp>
      <p:sp>
        <p:nvSpPr>
          <p:cNvPr id="8"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a:solidFill>
                <a:srgbClr val="FFFFFF"/>
              </a:solidFill>
              <a:latin typeface="+mn-lt"/>
              <a:cs typeface="SapientSansRegular"/>
            </a:endParaRPr>
          </a:p>
        </p:txBody>
      </p:sp>
      <p:pic>
        <p:nvPicPr>
          <p:cNvPr id="13" name="Picture 12"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3" y="6486144"/>
            <a:ext cx="2555849" cy="243840"/>
          </a:xfrm>
          <a:prstGeom prst="rect">
            <a:avLst/>
          </a:prstGeom>
        </p:spPr>
      </p:pic>
    </p:spTree>
    <p:extLst>
      <p:ext uri="{BB962C8B-B14F-4D97-AF65-F5344CB8AC3E}">
        <p14:creationId xmlns:p14="http://schemas.microsoft.com/office/powerpoint/2010/main" val="932042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ue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2031144" y="0"/>
            <a:ext cx="3829485" cy="6864096"/>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Pentagon 9"/>
          <p:cNvSpPr>
            <a:spLocks noChangeAspect="1"/>
          </p:cNvSpPr>
          <p:nvPr userDrawn="1"/>
        </p:nvSpPr>
        <p:spPr>
          <a:xfrm>
            <a:off x="2" y="0"/>
            <a:ext cx="4305313" cy="6864096"/>
          </a:xfrm>
          <a:prstGeom prst="homePlate">
            <a:avLst>
              <a:gd name="adj" fmla="val 32357"/>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itle 1"/>
          <p:cNvSpPr>
            <a:spLocks noGrp="1"/>
          </p:cNvSpPr>
          <p:nvPr>
            <p:ph type="ctrTitle" hasCustomPrompt="1"/>
          </p:nvPr>
        </p:nvSpPr>
        <p:spPr>
          <a:xfrm>
            <a:off x="5860629" y="2423160"/>
            <a:ext cx="5416971" cy="1828800"/>
          </a:xfrm>
        </p:spPr>
        <p:txBody>
          <a:bodyPr lIns="0" tIns="0" rIns="0" bIns="0" anchor="b">
            <a:noAutofit/>
          </a:bodyPr>
          <a:lstStyle>
            <a:lvl1pPr algn="r">
              <a:defRPr sz="2800" spc="-80">
                <a:solidFill>
                  <a:srgbClr val="BB0E3D"/>
                </a:solidFill>
                <a:latin typeface="+mj-lt"/>
                <a:cs typeface="SapientSansBold"/>
              </a:defRPr>
            </a:lvl1pPr>
          </a:lstStyle>
          <a:p>
            <a:pPr lvl="0"/>
            <a:r>
              <a:rPr lang="en-US"/>
              <a:t>Section title</a:t>
            </a:r>
          </a:p>
        </p:txBody>
      </p:sp>
      <p:sp>
        <p:nvSpPr>
          <p:cNvPr id="9" name="Subtitle 2"/>
          <p:cNvSpPr>
            <a:spLocks noGrp="1"/>
          </p:cNvSpPr>
          <p:nvPr>
            <p:ph type="subTitle" idx="1" hasCustomPrompt="1"/>
          </p:nvPr>
        </p:nvSpPr>
        <p:spPr>
          <a:xfrm>
            <a:off x="5860628" y="4343400"/>
            <a:ext cx="5408560" cy="685800"/>
          </a:xfrm>
        </p:spPr>
        <p:txBody>
          <a:bodyPr lIns="0" tIns="0" rIns="0" bIns="0">
            <a:noAutofit/>
          </a:bodyPr>
          <a:lstStyle>
            <a:lvl1pPr marL="0" indent="0" algn="r">
              <a:buNone/>
              <a:defRPr sz="1400" b="0" i="1" spc="100">
                <a:solidFill>
                  <a:schemeClr val="accent3"/>
                </a:solidFill>
                <a:latin typeface="+mn-lt"/>
                <a:cs typeface="SapientCentroSlab-Ligh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Subtitle goes here</a:t>
            </a:r>
          </a:p>
        </p:txBody>
      </p:sp>
      <p:pic>
        <p:nvPicPr>
          <p:cNvPr id="11" name="Picture 10"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3" y="6486144"/>
            <a:ext cx="2555849" cy="243840"/>
          </a:xfrm>
          <a:prstGeom prst="rect">
            <a:avLst/>
          </a:prstGeom>
        </p:spPr>
      </p:pic>
      <p:sp>
        <p:nvSpPr>
          <p:cNvPr id="13"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Tree>
    <p:extLst>
      <p:ext uri="{BB962C8B-B14F-4D97-AF65-F5344CB8AC3E}">
        <p14:creationId xmlns:p14="http://schemas.microsoft.com/office/powerpoint/2010/main" val="339304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4"/>
        </a:solidFill>
        <a:effectLst/>
      </p:bgPr>
    </p:bg>
    <p:spTree>
      <p:nvGrpSpPr>
        <p:cNvPr id="1" name=""/>
        <p:cNvGrpSpPr/>
        <p:nvPr/>
      </p:nvGrpSpPr>
      <p:grpSpPr>
        <a:xfrm>
          <a:off x="0" y="0"/>
          <a:ext cx="0" cy="0"/>
          <a:chOff x="0" y="0"/>
          <a:chExt cx="0" cy="0"/>
        </a:xfrm>
      </p:grpSpPr>
      <p:sp>
        <p:nvSpPr>
          <p:cNvPr id="5" name="Pentagon 4"/>
          <p:cNvSpPr/>
          <p:nvPr userDrawn="1"/>
        </p:nvSpPr>
        <p:spPr>
          <a:xfrm>
            <a:off x="0" y="0"/>
            <a:ext cx="11277597"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Pentagon 7"/>
          <p:cNvSpPr/>
          <p:nvPr userDrawn="1"/>
        </p:nvSpPr>
        <p:spPr>
          <a:xfrm>
            <a:off x="1" y="0"/>
            <a:ext cx="9719731"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0" hasCustomPrompt="1"/>
          </p:nvPr>
        </p:nvSpPr>
        <p:spPr>
          <a:xfrm>
            <a:off x="914400" y="1828800"/>
            <a:ext cx="10363200" cy="3200400"/>
          </a:xfrm>
        </p:spPr>
        <p:txBody>
          <a:bodyPr anchor="ctr">
            <a:noAutofit/>
          </a:bodyPr>
          <a:lstStyle>
            <a:lvl1pPr marL="0" indent="0" algn="ctr">
              <a:spcAft>
                <a:spcPts val="0"/>
              </a:spcAft>
              <a:buNone/>
              <a:defRPr sz="2400" b="0" i="1" baseline="0">
                <a:solidFill>
                  <a:srgbClr val="FFFFFF"/>
                </a:solidFill>
                <a:latin typeface="+mn-lt"/>
                <a:cs typeface="SapientCentroSlab-Light"/>
              </a:defRPr>
            </a:lvl1pPr>
          </a:lstStyle>
          <a:p>
            <a:pPr lvl="0"/>
            <a:r>
              <a:rPr lang="en-US"/>
              <a:t>Vision Quote</a:t>
            </a:r>
            <a:br>
              <a:rPr lang="en-US"/>
            </a:br>
            <a:r>
              <a:rPr lang="en-US"/>
              <a:t>“</a:t>
            </a:r>
            <a:r>
              <a:rPr lang="en-US" err="1"/>
              <a:t>Lorem</a:t>
            </a:r>
            <a:r>
              <a:rPr lang="en-US"/>
              <a:t> </a:t>
            </a:r>
            <a:r>
              <a:rPr lang="en-US" err="1"/>
              <a:t>ipsum</a:t>
            </a:r>
            <a:r>
              <a:rPr lang="en-US"/>
              <a:t> dolor sit </a:t>
            </a:r>
            <a:r>
              <a:rPr lang="en-US" err="1"/>
              <a:t>amet</a:t>
            </a:r>
            <a:r>
              <a:rPr lang="en-US"/>
              <a:t>, fugit </a:t>
            </a:r>
            <a:r>
              <a:rPr lang="en-US" err="1"/>
              <a:t>liberavisse</a:t>
            </a:r>
            <a:r>
              <a:rPr lang="en-US"/>
              <a:t> </a:t>
            </a:r>
            <a:br>
              <a:rPr lang="en-US"/>
            </a:br>
            <a:r>
              <a:rPr lang="en-US" err="1"/>
              <a:t>nec</a:t>
            </a:r>
            <a:r>
              <a:rPr lang="en-US"/>
              <a:t> at. </a:t>
            </a:r>
            <a:r>
              <a:rPr lang="en-US" err="1"/>
              <a:t>Essent</a:t>
            </a:r>
            <a:r>
              <a:rPr lang="en-US"/>
              <a:t> </a:t>
            </a:r>
            <a:r>
              <a:rPr lang="en-US" err="1"/>
              <a:t>elaboraret</a:t>
            </a:r>
            <a:r>
              <a:rPr lang="en-US"/>
              <a:t> </a:t>
            </a:r>
            <a:r>
              <a:rPr lang="en-US" err="1"/>
              <a:t>conclusionemque</a:t>
            </a:r>
            <a:r>
              <a:rPr lang="en-US"/>
              <a:t> </a:t>
            </a:r>
            <a:br>
              <a:rPr lang="en-US"/>
            </a:br>
            <a:r>
              <a:rPr lang="en-US" err="1"/>
              <a:t>eam</a:t>
            </a:r>
            <a:r>
              <a:rPr lang="en-US"/>
              <a:t> id. Quo ex </a:t>
            </a:r>
            <a:r>
              <a:rPr lang="en-US" err="1"/>
              <a:t>laboramus</a:t>
            </a:r>
            <a:r>
              <a:rPr lang="en-US"/>
              <a:t> </a:t>
            </a:r>
            <a:r>
              <a:rPr lang="en-US" err="1"/>
              <a:t>accommodare</a:t>
            </a:r>
            <a:r>
              <a:rPr lang="en-US"/>
              <a:t>, </a:t>
            </a:r>
            <a:br>
              <a:rPr lang="en-US"/>
            </a:br>
            <a:r>
              <a:rPr lang="en-US"/>
              <a:t>his </a:t>
            </a:r>
            <a:r>
              <a:rPr lang="en-US" err="1"/>
              <a:t>falli</a:t>
            </a:r>
            <a:r>
              <a:rPr lang="en-US"/>
              <a:t> </a:t>
            </a:r>
            <a:r>
              <a:rPr lang="en-US" err="1"/>
              <a:t>deleniti</a:t>
            </a:r>
            <a:r>
              <a:rPr lang="en-US"/>
              <a:t> </a:t>
            </a:r>
            <a:r>
              <a:rPr lang="en-US" err="1"/>
              <a:t>ei</a:t>
            </a:r>
            <a:r>
              <a:rPr lang="en-US"/>
              <a:t>. </a:t>
            </a:r>
            <a:r>
              <a:rPr lang="en-US" err="1"/>
              <a:t>Illud</a:t>
            </a:r>
            <a:r>
              <a:rPr lang="en-US"/>
              <a:t> postulant </a:t>
            </a:r>
            <a:br>
              <a:rPr lang="en-US"/>
            </a:br>
            <a:r>
              <a:rPr lang="en-US" err="1"/>
              <a:t>adversarium</a:t>
            </a:r>
            <a:r>
              <a:rPr lang="en-US"/>
              <a:t> </a:t>
            </a:r>
            <a:r>
              <a:rPr lang="en-US" err="1"/>
              <a:t>ei</a:t>
            </a:r>
            <a:r>
              <a:rPr lang="en-US"/>
              <a:t> his.”</a:t>
            </a:r>
          </a:p>
        </p:txBody>
      </p:sp>
      <p:sp>
        <p:nvSpPr>
          <p:cNvPr id="7"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a:solidFill>
                <a:srgbClr val="FFFFFF"/>
              </a:solidFill>
              <a:latin typeface="+mn-lt"/>
              <a:cs typeface="SapientSansRegular"/>
            </a:endParaRPr>
          </a:p>
        </p:txBody>
      </p:sp>
      <p:pic>
        <p:nvPicPr>
          <p:cNvPr id="10" name="Picture 9"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3" y="6486144"/>
            <a:ext cx="2555849" cy="243840"/>
          </a:xfrm>
          <a:prstGeom prst="rect">
            <a:avLst/>
          </a:prstGeom>
        </p:spPr>
      </p:pic>
    </p:spTree>
    <p:extLst>
      <p:ext uri="{BB962C8B-B14F-4D97-AF65-F5344CB8AC3E}">
        <p14:creationId xmlns:p14="http://schemas.microsoft.com/office/powerpoint/2010/main" val="29700600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7"/>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2"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6486144"/>
            <a:ext cx="2555851" cy="243840"/>
          </a:xfrm>
          <a:prstGeom prst="rect">
            <a:avLst/>
          </a:prstGeom>
        </p:spPr>
      </p:pic>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7725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Section Break ALT">
    <p:spTree>
      <p:nvGrpSpPr>
        <p:cNvPr id="1" name=""/>
        <p:cNvGrpSpPr/>
        <p:nvPr/>
      </p:nvGrpSpPr>
      <p:grpSpPr>
        <a:xfrm>
          <a:off x="0" y="0"/>
          <a:ext cx="0" cy="0"/>
          <a:chOff x="0" y="0"/>
          <a:chExt cx="0" cy="0"/>
        </a:xfrm>
      </p:grpSpPr>
      <p:sp>
        <p:nvSpPr>
          <p:cNvPr id="10" name="Pentagon 9"/>
          <p:cNvSpPr/>
          <p:nvPr userDrawn="1"/>
        </p:nvSpPr>
        <p:spPr>
          <a:xfrm>
            <a:off x="2033694" y="0"/>
            <a:ext cx="3826933" cy="6858000"/>
          </a:xfrm>
          <a:prstGeom prst="homePlate">
            <a:avLst>
              <a:gd name="adj" fmla="val 47787"/>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entagon 11"/>
          <p:cNvSpPr/>
          <p:nvPr userDrawn="1"/>
        </p:nvSpPr>
        <p:spPr>
          <a:xfrm>
            <a:off x="0" y="0"/>
            <a:ext cx="4302760" cy="6858000"/>
          </a:xfrm>
          <a:prstGeom prst="homePlate">
            <a:avLst>
              <a:gd name="adj" fmla="val 42671"/>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ctrTitle" hasCustomPrompt="1"/>
          </p:nvPr>
        </p:nvSpPr>
        <p:spPr>
          <a:xfrm>
            <a:off x="5860627" y="2423160"/>
            <a:ext cx="5416971" cy="1828800"/>
          </a:xfrm>
        </p:spPr>
        <p:txBody>
          <a:bodyPr lIns="0" tIns="0" rIns="0" bIns="0" anchor="b">
            <a:noAutofit/>
          </a:bodyPr>
          <a:lstStyle>
            <a:lvl1pPr algn="r">
              <a:defRPr sz="3600" spc="-80" baseline="0">
                <a:solidFill>
                  <a:srgbClr val="BB0E3D"/>
                </a:solidFill>
                <a:latin typeface="+mj-lt"/>
                <a:cs typeface="SapientSansBold"/>
              </a:defRPr>
            </a:lvl1pPr>
          </a:lstStyle>
          <a:p>
            <a:pPr lvl="0"/>
            <a:r>
              <a:rPr lang="en-US"/>
              <a:t>Section title</a:t>
            </a:r>
          </a:p>
        </p:txBody>
      </p:sp>
      <p:sp>
        <p:nvSpPr>
          <p:cNvPr id="9" name="Subtitle 2"/>
          <p:cNvSpPr>
            <a:spLocks noGrp="1"/>
          </p:cNvSpPr>
          <p:nvPr>
            <p:ph type="subTitle" idx="1" hasCustomPrompt="1"/>
          </p:nvPr>
        </p:nvSpPr>
        <p:spPr>
          <a:xfrm>
            <a:off x="5860626" y="4343400"/>
            <a:ext cx="5408561" cy="685800"/>
          </a:xfrm>
        </p:spPr>
        <p:txBody>
          <a:bodyPr lIns="0" tIns="0" rIns="0" bIns="0">
            <a:noAutofit/>
          </a:bodyPr>
          <a:lstStyle>
            <a:lvl1pPr marL="0" indent="0" algn="r">
              <a:buNone/>
              <a:defRPr sz="1700" b="0" i="1" spc="100">
                <a:solidFill>
                  <a:srgbClr val="123E57"/>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a:t>
            </a:r>
          </a:p>
        </p:txBody>
      </p:sp>
      <p:sp>
        <p:nvSpPr>
          <p:cNvPr id="7"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3" name="Picture 12"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579290"/>
            <a:ext cx="2555851" cy="182880"/>
          </a:xfrm>
          <a:prstGeom prst="rect">
            <a:avLst/>
          </a:prstGeom>
        </p:spPr>
      </p:pic>
    </p:spTree>
    <p:extLst>
      <p:ext uri="{BB962C8B-B14F-4D97-AF65-F5344CB8AC3E}">
        <p14:creationId xmlns:p14="http://schemas.microsoft.com/office/powerpoint/2010/main" val="36613602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7"/>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2"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5"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2886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7"/>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6486144"/>
            <a:ext cx="2555851" cy="243840"/>
          </a:xfrm>
          <a:prstGeom prst="rect">
            <a:avLst/>
          </a:prstGeom>
        </p:spPr>
      </p:pic>
      <p:sp>
        <p:nvSpPr>
          <p:cNvPr id="6" name="Content Placeholder 2"/>
          <p:cNvSpPr>
            <a:spLocks noGrp="1"/>
          </p:cNvSpPr>
          <p:nvPr>
            <p:ph sz="quarter" idx="11"/>
          </p:nvPr>
        </p:nvSpPr>
        <p:spPr>
          <a:xfrm>
            <a:off x="658370"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2"/>
          </p:nvPr>
        </p:nvSpPr>
        <p:spPr>
          <a:xfrm>
            <a:off x="6349409"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4051878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7"/>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5" name="Content Placeholder 4"/>
          <p:cNvSpPr>
            <a:spLocks noGrp="1"/>
          </p:cNvSpPr>
          <p:nvPr>
            <p:ph sz="quarter" idx="12"/>
          </p:nvPr>
        </p:nvSpPr>
        <p:spPr>
          <a:xfrm>
            <a:off x="6349409" y="1426633"/>
            <a:ext cx="5196417" cy="480060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658370"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29499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7"/>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6486144"/>
            <a:ext cx="2555851" cy="243840"/>
          </a:xfrm>
          <a:prstGeom prst="rect">
            <a:avLst/>
          </a:prstGeom>
        </p:spPr>
      </p:pic>
      <p:sp>
        <p:nvSpPr>
          <p:cNvPr id="6" name="Content Placeholder 2"/>
          <p:cNvSpPr>
            <a:spLocks noGrp="1"/>
          </p:cNvSpPr>
          <p:nvPr>
            <p:ph sz="quarter" idx="11"/>
          </p:nvPr>
        </p:nvSpPr>
        <p:spPr>
          <a:xfrm>
            <a:off x="6067977"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2"/>
          </p:nvPr>
        </p:nvSpPr>
        <p:spPr>
          <a:xfrm>
            <a:off x="658370"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0346003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7"/>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5" name="Content Placeholder 2"/>
          <p:cNvSpPr>
            <a:spLocks noGrp="1"/>
          </p:cNvSpPr>
          <p:nvPr>
            <p:ph sz="quarter" idx="11"/>
          </p:nvPr>
        </p:nvSpPr>
        <p:spPr>
          <a:xfrm>
            <a:off x="6067977"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2"/>
          </p:nvPr>
        </p:nvSpPr>
        <p:spPr>
          <a:xfrm>
            <a:off x="658370"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0050547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7"/>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0"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6486144"/>
            <a:ext cx="2555851" cy="243840"/>
          </a:xfrm>
          <a:prstGeom prst="rect">
            <a:avLst/>
          </a:prstGeom>
        </p:spPr>
      </p:pic>
    </p:spTree>
    <p:extLst>
      <p:ext uri="{BB962C8B-B14F-4D97-AF65-F5344CB8AC3E}">
        <p14:creationId xmlns:p14="http://schemas.microsoft.com/office/powerpoint/2010/main" val="5657451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7"/>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0"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Tree>
    <p:extLst>
      <p:ext uri="{BB962C8B-B14F-4D97-AF65-F5344CB8AC3E}">
        <p14:creationId xmlns:p14="http://schemas.microsoft.com/office/powerpoint/2010/main" val="18291272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11"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6486144"/>
            <a:ext cx="2555851" cy="243840"/>
          </a:xfrm>
          <a:prstGeom prst="rect">
            <a:avLst/>
          </a:prstGeom>
        </p:spPr>
      </p:pic>
    </p:spTree>
    <p:extLst>
      <p:ext uri="{BB962C8B-B14F-4D97-AF65-F5344CB8AC3E}">
        <p14:creationId xmlns:p14="http://schemas.microsoft.com/office/powerpoint/2010/main" val="30243796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Tree>
    <p:extLst>
      <p:ext uri="{BB962C8B-B14F-4D97-AF65-F5344CB8AC3E}">
        <p14:creationId xmlns:p14="http://schemas.microsoft.com/office/powerpoint/2010/main" val="26828421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ack Cover Blu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0" y="0"/>
            <a:ext cx="11277597"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Pentagon 8"/>
          <p:cNvSpPr/>
          <p:nvPr userDrawn="1"/>
        </p:nvSpPr>
        <p:spPr>
          <a:xfrm>
            <a:off x="1" y="0"/>
            <a:ext cx="9719731"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2" name="Group 1"/>
          <p:cNvGrpSpPr>
            <a:grpSpLocks noChangeAspect="1"/>
          </p:cNvGrpSpPr>
          <p:nvPr userDrawn="1"/>
        </p:nvGrpSpPr>
        <p:grpSpPr>
          <a:xfrm>
            <a:off x="3992035" y="2865121"/>
            <a:ext cx="4218368" cy="1084580"/>
            <a:chOff x="2333626" y="1990725"/>
            <a:chExt cx="4519680" cy="1162050"/>
          </a:xfrm>
        </p:grpSpPr>
        <p:pic>
          <p:nvPicPr>
            <p:cNvPr id="6" name="Picture 5" descr="NCI-Logo-Sta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3805" y="2133600"/>
              <a:ext cx="3119501" cy="852170"/>
            </a:xfrm>
            <a:prstGeom prst="rect">
              <a:avLst/>
            </a:prstGeom>
          </p:spPr>
        </p:pic>
        <p:pic>
          <p:nvPicPr>
            <p:cNvPr id="8" name="Picture 7" descr="4_hhs_logo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33626" y="1990725"/>
              <a:ext cx="1162050" cy="1162050"/>
            </a:xfrm>
            <a:prstGeom prst="rect">
              <a:avLst/>
            </a:prstGeom>
          </p:spPr>
        </p:pic>
      </p:grpSp>
      <p:sp>
        <p:nvSpPr>
          <p:cNvPr id="10" name="TextBox 13"/>
          <p:cNvSpPr txBox="1">
            <a:spLocks noChangeArrowheads="1"/>
          </p:cNvSpPr>
          <p:nvPr userDrawn="1"/>
        </p:nvSpPr>
        <p:spPr bwMode="auto">
          <a:xfrm>
            <a:off x="3519856" y="5808133"/>
            <a:ext cx="520097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600" b="1" err="1">
                <a:solidFill>
                  <a:schemeClr val="bg1"/>
                </a:solidFill>
                <a:latin typeface="Arial" charset="0"/>
              </a:rPr>
              <a:t>www.cancer.gov</a:t>
            </a:r>
            <a:r>
              <a:rPr lang="en-US" sz="1600" b="1">
                <a:solidFill>
                  <a:schemeClr val="bg1"/>
                </a:solidFill>
                <a:latin typeface="Arial" charset="0"/>
              </a:rPr>
              <a:t>                 </a:t>
            </a:r>
            <a:r>
              <a:rPr lang="en-US" sz="1600" b="1" err="1">
                <a:solidFill>
                  <a:schemeClr val="bg1"/>
                </a:solidFill>
                <a:latin typeface="Arial" charset="0"/>
              </a:rPr>
              <a:t>www.cancer.gov</a:t>
            </a:r>
            <a:r>
              <a:rPr lang="en-US" sz="1600" b="1">
                <a:solidFill>
                  <a:schemeClr val="bg1"/>
                </a:solidFill>
                <a:latin typeface="Arial" charset="0"/>
              </a:rPr>
              <a:t>/</a:t>
            </a:r>
            <a:r>
              <a:rPr lang="en-US" sz="1600" b="1" err="1">
                <a:solidFill>
                  <a:schemeClr val="bg1"/>
                </a:solidFill>
                <a:latin typeface="Arial" charset="0"/>
              </a:rPr>
              <a:t>espanol</a:t>
            </a:r>
            <a:endParaRPr lang="en-US" sz="1600" b="1">
              <a:solidFill>
                <a:schemeClr val="bg1"/>
              </a:solidFill>
              <a:latin typeface="Arial" charset="0"/>
            </a:endParaRPr>
          </a:p>
        </p:txBody>
      </p:sp>
    </p:spTree>
    <p:extLst>
      <p:ext uri="{BB962C8B-B14F-4D97-AF65-F5344CB8AC3E}">
        <p14:creationId xmlns:p14="http://schemas.microsoft.com/office/powerpoint/2010/main" val="3086837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White">
    <p:spTree>
      <p:nvGrpSpPr>
        <p:cNvPr id="1" name=""/>
        <p:cNvGrpSpPr/>
        <p:nvPr/>
      </p:nvGrpSpPr>
      <p:grpSpPr>
        <a:xfrm>
          <a:off x="0" y="0"/>
          <a:ext cx="0" cy="0"/>
          <a:chOff x="0" y="0"/>
          <a:chExt cx="0" cy="0"/>
        </a:xfrm>
      </p:grpSpPr>
      <p:sp>
        <p:nvSpPr>
          <p:cNvPr id="4" name="Pentagon 3"/>
          <p:cNvSpPr/>
          <p:nvPr userDrawn="1"/>
        </p:nvSpPr>
        <p:spPr>
          <a:xfrm>
            <a:off x="0" y="0"/>
            <a:ext cx="11277597" cy="68580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entagon 4"/>
          <p:cNvSpPr/>
          <p:nvPr userDrawn="1"/>
        </p:nvSpPr>
        <p:spPr>
          <a:xfrm>
            <a:off x="0" y="0"/>
            <a:ext cx="9719731" cy="68580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0" hasCustomPrompt="1"/>
          </p:nvPr>
        </p:nvSpPr>
        <p:spPr>
          <a:xfrm>
            <a:off x="914400" y="1828800"/>
            <a:ext cx="10363200" cy="3200400"/>
          </a:xfrm>
        </p:spPr>
        <p:txBody>
          <a:bodyPr anchor="ctr">
            <a:noAutofit/>
          </a:bodyPr>
          <a:lstStyle>
            <a:lvl1pPr marL="0" indent="0" algn="ctr">
              <a:spcAft>
                <a:spcPts val="0"/>
              </a:spcAft>
              <a:buNone/>
              <a:defRPr sz="2800" b="0" i="1" baseline="0">
                <a:solidFill>
                  <a:srgbClr val="123E57"/>
                </a:solidFill>
                <a:latin typeface="+mn-lt"/>
                <a:cs typeface="SapientCentroSlab-Light"/>
              </a:defRPr>
            </a:lvl1pPr>
          </a:lstStyle>
          <a:p>
            <a:pPr lvl="0"/>
            <a:r>
              <a:rPr lang="en-US"/>
              <a:t>Vision Quote</a:t>
            </a:r>
            <a:br>
              <a:rPr lang="en-US"/>
            </a:br>
            <a:r>
              <a:rPr lang="en-US"/>
              <a:t>“</a:t>
            </a:r>
            <a:r>
              <a:rPr lang="en-US" err="1"/>
              <a:t>Lorem</a:t>
            </a:r>
            <a:r>
              <a:rPr lang="en-US"/>
              <a:t> </a:t>
            </a:r>
            <a:r>
              <a:rPr lang="en-US" err="1"/>
              <a:t>ipsum</a:t>
            </a:r>
            <a:r>
              <a:rPr lang="en-US"/>
              <a:t> dolor sit </a:t>
            </a:r>
            <a:r>
              <a:rPr lang="en-US" err="1"/>
              <a:t>amet</a:t>
            </a:r>
            <a:r>
              <a:rPr lang="en-US"/>
              <a:t>, fugit </a:t>
            </a:r>
            <a:r>
              <a:rPr lang="en-US" err="1"/>
              <a:t>liberavisse</a:t>
            </a:r>
            <a:r>
              <a:rPr lang="en-US"/>
              <a:t> </a:t>
            </a:r>
            <a:br>
              <a:rPr lang="en-US"/>
            </a:br>
            <a:r>
              <a:rPr lang="en-US" err="1"/>
              <a:t>nec</a:t>
            </a:r>
            <a:r>
              <a:rPr lang="en-US"/>
              <a:t> at. </a:t>
            </a:r>
            <a:r>
              <a:rPr lang="en-US" err="1"/>
              <a:t>Essent</a:t>
            </a:r>
            <a:r>
              <a:rPr lang="en-US"/>
              <a:t> </a:t>
            </a:r>
            <a:r>
              <a:rPr lang="en-US" err="1"/>
              <a:t>elaboraret</a:t>
            </a:r>
            <a:r>
              <a:rPr lang="en-US"/>
              <a:t> </a:t>
            </a:r>
            <a:r>
              <a:rPr lang="en-US" err="1"/>
              <a:t>conclusionemque</a:t>
            </a:r>
            <a:r>
              <a:rPr lang="en-US"/>
              <a:t> </a:t>
            </a:r>
            <a:br>
              <a:rPr lang="en-US"/>
            </a:br>
            <a:r>
              <a:rPr lang="en-US" err="1"/>
              <a:t>eam</a:t>
            </a:r>
            <a:r>
              <a:rPr lang="en-US"/>
              <a:t> id. Quo ex </a:t>
            </a:r>
            <a:r>
              <a:rPr lang="en-US" err="1"/>
              <a:t>laboramus</a:t>
            </a:r>
            <a:r>
              <a:rPr lang="en-US"/>
              <a:t> </a:t>
            </a:r>
            <a:r>
              <a:rPr lang="en-US" err="1"/>
              <a:t>accommodare</a:t>
            </a:r>
            <a:r>
              <a:rPr lang="en-US"/>
              <a:t>, </a:t>
            </a:r>
            <a:br>
              <a:rPr lang="en-US"/>
            </a:br>
            <a:r>
              <a:rPr lang="en-US"/>
              <a:t>his </a:t>
            </a:r>
            <a:r>
              <a:rPr lang="en-US" err="1"/>
              <a:t>falli</a:t>
            </a:r>
            <a:r>
              <a:rPr lang="en-US"/>
              <a:t> </a:t>
            </a:r>
            <a:r>
              <a:rPr lang="en-US" err="1"/>
              <a:t>deleniti</a:t>
            </a:r>
            <a:r>
              <a:rPr lang="en-US"/>
              <a:t> </a:t>
            </a:r>
            <a:r>
              <a:rPr lang="en-US" err="1"/>
              <a:t>ei</a:t>
            </a:r>
            <a:r>
              <a:rPr lang="en-US"/>
              <a:t>. </a:t>
            </a:r>
            <a:r>
              <a:rPr lang="en-US" err="1"/>
              <a:t>Illud</a:t>
            </a:r>
            <a:r>
              <a:rPr lang="en-US"/>
              <a:t> postulant </a:t>
            </a:r>
            <a:br>
              <a:rPr lang="en-US"/>
            </a:br>
            <a:r>
              <a:rPr lang="en-US" err="1"/>
              <a:t>adversarium</a:t>
            </a:r>
            <a:r>
              <a:rPr lang="en-US"/>
              <a:t> </a:t>
            </a:r>
            <a:r>
              <a:rPr lang="en-US" err="1"/>
              <a:t>ei</a:t>
            </a:r>
            <a:r>
              <a:rPr lang="en-US"/>
              <a:t> his.”</a:t>
            </a:r>
          </a:p>
        </p:txBody>
      </p:sp>
      <p:sp>
        <p:nvSpPr>
          <p:cNvPr id="7"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8" name="Picture 7"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579290"/>
            <a:ext cx="2555851" cy="182880"/>
          </a:xfrm>
          <a:prstGeom prst="rect">
            <a:avLst/>
          </a:prstGeom>
        </p:spPr>
      </p:pic>
    </p:spTree>
    <p:extLst>
      <p:ext uri="{BB962C8B-B14F-4D97-AF65-F5344CB8AC3E}">
        <p14:creationId xmlns:p14="http://schemas.microsoft.com/office/powerpoint/2010/main" val="7046674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1A76-EC14-4347-B38D-9EACC55FCEE0}"/>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505440A-81DB-48A4-96DC-85E1803358FE}"/>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2415B8-7C3F-4DC6-BCE2-017CF31A8470}"/>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B12BBC4-978A-4192-A7EF-9D8EF20F48C3}"/>
              </a:ext>
            </a:extLst>
          </p:cNvPr>
          <p:cNvSpPr>
            <a:spLocks noGrp="1"/>
          </p:cNvSpPr>
          <p:nvPr>
            <p:ph type="dt" sz="half" idx="10"/>
          </p:nvPr>
        </p:nvSpPr>
        <p:spPr/>
        <p:txBody>
          <a:bodyPr/>
          <a:lstStyle/>
          <a:p>
            <a:fld id="{7496DC5D-FD1B-4970-B4F6-932C93716AAD}" type="datetime1">
              <a:rPr lang="en-US" smtClean="0"/>
              <a:t>11/13/2020</a:t>
            </a:fld>
            <a:endParaRPr lang="en-US"/>
          </a:p>
        </p:txBody>
      </p:sp>
      <p:sp>
        <p:nvSpPr>
          <p:cNvPr id="6" name="Footer Placeholder 5">
            <a:extLst>
              <a:ext uri="{FF2B5EF4-FFF2-40B4-BE49-F238E27FC236}">
                <a16:creationId xmlns:a16="http://schemas.microsoft.com/office/drawing/2014/main" id="{427FCA5C-017F-4058-B293-D7AE0B0ADF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F297C9-8654-4F26-93DB-711F5D29029A}"/>
              </a:ext>
            </a:extLst>
          </p:cNvPr>
          <p:cNvSpPr>
            <a:spLocks noGrp="1"/>
          </p:cNvSpPr>
          <p:nvPr>
            <p:ph type="sldNum" sz="quarter" idx="12"/>
          </p:nvPr>
        </p:nvSpPr>
        <p:spPr/>
        <p:txBody>
          <a:bodyPr/>
          <a:lstStyle/>
          <a:p>
            <a:fld id="{6A5C3589-E3E9-46B8-BC1A-EAEF8D0DB9CD}" type="slidenum">
              <a:rPr lang="en-US" smtClean="0"/>
              <a:t>‹#›</a:t>
            </a:fld>
            <a:endParaRPr lang="en-US"/>
          </a:p>
        </p:txBody>
      </p:sp>
    </p:spTree>
    <p:extLst>
      <p:ext uri="{BB962C8B-B14F-4D97-AF65-F5344CB8AC3E}">
        <p14:creationId xmlns:p14="http://schemas.microsoft.com/office/powerpoint/2010/main" val="3049495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ue Title Slide">
    <p:bg>
      <p:bgPr>
        <a:solidFill>
          <a:schemeClr val="accent4"/>
        </a:solidFill>
        <a:effectLst/>
      </p:bgPr>
    </p:bg>
    <p:spTree>
      <p:nvGrpSpPr>
        <p:cNvPr id="1" name=""/>
        <p:cNvGrpSpPr/>
        <p:nvPr/>
      </p:nvGrpSpPr>
      <p:grpSpPr>
        <a:xfrm>
          <a:off x="0" y="0"/>
          <a:ext cx="0" cy="0"/>
          <a:chOff x="0" y="0"/>
          <a:chExt cx="0" cy="0"/>
        </a:xfrm>
      </p:grpSpPr>
      <p:sp>
        <p:nvSpPr>
          <p:cNvPr id="14" name="Pentagon 13"/>
          <p:cNvSpPr>
            <a:spLocks noChangeAspect="1"/>
          </p:cNvSpPr>
          <p:nvPr userDrawn="1"/>
        </p:nvSpPr>
        <p:spPr>
          <a:xfrm>
            <a:off x="1555316" y="0"/>
            <a:ext cx="3829485" cy="6864096"/>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Pentagon 14"/>
          <p:cNvSpPr>
            <a:spLocks noChangeAspect="1"/>
          </p:cNvSpPr>
          <p:nvPr userDrawn="1"/>
        </p:nvSpPr>
        <p:spPr>
          <a:xfrm>
            <a:off x="0" y="0"/>
            <a:ext cx="3829485" cy="6864096"/>
          </a:xfrm>
          <a:prstGeom prst="homePlate">
            <a:avLst>
              <a:gd name="adj" fmla="val 36290"/>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userDrawn="1"/>
        </p:nvSpPr>
        <p:spPr>
          <a:xfrm flipV="1">
            <a:off x="0" y="5035296"/>
            <a:ext cx="12192000" cy="182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itle 1"/>
          <p:cNvSpPr>
            <a:spLocks noGrp="1"/>
          </p:cNvSpPr>
          <p:nvPr>
            <p:ph type="ctrTitle" hasCustomPrompt="1"/>
          </p:nvPr>
        </p:nvSpPr>
        <p:spPr>
          <a:xfrm>
            <a:off x="914400" y="1638302"/>
            <a:ext cx="10363200" cy="1827843"/>
          </a:xfrm>
        </p:spPr>
        <p:txBody>
          <a:bodyPr lIns="0" tIns="0" rIns="0" bIns="0" anchor="b">
            <a:noAutofit/>
          </a:bodyPr>
          <a:lstStyle>
            <a:lvl1pPr algn="r">
              <a:defRPr sz="2800" b="0" i="0">
                <a:solidFill>
                  <a:srgbClr val="FFFFFF"/>
                </a:solidFill>
                <a:latin typeface="Arial"/>
                <a:cs typeface="Arial"/>
              </a:defRPr>
            </a:lvl1pPr>
          </a:lstStyle>
          <a:p>
            <a:r>
              <a:rPr lang="en-US"/>
              <a:t>Title of the presentation</a:t>
            </a:r>
          </a:p>
        </p:txBody>
      </p:sp>
      <p:sp>
        <p:nvSpPr>
          <p:cNvPr id="11" name="Subtitle 2"/>
          <p:cNvSpPr>
            <a:spLocks noGrp="1"/>
          </p:cNvSpPr>
          <p:nvPr>
            <p:ph type="subTitle" idx="1" hasCustomPrompt="1"/>
          </p:nvPr>
        </p:nvSpPr>
        <p:spPr>
          <a:xfrm>
            <a:off x="914400" y="3566160"/>
            <a:ext cx="10363200" cy="686376"/>
          </a:xfrm>
        </p:spPr>
        <p:txBody>
          <a:bodyPr lIns="0" tIns="0" rIns="0" bIns="0" anchor="t">
            <a:noAutofit/>
          </a:bodyPr>
          <a:lstStyle>
            <a:lvl1pPr marL="0" indent="0" algn="r">
              <a:buNone/>
              <a:defRPr sz="1400" b="0" i="1" spc="100">
                <a:solidFill>
                  <a:schemeClr val="bg1"/>
                </a:solidFill>
                <a:latin typeface="Arial"/>
                <a:cs typeface="Aria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Subtitle goes here </a:t>
            </a:r>
          </a:p>
        </p:txBody>
      </p:sp>
      <p:pic>
        <p:nvPicPr>
          <p:cNvPr id="13" name="Picture 12" descr="NCI-Logo-Color.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09603" y="5710324"/>
            <a:ext cx="5324687" cy="508000"/>
          </a:xfrm>
          <a:prstGeom prst="rect">
            <a:avLst/>
          </a:prstGeom>
        </p:spPr>
      </p:pic>
      <p:sp>
        <p:nvSpPr>
          <p:cNvPr id="9" name="Date Placeholder 3"/>
          <p:cNvSpPr>
            <a:spLocks noGrp="1"/>
          </p:cNvSpPr>
          <p:nvPr>
            <p:ph type="dt" sz="half" idx="2"/>
          </p:nvPr>
        </p:nvSpPr>
        <p:spPr>
          <a:xfrm>
            <a:off x="8534400" y="5727700"/>
            <a:ext cx="3048000" cy="474576"/>
          </a:xfrm>
          <a:prstGeom prst="rect">
            <a:avLst/>
          </a:prstGeom>
        </p:spPr>
        <p:txBody>
          <a:bodyPr vert="horz" lIns="0" tIns="0" rIns="0" bIns="0" rtlCol="0" anchor="ctr"/>
          <a:lstStyle>
            <a:lvl1pPr algn="r" fontAlgn="auto">
              <a:spcBef>
                <a:spcPts val="0"/>
              </a:spcBef>
              <a:spcAft>
                <a:spcPts val="0"/>
              </a:spcAft>
              <a:defRPr lang="en-US" sz="1400" smtClean="0"/>
            </a:lvl1pPr>
          </a:lstStyle>
          <a:p>
            <a:pPr>
              <a:defRPr/>
            </a:pPr>
            <a:fld id="{70C7D1BF-CFA0-40DF-A5E6-388CEE7AA78B}" type="datetime1">
              <a:rPr lang="en-US" smtClean="0"/>
              <a:t>11/13/2020</a:t>
            </a:fld>
            <a:endParaRPr lang="en-US"/>
          </a:p>
        </p:txBody>
      </p:sp>
    </p:spTree>
    <p:extLst>
      <p:ext uri="{BB962C8B-B14F-4D97-AF65-F5344CB8AC3E}">
        <p14:creationId xmlns:p14="http://schemas.microsoft.com/office/powerpoint/2010/main" val="1153456241"/>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569480" y="0"/>
            <a:ext cx="3829485" cy="6864096"/>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Pentagon 12"/>
          <p:cNvSpPr>
            <a:spLocks noChangeAspect="1"/>
          </p:cNvSpPr>
          <p:nvPr userDrawn="1"/>
        </p:nvSpPr>
        <p:spPr>
          <a:xfrm>
            <a:off x="14167" y="0"/>
            <a:ext cx="3829485" cy="6864096"/>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itle 1"/>
          <p:cNvSpPr>
            <a:spLocks noGrp="1"/>
          </p:cNvSpPr>
          <p:nvPr>
            <p:ph type="title" hasCustomPrompt="1"/>
          </p:nvPr>
        </p:nvSpPr>
        <p:spPr>
          <a:xfrm>
            <a:off x="658368" y="1828800"/>
            <a:ext cx="4023360" cy="18288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a:t>Agenda</a:t>
            </a:r>
          </a:p>
        </p:txBody>
      </p:sp>
      <p:sp>
        <p:nvSpPr>
          <p:cNvPr id="7"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9" name="Picture 8"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6486144"/>
            <a:ext cx="2555851" cy="243840"/>
          </a:xfrm>
          <a:prstGeom prst="rect">
            <a:avLst/>
          </a:prstGeom>
        </p:spPr>
      </p:pic>
      <p:sp>
        <p:nvSpPr>
          <p:cNvPr id="11" name="Text Placeholder 12"/>
          <p:cNvSpPr>
            <a:spLocks noGrp="1"/>
          </p:cNvSpPr>
          <p:nvPr>
            <p:ph type="body" sz="quarter" idx="11" hasCustomPrompt="1"/>
          </p:nvPr>
        </p:nvSpPr>
        <p:spPr>
          <a:xfrm>
            <a:off x="5779008" y="0"/>
            <a:ext cx="5730240" cy="6864096"/>
          </a:xfrm>
        </p:spPr>
        <p:txBody>
          <a:bodyPr anchor="ctr">
            <a:noAutofit/>
          </a:bodyPr>
          <a:lstStyle>
            <a:lvl1pPr marL="457189" marR="0" indent="-457189" algn="l" defTabSz="457189"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783" marR="0" indent="-228594" algn="l" defTabSz="457189"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a:t>Agenda Item 1</a:t>
            </a:r>
          </a:p>
          <a:p>
            <a:pPr lvl="1"/>
            <a:r>
              <a:rPr lang="en-US"/>
              <a:t>Agenda Item 1a</a:t>
            </a:r>
          </a:p>
          <a:p>
            <a:pPr lvl="1"/>
            <a:r>
              <a:rPr lang="en-US"/>
              <a:t>Agenda Item 1b</a:t>
            </a:r>
          </a:p>
          <a:p>
            <a:r>
              <a:rPr lang="en-US"/>
              <a:t>Agenda Item 2</a:t>
            </a:r>
          </a:p>
          <a:p>
            <a:pPr lvl="1"/>
            <a:r>
              <a:rPr lang="en-US"/>
              <a:t>Agenda Item 2a</a:t>
            </a:r>
          </a:p>
          <a:p>
            <a:pPr lvl="1"/>
            <a:r>
              <a:rPr lang="en-US"/>
              <a:t>Agenda Item 2b</a:t>
            </a:r>
          </a:p>
          <a:p>
            <a:r>
              <a:rPr lang="en-US"/>
              <a:t>Agenda Item 3</a:t>
            </a:r>
          </a:p>
          <a:p>
            <a:pPr marL="685783" marR="0" lvl="1" indent="-228594" algn="l" defTabSz="457189" rtl="0" eaLnBrk="1" fontAlgn="auto" latinLnBrk="0" hangingPunct="1">
              <a:lnSpc>
                <a:spcPct val="100000"/>
              </a:lnSpc>
              <a:spcBef>
                <a:spcPts val="0"/>
              </a:spcBef>
              <a:spcAft>
                <a:spcPts val="1000"/>
              </a:spcAft>
              <a:buClr>
                <a:schemeClr val="accent1"/>
              </a:buClr>
              <a:buSzTx/>
              <a:buFont typeface="Wingdings" charset="2"/>
              <a:buChar char="§"/>
              <a:tabLst/>
              <a:defRPr/>
            </a:pPr>
            <a:r>
              <a:rPr lang="en-US"/>
              <a:t>Agenda Item 3a</a:t>
            </a:r>
          </a:p>
          <a:p>
            <a:pPr marL="685783" marR="0" lvl="1" indent="-228594" algn="l" defTabSz="457189" rtl="0" eaLnBrk="1" fontAlgn="auto" latinLnBrk="0" hangingPunct="1">
              <a:lnSpc>
                <a:spcPct val="100000"/>
              </a:lnSpc>
              <a:spcBef>
                <a:spcPts val="0"/>
              </a:spcBef>
              <a:spcAft>
                <a:spcPts val="1000"/>
              </a:spcAft>
              <a:buClr>
                <a:schemeClr val="accent1"/>
              </a:buClr>
              <a:buSzTx/>
              <a:buFont typeface="Wingdings" charset="2"/>
              <a:buChar char="§"/>
              <a:tabLst/>
              <a:defRPr/>
            </a:pPr>
            <a:r>
              <a:rPr lang="en-US"/>
              <a:t>Agenda Item 3b</a:t>
            </a:r>
          </a:p>
        </p:txBody>
      </p:sp>
    </p:spTree>
    <p:extLst>
      <p:ext uri="{BB962C8B-B14F-4D97-AF65-F5344CB8AC3E}">
        <p14:creationId xmlns:p14="http://schemas.microsoft.com/office/powerpoint/2010/main" val="41852947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ue Section Break">
    <p:bg>
      <p:bgPr>
        <a:solidFill>
          <a:schemeClr val="accent4"/>
        </a:solidFill>
        <a:effectLst/>
      </p:bgPr>
    </p:bg>
    <p:spTree>
      <p:nvGrpSpPr>
        <p:cNvPr id="1" name=""/>
        <p:cNvGrpSpPr/>
        <p:nvPr/>
      </p:nvGrpSpPr>
      <p:grpSpPr>
        <a:xfrm>
          <a:off x="0" y="0"/>
          <a:ext cx="0" cy="0"/>
          <a:chOff x="0" y="0"/>
          <a:chExt cx="0" cy="0"/>
        </a:xfrm>
      </p:grpSpPr>
      <p:sp>
        <p:nvSpPr>
          <p:cNvPr id="11" name="Pentagon 10"/>
          <p:cNvSpPr/>
          <p:nvPr userDrawn="1"/>
        </p:nvSpPr>
        <p:spPr>
          <a:xfrm>
            <a:off x="0" y="0"/>
            <a:ext cx="11277597"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Pentagon 11"/>
          <p:cNvSpPr/>
          <p:nvPr userDrawn="1"/>
        </p:nvSpPr>
        <p:spPr>
          <a:xfrm>
            <a:off x="1" y="0"/>
            <a:ext cx="9719731"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itle 1"/>
          <p:cNvSpPr>
            <a:spLocks noGrp="1"/>
          </p:cNvSpPr>
          <p:nvPr>
            <p:ph type="ctrTitle" hasCustomPrompt="1"/>
          </p:nvPr>
        </p:nvSpPr>
        <p:spPr>
          <a:xfrm>
            <a:off x="4572002" y="2423160"/>
            <a:ext cx="6705599" cy="1828800"/>
          </a:xfrm>
        </p:spPr>
        <p:txBody>
          <a:bodyPr lIns="0" tIns="0" rIns="0" bIns="0" anchor="b">
            <a:noAutofit/>
          </a:bodyPr>
          <a:lstStyle>
            <a:lvl1pPr algn="r">
              <a:defRPr sz="2800" spc="-80">
                <a:solidFill>
                  <a:schemeClr val="bg1"/>
                </a:solidFill>
                <a:latin typeface="+mj-lt"/>
                <a:cs typeface="SapientSansBold"/>
              </a:defRPr>
            </a:lvl1pPr>
          </a:lstStyle>
          <a:p>
            <a:pPr lvl="0"/>
            <a:r>
              <a:rPr lang="en-US"/>
              <a:t>Section title</a:t>
            </a:r>
          </a:p>
        </p:txBody>
      </p:sp>
      <p:sp>
        <p:nvSpPr>
          <p:cNvPr id="10" name="Subtitle 2"/>
          <p:cNvSpPr>
            <a:spLocks noGrp="1"/>
          </p:cNvSpPr>
          <p:nvPr>
            <p:ph type="subTitle" idx="1" hasCustomPrompt="1"/>
          </p:nvPr>
        </p:nvSpPr>
        <p:spPr>
          <a:xfrm>
            <a:off x="4572000" y="4343400"/>
            <a:ext cx="6697189" cy="685800"/>
          </a:xfrm>
        </p:spPr>
        <p:txBody>
          <a:bodyPr lIns="0" tIns="0" rIns="0" bIns="0">
            <a:noAutofit/>
          </a:bodyPr>
          <a:lstStyle>
            <a:lvl1pPr marL="0" indent="0" algn="r">
              <a:buNone/>
              <a:defRPr sz="1400" b="0" i="1" spc="100">
                <a:solidFill>
                  <a:srgbClr val="FFFFFF"/>
                </a:solidFill>
                <a:latin typeface="+mn-lt"/>
                <a:cs typeface="SapientCentroSlab-Ligh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Subtitle goes here</a:t>
            </a:r>
          </a:p>
        </p:txBody>
      </p:sp>
      <p:sp>
        <p:nvSpPr>
          <p:cNvPr id="8"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a:solidFill>
                <a:srgbClr val="FFFFFF"/>
              </a:solidFill>
              <a:latin typeface="+mn-lt"/>
              <a:cs typeface="SapientSansRegular"/>
            </a:endParaRPr>
          </a:p>
        </p:txBody>
      </p:sp>
      <p:pic>
        <p:nvPicPr>
          <p:cNvPr id="13" name="Picture 12"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3" y="6486144"/>
            <a:ext cx="2555849" cy="243840"/>
          </a:xfrm>
          <a:prstGeom prst="rect">
            <a:avLst/>
          </a:prstGeom>
        </p:spPr>
      </p:pic>
    </p:spTree>
    <p:extLst>
      <p:ext uri="{BB962C8B-B14F-4D97-AF65-F5344CB8AC3E}">
        <p14:creationId xmlns:p14="http://schemas.microsoft.com/office/powerpoint/2010/main" val="15864726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ue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2031144" y="0"/>
            <a:ext cx="3829485" cy="6864096"/>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Pentagon 9"/>
          <p:cNvSpPr>
            <a:spLocks noChangeAspect="1"/>
          </p:cNvSpPr>
          <p:nvPr userDrawn="1"/>
        </p:nvSpPr>
        <p:spPr>
          <a:xfrm>
            <a:off x="2" y="0"/>
            <a:ext cx="4305313" cy="6864096"/>
          </a:xfrm>
          <a:prstGeom prst="homePlate">
            <a:avLst>
              <a:gd name="adj" fmla="val 32357"/>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itle 1"/>
          <p:cNvSpPr>
            <a:spLocks noGrp="1"/>
          </p:cNvSpPr>
          <p:nvPr>
            <p:ph type="ctrTitle" hasCustomPrompt="1"/>
          </p:nvPr>
        </p:nvSpPr>
        <p:spPr>
          <a:xfrm>
            <a:off x="5860629" y="2423160"/>
            <a:ext cx="5416971" cy="1828800"/>
          </a:xfrm>
        </p:spPr>
        <p:txBody>
          <a:bodyPr lIns="0" tIns="0" rIns="0" bIns="0" anchor="b">
            <a:noAutofit/>
          </a:bodyPr>
          <a:lstStyle>
            <a:lvl1pPr algn="r">
              <a:defRPr sz="2800" spc="-80">
                <a:solidFill>
                  <a:srgbClr val="BB0E3D"/>
                </a:solidFill>
                <a:latin typeface="+mj-lt"/>
                <a:cs typeface="SapientSansBold"/>
              </a:defRPr>
            </a:lvl1pPr>
          </a:lstStyle>
          <a:p>
            <a:pPr lvl="0"/>
            <a:r>
              <a:rPr lang="en-US"/>
              <a:t>Section title</a:t>
            </a:r>
          </a:p>
        </p:txBody>
      </p:sp>
      <p:sp>
        <p:nvSpPr>
          <p:cNvPr id="9" name="Subtitle 2"/>
          <p:cNvSpPr>
            <a:spLocks noGrp="1"/>
          </p:cNvSpPr>
          <p:nvPr>
            <p:ph type="subTitle" idx="1" hasCustomPrompt="1"/>
          </p:nvPr>
        </p:nvSpPr>
        <p:spPr>
          <a:xfrm>
            <a:off x="5860628" y="4343400"/>
            <a:ext cx="5408560" cy="685800"/>
          </a:xfrm>
        </p:spPr>
        <p:txBody>
          <a:bodyPr lIns="0" tIns="0" rIns="0" bIns="0">
            <a:noAutofit/>
          </a:bodyPr>
          <a:lstStyle>
            <a:lvl1pPr marL="0" indent="0" algn="r">
              <a:buNone/>
              <a:defRPr sz="1400" b="0" i="1" spc="100">
                <a:solidFill>
                  <a:schemeClr val="accent3"/>
                </a:solidFill>
                <a:latin typeface="+mn-lt"/>
                <a:cs typeface="SapientCentroSlab-Ligh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Subtitle goes here</a:t>
            </a:r>
          </a:p>
        </p:txBody>
      </p:sp>
      <p:pic>
        <p:nvPicPr>
          <p:cNvPr id="11" name="Picture 10"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3" y="6486144"/>
            <a:ext cx="2555849" cy="243840"/>
          </a:xfrm>
          <a:prstGeom prst="rect">
            <a:avLst/>
          </a:prstGeom>
        </p:spPr>
      </p:pic>
      <p:sp>
        <p:nvSpPr>
          <p:cNvPr id="13"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Tree>
    <p:extLst>
      <p:ext uri="{BB962C8B-B14F-4D97-AF65-F5344CB8AC3E}">
        <p14:creationId xmlns:p14="http://schemas.microsoft.com/office/powerpoint/2010/main" val="30477339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4"/>
        </a:solidFill>
        <a:effectLst/>
      </p:bgPr>
    </p:bg>
    <p:spTree>
      <p:nvGrpSpPr>
        <p:cNvPr id="1" name=""/>
        <p:cNvGrpSpPr/>
        <p:nvPr/>
      </p:nvGrpSpPr>
      <p:grpSpPr>
        <a:xfrm>
          <a:off x="0" y="0"/>
          <a:ext cx="0" cy="0"/>
          <a:chOff x="0" y="0"/>
          <a:chExt cx="0" cy="0"/>
        </a:xfrm>
      </p:grpSpPr>
      <p:sp>
        <p:nvSpPr>
          <p:cNvPr id="5" name="Pentagon 4"/>
          <p:cNvSpPr/>
          <p:nvPr userDrawn="1"/>
        </p:nvSpPr>
        <p:spPr>
          <a:xfrm>
            <a:off x="0" y="0"/>
            <a:ext cx="11277597"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Pentagon 7"/>
          <p:cNvSpPr/>
          <p:nvPr userDrawn="1"/>
        </p:nvSpPr>
        <p:spPr>
          <a:xfrm>
            <a:off x="1" y="0"/>
            <a:ext cx="9719731"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0" hasCustomPrompt="1"/>
          </p:nvPr>
        </p:nvSpPr>
        <p:spPr>
          <a:xfrm>
            <a:off x="914400" y="1828800"/>
            <a:ext cx="10363200" cy="3200400"/>
          </a:xfrm>
        </p:spPr>
        <p:txBody>
          <a:bodyPr anchor="ctr">
            <a:noAutofit/>
          </a:bodyPr>
          <a:lstStyle>
            <a:lvl1pPr marL="0" indent="0" algn="ctr">
              <a:spcAft>
                <a:spcPts val="0"/>
              </a:spcAft>
              <a:buNone/>
              <a:defRPr sz="2400" b="0" i="1" baseline="0">
                <a:solidFill>
                  <a:srgbClr val="FFFFFF"/>
                </a:solidFill>
                <a:latin typeface="+mn-lt"/>
                <a:cs typeface="SapientCentroSlab-Light"/>
              </a:defRPr>
            </a:lvl1pPr>
          </a:lstStyle>
          <a:p>
            <a:pPr lvl="0"/>
            <a:r>
              <a:rPr lang="en-US"/>
              <a:t>Vision Quote</a:t>
            </a:r>
            <a:br>
              <a:rPr lang="en-US"/>
            </a:br>
            <a:r>
              <a:rPr lang="en-US"/>
              <a:t>“</a:t>
            </a:r>
            <a:r>
              <a:rPr lang="en-US" err="1"/>
              <a:t>Lorem</a:t>
            </a:r>
            <a:r>
              <a:rPr lang="en-US"/>
              <a:t> </a:t>
            </a:r>
            <a:r>
              <a:rPr lang="en-US" err="1"/>
              <a:t>ipsum</a:t>
            </a:r>
            <a:r>
              <a:rPr lang="en-US"/>
              <a:t> dolor sit </a:t>
            </a:r>
            <a:r>
              <a:rPr lang="en-US" err="1"/>
              <a:t>amet</a:t>
            </a:r>
            <a:r>
              <a:rPr lang="en-US"/>
              <a:t>, fugit </a:t>
            </a:r>
            <a:r>
              <a:rPr lang="en-US" err="1"/>
              <a:t>liberavisse</a:t>
            </a:r>
            <a:r>
              <a:rPr lang="en-US"/>
              <a:t> </a:t>
            </a:r>
            <a:br>
              <a:rPr lang="en-US"/>
            </a:br>
            <a:r>
              <a:rPr lang="en-US" err="1"/>
              <a:t>nec</a:t>
            </a:r>
            <a:r>
              <a:rPr lang="en-US"/>
              <a:t> at. </a:t>
            </a:r>
            <a:r>
              <a:rPr lang="en-US" err="1"/>
              <a:t>Essent</a:t>
            </a:r>
            <a:r>
              <a:rPr lang="en-US"/>
              <a:t> </a:t>
            </a:r>
            <a:r>
              <a:rPr lang="en-US" err="1"/>
              <a:t>elaboraret</a:t>
            </a:r>
            <a:r>
              <a:rPr lang="en-US"/>
              <a:t> </a:t>
            </a:r>
            <a:r>
              <a:rPr lang="en-US" err="1"/>
              <a:t>conclusionemque</a:t>
            </a:r>
            <a:r>
              <a:rPr lang="en-US"/>
              <a:t> </a:t>
            </a:r>
            <a:br>
              <a:rPr lang="en-US"/>
            </a:br>
            <a:r>
              <a:rPr lang="en-US" err="1"/>
              <a:t>eam</a:t>
            </a:r>
            <a:r>
              <a:rPr lang="en-US"/>
              <a:t> id. Quo ex </a:t>
            </a:r>
            <a:r>
              <a:rPr lang="en-US" err="1"/>
              <a:t>laboramus</a:t>
            </a:r>
            <a:r>
              <a:rPr lang="en-US"/>
              <a:t> </a:t>
            </a:r>
            <a:r>
              <a:rPr lang="en-US" err="1"/>
              <a:t>accommodare</a:t>
            </a:r>
            <a:r>
              <a:rPr lang="en-US"/>
              <a:t>, </a:t>
            </a:r>
            <a:br>
              <a:rPr lang="en-US"/>
            </a:br>
            <a:r>
              <a:rPr lang="en-US"/>
              <a:t>his </a:t>
            </a:r>
            <a:r>
              <a:rPr lang="en-US" err="1"/>
              <a:t>falli</a:t>
            </a:r>
            <a:r>
              <a:rPr lang="en-US"/>
              <a:t> </a:t>
            </a:r>
            <a:r>
              <a:rPr lang="en-US" err="1"/>
              <a:t>deleniti</a:t>
            </a:r>
            <a:r>
              <a:rPr lang="en-US"/>
              <a:t> </a:t>
            </a:r>
            <a:r>
              <a:rPr lang="en-US" err="1"/>
              <a:t>ei</a:t>
            </a:r>
            <a:r>
              <a:rPr lang="en-US"/>
              <a:t>. </a:t>
            </a:r>
            <a:r>
              <a:rPr lang="en-US" err="1"/>
              <a:t>Illud</a:t>
            </a:r>
            <a:r>
              <a:rPr lang="en-US"/>
              <a:t> postulant </a:t>
            </a:r>
            <a:br>
              <a:rPr lang="en-US"/>
            </a:br>
            <a:r>
              <a:rPr lang="en-US" err="1"/>
              <a:t>adversarium</a:t>
            </a:r>
            <a:r>
              <a:rPr lang="en-US"/>
              <a:t> </a:t>
            </a:r>
            <a:r>
              <a:rPr lang="en-US" err="1"/>
              <a:t>ei</a:t>
            </a:r>
            <a:r>
              <a:rPr lang="en-US"/>
              <a:t> his.”</a:t>
            </a:r>
          </a:p>
        </p:txBody>
      </p:sp>
      <p:sp>
        <p:nvSpPr>
          <p:cNvPr id="7"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a:solidFill>
                <a:srgbClr val="FFFFFF"/>
              </a:solidFill>
              <a:latin typeface="+mn-lt"/>
              <a:cs typeface="SapientSansRegular"/>
            </a:endParaRPr>
          </a:p>
        </p:txBody>
      </p:sp>
      <p:pic>
        <p:nvPicPr>
          <p:cNvPr id="10" name="Picture 9"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3" y="6486144"/>
            <a:ext cx="2555849" cy="243840"/>
          </a:xfrm>
          <a:prstGeom prst="rect">
            <a:avLst/>
          </a:prstGeom>
        </p:spPr>
      </p:pic>
    </p:spTree>
    <p:extLst>
      <p:ext uri="{BB962C8B-B14F-4D97-AF65-F5344CB8AC3E}">
        <p14:creationId xmlns:p14="http://schemas.microsoft.com/office/powerpoint/2010/main" val="33505659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7"/>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2"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6486144"/>
            <a:ext cx="2555851" cy="243840"/>
          </a:xfrm>
          <a:prstGeom prst="rect">
            <a:avLst/>
          </a:prstGeom>
        </p:spPr>
      </p:pic>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9231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7"/>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2"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5"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15345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7"/>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6486144"/>
            <a:ext cx="2555851" cy="243840"/>
          </a:xfrm>
          <a:prstGeom prst="rect">
            <a:avLst/>
          </a:prstGeom>
        </p:spPr>
      </p:pic>
      <p:sp>
        <p:nvSpPr>
          <p:cNvPr id="6" name="Content Placeholder 2"/>
          <p:cNvSpPr>
            <a:spLocks noGrp="1"/>
          </p:cNvSpPr>
          <p:nvPr>
            <p:ph sz="quarter" idx="11"/>
          </p:nvPr>
        </p:nvSpPr>
        <p:spPr>
          <a:xfrm>
            <a:off x="658370"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2"/>
          </p:nvPr>
        </p:nvSpPr>
        <p:spPr>
          <a:xfrm>
            <a:off x="6349409"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1609575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7"/>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5" name="Content Placeholder 4"/>
          <p:cNvSpPr>
            <a:spLocks noGrp="1"/>
          </p:cNvSpPr>
          <p:nvPr>
            <p:ph sz="quarter" idx="12"/>
          </p:nvPr>
        </p:nvSpPr>
        <p:spPr>
          <a:xfrm>
            <a:off x="6349409" y="1426633"/>
            <a:ext cx="5196417" cy="480060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658370"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6997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9"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579290"/>
            <a:ext cx="2555851" cy="182880"/>
          </a:xfrm>
          <a:prstGeom prst="rect">
            <a:avLst/>
          </a:prstGeom>
        </p:spPr>
      </p:pic>
      <p:sp>
        <p:nvSpPr>
          <p:cNvPr id="3" name="Content Placeholder 2"/>
          <p:cNvSpPr>
            <a:spLocks noGrp="1"/>
          </p:cNvSpPr>
          <p:nvPr>
            <p:ph sz="quarter" idx="11"/>
          </p:nvPr>
        </p:nvSpPr>
        <p:spPr>
          <a:xfrm>
            <a:off x="64202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0849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7"/>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6486144"/>
            <a:ext cx="2555851" cy="243840"/>
          </a:xfrm>
          <a:prstGeom prst="rect">
            <a:avLst/>
          </a:prstGeom>
        </p:spPr>
      </p:pic>
      <p:sp>
        <p:nvSpPr>
          <p:cNvPr id="6" name="Content Placeholder 2"/>
          <p:cNvSpPr>
            <a:spLocks noGrp="1"/>
          </p:cNvSpPr>
          <p:nvPr>
            <p:ph sz="quarter" idx="11"/>
          </p:nvPr>
        </p:nvSpPr>
        <p:spPr>
          <a:xfrm>
            <a:off x="6067977"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2"/>
          </p:nvPr>
        </p:nvSpPr>
        <p:spPr>
          <a:xfrm>
            <a:off x="658370"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7009305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7"/>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5" name="Content Placeholder 2"/>
          <p:cNvSpPr>
            <a:spLocks noGrp="1"/>
          </p:cNvSpPr>
          <p:nvPr>
            <p:ph sz="quarter" idx="11"/>
          </p:nvPr>
        </p:nvSpPr>
        <p:spPr>
          <a:xfrm>
            <a:off x="6067977"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2"/>
          </p:nvPr>
        </p:nvSpPr>
        <p:spPr>
          <a:xfrm>
            <a:off x="658370"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6360817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7"/>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0"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6486144"/>
            <a:ext cx="2555851" cy="243840"/>
          </a:xfrm>
          <a:prstGeom prst="rect">
            <a:avLst/>
          </a:prstGeom>
        </p:spPr>
      </p:pic>
    </p:spTree>
    <p:extLst>
      <p:ext uri="{BB962C8B-B14F-4D97-AF65-F5344CB8AC3E}">
        <p14:creationId xmlns:p14="http://schemas.microsoft.com/office/powerpoint/2010/main" val="16040569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7"/>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0"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Tree>
    <p:extLst>
      <p:ext uri="{BB962C8B-B14F-4D97-AF65-F5344CB8AC3E}">
        <p14:creationId xmlns:p14="http://schemas.microsoft.com/office/powerpoint/2010/main" val="37195209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11"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6486144"/>
            <a:ext cx="2555851" cy="243840"/>
          </a:xfrm>
          <a:prstGeom prst="rect">
            <a:avLst/>
          </a:prstGeom>
        </p:spPr>
      </p:pic>
    </p:spTree>
    <p:extLst>
      <p:ext uri="{BB962C8B-B14F-4D97-AF65-F5344CB8AC3E}">
        <p14:creationId xmlns:p14="http://schemas.microsoft.com/office/powerpoint/2010/main" val="39723590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Tree>
    <p:extLst>
      <p:ext uri="{BB962C8B-B14F-4D97-AF65-F5344CB8AC3E}">
        <p14:creationId xmlns:p14="http://schemas.microsoft.com/office/powerpoint/2010/main" val="15439638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ack Cover Blu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0" y="0"/>
            <a:ext cx="11277597"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Pentagon 8"/>
          <p:cNvSpPr/>
          <p:nvPr userDrawn="1"/>
        </p:nvSpPr>
        <p:spPr>
          <a:xfrm>
            <a:off x="1" y="0"/>
            <a:ext cx="9719731"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2" name="Group 1"/>
          <p:cNvGrpSpPr>
            <a:grpSpLocks noChangeAspect="1"/>
          </p:cNvGrpSpPr>
          <p:nvPr userDrawn="1"/>
        </p:nvGrpSpPr>
        <p:grpSpPr>
          <a:xfrm>
            <a:off x="3992035" y="2865121"/>
            <a:ext cx="4218368" cy="1084580"/>
            <a:chOff x="2333626" y="1990725"/>
            <a:chExt cx="4519680" cy="1162050"/>
          </a:xfrm>
        </p:grpSpPr>
        <p:pic>
          <p:nvPicPr>
            <p:cNvPr id="6" name="Picture 5" descr="NCI-Logo-Sta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3805" y="2133600"/>
              <a:ext cx="3119501" cy="852170"/>
            </a:xfrm>
            <a:prstGeom prst="rect">
              <a:avLst/>
            </a:prstGeom>
          </p:spPr>
        </p:pic>
        <p:pic>
          <p:nvPicPr>
            <p:cNvPr id="8" name="Picture 7" descr="4_hhs_logo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33626" y="1990725"/>
              <a:ext cx="1162050" cy="1162050"/>
            </a:xfrm>
            <a:prstGeom prst="rect">
              <a:avLst/>
            </a:prstGeom>
          </p:spPr>
        </p:pic>
      </p:grpSp>
      <p:sp>
        <p:nvSpPr>
          <p:cNvPr id="10" name="TextBox 13"/>
          <p:cNvSpPr txBox="1">
            <a:spLocks noChangeArrowheads="1"/>
          </p:cNvSpPr>
          <p:nvPr userDrawn="1"/>
        </p:nvSpPr>
        <p:spPr bwMode="auto">
          <a:xfrm>
            <a:off x="3519856" y="5808133"/>
            <a:ext cx="520097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600" b="1" err="1">
                <a:solidFill>
                  <a:schemeClr val="bg1"/>
                </a:solidFill>
                <a:latin typeface="Arial" charset="0"/>
              </a:rPr>
              <a:t>www.cancer.gov</a:t>
            </a:r>
            <a:r>
              <a:rPr lang="en-US" sz="1600" b="1">
                <a:solidFill>
                  <a:schemeClr val="bg1"/>
                </a:solidFill>
                <a:latin typeface="Arial" charset="0"/>
              </a:rPr>
              <a:t>                 </a:t>
            </a:r>
            <a:r>
              <a:rPr lang="en-US" sz="1600" b="1" err="1">
                <a:solidFill>
                  <a:schemeClr val="bg1"/>
                </a:solidFill>
                <a:latin typeface="Arial" charset="0"/>
              </a:rPr>
              <a:t>www.cancer.gov</a:t>
            </a:r>
            <a:r>
              <a:rPr lang="en-US" sz="1600" b="1">
                <a:solidFill>
                  <a:schemeClr val="bg1"/>
                </a:solidFill>
                <a:latin typeface="Arial" charset="0"/>
              </a:rPr>
              <a:t>/</a:t>
            </a:r>
            <a:r>
              <a:rPr lang="en-US" sz="1600" b="1" err="1">
                <a:solidFill>
                  <a:schemeClr val="bg1"/>
                </a:solidFill>
                <a:latin typeface="Arial" charset="0"/>
              </a:rPr>
              <a:t>espanol</a:t>
            </a:r>
            <a:endParaRPr lang="en-US" sz="1600" b="1">
              <a:solidFill>
                <a:schemeClr val="bg1"/>
              </a:solidFill>
              <a:latin typeface="Arial" charset="0"/>
            </a:endParaRPr>
          </a:p>
        </p:txBody>
      </p:sp>
    </p:spTree>
    <p:extLst>
      <p:ext uri="{BB962C8B-B14F-4D97-AF65-F5344CB8AC3E}">
        <p14:creationId xmlns:p14="http://schemas.microsoft.com/office/powerpoint/2010/main" val="18954235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1A76-EC14-4347-B38D-9EACC55FCEE0}"/>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505440A-81DB-48A4-96DC-85E1803358FE}"/>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2415B8-7C3F-4DC6-BCE2-017CF31A8470}"/>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B12BBC4-978A-4192-A7EF-9D8EF20F48C3}"/>
              </a:ext>
            </a:extLst>
          </p:cNvPr>
          <p:cNvSpPr>
            <a:spLocks noGrp="1"/>
          </p:cNvSpPr>
          <p:nvPr>
            <p:ph type="dt" sz="half" idx="10"/>
          </p:nvPr>
        </p:nvSpPr>
        <p:spPr/>
        <p:txBody>
          <a:bodyPr/>
          <a:lstStyle/>
          <a:p>
            <a:fld id="{7496DC5D-FD1B-4970-B4F6-932C93716AAD}" type="datetime1">
              <a:rPr lang="en-US" smtClean="0"/>
              <a:t>11/13/2020</a:t>
            </a:fld>
            <a:endParaRPr lang="en-US"/>
          </a:p>
        </p:txBody>
      </p:sp>
      <p:sp>
        <p:nvSpPr>
          <p:cNvPr id="6" name="Footer Placeholder 5">
            <a:extLst>
              <a:ext uri="{FF2B5EF4-FFF2-40B4-BE49-F238E27FC236}">
                <a16:creationId xmlns:a16="http://schemas.microsoft.com/office/drawing/2014/main" id="{427FCA5C-017F-4058-B293-D7AE0B0ADF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F297C9-8654-4F26-93DB-711F5D29029A}"/>
              </a:ext>
            </a:extLst>
          </p:cNvPr>
          <p:cNvSpPr>
            <a:spLocks noGrp="1"/>
          </p:cNvSpPr>
          <p:nvPr>
            <p:ph type="sldNum" sz="quarter" idx="12"/>
          </p:nvPr>
        </p:nvSpPr>
        <p:spPr/>
        <p:txBody>
          <a:bodyPr/>
          <a:lstStyle/>
          <a:p>
            <a:fld id="{6A5C3589-E3E9-46B8-BC1A-EAEF8D0DB9CD}" type="slidenum">
              <a:rPr lang="en-US" smtClean="0"/>
              <a:t>‹#›</a:t>
            </a:fld>
            <a:endParaRPr lang="en-US"/>
          </a:p>
        </p:txBody>
      </p:sp>
    </p:spTree>
    <p:extLst>
      <p:ext uri="{BB962C8B-B14F-4D97-AF65-F5344CB8AC3E}">
        <p14:creationId xmlns:p14="http://schemas.microsoft.com/office/powerpoint/2010/main" val="40571868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White Title Slide">
    <p:spTree>
      <p:nvGrpSpPr>
        <p:cNvPr id="1" name=""/>
        <p:cNvGrpSpPr/>
        <p:nvPr/>
      </p:nvGrpSpPr>
      <p:grpSpPr>
        <a:xfrm>
          <a:off x="0" y="0"/>
          <a:ext cx="0" cy="0"/>
          <a:chOff x="0" y="0"/>
          <a:chExt cx="0" cy="0"/>
        </a:xfrm>
      </p:grpSpPr>
      <p:sp>
        <p:nvSpPr>
          <p:cNvPr id="7" name="Pentagon 6"/>
          <p:cNvSpPr/>
          <p:nvPr userDrawn="1"/>
        </p:nvSpPr>
        <p:spPr>
          <a:xfrm>
            <a:off x="1557867" y="0"/>
            <a:ext cx="3826933" cy="6858000"/>
          </a:xfrm>
          <a:prstGeom prst="homePlate">
            <a:avLst>
              <a:gd name="adj" fmla="val 47787"/>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Pentagon 19"/>
          <p:cNvSpPr/>
          <p:nvPr userDrawn="1"/>
        </p:nvSpPr>
        <p:spPr>
          <a:xfrm>
            <a:off x="0" y="0"/>
            <a:ext cx="3826933" cy="6858000"/>
          </a:xfrm>
          <a:prstGeom prst="homePlate">
            <a:avLst>
              <a:gd name="adj" fmla="val 47787"/>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914400" y="1645920"/>
            <a:ext cx="10363200" cy="1827842"/>
          </a:xfrm>
        </p:spPr>
        <p:txBody>
          <a:bodyPr lIns="0" tIns="0" rIns="0" bIns="0" anchor="b">
            <a:noAutofit/>
          </a:bodyPr>
          <a:lstStyle>
            <a:lvl1pPr algn="r">
              <a:defRPr sz="3600" b="0" i="0">
                <a:solidFill>
                  <a:srgbClr val="123E57"/>
                </a:solidFill>
                <a:latin typeface="Arial"/>
                <a:cs typeface="Arial"/>
              </a:defRPr>
            </a:lvl1pPr>
          </a:lstStyle>
          <a:p>
            <a:r>
              <a:rPr lang="en-US"/>
              <a:t>Title of the presentation</a:t>
            </a:r>
          </a:p>
        </p:txBody>
      </p:sp>
      <p:sp>
        <p:nvSpPr>
          <p:cNvPr id="11" name="Subtitle 2"/>
          <p:cNvSpPr>
            <a:spLocks noGrp="1"/>
          </p:cNvSpPr>
          <p:nvPr>
            <p:ph type="subTitle" idx="1" hasCustomPrompt="1"/>
          </p:nvPr>
        </p:nvSpPr>
        <p:spPr>
          <a:xfrm>
            <a:off x="914400" y="3566160"/>
            <a:ext cx="10363200" cy="686376"/>
          </a:xfrm>
        </p:spPr>
        <p:txBody>
          <a:bodyPr lIns="0" tIns="0" rIns="0" bIns="0" anchor="t">
            <a:noAutofit/>
          </a:bodyPr>
          <a:lstStyle>
            <a:lvl1pPr marL="0" indent="0" algn="r">
              <a:buNone/>
              <a:defRPr sz="1800" b="0" i="1" spc="100">
                <a:solidFill>
                  <a:schemeClr val="accent3"/>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 </a:t>
            </a:r>
          </a:p>
        </p:txBody>
      </p:sp>
      <p:pic>
        <p:nvPicPr>
          <p:cNvPr id="9" name="Picture 8" descr="NCI-Logo-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710326"/>
            <a:ext cx="6632448" cy="474575"/>
          </a:xfrm>
          <a:prstGeom prst="rect">
            <a:avLst/>
          </a:prstGeom>
        </p:spPr>
      </p:pic>
      <p:sp>
        <p:nvSpPr>
          <p:cNvPr id="8" name="Date Placeholder 3"/>
          <p:cNvSpPr>
            <a:spLocks noGrp="1"/>
          </p:cNvSpPr>
          <p:nvPr>
            <p:ph type="dt" sz="half" idx="2"/>
          </p:nvPr>
        </p:nvSpPr>
        <p:spPr>
          <a:xfrm>
            <a:off x="8534400" y="5727700"/>
            <a:ext cx="3048000" cy="457200"/>
          </a:xfrm>
          <a:prstGeom prst="rect">
            <a:avLst/>
          </a:prstGeom>
        </p:spPr>
        <p:txBody>
          <a:bodyPr vert="horz" lIns="0" tIns="0" rIns="0" bIns="0" rtlCol="0" anchor="ctr"/>
          <a:lstStyle>
            <a:lvl1pPr algn="r" fontAlgn="auto">
              <a:spcBef>
                <a:spcPts val="0"/>
              </a:spcBef>
              <a:spcAft>
                <a:spcPts val="0"/>
              </a:spcAft>
              <a:defRPr lang="en-US" sz="1600" smtClean="0"/>
            </a:lvl1pPr>
          </a:lstStyle>
          <a:p>
            <a:pPr>
              <a:defRPr/>
            </a:pPr>
            <a:r>
              <a:rPr lang="en-US"/>
              <a:t>INSERT DATE</a:t>
            </a:r>
          </a:p>
        </p:txBody>
      </p:sp>
    </p:spTree>
    <p:extLst>
      <p:ext uri="{BB962C8B-B14F-4D97-AF65-F5344CB8AC3E}">
        <p14:creationId xmlns:p14="http://schemas.microsoft.com/office/powerpoint/2010/main" val="32704083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6" name="Pentagon 5"/>
          <p:cNvSpPr/>
          <p:nvPr userDrawn="1"/>
        </p:nvSpPr>
        <p:spPr>
          <a:xfrm>
            <a:off x="1557867" y="0"/>
            <a:ext cx="3826933" cy="6858000"/>
          </a:xfrm>
          <a:prstGeom prst="homePlate">
            <a:avLst>
              <a:gd name="adj" fmla="val 47787"/>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entagon 8"/>
          <p:cNvSpPr/>
          <p:nvPr userDrawn="1"/>
        </p:nvSpPr>
        <p:spPr>
          <a:xfrm>
            <a:off x="0" y="0"/>
            <a:ext cx="3826933" cy="6858000"/>
          </a:xfrm>
          <a:prstGeom prst="homePlate">
            <a:avLst>
              <a:gd name="adj" fmla="val 47787"/>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10" name="Text Placeholder 12"/>
          <p:cNvSpPr>
            <a:spLocks noGrp="1"/>
          </p:cNvSpPr>
          <p:nvPr>
            <p:ph type="body" sz="quarter" idx="10" hasCustomPrompt="1"/>
          </p:nvPr>
        </p:nvSpPr>
        <p:spPr>
          <a:xfrm>
            <a:off x="5779008" y="0"/>
            <a:ext cx="5730240" cy="6858000"/>
          </a:xfrm>
        </p:spPr>
        <p:txBody>
          <a:bodyPr anchor="ctr">
            <a:noAutofit/>
          </a:bodyPr>
          <a:lstStyle>
            <a:lvl1pPr marL="457200" marR="0" indent="-457200" algn="l" defTabSz="457200"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800" marR="0"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a:t>Agenda Item 1</a:t>
            </a:r>
          </a:p>
          <a:p>
            <a:pPr lvl="1"/>
            <a:r>
              <a:rPr lang="en-US"/>
              <a:t>Agenda Item 1a</a:t>
            </a:r>
          </a:p>
          <a:p>
            <a:pPr lvl="1"/>
            <a:r>
              <a:rPr lang="en-US"/>
              <a:t>Agenda Item 1b</a:t>
            </a:r>
          </a:p>
          <a:p>
            <a:r>
              <a:rPr lang="en-US"/>
              <a:t>Agenda Item 2</a:t>
            </a:r>
          </a:p>
          <a:p>
            <a:pPr lvl="1"/>
            <a:r>
              <a:rPr lang="en-US"/>
              <a:t>Agenda Item 2a</a:t>
            </a:r>
          </a:p>
          <a:p>
            <a:pPr lvl="1"/>
            <a:r>
              <a:rPr lang="en-US"/>
              <a:t>Agenda Item 2b</a:t>
            </a:r>
          </a:p>
          <a:p>
            <a:r>
              <a:rPr lang="en-US"/>
              <a:t>Agenda Item 3</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a:t>Agenda Item 3a</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a:t>Agenda Item 3b</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a:t>Agenda Item 3c</a:t>
            </a:r>
          </a:p>
          <a:p>
            <a:r>
              <a:rPr lang="en-US"/>
              <a:t>Agenda Item 4</a:t>
            </a:r>
          </a:p>
        </p:txBody>
      </p:sp>
      <p:sp>
        <p:nvSpPr>
          <p:cNvPr id="8" name="Title 1"/>
          <p:cNvSpPr>
            <a:spLocks noGrp="1"/>
          </p:cNvSpPr>
          <p:nvPr>
            <p:ph type="title" hasCustomPrompt="1"/>
          </p:nvPr>
        </p:nvSpPr>
        <p:spPr>
          <a:xfrm>
            <a:off x="658368" y="1737360"/>
            <a:ext cx="4023360" cy="18288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a:t>Agenda</a:t>
            </a:r>
          </a:p>
        </p:txBody>
      </p:sp>
      <p:pic>
        <p:nvPicPr>
          <p:cNvPr id="2" name="Picture 1"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579290"/>
            <a:ext cx="2555851" cy="182880"/>
          </a:xfrm>
          <a:prstGeom prst="rect">
            <a:avLst/>
          </a:prstGeom>
        </p:spPr>
      </p:pic>
    </p:spTree>
    <p:extLst>
      <p:ext uri="{BB962C8B-B14F-4D97-AF65-F5344CB8AC3E}">
        <p14:creationId xmlns:p14="http://schemas.microsoft.com/office/powerpoint/2010/main" val="1729855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9"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5" name="Content Placeholder 2"/>
          <p:cNvSpPr>
            <a:spLocks noGrp="1"/>
          </p:cNvSpPr>
          <p:nvPr>
            <p:ph sz="quarter" idx="11"/>
          </p:nvPr>
        </p:nvSpPr>
        <p:spPr>
          <a:xfrm>
            <a:off x="64202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79245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White Section Break">
    <p:spTree>
      <p:nvGrpSpPr>
        <p:cNvPr id="1" name=""/>
        <p:cNvGrpSpPr/>
        <p:nvPr/>
      </p:nvGrpSpPr>
      <p:grpSpPr>
        <a:xfrm>
          <a:off x="0" y="0"/>
          <a:ext cx="0" cy="0"/>
          <a:chOff x="0" y="0"/>
          <a:chExt cx="0" cy="0"/>
        </a:xfrm>
      </p:grpSpPr>
      <p:sp>
        <p:nvSpPr>
          <p:cNvPr id="9" name="Pentagon 8"/>
          <p:cNvSpPr/>
          <p:nvPr userDrawn="1"/>
        </p:nvSpPr>
        <p:spPr>
          <a:xfrm>
            <a:off x="0" y="0"/>
            <a:ext cx="11277597" cy="68580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entagon 12"/>
          <p:cNvSpPr/>
          <p:nvPr userDrawn="1"/>
        </p:nvSpPr>
        <p:spPr>
          <a:xfrm>
            <a:off x="0" y="0"/>
            <a:ext cx="9719731" cy="68580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hasCustomPrompt="1"/>
          </p:nvPr>
        </p:nvSpPr>
        <p:spPr>
          <a:xfrm>
            <a:off x="4571999" y="2423160"/>
            <a:ext cx="6705599" cy="1828800"/>
          </a:xfrm>
        </p:spPr>
        <p:txBody>
          <a:bodyPr lIns="0" tIns="0" rIns="0" bIns="0" anchor="b">
            <a:noAutofit/>
          </a:bodyPr>
          <a:lstStyle>
            <a:lvl1pPr algn="r">
              <a:defRPr sz="3600" spc="-80">
                <a:solidFill>
                  <a:srgbClr val="123E57"/>
                </a:solidFill>
                <a:latin typeface="+mj-lt"/>
                <a:cs typeface="SapientSansBold"/>
              </a:defRPr>
            </a:lvl1pPr>
          </a:lstStyle>
          <a:p>
            <a:pPr lvl="0"/>
            <a:r>
              <a:rPr lang="en-US"/>
              <a:t>Section title</a:t>
            </a:r>
          </a:p>
        </p:txBody>
      </p:sp>
      <p:sp>
        <p:nvSpPr>
          <p:cNvPr id="10" name="Subtitle 2"/>
          <p:cNvSpPr>
            <a:spLocks noGrp="1"/>
          </p:cNvSpPr>
          <p:nvPr>
            <p:ph type="subTitle" idx="1" hasCustomPrompt="1"/>
          </p:nvPr>
        </p:nvSpPr>
        <p:spPr>
          <a:xfrm>
            <a:off x="4571999" y="4343400"/>
            <a:ext cx="6697189" cy="685800"/>
          </a:xfrm>
        </p:spPr>
        <p:txBody>
          <a:bodyPr lIns="0" tIns="0" rIns="0" bIns="0">
            <a:noAutofit/>
          </a:bodyPr>
          <a:lstStyle>
            <a:lvl1pPr marL="0" indent="0" algn="r">
              <a:buNone/>
              <a:defRPr sz="1700" b="0" i="1" spc="100">
                <a:solidFill>
                  <a:schemeClr val="accent3"/>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a:t>
            </a:r>
          </a:p>
        </p:txBody>
      </p:sp>
      <p:sp>
        <p:nvSpPr>
          <p:cNvPr id="8"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579290"/>
            <a:ext cx="2555851" cy="182880"/>
          </a:xfrm>
          <a:prstGeom prst="rect">
            <a:avLst/>
          </a:prstGeom>
        </p:spPr>
      </p:pic>
    </p:spTree>
    <p:extLst>
      <p:ext uri="{BB962C8B-B14F-4D97-AF65-F5344CB8AC3E}">
        <p14:creationId xmlns:p14="http://schemas.microsoft.com/office/powerpoint/2010/main" val="8707293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White Section Break ALT">
    <p:spTree>
      <p:nvGrpSpPr>
        <p:cNvPr id="1" name=""/>
        <p:cNvGrpSpPr/>
        <p:nvPr/>
      </p:nvGrpSpPr>
      <p:grpSpPr>
        <a:xfrm>
          <a:off x="0" y="0"/>
          <a:ext cx="0" cy="0"/>
          <a:chOff x="0" y="0"/>
          <a:chExt cx="0" cy="0"/>
        </a:xfrm>
      </p:grpSpPr>
      <p:sp>
        <p:nvSpPr>
          <p:cNvPr id="10" name="Pentagon 9"/>
          <p:cNvSpPr/>
          <p:nvPr userDrawn="1"/>
        </p:nvSpPr>
        <p:spPr>
          <a:xfrm>
            <a:off x="2033694" y="0"/>
            <a:ext cx="3826933" cy="6858000"/>
          </a:xfrm>
          <a:prstGeom prst="homePlate">
            <a:avLst>
              <a:gd name="adj" fmla="val 47787"/>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entagon 11"/>
          <p:cNvSpPr/>
          <p:nvPr userDrawn="1"/>
        </p:nvSpPr>
        <p:spPr>
          <a:xfrm>
            <a:off x="0" y="0"/>
            <a:ext cx="4302760" cy="6858000"/>
          </a:xfrm>
          <a:prstGeom prst="homePlate">
            <a:avLst>
              <a:gd name="adj" fmla="val 42671"/>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ctrTitle" hasCustomPrompt="1"/>
          </p:nvPr>
        </p:nvSpPr>
        <p:spPr>
          <a:xfrm>
            <a:off x="5860627" y="2423160"/>
            <a:ext cx="5416971" cy="1828800"/>
          </a:xfrm>
        </p:spPr>
        <p:txBody>
          <a:bodyPr lIns="0" tIns="0" rIns="0" bIns="0" anchor="b">
            <a:noAutofit/>
          </a:bodyPr>
          <a:lstStyle>
            <a:lvl1pPr algn="r">
              <a:defRPr sz="3600" spc="-80" baseline="0">
                <a:solidFill>
                  <a:srgbClr val="BB0E3D"/>
                </a:solidFill>
                <a:latin typeface="+mj-lt"/>
                <a:cs typeface="SapientSansBold"/>
              </a:defRPr>
            </a:lvl1pPr>
          </a:lstStyle>
          <a:p>
            <a:pPr lvl="0"/>
            <a:r>
              <a:rPr lang="en-US"/>
              <a:t>Section title</a:t>
            </a:r>
          </a:p>
        </p:txBody>
      </p:sp>
      <p:sp>
        <p:nvSpPr>
          <p:cNvPr id="9" name="Subtitle 2"/>
          <p:cNvSpPr>
            <a:spLocks noGrp="1"/>
          </p:cNvSpPr>
          <p:nvPr>
            <p:ph type="subTitle" idx="1" hasCustomPrompt="1"/>
          </p:nvPr>
        </p:nvSpPr>
        <p:spPr>
          <a:xfrm>
            <a:off x="5860626" y="4343400"/>
            <a:ext cx="5408561" cy="685800"/>
          </a:xfrm>
        </p:spPr>
        <p:txBody>
          <a:bodyPr lIns="0" tIns="0" rIns="0" bIns="0">
            <a:noAutofit/>
          </a:bodyPr>
          <a:lstStyle>
            <a:lvl1pPr marL="0" indent="0" algn="r">
              <a:buNone/>
              <a:defRPr sz="1700" b="0" i="1" spc="100">
                <a:solidFill>
                  <a:srgbClr val="123E57"/>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a:t>
            </a:r>
          </a:p>
        </p:txBody>
      </p:sp>
      <p:sp>
        <p:nvSpPr>
          <p:cNvPr id="7"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3" name="Picture 12"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579290"/>
            <a:ext cx="2555851" cy="182880"/>
          </a:xfrm>
          <a:prstGeom prst="rect">
            <a:avLst/>
          </a:prstGeom>
        </p:spPr>
      </p:pic>
    </p:spTree>
    <p:extLst>
      <p:ext uri="{BB962C8B-B14F-4D97-AF65-F5344CB8AC3E}">
        <p14:creationId xmlns:p14="http://schemas.microsoft.com/office/powerpoint/2010/main" val="34682313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White">
    <p:spTree>
      <p:nvGrpSpPr>
        <p:cNvPr id="1" name=""/>
        <p:cNvGrpSpPr/>
        <p:nvPr/>
      </p:nvGrpSpPr>
      <p:grpSpPr>
        <a:xfrm>
          <a:off x="0" y="0"/>
          <a:ext cx="0" cy="0"/>
          <a:chOff x="0" y="0"/>
          <a:chExt cx="0" cy="0"/>
        </a:xfrm>
      </p:grpSpPr>
      <p:sp>
        <p:nvSpPr>
          <p:cNvPr id="4" name="Pentagon 3"/>
          <p:cNvSpPr/>
          <p:nvPr userDrawn="1"/>
        </p:nvSpPr>
        <p:spPr>
          <a:xfrm>
            <a:off x="0" y="0"/>
            <a:ext cx="11277597" cy="68580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entagon 4"/>
          <p:cNvSpPr/>
          <p:nvPr userDrawn="1"/>
        </p:nvSpPr>
        <p:spPr>
          <a:xfrm>
            <a:off x="0" y="0"/>
            <a:ext cx="9719731" cy="68580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0" hasCustomPrompt="1"/>
          </p:nvPr>
        </p:nvSpPr>
        <p:spPr>
          <a:xfrm>
            <a:off x="914400" y="1828800"/>
            <a:ext cx="10363200" cy="3200400"/>
          </a:xfrm>
        </p:spPr>
        <p:txBody>
          <a:bodyPr anchor="ctr">
            <a:noAutofit/>
          </a:bodyPr>
          <a:lstStyle>
            <a:lvl1pPr marL="0" indent="0" algn="ctr">
              <a:spcAft>
                <a:spcPts val="0"/>
              </a:spcAft>
              <a:buNone/>
              <a:defRPr sz="2800" b="0" i="1" baseline="0">
                <a:solidFill>
                  <a:srgbClr val="123E57"/>
                </a:solidFill>
                <a:latin typeface="+mn-lt"/>
                <a:cs typeface="SapientCentroSlab-Light"/>
              </a:defRPr>
            </a:lvl1pPr>
          </a:lstStyle>
          <a:p>
            <a:pPr lvl="0"/>
            <a:r>
              <a:rPr lang="en-US"/>
              <a:t>Vision Quote</a:t>
            </a:r>
            <a:br>
              <a:rPr lang="en-US"/>
            </a:br>
            <a:r>
              <a:rPr lang="en-US"/>
              <a:t>“</a:t>
            </a:r>
            <a:r>
              <a:rPr lang="en-US" err="1"/>
              <a:t>Lorem</a:t>
            </a:r>
            <a:r>
              <a:rPr lang="en-US"/>
              <a:t> </a:t>
            </a:r>
            <a:r>
              <a:rPr lang="en-US" err="1"/>
              <a:t>ipsum</a:t>
            </a:r>
            <a:r>
              <a:rPr lang="en-US"/>
              <a:t> dolor sit </a:t>
            </a:r>
            <a:r>
              <a:rPr lang="en-US" err="1"/>
              <a:t>amet</a:t>
            </a:r>
            <a:r>
              <a:rPr lang="en-US"/>
              <a:t>, fugit </a:t>
            </a:r>
            <a:r>
              <a:rPr lang="en-US" err="1"/>
              <a:t>liberavisse</a:t>
            </a:r>
            <a:r>
              <a:rPr lang="en-US"/>
              <a:t> </a:t>
            </a:r>
            <a:br>
              <a:rPr lang="en-US"/>
            </a:br>
            <a:r>
              <a:rPr lang="en-US" err="1"/>
              <a:t>nec</a:t>
            </a:r>
            <a:r>
              <a:rPr lang="en-US"/>
              <a:t> at. </a:t>
            </a:r>
            <a:r>
              <a:rPr lang="en-US" err="1"/>
              <a:t>Essent</a:t>
            </a:r>
            <a:r>
              <a:rPr lang="en-US"/>
              <a:t> </a:t>
            </a:r>
            <a:r>
              <a:rPr lang="en-US" err="1"/>
              <a:t>elaboraret</a:t>
            </a:r>
            <a:r>
              <a:rPr lang="en-US"/>
              <a:t> </a:t>
            </a:r>
            <a:r>
              <a:rPr lang="en-US" err="1"/>
              <a:t>conclusionemque</a:t>
            </a:r>
            <a:r>
              <a:rPr lang="en-US"/>
              <a:t> </a:t>
            </a:r>
            <a:br>
              <a:rPr lang="en-US"/>
            </a:br>
            <a:r>
              <a:rPr lang="en-US" err="1"/>
              <a:t>eam</a:t>
            </a:r>
            <a:r>
              <a:rPr lang="en-US"/>
              <a:t> id. Quo ex </a:t>
            </a:r>
            <a:r>
              <a:rPr lang="en-US" err="1"/>
              <a:t>laboramus</a:t>
            </a:r>
            <a:r>
              <a:rPr lang="en-US"/>
              <a:t> </a:t>
            </a:r>
            <a:r>
              <a:rPr lang="en-US" err="1"/>
              <a:t>accommodare</a:t>
            </a:r>
            <a:r>
              <a:rPr lang="en-US"/>
              <a:t>, </a:t>
            </a:r>
            <a:br>
              <a:rPr lang="en-US"/>
            </a:br>
            <a:r>
              <a:rPr lang="en-US"/>
              <a:t>his </a:t>
            </a:r>
            <a:r>
              <a:rPr lang="en-US" err="1"/>
              <a:t>falli</a:t>
            </a:r>
            <a:r>
              <a:rPr lang="en-US"/>
              <a:t> </a:t>
            </a:r>
            <a:r>
              <a:rPr lang="en-US" err="1"/>
              <a:t>deleniti</a:t>
            </a:r>
            <a:r>
              <a:rPr lang="en-US"/>
              <a:t> </a:t>
            </a:r>
            <a:r>
              <a:rPr lang="en-US" err="1"/>
              <a:t>ei</a:t>
            </a:r>
            <a:r>
              <a:rPr lang="en-US"/>
              <a:t>. </a:t>
            </a:r>
            <a:r>
              <a:rPr lang="en-US" err="1"/>
              <a:t>Illud</a:t>
            </a:r>
            <a:r>
              <a:rPr lang="en-US"/>
              <a:t> postulant </a:t>
            </a:r>
            <a:br>
              <a:rPr lang="en-US"/>
            </a:br>
            <a:r>
              <a:rPr lang="en-US" err="1"/>
              <a:t>adversarium</a:t>
            </a:r>
            <a:r>
              <a:rPr lang="en-US"/>
              <a:t> </a:t>
            </a:r>
            <a:r>
              <a:rPr lang="en-US" err="1"/>
              <a:t>ei</a:t>
            </a:r>
            <a:r>
              <a:rPr lang="en-US"/>
              <a:t> his.”</a:t>
            </a:r>
          </a:p>
        </p:txBody>
      </p:sp>
      <p:sp>
        <p:nvSpPr>
          <p:cNvPr id="7"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8" name="Picture 7"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579290"/>
            <a:ext cx="2555851" cy="182880"/>
          </a:xfrm>
          <a:prstGeom prst="rect">
            <a:avLst/>
          </a:prstGeom>
        </p:spPr>
      </p:pic>
    </p:spTree>
    <p:extLst>
      <p:ext uri="{BB962C8B-B14F-4D97-AF65-F5344CB8AC3E}">
        <p14:creationId xmlns:p14="http://schemas.microsoft.com/office/powerpoint/2010/main" val="8237635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9"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579290"/>
            <a:ext cx="2555851" cy="182880"/>
          </a:xfrm>
          <a:prstGeom prst="rect">
            <a:avLst/>
          </a:prstGeom>
        </p:spPr>
      </p:pic>
      <p:sp>
        <p:nvSpPr>
          <p:cNvPr id="3" name="Content Placeholder 2"/>
          <p:cNvSpPr>
            <a:spLocks noGrp="1"/>
          </p:cNvSpPr>
          <p:nvPr>
            <p:ph sz="quarter" idx="11"/>
          </p:nvPr>
        </p:nvSpPr>
        <p:spPr>
          <a:xfrm>
            <a:off x="64202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75534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9"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5" name="Content Placeholder 2"/>
          <p:cNvSpPr>
            <a:spLocks noGrp="1"/>
          </p:cNvSpPr>
          <p:nvPr>
            <p:ph sz="quarter" idx="11"/>
          </p:nvPr>
        </p:nvSpPr>
        <p:spPr>
          <a:xfrm>
            <a:off x="64202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23650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pic>
        <p:nvPicPr>
          <p:cNvPr id="9" name="Picture 8"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579290"/>
            <a:ext cx="2555851" cy="182880"/>
          </a:xfrm>
          <a:prstGeom prst="rect">
            <a:avLst/>
          </a:prstGeom>
        </p:spPr>
      </p:pic>
      <p:sp>
        <p:nvSpPr>
          <p:cNvPr id="14"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6" name="Content Placeholder 2"/>
          <p:cNvSpPr>
            <a:spLocks noGrp="1"/>
          </p:cNvSpPr>
          <p:nvPr>
            <p:ph sz="quarter" idx="11"/>
          </p:nvPr>
        </p:nvSpPr>
        <p:spPr>
          <a:xfrm>
            <a:off x="642028" y="1426633"/>
            <a:ext cx="549418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2"/>
          </p:nvPr>
        </p:nvSpPr>
        <p:spPr>
          <a:xfrm>
            <a:off x="6349408"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0176455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5" name="Content Placeholder 2"/>
          <p:cNvSpPr>
            <a:spLocks noGrp="1"/>
          </p:cNvSpPr>
          <p:nvPr>
            <p:ph sz="quarter" idx="11"/>
          </p:nvPr>
        </p:nvSpPr>
        <p:spPr>
          <a:xfrm>
            <a:off x="642028" y="1426633"/>
            <a:ext cx="549418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2"/>
          </p:nvPr>
        </p:nvSpPr>
        <p:spPr>
          <a:xfrm>
            <a:off x="6349408"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9331475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pic>
        <p:nvPicPr>
          <p:cNvPr id="9" name="Picture 8"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579290"/>
            <a:ext cx="2555851" cy="182880"/>
          </a:xfrm>
          <a:prstGeom prst="rect">
            <a:avLst/>
          </a:prstGeom>
        </p:spPr>
      </p:pic>
      <p:sp>
        <p:nvSpPr>
          <p:cNvPr id="14"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6" name="Content Placeholder 2"/>
          <p:cNvSpPr>
            <a:spLocks noGrp="1"/>
          </p:cNvSpPr>
          <p:nvPr>
            <p:ph sz="quarter" idx="11"/>
          </p:nvPr>
        </p:nvSpPr>
        <p:spPr>
          <a:xfrm>
            <a:off x="6051635" y="1426633"/>
            <a:ext cx="549418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2"/>
          </p:nvPr>
        </p:nvSpPr>
        <p:spPr>
          <a:xfrm>
            <a:off x="658369"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1505087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5" name="Content Placeholder 2"/>
          <p:cNvSpPr>
            <a:spLocks noGrp="1"/>
          </p:cNvSpPr>
          <p:nvPr>
            <p:ph sz="quarter" idx="11"/>
          </p:nvPr>
        </p:nvSpPr>
        <p:spPr>
          <a:xfrm>
            <a:off x="6051635" y="1426633"/>
            <a:ext cx="549418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2"/>
          </p:nvPr>
        </p:nvSpPr>
        <p:spPr>
          <a:xfrm>
            <a:off x="658369"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087384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pic>
        <p:nvPicPr>
          <p:cNvPr id="8" name="Picture 7"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579290"/>
            <a:ext cx="2555851" cy="182880"/>
          </a:xfrm>
          <a:prstGeom prst="rect">
            <a:avLst/>
          </a:prstGeom>
        </p:spPr>
      </p:pic>
      <p:sp>
        <p:nvSpPr>
          <p:cNvPr id="10"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Tree>
    <p:extLst>
      <p:ext uri="{BB962C8B-B14F-4D97-AF65-F5344CB8AC3E}">
        <p14:creationId xmlns:p14="http://schemas.microsoft.com/office/powerpoint/2010/main" val="2751188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pic>
        <p:nvPicPr>
          <p:cNvPr id="9" name="Picture 8"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579290"/>
            <a:ext cx="2555851" cy="182880"/>
          </a:xfrm>
          <a:prstGeom prst="rect">
            <a:avLst/>
          </a:prstGeom>
        </p:spPr>
      </p:pic>
      <p:sp>
        <p:nvSpPr>
          <p:cNvPr id="14"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6" name="Content Placeholder 2"/>
          <p:cNvSpPr>
            <a:spLocks noGrp="1"/>
          </p:cNvSpPr>
          <p:nvPr>
            <p:ph sz="quarter" idx="11"/>
          </p:nvPr>
        </p:nvSpPr>
        <p:spPr>
          <a:xfrm>
            <a:off x="642028" y="1426633"/>
            <a:ext cx="549418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2"/>
          </p:nvPr>
        </p:nvSpPr>
        <p:spPr>
          <a:xfrm>
            <a:off x="6349408"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40972265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0"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Tree>
    <p:extLst>
      <p:ext uri="{BB962C8B-B14F-4D97-AF65-F5344CB8AC3E}">
        <p14:creationId xmlns:p14="http://schemas.microsoft.com/office/powerpoint/2010/main" val="12485563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7"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579290"/>
            <a:ext cx="2555851" cy="182880"/>
          </a:xfrm>
          <a:prstGeom prst="rect">
            <a:avLst/>
          </a:prstGeom>
        </p:spPr>
      </p:pic>
    </p:spTree>
    <p:extLst>
      <p:ext uri="{BB962C8B-B14F-4D97-AF65-F5344CB8AC3E}">
        <p14:creationId xmlns:p14="http://schemas.microsoft.com/office/powerpoint/2010/main" val="13785778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Tree>
    <p:extLst>
      <p:ext uri="{BB962C8B-B14F-4D97-AF65-F5344CB8AC3E}">
        <p14:creationId xmlns:p14="http://schemas.microsoft.com/office/powerpoint/2010/main" val="42309689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ack Cover White">
    <p:spTree>
      <p:nvGrpSpPr>
        <p:cNvPr id="1" name=""/>
        <p:cNvGrpSpPr/>
        <p:nvPr/>
      </p:nvGrpSpPr>
      <p:grpSpPr>
        <a:xfrm>
          <a:off x="0" y="0"/>
          <a:ext cx="0" cy="0"/>
          <a:chOff x="0" y="0"/>
          <a:chExt cx="0" cy="0"/>
        </a:xfrm>
      </p:grpSpPr>
      <p:sp>
        <p:nvSpPr>
          <p:cNvPr id="10" name="Pentagon 9"/>
          <p:cNvSpPr/>
          <p:nvPr userDrawn="1"/>
        </p:nvSpPr>
        <p:spPr>
          <a:xfrm>
            <a:off x="0" y="0"/>
            <a:ext cx="11277597" cy="68580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entagon 10"/>
          <p:cNvSpPr/>
          <p:nvPr userDrawn="1"/>
        </p:nvSpPr>
        <p:spPr>
          <a:xfrm>
            <a:off x="0" y="0"/>
            <a:ext cx="9719731" cy="68580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13"/>
          <p:cNvSpPr txBox="1">
            <a:spLocks noChangeArrowheads="1"/>
          </p:cNvSpPr>
          <p:nvPr userDrawn="1"/>
        </p:nvSpPr>
        <p:spPr bwMode="auto">
          <a:xfrm>
            <a:off x="3215254" y="6083300"/>
            <a:ext cx="581018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err="1">
                <a:solidFill>
                  <a:srgbClr val="606060"/>
                </a:solidFill>
                <a:latin typeface="Arial" charset="0"/>
              </a:rPr>
              <a:t>www.cancer.gov</a:t>
            </a:r>
            <a:r>
              <a:rPr lang="en-US" sz="1800" b="1">
                <a:solidFill>
                  <a:srgbClr val="606060"/>
                </a:solidFill>
                <a:latin typeface="Arial" charset="0"/>
              </a:rPr>
              <a:t>                 </a:t>
            </a:r>
            <a:r>
              <a:rPr lang="en-US" sz="1800" b="1" err="1">
                <a:solidFill>
                  <a:srgbClr val="606060"/>
                </a:solidFill>
                <a:latin typeface="Arial" charset="0"/>
              </a:rPr>
              <a:t>www.cancer.gov</a:t>
            </a:r>
            <a:r>
              <a:rPr lang="en-US" sz="1800" b="1">
                <a:solidFill>
                  <a:srgbClr val="606060"/>
                </a:solidFill>
                <a:latin typeface="Arial" charset="0"/>
              </a:rPr>
              <a:t>/</a:t>
            </a:r>
            <a:r>
              <a:rPr lang="en-US" sz="1800" b="1" err="1">
                <a:solidFill>
                  <a:srgbClr val="606060"/>
                </a:solidFill>
                <a:latin typeface="Arial" charset="0"/>
              </a:rPr>
              <a:t>espanol</a:t>
            </a:r>
            <a:endParaRPr lang="en-US" sz="1800" b="1">
              <a:solidFill>
                <a:srgbClr val="606060"/>
              </a:solidFill>
              <a:latin typeface="Arial" charset="0"/>
            </a:endParaRPr>
          </a:p>
        </p:txBody>
      </p:sp>
      <p:pic>
        <p:nvPicPr>
          <p:cNvPr id="12" name="Picture 11" descr="HHS_NIH_NCI RGB_Logos_Lockup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28496" y="2666357"/>
            <a:ext cx="6047632" cy="1511908"/>
          </a:xfrm>
          <a:prstGeom prst="rect">
            <a:avLst/>
          </a:prstGeom>
        </p:spPr>
      </p:pic>
    </p:spTree>
    <p:extLst>
      <p:ext uri="{BB962C8B-B14F-4D97-AF65-F5344CB8AC3E}">
        <p14:creationId xmlns:p14="http://schemas.microsoft.com/office/powerpoint/2010/main" val="9432650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7EA964-AAF5-48EC-9033-69D606959983}" type="datetimeFigureOut">
              <a:rPr lang="en-US" smtClean="0"/>
              <a:pPr/>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1FA79-28CD-4B8A-BBFF-FD5D90B7EDE4}" type="slidenum">
              <a:rPr lang="en-US" smtClean="0"/>
              <a:pPr/>
              <a:t>‹#›</a:t>
            </a:fld>
            <a:endParaRPr lang="en-US"/>
          </a:p>
        </p:txBody>
      </p:sp>
    </p:spTree>
    <p:extLst>
      <p:ext uri="{BB962C8B-B14F-4D97-AF65-F5344CB8AC3E}">
        <p14:creationId xmlns:p14="http://schemas.microsoft.com/office/powerpoint/2010/main" val="7876587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7EA964-AAF5-48EC-9033-69D606959983}" type="datetimeFigureOut">
              <a:rPr lang="en-US" smtClean="0"/>
              <a:pPr/>
              <a:t>11/13/2020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D1FA79-28CD-4B8A-BBFF-FD5D90B7EDE4}" type="slidenum">
              <a:rPr lang="en-US" smtClean="0"/>
              <a:pPr/>
              <a:t>‹#›</a:t>
            </a:fld>
            <a:endParaRPr lang="en-US"/>
          </a:p>
        </p:txBody>
      </p:sp>
    </p:spTree>
    <p:extLst>
      <p:ext uri="{BB962C8B-B14F-4D97-AF65-F5344CB8AC3E}">
        <p14:creationId xmlns:p14="http://schemas.microsoft.com/office/powerpoint/2010/main" val="10993007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ue Title Slide">
    <p:bg>
      <p:bgPr>
        <a:solidFill>
          <a:schemeClr val="accent4"/>
        </a:solidFill>
        <a:effectLst/>
      </p:bgPr>
    </p:bg>
    <p:spTree>
      <p:nvGrpSpPr>
        <p:cNvPr id="1" name=""/>
        <p:cNvGrpSpPr/>
        <p:nvPr/>
      </p:nvGrpSpPr>
      <p:grpSpPr>
        <a:xfrm>
          <a:off x="0" y="0"/>
          <a:ext cx="0" cy="0"/>
          <a:chOff x="0" y="0"/>
          <a:chExt cx="0" cy="0"/>
        </a:xfrm>
      </p:grpSpPr>
      <p:sp>
        <p:nvSpPr>
          <p:cNvPr id="14" name="Pentagon 13"/>
          <p:cNvSpPr>
            <a:spLocks noChangeAspect="1"/>
          </p:cNvSpPr>
          <p:nvPr userDrawn="1"/>
        </p:nvSpPr>
        <p:spPr>
          <a:xfrm>
            <a:off x="1555315" y="0"/>
            <a:ext cx="3829485" cy="6864096"/>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Pentagon 14"/>
          <p:cNvSpPr>
            <a:spLocks noChangeAspect="1"/>
          </p:cNvSpPr>
          <p:nvPr userDrawn="1"/>
        </p:nvSpPr>
        <p:spPr>
          <a:xfrm>
            <a:off x="0" y="0"/>
            <a:ext cx="3829485" cy="6864096"/>
          </a:xfrm>
          <a:prstGeom prst="homePlate">
            <a:avLst>
              <a:gd name="adj" fmla="val 36290"/>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9" name="Rectangle 18"/>
          <p:cNvSpPr/>
          <p:nvPr userDrawn="1"/>
        </p:nvSpPr>
        <p:spPr>
          <a:xfrm flipV="1">
            <a:off x="0" y="5035296"/>
            <a:ext cx="12192000" cy="182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itle 1"/>
          <p:cNvSpPr>
            <a:spLocks noGrp="1"/>
          </p:cNvSpPr>
          <p:nvPr>
            <p:ph type="ctrTitle" hasCustomPrompt="1"/>
          </p:nvPr>
        </p:nvSpPr>
        <p:spPr>
          <a:xfrm>
            <a:off x="914400" y="1638300"/>
            <a:ext cx="10363200" cy="1827843"/>
          </a:xfrm>
        </p:spPr>
        <p:txBody>
          <a:bodyPr lIns="0" tIns="0" rIns="0" bIns="0" anchor="b">
            <a:noAutofit/>
          </a:bodyPr>
          <a:lstStyle>
            <a:lvl1pPr algn="r">
              <a:defRPr sz="3733" b="0" i="0">
                <a:solidFill>
                  <a:srgbClr val="FFFFFF"/>
                </a:solidFill>
                <a:latin typeface="Arial"/>
                <a:cs typeface="Arial"/>
              </a:defRPr>
            </a:lvl1pPr>
          </a:lstStyle>
          <a:p>
            <a:r>
              <a:rPr lang="en-US"/>
              <a:t>Title of the presentation</a:t>
            </a:r>
          </a:p>
        </p:txBody>
      </p:sp>
      <p:sp>
        <p:nvSpPr>
          <p:cNvPr id="11" name="Subtitle 2"/>
          <p:cNvSpPr>
            <a:spLocks noGrp="1"/>
          </p:cNvSpPr>
          <p:nvPr>
            <p:ph type="subTitle" idx="1" hasCustomPrompt="1"/>
          </p:nvPr>
        </p:nvSpPr>
        <p:spPr>
          <a:xfrm>
            <a:off x="914400" y="3566160"/>
            <a:ext cx="10363200" cy="686376"/>
          </a:xfrm>
        </p:spPr>
        <p:txBody>
          <a:bodyPr lIns="0" tIns="0" rIns="0" bIns="0" anchor="t">
            <a:noAutofit/>
          </a:bodyPr>
          <a:lstStyle>
            <a:lvl1pPr marL="0" indent="0" algn="r">
              <a:buNone/>
              <a:defRPr sz="1867" b="0" i="1" spc="133">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 goes here </a:t>
            </a:r>
          </a:p>
        </p:txBody>
      </p:sp>
      <p:pic>
        <p:nvPicPr>
          <p:cNvPr id="13" name="Picture 12" descr="NCI-Logo-Color.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09602" y="5710324"/>
            <a:ext cx="5324687" cy="508000"/>
          </a:xfrm>
          <a:prstGeom prst="rect">
            <a:avLst/>
          </a:prstGeom>
        </p:spPr>
      </p:pic>
      <p:sp>
        <p:nvSpPr>
          <p:cNvPr id="9" name="Date Placeholder 3"/>
          <p:cNvSpPr>
            <a:spLocks noGrp="1"/>
          </p:cNvSpPr>
          <p:nvPr>
            <p:ph type="dt" sz="half" idx="2"/>
          </p:nvPr>
        </p:nvSpPr>
        <p:spPr>
          <a:xfrm>
            <a:off x="8534400" y="5727700"/>
            <a:ext cx="3048000" cy="474576"/>
          </a:xfrm>
          <a:prstGeom prst="rect">
            <a:avLst/>
          </a:prstGeom>
        </p:spPr>
        <p:txBody>
          <a:bodyPr vert="horz" lIns="0" tIns="0" rIns="0" bIns="0" rtlCol="0" anchor="ctr"/>
          <a:lstStyle>
            <a:lvl1pPr algn="r" fontAlgn="auto">
              <a:spcBef>
                <a:spcPts val="0"/>
              </a:spcBef>
              <a:spcAft>
                <a:spcPts val="0"/>
              </a:spcAft>
              <a:defRPr lang="en-US" sz="1867" smtClean="0"/>
            </a:lvl1pPr>
          </a:lstStyle>
          <a:p>
            <a:pPr>
              <a:defRPr/>
            </a:pPr>
            <a:endParaRPr lang="en-US"/>
          </a:p>
        </p:txBody>
      </p:sp>
    </p:spTree>
    <p:extLst>
      <p:ext uri="{BB962C8B-B14F-4D97-AF65-F5344CB8AC3E}">
        <p14:creationId xmlns:p14="http://schemas.microsoft.com/office/powerpoint/2010/main" val="3316516283"/>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569480" y="0"/>
            <a:ext cx="3829485" cy="6864096"/>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Pentagon 12"/>
          <p:cNvSpPr>
            <a:spLocks noChangeAspect="1"/>
          </p:cNvSpPr>
          <p:nvPr userDrawn="1"/>
        </p:nvSpPr>
        <p:spPr>
          <a:xfrm>
            <a:off x="14166" y="0"/>
            <a:ext cx="3829485" cy="6864096"/>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itle 1"/>
          <p:cNvSpPr>
            <a:spLocks noGrp="1"/>
          </p:cNvSpPr>
          <p:nvPr>
            <p:ph type="title" hasCustomPrompt="1"/>
          </p:nvPr>
        </p:nvSpPr>
        <p:spPr>
          <a:xfrm>
            <a:off x="658368" y="1828800"/>
            <a:ext cx="4023360" cy="1828800"/>
          </a:xfrm>
        </p:spPr>
        <p:txBody>
          <a:bodyPr lIns="0" tIns="0" rIns="0" bIns="0" anchor="b">
            <a:noAutofit/>
          </a:bodyPr>
          <a:lstStyle>
            <a:lvl1pPr algn="r">
              <a:lnSpc>
                <a:spcPct val="90000"/>
              </a:lnSpc>
              <a:defRPr sz="3200">
                <a:solidFill>
                  <a:srgbClr val="123E57"/>
                </a:solidFill>
                <a:latin typeface="+mj-lt"/>
                <a:cs typeface="SapientSansBold"/>
              </a:defRPr>
            </a:lvl1pPr>
          </a:lstStyle>
          <a:p>
            <a:r>
              <a:rPr lang="en-US"/>
              <a:t>Agenda</a:t>
            </a:r>
          </a:p>
        </p:txBody>
      </p:sp>
      <p:sp>
        <p:nvSpPr>
          <p:cNvPr id="7"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a:solidFill>
                <a:srgbClr val="7F7F7F"/>
              </a:solidFill>
              <a:latin typeface="+mn-lt"/>
              <a:cs typeface="SapientSansRegular"/>
            </a:endParaRPr>
          </a:p>
        </p:txBody>
      </p:sp>
      <p:pic>
        <p:nvPicPr>
          <p:cNvPr id="9" name="Picture 8"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11" name="Text Placeholder 12"/>
          <p:cNvSpPr>
            <a:spLocks noGrp="1"/>
          </p:cNvSpPr>
          <p:nvPr>
            <p:ph type="body" sz="quarter" idx="11" hasCustomPrompt="1"/>
          </p:nvPr>
        </p:nvSpPr>
        <p:spPr>
          <a:xfrm>
            <a:off x="5779008" y="0"/>
            <a:ext cx="5730240" cy="6864096"/>
          </a:xfrm>
        </p:spPr>
        <p:txBody>
          <a:bodyPr anchor="ctr">
            <a:noAutofit/>
          </a:bodyPr>
          <a:lstStyle>
            <a:lvl1pPr marL="609585" marR="0" indent="-609585" algn="l" defTabSz="609585" rtl="0" eaLnBrk="1" fontAlgn="auto" latinLnBrk="0" hangingPunct="1">
              <a:lnSpc>
                <a:spcPct val="100000"/>
              </a:lnSpc>
              <a:spcBef>
                <a:spcPts val="0"/>
              </a:spcBef>
              <a:spcAft>
                <a:spcPts val="1333"/>
              </a:spcAft>
              <a:buClr>
                <a:schemeClr val="accent1"/>
              </a:buClr>
              <a:buSzTx/>
              <a:buFont typeface="+mj-lt"/>
              <a:buAutoNum type="arabicPeriod"/>
              <a:tabLst/>
              <a:defRPr i="1">
                <a:solidFill>
                  <a:srgbClr val="000000"/>
                </a:solidFill>
              </a:defRPr>
            </a:lvl1pPr>
            <a:lvl2pPr marL="914377" marR="0" indent="-304792" algn="l" defTabSz="609585" rtl="0" eaLnBrk="1" fontAlgn="auto" latinLnBrk="0" hangingPunct="1">
              <a:lnSpc>
                <a:spcPct val="100000"/>
              </a:lnSpc>
              <a:spcBef>
                <a:spcPts val="0"/>
              </a:spcBef>
              <a:spcAft>
                <a:spcPts val="1333"/>
              </a:spcAft>
              <a:buClr>
                <a:schemeClr val="accent1"/>
              </a:buClr>
              <a:buSzTx/>
              <a:buFont typeface="Wingdings" charset="2"/>
              <a:buChar char="§"/>
              <a:tabLst/>
              <a:defRPr lang="en-US" sz="2533" i="1" kern="1200" baseline="0" dirty="0" smtClean="0">
                <a:solidFill>
                  <a:srgbClr val="000000"/>
                </a:solidFill>
                <a:latin typeface="+mn-lt"/>
                <a:ea typeface="ＭＳ Ｐゴシック" charset="0"/>
                <a:cs typeface="SapientCentroSlab-Light"/>
              </a:defRPr>
            </a:lvl2pPr>
          </a:lstStyle>
          <a:p>
            <a:r>
              <a:rPr lang="en-US"/>
              <a:t>Agenda Item 1</a:t>
            </a:r>
          </a:p>
          <a:p>
            <a:pPr lvl="1"/>
            <a:r>
              <a:rPr lang="en-US"/>
              <a:t>Agenda Item 1a</a:t>
            </a:r>
          </a:p>
          <a:p>
            <a:pPr lvl="1"/>
            <a:r>
              <a:rPr lang="en-US"/>
              <a:t>Agenda Item 1b</a:t>
            </a:r>
          </a:p>
          <a:p>
            <a:r>
              <a:rPr lang="en-US"/>
              <a:t>Agenda Item 2</a:t>
            </a:r>
          </a:p>
          <a:p>
            <a:pPr lvl="1"/>
            <a:r>
              <a:rPr lang="en-US"/>
              <a:t>Agenda Item 2a</a:t>
            </a:r>
          </a:p>
          <a:p>
            <a:pPr lvl="1"/>
            <a:r>
              <a:rPr lang="en-US"/>
              <a:t>Agenda Item 2b</a:t>
            </a:r>
          </a:p>
          <a:p>
            <a:r>
              <a:rPr lang="en-US"/>
              <a:t>Agenda Item 3</a:t>
            </a:r>
          </a:p>
          <a:p>
            <a:pPr marL="914377" marR="0" lvl="1" indent="-304792" algn="l" defTabSz="609585" rtl="0" eaLnBrk="1" fontAlgn="auto" latinLnBrk="0" hangingPunct="1">
              <a:lnSpc>
                <a:spcPct val="100000"/>
              </a:lnSpc>
              <a:spcBef>
                <a:spcPts val="0"/>
              </a:spcBef>
              <a:spcAft>
                <a:spcPts val="1333"/>
              </a:spcAft>
              <a:buClr>
                <a:schemeClr val="accent1"/>
              </a:buClr>
              <a:buSzTx/>
              <a:buFont typeface="Wingdings" charset="2"/>
              <a:buChar char="§"/>
              <a:tabLst/>
              <a:defRPr/>
            </a:pPr>
            <a:r>
              <a:rPr lang="en-US"/>
              <a:t>Agenda Item 3a</a:t>
            </a:r>
          </a:p>
          <a:p>
            <a:pPr marL="914377" marR="0" lvl="1" indent="-304792" algn="l" defTabSz="609585" rtl="0" eaLnBrk="1" fontAlgn="auto" latinLnBrk="0" hangingPunct="1">
              <a:lnSpc>
                <a:spcPct val="100000"/>
              </a:lnSpc>
              <a:spcBef>
                <a:spcPts val="0"/>
              </a:spcBef>
              <a:spcAft>
                <a:spcPts val="1333"/>
              </a:spcAft>
              <a:buClr>
                <a:schemeClr val="accent1"/>
              </a:buClr>
              <a:buSzTx/>
              <a:buFont typeface="Wingdings" charset="2"/>
              <a:buChar char="§"/>
              <a:tabLst/>
              <a:defRPr/>
            </a:pPr>
            <a:r>
              <a:rPr lang="en-US"/>
              <a:t>Agenda Item 3b</a:t>
            </a:r>
          </a:p>
        </p:txBody>
      </p:sp>
    </p:spTree>
    <p:extLst>
      <p:ext uri="{BB962C8B-B14F-4D97-AF65-F5344CB8AC3E}">
        <p14:creationId xmlns:p14="http://schemas.microsoft.com/office/powerpoint/2010/main" val="1423208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ue Section Break">
    <p:bg>
      <p:bgPr>
        <a:solidFill>
          <a:schemeClr val="accent4"/>
        </a:solidFill>
        <a:effectLst/>
      </p:bgPr>
    </p:bg>
    <p:spTree>
      <p:nvGrpSpPr>
        <p:cNvPr id="1" name=""/>
        <p:cNvGrpSpPr/>
        <p:nvPr/>
      </p:nvGrpSpPr>
      <p:grpSpPr>
        <a:xfrm>
          <a:off x="0" y="0"/>
          <a:ext cx="0" cy="0"/>
          <a:chOff x="0" y="0"/>
          <a:chExt cx="0" cy="0"/>
        </a:xfrm>
      </p:grpSpPr>
      <p:sp>
        <p:nvSpPr>
          <p:cNvPr id="11" name="Pentagon 10"/>
          <p:cNvSpPr/>
          <p:nvPr userDrawn="1"/>
        </p:nvSpPr>
        <p:spPr>
          <a:xfrm>
            <a:off x="0" y="0"/>
            <a:ext cx="11277597"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Pentagon 11"/>
          <p:cNvSpPr/>
          <p:nvPr userDrawn="1"/>
        </p:nvSpPr>
        <p:spPr>
          <a:xfrm>
            <a:off x="0" y="0"/>
            <a:ext cx="9719731"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itle 1"/>
          <p:cNvSpPr>
            <a:spLocks noGrp="1"/>
          </p:cNvSpPr>
          <p:nvPr>
            <p:ph type="ctrTitle" hasCustomPrompt="1"/>
          </p:nvPr>
        </p:nvSpPr>
        <p:spPr>
          <a:xfrm>
            <a:off x="4572001" y="2423160"/>
            <a:ext cx="6705599" cy="1828800"/>
          </a:xfrm>
        </p:spPr>
        <p:txBody>
          <a:bodyPr lIns="0" tIns="0" rIns="0" bIns="0" anchor="b">
            <a:noAutofit/>
          </a:bodyPr>
          <a:lstStyle>
            <a:lvl1pPr algn="r">
              <a:defRPr sz="3733" spc="-107">
                <a:solidFill>
                  <a:schemeClr val="bg1"/>
                </a:solidFill>
                <a:latin typeface="+mj-lt"/>
                <a:cs typeface="SapientSansBold"/>
              </a:defRPr>
            </a:lvl1pPr>
          </a:lstStyle>
          <a:p>
            <a:pPr lvl="0"/>
            <a:r>
              <a:rPr lang="en-US"/>
              <a:t>Section title</a:t>
            </a:r>
          </a:p>
        </p:txBody>
      </p:sp>
      <p:sp>
        <p:nvSpPr>
          <p:cNvPr id="10" name="Subtitle 2"/>
          <p:cNvSpPr>
            <a:spLocks noGrp="1"/>
          </p:cNvSpPr>
          <p:nvPr>
            <p:ph type="subTitle" idx="1" hasCustomPrompt="1"/>
          </p:nvPr>
        </p:nvSpPr>
        <p:spPr>
          <a:xfrm>
            <a:off x="4571999" y="4343400"/>
            <a:ext cx="6697189" cy="685800"/>
          </a:xfrm>
        </p:spPr>
        <p:txBody>
          <a:bodyPr lIns="0" tIns="0" rIns="0" bIns="0">
            <a:noAutofit/>
          </a:bodyPr>
          <a:lstStyle>
            <a:lvl1pPr marL="0" indent="0" algn="r">
              <a:buNone/>
              <a:defRPr sz="1867" b="0" i="1" spc="133">
                <a:solidFill>
                  <a:srgbClr val="FFFFFF"/>
                </a:solidFill>
                <a:latin typeface="+mn-lt"/>
                <a:cs typeface="SapientCentroSlab-Ligh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 goes here</a:t>
            </a:r>
          </a:p>
        </p:txBody>
      </p:sp>
      <p:sp>
        <p:nvSpPr>
          <p:cNvPr id="8"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FFFFFF"/>
                </a:solidFill>
                <a:latin typeface="+mn-lt"/>
                <a:cs typeface="SapientSansRegular"/>
              </a:rPr>
              <a:t> </a:t>
            </a:r>
            <a:fld id="{4225D95B-3580-C74C-AC82-B8FCF626B418}" type="slidenum">
              <a:rPr lang="en-US" sz="1333" b="1" smtClean="0">
                <a:solidFill>
                  <a:srgbClr val="FFFFFF"/>
                </a:solidFill>
                <a:latin typeface="+mn-lt"/>
                <a:cs typeface="SapientSansRegular"/>
              </a:rPr>
              <a:pPr algn="r" fontAlgn="auto">
                <a:lnSpc>
                  <a:spcPct val="101000"/>
                </a:lnSpc>
                <a:spcBef>
                  <a:spcPct val="50000"/>
                </a:spcBef>
                <a:spcAft>
                  <a:spcPts val="0"/>
                </a:spcAft>
                <a:defRPr/>
              </a:pPr>
              <a:t>‹#›</a:t>
            </a:fld>
            <a:endParaRPr lang="en-US" sz="1333" b="1">
              <a:solidFill>
                <a:srgbClr val="FFFFFF"/>
              </a:solidFill>
              <a:latin typeface="+mn-lt"/>
              <a:cs typeface="SapientSansRegular"/>
            </a:endParaRPr>
          </a:p>
        </p:txBody>
      </p:sp>
      <p:pic>
        <p:nvPicPr>
          <p:cNvPr id="13" name="Picture 12"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2" y="6486144"/>
            <a:ext cx="2555849" cy="243840"/>
          </a:xfrm>
          <a:prstGeom prst="rect">
            <a:avLst/>
          </a:prstGeom>
        </p:spPr>
      </p:pic>
    </p:spTree>
    <p:extLst>
      <p:ext uri="{BB962C8B-B14F-4D97-AF65-F5344CB8AC3E}">
        <p14:creationId xmlns:p14="http://schemas.microsoft.com/office/powerpoint/2010/main" val="10938337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ue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2031143" y="0"/>
            <a:ext cx="3829485" cy="6864096"/>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Pentagon 9"/>
          <p:cNvSpPr>
            <a:spLocks noChangeAspect="1"/>
          </p:cNvSpPr>
          <p:nvPr userDrawn="1"/>
        </p:nvSpPr>
        <p:spPr>
          <a:xfrm>
            <a:off x="1" y="0"/>
            <a:ext cx="4305313" cy="6864096"/>
          </a:xfrm>
          <a:prstGeom prst="homePlate">
            <a:avLst>
              <a:gd name="adj" fmla="val 32357"/>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itle 1"/>
          <p:cNvSpPr>
            <a:spLocks noGrp="1"/>
          </p:cNvSpPr>
          <p:nvPr>
            <p:ph type="ctrTitle" hasCustomPrompt="1"/>
          </p:nvPr>
        </p:nvSpPr>
        <p:spPr>
          <a:xfrm>
            <a:off x="5860628" y="2423160"/>
            <a:ext cx="5416971" cy="1828800"/>
          </a:xfrm>
        </p:spPr>
        <p:txBody>
          <a:bodyPr lIns="0" tIns="0" rIns="0" bIns="0" anchor="b">
            <a:noAutofit/>
          </a:bodyPr>
          <a:lstStyle>
            <a:lvl1pPr algn="r">
              <a:defRPr sz="3733" spc="-107">
                <a:solidFill>
                  <a:srgbClr val="BB0E3D"/>
                </a:solidFill>
                <a:latin typeface="+mj-lt"/>
                <a:cs typeface="SapientSansBold"/>
              </a:defRPr>
            </a:lvl1pPr>
          </a:lstStyle>
          <a:p>
            <a:pPr lvl="0"/>
            <a:r>
              <a:rPr lang="en-US"/>
              <a:t>Section title</a:t>
            </a:r>
          </a:p>
        </p:txBody>
      </p:sp>
      <p:sp>
        <p:nvSpPr>
          <p:cNvPr id="9" name="Subtitle 2"/>
          <p:cNvSpPr>
            <a:spLocks noGrp="1"/>
          </p:cNvSpPr>
          <p:nvPr>
            <p:ph type="subTitle" idx="1" hasCustomPrompt="1"/>
          </p:nvPr>
        </p:nvSpPr>
        <p:spPr>
          <a:xfrm>
            <a:off x="5860628" y="4343400"/>
            <a:ext cx="5408560" cy="685800"/>
          </a:xfrm>
        </p:spPr>
        <p:txBody>
          <a:bodyPr lIns="0" tIns="0" rIns="0" bIns="0">
            <a:noAutofit/>
          </a:bodyPr>
          <a:lstStyle>
            <a:lvl1pPr marL="0" indent="0" algn="r">
              <a:buNone/>
              <a:defRPr sz="1867" b="0" i="1" spc="133">
                <a:solidFill>
                  <a:schemeClr val="accent3"/>
                </a:solidFill>
                <a:latin typeface="+mn-lt"/>
                <a:cs typeface="SapientCentroSlab-Ligh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 goes here</a:t>
            </a:r>
          </a:p>
        </p:txBody>
      </p:sp>
      <p:pic>
        <p:nvPicPr>
          <p:cNvPr id="11" name="Picture 10"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2" y="6486144"/>
            <a:ext cx="2555849" cy="243840"/>
          </a:xfrm>
          <a:prstGeom prst="rect">
            <a:avLst/>
          </a:prstGeom>
        </p:spPr>
      </p:pic>
      <p:sp>
        <p:nvSpPr>
          <p:cNvPr id="13"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a:solidFill>
                <a:srgbClr val="7F7F7F"/>
              </a:solidFill>
              <a:latin typeface="+mn-lt"/>
              <a:cs typeface="SapientSansRegular"/>
            </a:endParaRPr>
          </a:p>
        </p:txBody>
      </p:sp>
    </p:spTree>
    <p:extLst>
      <p:ext uri="{BB962C8B-B14F-4D97-AF65-F5344CB8AC3E}">
        <p14:creationId xmlns:p14="http://schemas.microsoft.com/office/powerpoint/2010/main" val="2097826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5" name="Content Placeholder 2"/>
          <p:cNvSpPr>
            <a:spLocks noGrp="1"/>
          </p:cNvSpPr>
          <p:nvPr>
            <p:ph sz="quarter" idx="11"/>
          </p:nvPr>
        </p:nvSpPr>
        <p:spPr>
          <a:xfrm>
            <a:off x="642028" y="1426633"/>
            <a:ext cx="549418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2"/>
          </p:nvPr>
        </p:nvSpPr>
        <p:spPr>
          <a:xfrm>
            <a:off x="6349408"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4579627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4"/>
        </a:solidFill>
        <a:effectLst/>
      </p:bgPr>
    </p:bg>
    <p:spTree>
      <p:nvGrpSpPr>
        <p:cNvPr id="1" name=""/>
        <p:cNvGrpSpPr/>
        <p:nvPr/>
      </p:nvGrpSpPr>
      <p:grpSpPr>
        <a:xfrm>
          <a:off x="0" y="0"/>
          <a:ext cx="0" cy="0"/>
          <a:chOff x="0" y="0"/>
          <a:chExt cx="0" cy="0"/>
        </a:xfrm>
      </p:grpSpPr>
      <p:sp>
        <p:nvSpPr>
          <p:cNvPr id="5" name="Pentagon 4"/>
          <p:cNvSpPr/>
          <p:nvPr userDrawn="1"/>
        </p:nvSpPr>
        <p:spPr>
          <a:xfrm>
            <a:off x="0" y="0"/>
            <a:ext cx="11277597"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Pentagon 7"/>
          <p:cNvSpPr/>
          <p:nvPr userDrawn="1"/>
        </p:nvSpPr>
        <p:spPr>
          <a:xfrm>
            <a:off x="0" y="0"/>
            <a:ext cx="9719731"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8"/>
          <p:cNvSpPr>
            <a:spLocks noGrp="1"/>
          </p:cNvSpPr>
          <p:nvPr>
            <p:ph type="body" sz="quarter" idx="10" hasCustomPrompt="1"/>
          </p:nvPr>
        </p:nvSpPr>
        <p:spPr>
          <a:xfrm>
            <a:off x="914400" y="1828800"/>
            <a:ext cx="10363200" cy="3200400"/>
          </a:xfrm>
        </p:spPr>
        <p:txBody>
          <a:bodyPr anchor="ctr">
            <a:noAutofit/>
          </a:bodyPr>
          <a:lstStyle>
            <a:lvl1pPr marL="0" indent="0" algn="ctr">
              <a:spcAft>
                <a:spcPts val="0"/>
              </a:spcAft>
              <a:buNone/>
              <a:defRPr sz="3200" b="0" i="1" baseline="0">
                <a:solidFill>
                  <a:srgbClr val="FFFFFF"/>
                </a:solidFill>
                <a:latin typeface="+mn-lt"/>
                <a:cs typeface="SapientCentroSlab-Light"/>
              </a:defRPr>
            </a:lvl1pPr>
          </a:lstStyle>
          <a:p>
            <a:pPr lvl="0"/>
            <a:r>
              <a:rPr lang="en-US"/>
              <a:t>Vision Quote</a:t>
            </a:r>
            <a:br>
              <a:rPr lang="en-US"/>
            </a:br>
            <a:r>
              <a:rPr lang="en-US"/>
              <a:t>“</a:t>
            </a:r>
            <a:r>
              <a:rPr lang="en-US" err="1"/>
              <a:t>Lorem</a:t>
            </a:r>
            <a:r>
              <a:rPr lang="en-US"/>
              <a:t> </a:t>
            </a:r>
            <a:r>
              <a:rPr lang="en-US" err="1"/>
              <a:t>ipsum</a:t>
            </a:r>
            <a:r>
              <a:rPr lang="en-US"/>
              <a:t> dolor sit </a:t>
            </a:r>
            <a:r>
              <a:rPr lang="en-US" err="1"/>
              <a:t>amet</a:t>
            </a:r>
            <a:r>
              <a:rPr lang="en-US"/>
              <a:t>, fugit </a:t>
            </a:r>
            <a:r>
              <a:rPr lang="en-US" err="1"/>
              <a:t>liberavisse</a:t>
            </a:r>
            <a:r>
              <a:rPr lang="en-US"/>
              <a:t> </a:t>
            </a:r>
            <a:br>
              <a:rPr lang="en-US"/>
            </a:br>
            <a:r>
              <a:rPr lang="en-US" err="1"/>
              <a:t>nec</a:t>
            </a:r>
            <a:r>
              <a:rPr lang="en-US"/>
              <a:t> at. </a:t>
            </a:r>
            <a:r>
              <a:rPr lang="en-US" err="1"/>
              <a:t>Essent</a:t>
            </a:r>
            <a:r>
              <a:rPr lang="en-US"/>
              <a:t> </a:t>
            </a:r>
            <a:r>
              <a:rPr lang="en-US" err="1"/>
              <a:t>elaboraret</a:t>
            </a:r>
            <a:r>
              <a:rPr lang="en-US"/>
              <a:t> </a:t>
            </a:r>
            <a:r>
              <a:rPr lang="en-US" err="1"/>
              <a:t>conclusionemque</a:t>
            </a:r>
            <a:r>
              <a:rPr lang="en-US"/>
              <a:t> </a:t>
            </a:r>
            <a:br>
              <a:rPr lang="en-US"/>
            </a:br>
            <a:r>
              <a:rPr lang="en-US" err="1"/>
              <a:t>eam</a:t>
            </a:r>
            <a:r>
              <a:rPr lang="en-US"/>
              <a:t> id. Quo ex </a:t>
            </a:r>
            <a:r>
              <a:rPr lang="en-US" err="1"/>
              <a:t>laboramus</a:t>
            </a:r>
            <a:r>
              <a:rPr lang="en-US"/>
              <a:t> </a:t>
            </a:r>
            <a:r>
              <a:rPr lang="en-US" err="1"/>
              <a:t>accommodare</a:t>
            </a:r>
            <a:r>
              <a:rPr lang="en-US"/>
              <a:t>, </a:t>
            </a:r>
            <a:br>
              <a:rPr lang="en-US"/>
            </a:br>
            <a:r>
              <a:rPr lang="en-US"/>
              <a:t>his </a:t>
            </a:r>
            <a:r>
              <a:rPr lang="en-US" err="1"/>
              <a:t>falli</a:t>
            </a:r>
            <a:r>
              <a:rPr lang="en-US"/>
              <a:t> </a:t>
            </a:r>
            <a:r>
              <a:rPr lang="en-US" err="1"/>
              <a:t>deleniti</a:t>
            </a:r>
            <a:r>
              <a:rPr lang="en-US"/>
              <a:t> </a:t>
            </a:r>
            <a:r>
              <a:rPr lang="en-US" err="1"/>
              <a:t>ei</a:t>
            </a:r>
            <a:r>
              <a:rPr lang="en-US"/>
              <a:t>. </a:t>
            </a:r>
            <a:r>
              <a:rPr lang="en-US" err="1"/>
              <a:t>Illud</a:t>
            </a:r>
            <a:r>
              <a:rPr lang="en-US"/>
              <a:t> postulant </a:t>
            </a:r>
            <a:br>
              <a:rPr lang="en-US"/>
            </a:br>
            <a:r>
              <a:rPr lang="en-US" err="1"/>
              <a:t>adversarium</a:t>
            </a:r>
            <a:r>
              <a:rPr lang="en-US"/>
              <a:t> </a:t>
            </a:r>
            <a:r>
              <a:rPr lang="en-US" err="1"/>
              <a:t>ei</a:t>
            </a:r>
            <a:r>
              <a:rPr lang="en-US"/>
              <a:t> his.”</a:t>
            </a:r>
          </a:p>
        </p:txBody>
      </p:sp>
      <p:sp>
        <p:nvSpPr>
          <p:cNvPr id="7"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FFFFFF"/>
                </a:solidFill>
                <a:latin typeface="+mn-lt"/>
                <a:cs typeface="SapientSansRegular"/>
              </a:rPr>
              <a:t> </a:t>
            </a:r>
            <a:fld id="{4225D95B-3580-C74C-AC82-B8FCF626B418}" type="slidenum">
              <a:rPr lang="en-US" sz="1333" b="1" smtClean="0">
                <a:solidFill>
                  <a:srgbClr val="FFFFFF"/>
                </a:solidFill>
                <a:latin typeface="+mn-lt"/>
                <a:cs typeface="SapientSansRegular"/>
              </a:rPr>
              <a:pPr algn="r" fontAlgn="auto">
                <a:lnSpc>
                  <a:spcPct val="101000"/>
                </a:lnSpc>
                <a:spcBef>
                  <a:spcPct val="50000"/>
                </a:spcBef>
                <a:spcAft>
                  <a:spcPts val="0"/>
                </a:spcAft>
                <a:defRPr/>
              </a:pPr>
              <a:t>‹#›</a:t>
            </a:fld>
            <a:endParaRPr lang="en-US" sz="1333" b="1">
              <a:solidFill>
                <a:srgbClr val="FFFFFF"/>
              </a:solidFill>
              <a:latin typeface="+mn-lt"/>
              <a:cs typeface="SapientSansRegular"/>
            </a:endParaRPr>
          </a:p>
        </p:txBody>
      </p:sp>
      <p:pic>
        <p:nvPicPr>
          <p:cNvPr id="10" name="Picture 9"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2" y="6486144"/>
            <a:ext cx="2555849" cy="243840"/>
          </a:xfrm>
          <a:prstGeom prst="rect">
            <a:avLst/>
          </a:prstGeom>
        </p:spPr>
      </p:pic>
    </p:spTree>
    <p:extLst>
      <p:ext uri="{BB962C8B-B14F-4D97-AF65-F5344CB8AC3E}">
        <p14:creationId xmlns:p14="http://schemas.microsoft.com/office/powerpoint/2010/main" val="22431209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a:t>Slide title</a:t>
            </a:r>
          </a:p>
        </p:txBody>
      </p:sp>
      <p:sp>
        <p:nvSpPr>
          <p:cNvPr id="12"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8239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a:t>Slide title</a:t>
            </a:r>
          </a:p>
        </p:txBody>
      </p:sp>
      <p:sp>
        <p:nvSpPr>
          <p:cNvPr id="12"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a:solidFill>
                <a:srgbClr val="7F7F7F"/>
              </a:solidFill>
              <a:latin typeface="+mn-lt"/>
              <a:cs typeface="SapientSansRegular"/>
            </a:endParaRPr>
          </a:p>
        </p:txBody>
      </p:sp>
      <p:sp>
        <p:nvSpPr>
          <p:cNvPr id="5"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11693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6" name="Content Placeholder 2"/>
          <p:cNvSpPr>
            <a:spLocks noGrp="1"/>
          </p:cNvSpPr>
          <p:nvPr>
            <p:ph sz="quarter" idx="11"/>
          </p:nvPr>
        </p:nvSpPr>
        <p:spPr>
          <a:xfrm>
            <a:off x="658369"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2"/>
          </p:nvPr>
        </p:nvSpPr>
        <p:spPr>
          <a:xfrm>
            <a:off x="6349408"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5498748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a:solidFill>
                <a:srgbClr val="7F7F7F"/>
              </a:solidFill>
              <a:latin typeface="+mn-lt"/>
              <a:cs typeface="SapientSansRegular"/>
            </a:endParaRPr>
          </a:p>
        </p:txBody>
      </p:sp>
      <p:sp>
        <p:nvSpPr>
          <p:cNvPr id="5" name="Content Placeholder 4"/>
          <p:cNvSpPr>
            <a:spLocks noGrp="1"/>
          </p:cNvSpPr>
          <p:nvPr>
            <p:ph sz="quarter" idx="12"/>
          </p:nvPr>
        </p:nvSpPr>
        <p:spPr>
          <a:xfrm>
            <a:off x="6349408" y="1426633"/>
            <a:ext cx="5196417" cy="480060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658369"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6115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6" name="Content Placeholder 2"/>
          <p:cNvSpPr>
            <a:spLocks noGrp="1"/>
          </p:cNvSpPr>
          <p:nvPr>
            <p:ph sz="quarter" idx="11"/>
          </p:nvPr>
        </p:nvSpPr>
        <p:spPr>
          <a:xfrm>
            <a:off x="6067976"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2"/>
          </p:nvPr>
        </p:nvSpPr>
        <p:spPr>
          <a:xfrm>
            <a:off x="658369"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0427141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a:solidFill>
                <a:srgbClr val="7F7F7F"/>
              </a:solidFill>
              <a:latin typeface="+mn-lt"/>
              <a:cs typeface="SapientSansRegular"/>
            </a:endParaRPr>
          </a:p>
        </p:txBody>
      </p:sp>
      <p:sp>
        <p:nvSpPr>
          <p:cNvPr id="5" name="Content Placeholder 2"/>
          <p:cNvSpPr>
            <a:spLocks noGrp="1"/>
          </p:cNvSpPr>
          <p:nvPr>
            <p:ph sz="quarter" idx="11"/>
          </p:nvPr>
        </p:nvSpPr>
        <p:spPr>
          <a:xfrm>
            <a:off x="6067976"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2"/>
          </p:nvPr>
        </p:nvSpPr>
        <p:spPr>
          <a:xfrm>
            <a:off x="658369"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7610346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a:t>Slide title</a:t>
            </a:r>
          </a:p>
        </p:txBody>
      </p:sp>
      <p:sp>
        <p:nvSpPr>
          <p:cNvPr id="10"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24054150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a:t>Slide title</a:t>
            </a:r>
          </a:p>
        </p:txBody>
      </p:sp>
      <p:sp>
        <p:nvSpPr>
          <p:cNvPr id="10"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a:solidFill>
                <a:srgbClr val="7F7F7F"/>
              </a:solidFill>
              <a:latin typeface="+mn-lt"/>
              <a:cs typeface="SapientSansRegular"/>
            </a:endParaRPr>
          </a:p>
        </p:txBody>
      </p:sp>
    </p:spTree>
    <p:extLst>
      <p:ext uri="{BB962C8B-B14F-4D97-AF65-F5344CB8AC3E}">
        <p14:creationId xmlns:p14="http://schemas.microsoft.com/office/powerpoint/2010/main" val="7145002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11"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2011917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theme" Target="../theme/theme5.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theme" Target="../theme/theme6.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theme" Target="../theme/theme7.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363539"/>
            <a:ext cx="10972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a:t>Click to edit Master title style</a:t>
            </a:r>
          </a:p>
        </p:txBody>
      </p:sp>
      <p:sp>
        <p:nvSpPr>
          <p:cNvPr id="5123" name="Text Placeholder 2"/>
          <p:cNvSpPr>
            <a:spLocks noGrp="1"/>
          </p:cNvSpPr>
          <p:nvPr>
            <p:ph type="body" idx="1"/>
          </p:nvPr>
        </p:nvSpPr>
        <p:spPr bwMode="auto">
          <a:xfrm>
            <a:off x="609600" y="1320504"/>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09600" y="6356351"/>
            <a:ext cx="2844800" cy="365125"/>
          </a:xfrm>
          <a:prstGeom prst="rect">
            <a:avLst/>
          </a:prstGeom>
        </p:spPr>
        <p:txBody>
          <a:bodyPr vert="horz" lIns="0" tIns="0" rIns="0" bIns="0" rtlCol="0" anchor="ctr"/>
          <a:lstStyle>
            <a:lvl1pPr algn="l" fontAlgn="auto">
              <a:spcBef>
                <a:spcPts val="0"/>
              </a:spcBef>
              <a:spcAft>
                <a:spcPts val="0"/>
              </a:spcAft>
              <a:defRPr lang="en-US" sz="1000" smtClean="0"/>
            </a:lvl1pPr>
          </a:lstStyle>
          <a:p>
            <a:pPr>
              <a:defRPr/>
            </a:pPr>
            <a:fld id="{E616B4AE-E2FE-4E01-86C4-A4979C419114}" type="datetime1">
              <a:rPr lang="en-US" smtClean="0"/>
              <a:t>11/13/2020</a:t>
            </a:fld>
            <a:endParaRPr lang="en-US"/>
          </a:p>
        </p:txBody>
      </p:sp>
      <p:sp>
        <p:nvSpPr>
          <p:cNvPr id="11" name="Footer Placeholder 4"/>
          <p:cNvSpPr>
            <a:spLocks noGrp="1"/>
          </p:cNvSpPr>
          <p:nvPr>
            <p:ph type="ftr" sz="quarter" idx="3"/>
          </p:nvPr>
        </p:nvSpPr>
        <p:spPr>
          <a:xfrm>
            <a:off x="4165600" y="6356351"/>
            <a:ext cx="3860800" cy="365125"/>
          </a:xfrm>
          <a:prstGeom prst="rect">
            <a:avLst/>
          </a:prstGeom>
        </p:spPr>
        <p:txBody>
          <a:bodyPr vert="horz" lIns="0" tIns="0" rIns="0" bIns="0" rtlCol="0" anchor="ctr"/>
          <a:lstStyle>
            <a:lvl1pPr algn="ctr" fontAlgn="auto">
              <a:spcBef>
                <a:spcPts val="0"/>
              </a:spcBef>
              <a:spcAft>
                <a:spcPts val="0"/>
              </a:spcAft>
              <a:defRPr sz="1000" dirty="0" smtClean="0">
                <a:solidFill>
                  <a:srgbClr val="7F7F7F"/>
                </a:solidFill>
                <a:latin typeface="+mn-lt"/>
                <a:ea typeface="+mn-ea"/>
                <a:cs typeface="SapientSansRegular"/>
              </a:defRPr>
            </a:lvl1pPr>
          </a:lstStyle>
          <a:p>
            <a:pPr>
              <a:defRPr/>
            </a:pPr>
            <a:endParaRPr lang="en-US"/>
          </a:p>
        </p:txBody>
      </p:sp>
      <p:sp>
        <p:nvSpPr>
          <p:cNvPr id="12" name="Slide Number Placeholder 5"/>
          <p:cNvSpPr>
            <a:spLocks noGrp="1"/>
          </p:cNvSpPr>
          <p:nvPr>
            <p:ph type="sldNum" sz="quarter" idx="4"/>
          </p:nvPr>
        </p:nvSpPr>
        <p:spPr>
          <a:xfrm>
            <a:off x="8737600" y="6356351"/>
            <a:ext cx="2844800" cy="365125"/>
          </a:xfrm>
          <a:prstGeom prst="rect">
            <a:avLst/>
          </a:prstGeom>
        </p:spPr>
        <p:txBody>
          <a:bodyPr vert="horz" lIns="0" tIns="0" rIns="0" bIns="0" rtlCol="0" anchor="ctr"/>
          <a:lstStyle>
            <a:lvl1pPr algn="r" fontAlgn="auto">
              <a:spcBef>
                <a:spcPts val="0"/>
              </a:spcBef>
              <a:spcAft>
                <a:spcPts val="0"/>
              </a:spcAft>
              <a:defRPr sz="1000" b="0" i="0" smtClean="0">
                <a:solidFill>
                  <a:srgbClr val="7F7F7F"/>
                </a:solidFill>
                <a:latin typeface="+mn-lt"/>
                <a:ea typeface="+mn-ea"/>
                <a:cs typeface="Sapient Centro Slab"/>
              </a:defRPr>
            </a:lvl1pPr>
          </a:lstStyle>
          <a:p>
            <a:pPr>
              <a:defRPr/>
            </a:pPr>
            <a:fld id="{4F8F9822-CE00-0B4F-ADB5-DBA954363B09}"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89" r:id="rId1"/>
    <p:sldLayoutId id="2147483808" r:id="rId2"/>
    <p:sldLayoutId id="2147483798" r:id="rId3"/>
    <p:sldLayoutId id="2147483806" r:id="rId4"/>
    <p:sldLayoutId id="2147483791" r:id="rId5"/>
    <p:sldLayoutId id="2147483815" r:id="rId6"/>
    <p:sldLayoutId id="2147483816" r:id="rId7"/>
    <p:sldLayoutId id="2147483819" r:id="rId8"/>
    <p:sldLayoutId id="2147483820" r:id="rId9"/>
    <p:sldLayoutId id="2147483821" r:id="rId10"/>
    <p:sldLayoutId id="2147483822" r:id="rId11"/>
    <p:sldLayoutId id="2147483823" r:id="rId12"/>
    <p:sldLayoutId id="2147483824" r:id="rId13"/>
    <p:sldLayoutId id="2147483813" r:id="rId14"/>
    <p:sldLayoutId id="2147483814" r:id="rId15"/>
    <p:sldLayoutId id="2147483797" r:id="rId16"/>
    <p:sldLayoutId id="2147483939" r:id="rId17"/>
  </p:sldLayoutIdLst>
  <p:hf hdr="0" ftr="0" dt="0"/>
  <p:txStyles>
    <p:titleStyle>
      <a:lvl1pPr algn="l" defTabSz="457200" rtl="0" eaLnBrk="1" fontAlgn="base" hangingPunct="1">
        <a:spcBef>
          <a:spcPct val="0"/>
        </a:spcBef>
        <a:spcAft>
          <a:spcPct val="0"/>
        </a:spcAft>
        <a:defRPr sz="2400" b="0" kern="1200">
          <a:solidFill>
            <a:srgbClr val="123E57"/>
          </a:solidFill>
          <a:latin typeface="+mj-lt"/>
          <a:ea typeface="ＭＳ Ｐゴシック" charset="0"/>
          <a:cs typeface="SapientSansBold"/>
        </a:defRPr>
      </a:lvl1pPr>
      <a:lvl2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5pPr>
      <a:lvl6pPr marL="4572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6pPr>
      <a:lvl7pPr marL="9144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6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8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9pPr>
    </p:titleStyle>
    <p:bodyStyle>
      <a:lvl1pPr marL="228600" indent="-228600" algn="l" defTabSz="457200"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200" indent="-228600" algn="l" defTabSz="457200"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800" indent="-228600" algn="l" defTabSz="457200"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400" indent="-228600" algn="l" defTabSz="457200"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3000" indent="-228600" algn="l" defTabSz="457200"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363542"/>
            <a:ext cx="10972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a:t>Click to edit Master title style</a:t>
            </a:r>
          </a:p>
        </p:txBody>
      </p:sp>
      <p:sp>
        <p:nvSpPr>
          <p:cNvPr id="5123" name="Text Placeholder 2"/>
          <p:cNvSpPr>
            <a:spLocks noGrp="1"/>
          </p:cNvSpPr>
          <p:nvPr>
            <p:ph type="body" idx="1"/>
          </p:nvPr>
        </p:nvSpPr>
        <p:spPr bwMode="auto">
          <a:xfrm>
            <a:off x="609600" y="1320506"/>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09600" y="6356353"/>
            <a:ext cx="2844800" cy="365125"/>
          </a:xfrm>
          <a:prstGeom prst="rect">
            <a:avLst/>
          </a:prstGeom>
        </p:spPr>
        <p:txBody>
          <a:bodyPr vert="horz" lIns="0" tIns="0" rIns="0" bIns="0" rtlCol="0" anchor="ctr"/>
          <a:lstStyle>
            <a:lvl1pPr algn="l" fontAlgn="auto">
              <a:spcBef>
                <a:spcPts val="0"/>
              </a:spcBef>
              <a:spcAft>
                <a:spcPts val="0"/>
              </a:spcAft>
              <a:defRPr lang="en-US" sz="900" smtClean="0"/>
            </a:lvl1pPr>
          </a:lstStyle>
          <a:p>
            <a:pPr>
              <a:defRPr/>
            </a:pPr>
            <a:fld id="{887FB6B3-2EEF-4230-9CE2-75B4F8792197}" type="datetime1">
              <a:rPr lang="en-US" smtClean="0"/>
              <a:t>11/13/2020</a:t>
            </a:fld>
            <a:endParaRPr lang="en-US"/>
          </a:p>
        </p:txBody>
      </p:sp>
      <p:sp>
        <p:nvSpPr>
          <p:cNvPr id="11" name="Footer Placeholder 4"/>
          <p:cNvSpPr>
            <a:spLocks noGrp="1"/>
          </p:cNvSpPr>
          <p:nvPr>
            <p:ph type="ftr" sz="quarter" idx="3"/>
          </p:nvPr>
        </p:nvSpPr>
        <p:spPr>
          <a:xfrm>
            <a:off x="4165600" y="6356353"/>
            <a:ext cx="3860800" cy="365125"/>
          </a:xfrm>
          <a:prstGeom prst="rect">
            <a:avLst/>
          </a:prstGeom>
        </p:spPr>
        <p:txBody>
          <a:bodyPr vert="horz" lIns="0" tIns="0" rIns="0" bIns="0" rtlCol="0" anchor="ctr"/>
          <a:lstStyle>
            <a:lvl1pPr algn="ctr" fontAlgn="auto">
              <a:spcBef>
                <a:spcPts val="0"/>
              </a:spcBef>
              <a:spcAft>
                <a:spcPts val="0"/>
              </a:spcAft>
              <a:defRPr sz="900" dirty="0" smtClean="0">
                <a:solidFill>
                  <a:srgbClr val="6C6C6C"/>
                </a:solidFill>
                <a:latin typeface="+mn-lt"/>
                <a:ea typeface="+mn-ea"/>
                <a:cs typeface="SapientSansRegular"/>
              </a:defRPr>
            </a:lvl1pPr>
          </a:lstStyle>
          <a:p>
            <a:pPr>
              <a:defRPr/>
            </a:pPr>
            <a:endParaRPr lang="en-US"/>
          </a:p>
        </p:txBody>
      </p:sp>
      <p:sp>
        <p:nvSpPr>
          <p:cNvPr id="12" name="Slide Number Placeholder 5"/>
          <p:cNvSpPr>
            <a:spLocks noGrp="1"/>
          </p:cNvSpPr>
          <p:nvPr>
            <p:ph type="sldNum" sz="quarter" idx="4"/>
          </p:nvPr>
        </p:nvSpPr>
        <p:spPr>
          <a:xfrm>
            <a:off x="8737600" y="6356353"/>
            <a:ext cx="2844800" cy="365125"/>
          </a:xfrm>
          <a:prstGeom prst="rect">
            <a:avLst/>
          </a:prstGeom>
        </p:spPr>
        <p:txBody>
          <a:bodyPr vert="horz" lIns="0" tIns="0" rIns="0" bIns="0" rtlCol="0" anchor="ctr"/>
          <a:lstStyle>
            <a:lvl1pPr algn="r" fontAlgn="auto">
              <a:spcBef>
                <a:spcPts val="0"/>
              </a:spcBef>
              <a:spcAft>
                <a:spcPts val="0"/>
              </a:spcAft>
              <a:defRPr sz="900" b="0" i="0" smtClean="0">
                <a:solidFill>
                  <a:srgbClr val="6C6C6C"/>
                </a:solidFill>
                <a:latin typeface="+mn-lt"/>
                <a:ea typeface="+mn-ea"/>
                <a:cs typeface="Sapient Centro Slab"/>
              </a:defRPr>
            </a:lvl1pPr>
          </a:lstStyle>
          <a:p>
            <a:pPr>
              <a:defRPr/>
            </a:pPr>
            <a:fld id="{4F8F9822-CE00-0B4F-ADB5-DBA954363B09}" type="slidenum">
              <a:rPr lang="en-US" smtClean="0"/>
              <a:pPr>
                <a:defRPr/>
              </a:pPr>
              <a:t>‹#›</a:t>
            </a:fld>
            <a:endParaRPr lang="en-US"/>
          </a:p>
        </p:txBody>
      </p:sp>
    </p:spTree>
    <p:extLst>
      <p:ext uri="{BB962C8B-B14F-4D97-AF65-F5344CB8AC3E}">
        <p14:creationId xmlns:p14="http://schemas.microsoft.com/office/powerpoint/2010/main" val="284171944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Lst>
  <p:hf hdr="0" ftr="0" dt="0"/>
  <p:txStyles>
    <p:titleStyle>
      <a:lvl1pPr algn="l" defTabSz="457189" rtl="0" eaLnBrk="1" fontAlgn="base" hangingPunct="1">
        <a:spcBef>
          <a:spcPct val="0"/>
        </a:spcBef>
        <a:spcAft>
          <a:spcPct val="0"/>
        </a:spcAft>
        <a:defRPr sz="2400" b="0" kern="1200">
          <a:solidFill>
            <a:srgbClr val="123E57"/>
          </a:solidFill>
          <a:latin typeface="+mj-lt"/>
          <a:ea typeface="ＭＳ Ｐゴシック" charset="0"/>
          <a:cs typeface="SapientSansBold"/>
        </a:defRPr>
      </a:lvl1pPr>
      <a:lvl2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5pPr>
      <a:lvl6pPr marL="457189" algn="l" defTabSz="457189" rtl="0" eaLnBrk="1" fontAlgn="base" hangingPunct="1">
        <a:spcBef>
          <a:spcPct val="0"/>
        </a:spcBef>
        <a:spcAft>
          <a:spcPct val="0"/>
        </a:spcAft>
        <a:defRPr sz="3700">
          <a:solidFill>
            <a:schemeClr val="tx2"/>
          </a:solidFill>
          <a:latin typeface="SapientCentroSlab-Light" charset="0"/>
          <a:ea typeface="ＭＳ Ｐゴシック" charset="0"/>
        </a:defRPr>
      </a:lvl6pPr>
      <a:lvl7pPr marL="914378" algn="l" defTabSz="457189"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566" algn="l" defTabSz="457189"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754" algn="l" defTabSz="457189" rtl="0" eaLnBrk="1" fontAlgn="base" hangingPunct="1">
        <a:spcBef>
          <a:spcPct val="0"/>
        </a:spcBef>
        <a:spcAft>
          <a:spcPct val="0"/>
        </a:spcAft>
        <a:defRPr sz="3700">
          <a:solidFill>
            <a:schemeClr val="tx2"/>
          </a:solidFill>
          <a:latin typeface="SapientCentroSlab-Light" charset="0"/>
          <a:ea typeface="ＭＳ Ｐゴシック" charset="0"/>
        </a:defRPr>
      </a:lvl9pPr>
    </p:titleStyle>
    <p:bodyStyle>
      <a:lvl1pPr marL="228594" indent="-228594" algn="l" defTabSz="457189"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189" indent="-228594" algn="l" defTabSz="457189"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783" indent="-228594" algn="l" defTabSz="457189"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378" indent="-228594" algn="l" defTabSz="457189"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2972" indent="-228594" algn="l" defTabSz="457189"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363542"/>
            <a:ext cx="10972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a:t>Click to edit Master title style</a:t>
            </a:r>
          </a:p>
        </p:txBody>
      </p:sp>
      <p:sp>
        <p:nvSpPr>
          <p:cNvPr id="5123" name="Text Placeholder 2"/>
          <p:cNvSpPr>
            <a:spLocks noGrp="1"/>
          </p:cNvSpPr>
          <p:nvPr>
            <p:ph type="body" idx="1"/>
          </p:nvPr>
        </p:nvSpPr>
        <p:spPr bwMode="auto">
          <a:xfrm>
            <a:off x="609600" y="1320506"/>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09600" y="6356353"/>
            <a:ext cx="2844800" cy="365125"/>
          </a:xfrm>
          <a:prstGeom prst="rect">
            <a:avLst/>
          </a:prstGeom>
        </p:spPr>
        <p:txBody>
          <a:bodyPr vert="horz" lIns="0" tIns="0" rIns="0" bIns="0" rtlCol="0" anchor="ctr"/>
          <a:lstStyle>
            <a:lvl1pPr algn="l" fontAlgn="auto">
              <a:spcBef>
                <a:spcPts val="0"/>
              </a:spcBef>
              <a:spcAft>
                <a:spcPts val="0"/>
              </a:spcAft>
              <a:defRPr lang="en-US" sz="900" smtClean="0"/>
            </a:lvl1pPr>
          </a:lstStyle>
          <a:p>
            <a:pPr>
              <a:defRPr/>
            </a:pPr>
            <a:fld id="{CFC0B6A0-3126-4FFA-BFE0-86D9AC5C04D6}" type="datetime1">
              <a:rPr lang="en-US" smtClean="0"/>
              <a:t>11/13/2020</a:t>
            </a:fld>
            <a:endParaRPr lang="en-US"/>
          </a:p>
        </p:txBody>
      </p:sp>
      <p:sp>
        <p:nvSpPr>
          <p:cNvPr id="11" name="Footer Placeholder 4"/>
          <p:cNvSpPr>
            <a:spLocks noGrp="1"/>
          </p:cNvSpPr>
          <p:nvPr>
            <p:ph type="ftr" sz="quarter" idx="3"/>
          </p:nvPr>
        </p:nvSpPr>
        <p:spPr>
          <a:xfrm>
            <a:off x="4165600" y="6356353"/>
            <a:ext cx="3860800" cy="365125"/>
          </a:xfrm>
          <a:prstGeom prst="rect">
            <a:avLst/>
          </a:prstGeom>
        </p:spPr>
        <p:txBody>
          <a:bodyPr vert="horz" lIns="0" tIns="0" rIns="0" bIns="0" rtlCol="0" anchor="ctr"/>
          <a:lstStyle>
            <a:lvl1pPr algn="ctr" fontAlgn="auto">
              <a:spcBef>
                <a:spcPts val="0"/>
              </a:spcBef>
              <a:spcAft>
                <a:spcPts val="0"/>
              </a:spcAft>
              <a:defRPr sz="900" dirty="0" smtClean="0">
                <a:solidFill>
                  <a:srgbClr val="6C6C6C"/>
                </a:solidFill>
                <a:latin typeface="+mn-lt"/>
                <a:ea typeface="+mn-ea"/>
                <a:cs typeface="SapientSansRegular"/>
              </a:defRPr>
            </a:lvl1pPr>
          </a:lstStyle>
          <a:p>
            <a:pPr>
              <a:defRPr/>
            </a:pPr>
            <a:endParaRPr lang="en-US"/>
          </a:p>
        </p:txBody>
      </p:sp>
      <p:sp>
        <p:nvSpPr>
          <p:cNvPr id="12" name="Slide Number Placeholder 5"/>
          <p:cNvSpPr>
            <a:spLocks noGrp="1"/>
          </p:cNvSpPr>
          <p:nvPr>
            <p:ph type="sldNum" sz="quarter" idx="4"/>
          </p:nvPr>
        </p:nvSpPr>
        <p:spPr>
          <a:xfrm>
            <a:off x="8737600" y="6356353"/>
            <a:ext cx="2844800" cy="365125"/>
          </a:xfrm>
          <a:prstGeom prst="rect">
            <a:avLst/>
          </a:prstGeom>
        </p:spPr>
        <p:txBody>
          <a:bodyPr vert="horz" lIns="0" tIns="0" rIns="0" bIns="0" rtlCol="0" anchor="ctr"/>
          <a:lstStyle>
            <a:lvl1pPr algn="r" fontAlgn="auto">
              <a:spcBef>
                <a:spcPts val="0"/>
              </a:spcBef>
              <a:spcAft>
                <a:spcPts val="0"/>
              </a:spcAft>
              <a:defRPr sz="900" b="0" i="0" smtClean="0">
                <a:solidFill>
                  <a:srgbClr val="6C6C6C"/>
                </a:solidFill>
                <a:latin typeface="+mn-lt"/>
                <a:ea typeface="+mn-ea"/>
                <a:cs typeface="Sapient Centro Slab"/>
              </a:defRPr>
            </a:lvl1pPr>
          </a:lstStyle>
          <a:p>
            <a:pPr>
              <a:defRPr/>
            </a:pPr>
            <a:fld id="{4F8F9822-CE00-0B4F-ADB5-DBA954363B09}" type="slidenum">
              <a:rPr lang="en-US" smtClean="0"/>
              <a:pPr>
                <a:defRPr/>
              </a:pPr>
              <a:t>‹#›</a:t>
            </a:fld>
            <a:endParaRPr lang="en-US"/>
          </a:p>
        </p:txBody>
      </p:sp>
    </p:spTree>
    <p:extLst>
      <p:ext uri="{BB962C8B-B14F-4D97-AF65-F5344CB8AC3E}">
        <p14:creationId xmlns:p14="http://schemas.microsoft.com/office/powerpoint/2010/main" val="61771148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6" r:id="rId17"/>
  </p:sldLayoutIdLst>
  <p:hf hdr="0" ftr="0" dt="0"/>
  <p:txStyles>
    <p:titleStyle>
      <a:lvl1pPr algn="l" defTabSz="457189" rtl="0" eaLnBrk="1" fontAlgn="base" hangingPunct="1">
        <a:spcBef>
          <a:spcPct val="0"/>
        </a:spcBef>
        <a:spcAft>
          <a:spcPct val="0"/>
        </a:spcAft>
        <a:defRPr sz="2400" b="0" kern="1200">
          <a:solidFill>
            <a:srgbClr val="123E57"/>
          </a:solidFill>
          <a:latin typeface="+mj-lt"/>
          <a:ea typeface="ＭＳ Ｐゴシック" charset="0"/>
          <a:cs typeface="SapientSansBold"/>
        </a:defRPr>
      </a:lvl1pPr>
      <a:lvl2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5pPr>
      <a:lvl6pPr marL="457189" algn="l" defTabSz="457189" rtl="0" eaLnBrk="1" fontAlgn="base" hangingPunct="1">
        <a:spcBef>
          <a:spcPct val="0"/>
        </a:spcBef>
        <a:spcAft>
          <a:spcPct val="0"/>
        </a:spcAft>
        <a:defRPr sz="3700">
          <a:solidFill>
            <a:schemeClr val="tx2"/>
          </a:solidFill>
          <a:latin typeface="SapientCentroSlab-Light" charset="0"/>
          <a:ea typeface="ＭＳ Ｐゴシック" charset="0"/>
        </a:defRPr>
      </a:lvl6pPr>
      <a:lvl7pPr marL="914378" algn="l" defTabSz="457189"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566" algn="l" defTabSz="457189"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754" algn="l" defTabSz="457189" rtl="0" eaLnBrk="1" fontAlgn="base" hangingPunct="1">
        <a:spcBef>
          <a:spcPct val="0"/>
        </a:spcBef>
        <a:spcAft>
          <a:spcPct val="0"/>
        </a:spcAft>
        <a:defRPr sz="3700">
          <a:solidFill>
            <a:schemeClr val="tx2"/>
          </a:solidFill>
          <a:latin typeface="SapientCentroSlab-Light" charset="0"/>
          <a:ea typeface="ＭＳ Ｐゴシック" charset="0"/>
        </a:defRPr>
      </a:lvl9pPr>
    </p:titleStyle>
    <p:bodyStyle>
      <a:lvl1pPr marL="228594" indent="-228594" algn="l" defTabSz="457189"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189" indent="-228594" algn="l" defTabSz="457189"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783" indent="-228594" algn="l" defTabSz="457189"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378" indent="-228594" algn="l" defTabSz="457189"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2972" indent="-228594" algn="l" defTabSz="457189"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363542"/>
            <a:ext cx="10972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a:t>Click to edit Master title style</a:t>
            </a:r>
          </a:p>
        </p:txBody>
      </p:sp>
      <p:sp>
        <p:nvSpPr>
          <p:cNvPr id="5123" name="Text Placeholder 2"/>
          <p:cNvSpPr>
            <a:spLocks noGrp="1"/>
          </p:cNvSpPr>
          <p:nvPr>
            <p:ph type="body" idx="1"/>
          </p:nvPr>
        </p:nvSpPr>
        <p:spPr bwMode="auto">
          <a:xfrm>
            <a:off x="609600" y="1320506"/>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09600" y="6356353"/>
            <a:ext cx="2844800" cy="365125"/>
          </a:xfrm>
          <a:prstGeom prst="rect">
            <a:avLst/>
          </a:prstGeom>
        </p:spPr>
        <p:txBody>
          <a:bodyPr vert="horz" lIns="0" tIns="0" rIns="0" bIns="0" rtlCol="0" anchor="ctr"/>
          <a:lstStyle>
            <a:lvl1pPr algn="l" fontAlgn="auto">
              <a:spcBef>
                <a:spcPts val="0"/>
              </a:spcBef>
              <a:spcAft>
                <a:spcPts val="0"/>
              </a:spcAft>
              <a:defRPr lang="en-US" sz="900" smtClean="0"/>
            </a:lvl1pPr>
          </a:lstStyle>
          <a:p>
            <a:pPr>
              <a:defRPr/>
            </a:pPr>
            <a:fld id="{CFC0B6A0-3126-4FFA-BFE0-86D9AC5C04D6}" type="datetime1">
              <a:rPr lang="en-US" smtClean="0"/>
              <a:t>11/13/2020</a:t>
            </a:fld>
            <a:endParaRPr lang="en-US"/>
          </a:p>
        </p:txBody>
      </p:sp>
      <p:sp>
        <p:nvSpPr>
          <p:cNvPr id="11" name="Footer Placeholder 4"/>
          <p:cNvSpPr>
            <a:spLocks noGrp="1"/>
          </p:cNvSpPr>
          <p:nvPr>
            <p:ph type="ftr" sz="quarter" idx="3"/>
          </p:nvPr>
        </p:nvSpPr>
        <p:spPr>
          <a:xfrm>
            <a:off x="4165600" y="6356353"/>
            <a:ext cx="3860800" cy="365125"/>
          </a:xfrm>
          <a:prstGeom prst="rect">
            <a:avLst/>
          </a:prstGeom>
        </p:spPr>
        <p:txBody>
          <a:bodyPr vert="horz" lIns="0" tIns="0" rIns="0" bIns="0" rtlCol="0" anchor="ctr"/>
          <a:lstStyle>
            <a:lvl1pPr algn="ctr" fontAlgn="auto">
              <a:spcBef>
                <a:spcPts val="0"/>
              </a:spcBef>
              <a:spcAft>
                <a:spcPts val="0"/>
              </a:spcAft>
              <a:defRPr sz="900" dirty="0" smtClean="0">
                <a:solidFill>
                  <a:srgbClr val="6C6C6C"/>
                </a:solidFill>
                <a:latin typeface="+mn-lt"/>
                <a:ea typeface="+mn-ea"/>
                <a:cs typeface="SapientSansRegular"/>
              </a:defRPr>
            </a:lvl1pPr>
          </a:lstStyle>
          <a:p>
            <a:pPr>
              <a:defRPr/>
            </a:pPr>
            <a:endParaRPr lang="en-US"/>
          </a:p>
        </p:txBody>
      </p:sp>
      <p:sp>
        <p:nvSpPr>
          <p:cNvPr id="12" name="Slide Number Placeholder 5"/>
          <p:cNvSpPr>
            <a:spLocks noGrp="1"/>
          </p:cNvSpPr>
          <p:nvPr>
            <p:ph type="sldNum" sz="quarter" idx="4"/>
          </p:nvPr>
        </p:nvSpPr>
        <p:spPr>
          <a:xfrm>
            <a:off x="8737600" y="6356353"/>
            <a:ext cx="2844800" cy="365125"/>
          </a:xfrm>
          <a:prstGeom prst="rect">
            <a:avLst/>
          </a:prstGeom>
        </p:spPr>
        <p:txBody>
          <a:bodyPr vert="horz" lIns="0" tIns="0" rIns="0" bIns="0" rtlCol="0" anchor="ctr"/>
          <a:lstStyle>
            <a:lvl1pPr algn="r" fontAlgn="auto">
              <a:spcBef>
                <a:spcPts val="0"/>
              </a:spcBef>
              <a:spcAft>
                <a:spcPts val="0"/>
              </a:spcAft>
              <a:defRPr sz="900" b="0" i="0" smtClean="0">
                <a:solidFill>
                  <a:srgbClr val="6C6C6C"/>
                </a:solidFill>
                <a:latin typeface="+mn-lt"/>
                <a:ea typeface="+mn-ea"/>
                <a:cs typeface="Sapient Centro Slab"/>
              </a:defRPr>
            </a:lvl1pPr>
          </a:lstStyle>
          <a:p>
            <a:pPr>
              <a:defRPr/>
            </a:pPr>
            <a:fld id="{4F8F9822-CE00-0B4F-ADB5-DBA954363B09}" type="slidenum">
              <a:rPr lang="en-US" smtClean="0"/>
              <a:pPr>
                <a:defRPr/>
              </a:pPr>
              <a:t>‹#›</a:t>
            </a:fld>
            <a:endParaRPr lang="en-US"/>
          </a:p>
        </p:txBody>
      </p:sp>
    </p:spTree>
    <p:extLst>
      <p:ext uri="{BB962C8B-B14F-4D97-AF65-F5344CB8AC3E}">
        <p14:creationId xmlns:p14="http://schemas.microsoft.com/office/powerpoint/2010/main" val="3270619749"/>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8" r:id="rId13"/>
    <p:sldLayoutId id="2147483989" r:id="rId14"/>
    <p:sldLayoutId id="2147483990" r:id="rId15"/>
    <p:sldLayoutId id="2147483991" r:id="rId16"/>
    <p:sldLayoutId id="2147483993" r:id="rId17"/>
  </p:sldLayoutIdLst>
  <p:hf hdr="0" ftr="0" dt="0"/>
  <p:txStyles>
    <p:titleStyle>
      <a:lvl1pPr algn="l" defTabSz="457189" rtl="0" eaLnBrk="1" fontAlgn="base" hangingPunct="1">
        <a:spcBef>
          <a:spcPct val="0"/>
        </a:spcBef>
        <a:spcAft>
          <a:spcPct val="0"/>
        </a:spcAft>
        <a:defRPr sz="2400" b="0" kern="1200">
          <a:solidFill>
            <a:srgbClr val="123E57"/>
          </a:solidFill>
          <a:latin typeface="+mj-lt"/>
          <a:ea typeface="ＭＳ Ｐゴシック" charset="0"/>
          <a:cs typeface="SapientSansBold"/>
        </a:defRPr>
      </a:lvl1pPr>
      <a:lvl2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5pPr>
      <a:lvl6pPr marL="457189" algn="l" defTabSz="457189" rtl="0" eaLnBrk="1" fontAlgn="base" hangingPunct="1">
        <a:spcBef>
          <a:spcPct val="0"/>
        </a:spcBef>
        <a:spcAft>
          <a:spcPct val="0"/>
        </a:spcAft>
        <a:defRPr sz="3700">
          <a:solidFill>
            <a:schemeClr val="tx2"/>
          </a:solidFill>
          <a:latin typeface="SapientCentroSlab-Light" charset="0"/>
          <a:ea typeface="ＭＳ Ｐゴシック" charset="0"/>
        </a:defRPr>
      </a:lvl6pPr>
      <a:lvl7pPr marL="914378" algn="l" defTabSz="457189"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566" algn="l" defTabSz="457189"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754" algn="l" defTabSz="457189" rtl="0" eaLnBrk="1" fontAlgn="base" hangingPunct="1">
        <a:spcBef>
          <a:spcPct val="0"/>
        </a:spcBef>
        <a:spcAft>
          <a:spcPct val="0"/>
        </a:spcAft>
        <a:defRPr sz="3700">
          <a:solidFill>
            <a:schemeClr val="tx2"/>
          </a:solidFill>
          <a:latin typeface="SapientCentroSlab-Light" charset="0"/>
          <a:ea typeface="ＭＳ Ｐゴシック" charset="0"/>
        </a:defRPr>
      </a:lvl9pPr>
    </p:titleStyle>
    <p:bodyStyle>
      <a:lvl1pPr marL="228594" indent="-228594" algn="l" defTabSz="457189"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189" indent="-228594" algn="l" defTabSz="457189"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783" indent="-228594" algn="l" defTabSz="457189"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378" indent="-228594" algn="l" defTabSz="457189"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2972" indent="-228594" algn="l" defTabSz="457189"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363539"/>
            <a:ext cx="10972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a:t>Click to edit Master title style</a:t>
            </a:r>
          </a:p>
        </p:txBody>
      </p:sp>
      <p:sp>
        <p:nvSpPr>
          <p:cNvPr id="5123" name="Text Placeholder 2"/>
          <p:cNvSpPr>
            <a:spLocks noGrp="1"/>
          </p:cNvSpPr>
          <p:nvPr>
            <p:ph type="body" idx="1"/>
          </p:nvPr>
        </p:nvSpPr>
        <p:spPr bwMode="auto">
          <a:xfrm>
            <a:off x="609600" y="1320504"/>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09600" y="6356351"/>
            <a:ext cx="2844800" cy="365125"/>
          </a:xfrm>
          <a:prstGeom prst="rect">
            <a:avLst/>
          </a:prstGeom>
        </p:spPr>
        <p:txBody>
          <a:bodyPr vert="horz" lIns="0" tIns="0" rIns="0" bIns="0" rtlCol="0" anchor="ctr"/>
          <a:lstStyle>
            <a:lvl1pPr algn="l" fontAlgn="auto">
              <a:spcBef>
                <a:spcPts val="0"/>
              </a:spcBef>
              <a:spcAft>
                <a:spcPts val="0"/>
              </a:spcAft>
              <a:defRPr lang="en-US" sz="1000" smtClean="0"/>
            </a:lvl1pPr>
          </a:lstStyle>
          <a:p>
            <a:pPr>
              <a:defRPr/>
            </a:pPr>
            <a:r>
              <a:rPr lang="en-US"/>
              <a:t>INSERT DATE</a:t>
            </a:r>
          </a:p>
        </p:txBody>
      </p:sp>
      <p:sp>
        <p:nvSpPr>
          <p:cNvPr id="11" name="Footer Placeholder 4"/>
          <p:cNvSpPr>
            <a:spLocks noGrp="1"/>
          </p:cNvSpPr>
          <p:nvPr>
            <p:ph type="ftr" sz="quarter" idx="3"/>
          </p:nvPr>
        </p:nvSpPr>
        <p:spPr>
          <a:xfrm>
            <a:off x="4165600" y="6356351"/>
            <a:ext cx="3860800" cy="365125"/>
          </a:xfrm>
          <a:prstGeom prst="rect">
            <a:avLst/>
          </a:prstGeom>
        </p:spPr>
        <p:txBody>
          <a:bodyPr vert="horz" lIns="0" tIns="0" rIns="0" bIns="0" rtlCol="0" anchor="ctr"/>
          <a:lstStyle>
            <a:lvl1pPr algn="ctr" fontAlgn="auto">
              <a:spcBef>
                <a:spcPts val="0"/>
              </a:spcBef>
              <a:spcAft>
                <a:spcPts val="0"/>
              </a:spcAft>
              <a:defRPr sz="1000" dirty="0" smtClean="0">
                <a:solidFill>
                  <a:srgbClr val="7F7F7F"/>
                </a:solidFill>
                <a:latin typeface="+mn-lt"/>
                <a:ea typeface="+mn-ea"/>
                <a:cs typeface="SapientSansRegular"/>
              </a:defRPr>
            </a:lvl1pPr>
          </a:lstStyle>
          <a:p>
            <a:pPr>
              <a:defRPr/>
            </a:pPr>
            <a:endParaRPr lang="en-US"/>
          </a:p>
        </p:txBody>
      </p:sp>
      <p:sp>
        <p:nvSpPr>
          <p:cNvPr id="12" name="Slide Number Placeholder 5"/>
          <p:cNvSpPr>
            <a:spLocks noGrp="1"/>
          </p:cNvSpPr>
          <p:nvPr>
            <p:ph type="sldNum" sz="quarter" idx="4"/>
          </p:nvPr>
        </p:nvSpPr>
        <p:spPr>
          <a:xfrm>
            <a:off x="8737600" y="6356351"/>
            <a:ext cx="2844800" cy="365125"/>
          </a:xfrm>
          <a:prstGeom prst="rect">
            <a:avLst/>
          </a:prstGeom>
        </p:spPr>
        <p:txBody>
          <a:bodyPr vert="horz" lIns="0" tIns="0" rIns="0" bIns="0" rtlCol="0" anchor="ctr"/>
          <a:lstStyle>
            <a:lvl1pPr algn="r" fontAlgn="auto">
              <a:spcBef>
                <a:spcPts val="0"/>
              </a:spcBef>
              <a:spcAft>
                <a:spcPts val="0"/>
              </a:spcAft>
              <a:defRPr sz="1000" b="0" i="0" smtClean="0">
                <a:solidFill>
                  <a:srgbClr val="7F7F7F"/>
                </a:solidFill>
                <a:latin typeface="+mn-lt"/>
                <a:ea typeface="+mn-ea"/>
                <a:cs typeface="Sapient Centro Slab"/>
              </a:defRPr>
            </a:lvl1pPr>
          </a:lstStyle>
          <a:p>
            <a:pPr>
              <a:defRPr/>
            </a:pPr>
            <a:fld id="{4F8F9822-CE00-0B4F-ADB5-DBA954363B09}" type="slidenum">
              <a:rPr lang="en-US" smtClean="0"/>
              <a:pPr>
                <a:defRPr/>
              </a:pPr>
              <a:t>‹#›</a:t>
            </a:fld>
            <a:endParaRPr lang="en-US"/>
          </a:p>
        </p:txBody>
      </p:sp>
    </p:spTree>
    <p:extLst>
      <p:ext uri="{BB962C8B-B14F-4D97-AF65-F5344CB8AC3E}">
        <p14:creationId xmlns:p14="http://schemas.microsoft.com/office/powerpoint/2010/main" val="2362666360"/>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 id="2147484011" r:id="rId17"/>
    <p:sldLayoutId id="2147484012" r:id="rId18"/>
  </p:sldLayoutIdLst>
  <p:hf sldNum="0" hdr="0" ftr="0"/>
  <p:txStyles>
    <p:titleStyle>
      <a:lvl1pPr algn="l" defTabSz="457200" rtl="0" eaLnBrk="1" fontAlgn="base" hangingPunct="1">
        <a:spcBef>
          <a:spcPct val="0"/>
        </a:spcBef>
        <a:spcAft>
          <a:spcPct val="0"/>
        </a:spcAft>
        <a:defRPr sz="2400" b="0" kern="1200">
          <a:solidFill>
            <a:srgbClr val="123E57"/>
          </a:solidFill>
          <a:latin typeface="+mj-lt"/>
          <a:ea typeface="ＭＳ Ｐゴシック" charset="0"/>
          <a:cs typeface="SapientSansBold"/>
        </a:defRPr>
      </a:lvl1pPr>
      <a:lvl2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5pPr>
      <a:lvl6pPr marL="4572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6pPr>
      <a:lvl7pPr marL="9144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6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8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9pPr>
    </p:titleStyle>
    <p:bodyStyle>
      <a:lvl1pPr marL="228600" indent="-228600" algn="l" defTabSz="457200"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200" indent="-228600" algn="l" defTabSz="457200"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800" indent="-228600" algn="l" defTabSz="457200"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400" indent="-228600" algn="l" defTabSz="457200"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3000" indent="-228600" algn="l" defTabSz="457200"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363540"/>
            <a:ext cx="10972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a:t>Click to edit Master title style</a:t>
            </a:r>
          </a:p>
        </p:txBody>
      </p:sp>
      <p:sp>
        <p:nvSpPr>
          <p:cNvPr id="5123" name="Text Placeholder 2"/>
          <p:cNvSpPr>
            <a:spLocks noGrp="1"/>
          </p:cNvSpPr>
          <p:nvPr>
            <p:ph type="body" idx="1"/>
          </p:nvPr>
        </p:nvSpPr>
        <p:spPr bwMode="auto">
          <a:xfrm>
            <a:off x="609600" y="1320504"/>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09600" y="6356351"/>
            <a:ext cx="2844800" cy="365125"/>
          </a:xfrm>
          <a:prstGeom prst="rect">
            <a:avLst/>
          </a:prstGeom>
        </p:spPr>
        <p:txBody>
          <a:bodyPr vert="horz" lIns="0" tIns="0" rIns="0" bIns="0" rtlCol="0" anchor="ctr"/>
          <a:lstStyle>
            <a:lvl1pPr algn="l" fontAlgn="auto">
              <a:spcBef>
                <a:spcPts val="0"/>
              </a:spcBef>
              <a:spcAft>
                <a:spcPts val="0"/>
              </a:spcAft>
              <a:defRPr lang="en-US" sz="1200" smtClean="0"/>
            </a:lvl1pPr>
          </a:lstStyle>
          <a:p>
            <a:pPr>
              <a:defRPr/>
            </a:pPr>
            <a:endParaRPr lang="en-US"/>
          </a:p>
        </p:txBody>
      </p:sp>
      <p:sp>
        <p:nvSpPr>
          <p:cNvPr id="11" name="Footer Placeholder 4"/>
          <p:cNvSpPr>
            <a:spLocks noGrp="1"/>
          </p:cNvSpPr>
          <p:nvPr>
            <p:ph type="ftr" sz="quarter" idx="3"/>
          </p:nvPr>
        </p:nvSpPr>
        <p:spPr>
          <a:xfrm>
            <a:off x="4165600" y="6356351"/>
            <a:ext cx="3860800" cy="365125"/>
          </a:xfrm>
          <a:prstGeom prst="rect">
            <a:avLst/>
          </a:prstGeom>
        </p:spPr>
        <p:txBody>
          <a:bodyPr vert="horz" lIns="0" tIns="0" rIns="0" bIns="0" rtlCol="0" anchor="ctr"/>
          <a:lstStyle>
            <a:lvl1pPr algn="ctr" fontAlgn="auto">
              <a:spcBef>
                <a:spcPts val="0"/>
              </a:spcBef>
              <a:spcAft>
                <a:spcPts val="0"/>
              </a:spcAft>
              <a:defRPr sz="1200" dirty="0" smtClean="0">
                <a:solidFill>
                  <a:srgbClr val="6C6C6C"/>
                </a:solidFill>
                <a:latin typeface="+mn-lt"/>
                <a:ea typeface="+mn-ea"/>
                <a:cs typeface="SapientSansRegular"/>
              </a:defRPr>
            </a:lvl1pPr>
          </a:lstStyle>
          <a:p>
            <a:pPr>
              <a:defRPr/>
            </a:pPr>
            <a:endParaRPr lang="en-US"/>
          </a:p>
        </p:txBody>
      </p:sp>
      <p:sp>
        <p:nvSpPr>
          <p:cNvPr id="12" name="Slide Number Placeholder 5"/>
          <p:cNvSpPr>
            <a:spLocks noGrp="1"/>
          </p:cNvSpPr>
          <p:nvPr>
            <p:ph type="sldNum" sz="quarter" idx="4"/>
          </p:nvPr>
        </p:nvSpPr>
        <p:spPr>
          <a:xfrm>
            <a:off x="8737600" y="6356351"/>
            <a:ext cx="2844800" cy="365125"/>
          </a:xfrm>
          <a:prstGeom prst="rect">
            <a:avLst/>
          </a:prstGeom>
        </p:spPr>
        <p:txBody>
          <a:bodyPr vert="horz" lIns="0" tIns="0" rIns="0" bIns="0" rtlCol="0" anchor="ctr"/>
          <a:lstStyle>
            <a:lvl1pPr algn="r" fontAlgn="auto">
              <a:spcBef>
                <a:spcPts val="0"/>
              </a:spcBef>
              <a:spcAft>
                <a:spcPts val="0"/>
              </a:spcAft>
              <a:defRPr sz="1200" b="0" i="0" smtClean="0">
                <a:solidFill>
                  <a:srgbClr val="6C6C6C"/>
                </a:solidFill>
                <a:latin typeface="+mn-lt"/>
                <a:ea typeface="+mn-ea"/>
                <a:cs typeface="Sapient Centro Slab"/>
              </a:defRPr>
            </a:lvl1pPr>
          </a:lstStyle>
          <a:p>
            <a:pPr>
              <a:defRPr/>
            </a:pPr>
            <a:fld id="{4F8F9822-CE00-0B4F-ADB5-DBA954363B09}" type="slidenum">
              <a:rPr lang="en-US" smtClean="0"/>
              <a:pPr>
                <a:defRPr/>
              </a:pPr>
              <a:t>‹#›</a:t>
            </a:fld>
            <a:endParaRPr lang="en-US"/>
          </a:p>
        </p:txBody>
      </p:sp>
    </p:spTree>
    <p:extLst>
      <p:ext uri="{BB962C8B-B14F-4D97-AF65-F5344CB8AC3E}">
        <p14:creationId xmlns:p14="http://schemas.microsoft.com/office/powerpoint/2010/main" val="3186575899"/>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 id="2147484025" r:id="rId12"/>
    <p:sldLayoutId id="2147484026" r:id="rId13"/>
    <p:sldLayoutId id="2147484027" r:id="rId14"/>
    <p:sldLayoutId id="2147484028" r:id="rId15"/>
    <p:sldLayoutId id="2147484029" r:id="rId16"/>
    <p:sldLayoutId id="2147484030" r:id="rId17"/>
  </p:sldLayoutIdLst>
  <p:hf hdr="0" ftr="0" dt="0"/>
  <p:txStyles>
    <p:titleStyle>
      <a:lvl1pPr algn="l" defTabSz="609585" rtl="0" eaLnBrk="1" fontAlgn="base" hangingPunct="1">
        <a:spcBef>
          <a:spcPct val="0"/>
        </a:spcBef>
        <a:spcAft>
          <a:spcPct val="0"/>
        </a:spcAft>
        <a:defRPr sz="3200" b="0" kern="1200">
          <a:solidFill>
            <a:srgbClr val="123E57"/>
          </a:solidFill>
          <a:latin typeface="+mj-lt"/>
          <a:ea typeface="ＭＳ Ｐゴシック" charset="0"/>
          <a:cs typeface="SapientSansBold"/>
        </a:defRPr>
      </a:lvl1pPr>
      <a:lvl2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2pPr>
      <a:lvl3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3pPr>
      <a:lvl4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4pPr>
      <a:lvl5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5pPr>
      <a:lvl6pPr marL="609585" algn="l" defTabSz="609585" rtl="0" eaLnBrk="1" fontAlgn="base" hangingPunct="1">
        <a:spcBef>
          <a:spcPct val="0"/>
        </a:spcBef>
        <a:spcAft>
          <a:spcPct val="0"/>
        </a:spcAft>
        <a:defRPr sz="4933">
          <a:solidFill>
            <a:schemeClr val="tx2"/>
          </a:solidFill>
          <a:latin typeface="SapientCentroSlab-Light" charset="0"/>
          <a:ea typeface="ＭＳ Ｐゴシック" charset="0"/>
        </a:defRPr>
      </a:lvl6pPr>
      <a:lvl7pPr marL="1219170" algn="l" defTabSz="609585" rtl="0" eaLnBrk="1" fontAlgn="base" hangingPunct="1">
        <a:spcBef>
          <a:spcPct val="0"/>
        </a:spcBef>
        <a:spcAft>
          <a:spcPct val="0"/>
        </a:spcAft>
        <a:defRPr sz="4933">
          <a:solidFill>
            <a:schemeClr val="tx2"/>
          </a:solidFill>
          <a:latin typeface="SapientCentroSlab-Light" charset="0"/>
          <a:ea typeface="ＭＳ Ｐゴシック" charset="0"/>
        </a:defRPr>
      </a:lvl7pPr>
      <a:lvl8pPr marL="1828754" algn="l" defTabSz="609585" rtl="0" eaLnBrk="1" fontAlgn="base" hangingPunct="1">
        <a:spcBef>
          <a:spcPct val="0"/>
        </a:spcBef>
        <a:spcAft>
          <a:spcPct val="0"/>
        </a:spcAft>
        <a:defRPr sz="4933">
          <a:solidFill>
            <a:schemeClr val="tx2"/>
          </a:solidFill>
          <a:latin typeface="SapientCentroSlab-Light" charset="0"/>
          <a:ea typeface="ＭＳ Ｐゴシック" charset="0"/>
        </a:defRPr>
      </a:lvl8pPr>
      <a:lvl9pPr marL="2438339" algn="l" defTabSz="609585" rtl="0" eaLnBrk="1" fontAlgn="base" hangingPunct="1">
        <a:spcBef>
          <a:spcPct val="0"/>
        </a:spcBef>
        <a:spcAft>
          <a:spcPct val="0"/>
        </a:spcAft>
        <a:defRPr sz="4933">
          <a:solidFill>
            <a:schemeClr val="tx2"/>
          </a:solidFill>
          <a:latin typeface="SapientCentroSlab-Light" charset="0"/>
          <a:ea typeface="ＭＳ Ｐゴシック" charset="0"/>
        </a:defRPr>
      </a:lvl9pPr>
    </p:titleStyle>
    <p:bodyStyle>
      <a:lvl1pPr marL="304792" indent="-304792" algn="l" defTabSz="609585" rtl="0" eaLnBrk="1" fontAlgn="base" hangingPunct="1">
        <a:spcBef>
          <a:spcPct val="0"/>
        </a:spcBef>
        <a:spcAft>
          <a:spcPts val="1333"/>
        </a:spcAft>
        <a:buClr>
          <a:schemeClr val="accent1"/>
        </a:buClr>
        <a:buFont typeface="Wingdings" charset="0"/>
        <a:buChar char="§"/>
        <a:defRPr sz="2667" kern="1200">
          <a:solidFill>
            <a:srgbClr val="000000"/>
          </a:solidFill>
          <a:latin typeface="+mn-lt"/>
          <a:ea typeface="ＭＳ Ｐゴシック" charset="0"/>
          <a:cs typeface="SapientCentroSlab-Light"/>
        </a:defRPr>
      </a:lvl1pPr>
      <a:lvl2pPr marL="609585" indent="-304792" algn="l" defTabSz="609585" rtl="0" eaLnBrk="1" fontAlgn="base" hangingPunct="1">
        <a:spcBef>
          <a:spcPct val="0"/>
        </a:spcBef>
        <a:spcAft>
          <a:spcPts val="1333"/>
        </a:spcAft>
        <a:buClr>
          <a:schemeClr val="accent1"/>
        </a:buClr>
        <a:buFont typeface="Wingdings" charset="0"/>
        <a:buChar char="§"/>
        <a:defRPr sz="2533" kern="1200">
          <a:solidFill>
            <a:srgbClr val="000000"/>
          </a:solidFill>
          <a:latin typeface="+mn-lt"/>
          <a:ea typeface="ＭＳ Ｐゴシック" charset="0"/>
          <a:cs typeface="SapientCentroSlab-Light"/>
        </a:defRPr>
      </a:lvl2pPr>
      <a:lvl3pPr marL="914377" indent="-304792" algn="l" defTabSz="609585" rtl="0" eaLnBrk="1" fontAlgn="base" hangingPunct="1">
        <a:spcBef>
          <a:spcPct val="0"/>
        </a:spcBef>
        <a:spcAft>
          <a:spcPts val="1333"/>
        </a:spcAft>
        <a:buClr>
          <a:schemeClr val="accent1"/>
        </a:buClr>
        <a:buFont typeface="Wingdings" charset="0"/>
        <a:buChar char="§"/>
        <a:defRPr sz="2400" kern="1200">
          <a:solidFill>
            <a:srgbClr val="000000"/>
          </a:solidFill>
          <a:latin typeface="+mn-lt"/>
          <a:ea typeface="ＭＳ Ｐゴシック" charset="0"/>
          <a:cs typeface="SapientCentroSlab-Light"/>
        </a:defRPr>
      </a:lvl3pPr>
      <a:lvl4pPr marL="1219170" indent="-304792" algn="l" defTabSz="609585" rtl="0" eaLnBrk="1" fontAlgn="base" hangingPunct="1">
        <a:spcBef>
          <a:spcPct val="0"/>
        </a:spcBef>
        <a:spcAft>
          <a:spcPts val="1333"/>
        </a:spcAft>
        <a:buClr>
          <a:schemeClr val="accent1"/>
        </a:buClr>
        <a:buFont typeface="Wingdings" charset="0"/>
        <a:buChar char="§"/>
        <a:defRPr sz="2267" kern="1200">
          <a:solidFill>
            <a:srgbClr val="000000"/>
          </a:solidFill>
          <a:latin typeface="+mn-lt"/>
          <a:ea typeface="ＭＳ Ｐゴシック" charset="0"/>
          <a:cs typeface="SapientCentroSlab-Light"/>
        </a:defRPr>
      </a:lvl4pPr>
      <a:lvl5pPr marL="1523962" indent="-304792" algn="l" defTabSz="609585" rtl="0" eaLnBrk="1" fontAlgn="base" hangingPunct="1">
        <a:spcBef>
          <a:spcPct val="0"/>
        </a:spcBef>
        <a:spcAft>
          <a:spcPts val="1333"/>
        </a:spcAft>
        <a:buClr>
          <a:schemeClr val="accent1"/>
        </a:buClr>
        <a:buFont typeface="Wingdings" charset="0"/>
        <a:buChar char="§"/>
        <a:defRPr sz="2133" kern="1200">
          <a:solidFill>
            <a:srgbClr val="000000"/>
          </a:solidFill>
          <a:latin typeface="+mn-lt"/>
          <a:ea typeface="ＭＳ Ｐゴシック" charset="0"/>
          <a:cs typeface="SapientCentroSlab-Light"/>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363540"/>
            <a:ext cx="10972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a:t>Click to edit Master title style</a:t>
            </a:r>
          </a:p>
        </p:txBody>
      </p:sp>
      <p:sp>
        <p:nvSpPr>
          <p:cNvPr id="5123" name="Text Placeholder 2"/>
          <p:cNvSpPr>
            <a:spLocks noGrp="1"/>
          </p:cNvSpPr>
          <p:nvPr>
            <p:ph type="body" idx="1"/>
          </p:nvPr>
        </p:nvSpPr>
        <p:spPr bwMode="auto">
          <a:xfrm>
            <a:off x="609600" y="1320504"/>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09600" y="6356351"/>
            <a:ext cx="2844800" cy="365125"/>
          </a:xfrm>
          <a:prstGeom prst="rect">
            <a:avLst/>
          </a:prstGeom>
        </p:spPr>
        <p:txBody>
          <a:bodyPr vert="horz" lIns="0" tIns="0" rIns="0" bIns="0" rtlCol="0" anchor="ctr"/>
          <a:lstStyle>
            <a:lvl1pPr algn="l" fontAlgn="auto">
              <a:spcBef>
                <a:spcPts val="0"/>
              </a:spcBef>
              <a:spcAft>
                <a:spcPts val="0"/>
              </a:spcAft>
              <a:defRPr lang="en-US" sz="1200" smtClean="0"/>
            </a:lvl1pPr>
          </a:lstStyle>
          <a:p>
            <a:pPr>
              <a:defRPr/>
            </a:pPr>
            <a:fld id="{B09D9BF4-19AC-1041-8D5B-9BF90EC5E687}" type="datetime1">
              <a:rPr lang="en-US" smtClean="0"/>
              <a:t>11/13/2020</a:t>
            </a:fld>
            <a:endParaRPr lang="en-US"/>
          </a:p>
        </p:txBody>
      </p:sp>
      <p:sp>
        <p:nvSpPr>
          <p:cNvPr id="11" name="Footer Placeholder 4"/>
          <p:cNvSpPr>
            <a:spLocks noGrp="1"/>
          </p:cNvSpPr>
          <p:nvPr>
            <p:ph type="ftr" sz="quarter" idx="3"/>
          </p:nvPr>
        </p:nvSpPr>
        <p:spPr>
          <a:xfrm>
            <a:off x="4165600" y="6356351"/>
            <a:ext cx="3860800" cy="365125"/>
          </a:xfrm>
          <a:prstGeom prst="rect">
            <a:avLst/>
          </a:prstGeom>
        </p:spPr>
        <p:txBody>
          <a:bodyPr vert="horz" lIns="0" tIns="0" rIns="0" bIns="0" rtlCol="0" anchor="ctr"/>
          <a:lstStyle>
            <a:lvl1pPr algn="ctr" fontAlgn="auto">
              <a:spcBef>
                <a:spcPts val="0"/>
              </a:spcBef>
              <a:spcAft>
                <a:spcPts val="0"/>
              </a:spcAft>
              <a:defRPr sz="1200" dirty="0" smtClean="0">
                <a:solidFill>
                  <a:srgbClr val="6C6C6C"/>
                </a:solidFill>
                <a:latin typeface="+mn-lt"/>
                <a:ea typeface="+mn-ea"/>
                <a:cs typeface="SapientSansRegular"/>
              </a:defRPr>
            </a:lvl1pPr>
          </a:lstStyle>
          <a:p>
            <a:pPr>
              <a:defRPr/>
            </a:pPr>
            <a:endParaRPr lang="en-US"/>
          </a:p>
        </p:txBody>
      </p:sp>
      <p:sp>
        <p:nvSpPr>
          <p:cNvPr id="12" name="Slide Number Placeholder 5"/>
          <p:cNvSpPr>
            <a:spLocks noGrp="1"/>
          </p:cNvSpPr>
          <p:nvPr>
            <p:ph type="sldNum" sz="quarter" idx="4"/>
          </p:nvPr>
        </p:nvSpPr>
        <p:spPr>
          <a:xfrm>
            <a:off x="8737600" y="6356351"/>
            <a:ext cx="2844800" cy="365125"/>
          </a:xfrm>
          <a:prstGeom prst="rect">
            <a:avLst/>
          </a:prstGeom>
        </p:spPr>
        <p:txBody>
          <a:bodyPr vert="horz" lIns="0" tIns="0" rIns="0" bIns="0" rtlCol="0" anchor="ctr"/>
          <a:lstStyle>
            <a:lvl1pPr algn="r" fontAlgn="auto">
              <a:spcBef>
                <a:spcPts val="0"/>
              </a:spcBef>
              <a:spcAft>
                <a:spcPts val="0"/>
              </a:spcAft>
              <a:defRPr sz="1200" b="0" i="0" smtClean="0">
                <a:solidFill>
                  <a:srgbClr val="6C6C6C"/>
                </a:solidFill>
                <a:latin typeface="+mn-lt"/>
                <a:ea typeface="+mn-ea"/>
                <a:cs typeface="Sapient Centro Slab"/>
              </a:defRPr>
            </a:lvl1pPr>
          </a:lstStyle>
          <a:p>
            <a:pPr>
              <a:defRPr/>
            </a:pPr>
            <a:fld id="{4F8F9822-CE00-0B4F-ADB5-DBA954363B09}" type="slidenum">
              <a:rPr lang="en-US" smtClean="0"/>
              <a:pPr>
                <a:defRPr/>
              </a:pPr>
              <a:t>‹#›</a:t>
            </a:fld>
            <a:endParaRPr lang="en-US"/>
          </a:p>
        </p:txBody>
      </p:sp>
    </p:spTree>
    <p:extLst>
      <p:ext uri="{BB962C8B-B14F-4D97-AF65-F5344CB8AC3E}">
        <p14:creationId xmlns:p14="http://schemas.microsoft.com/office/powerpoint/2010/main" val="1376591747"/>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Lst>
  <p:hf hdr="0" ftr="0" dt="0"/>
  <p:txStyles>
    <p:titleStyle>
      <a:lvl1pPr algn="l" defTabSz="609585" rtl="0" eaLnBrk="1" fontAlgn="base" hangingPunct="1">
        <a:spcBef>
          <a:spcPct val="0"/>
        </a:spcBef>
        <a:spcAft>
          <a:spcPct val="0"/>
        </a:spcAft>
        <a:defRPr sz="3200" b="0" kern="1200">
          <a:solidFill>
            <a:srgbClr val="123E57"/>
          </a:solidFill>
          <a:latin typeface="+mj-lt"/>
          <a:ea typeface="ＭＳ Ｐゴシック" charset="0"/>
          <a:cs typeface="SapientSansBold"/>
        </a:defRPr>
      </a:lvl1pPr>
      <a:lvl2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2pPr>
      <a:lvl3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3pPr>
      <a:lvl4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4pPr>
      <a:lvl5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5pPr>
      <a:lvl6pPr marL="609585" algn="l" defTabSz="609585" rtl="0" eaLnBrk="1" fontAlgn="base" hangingPunct="1">
        <a:spcBef>
          <a:spcPct val="0"/>
        </a:spcBef>
        <a:spcAft>
          <a:spcPct val="0"/>
        </a:spcAft>
        <a:defRPr sz="4933">
          <a:solidFill>
            <a:schemeClr val="tx2"/>
          </a:solidFill>
          <a:latin typeface="SapientCentroSlab-Light" charset="0"/>
          <a:ea typeface="ＭＳ Ｐゴシック" charset="0"/>
        </a:defRPr>
      </a:lvl6pPr>
      <a:lvl7pPr marL="1219170" algn="l" defTabSz="609585" rtl="0" eaLnBrk="1" fontAlgn="base" hangingPunct="1">
        <a:spcBef>
          <a:spcPct val="0"/>
        </a:spcBef>
        <a:spcAft>
          <a:spcPct val="0"/>
        </a:spcAft>
        <a:defRPr sz="4933">
          <a:solidFill>
            <a:schemeClr val="tx2"/>
          </a:solidFill>
          <a:latin typeface="SapientCentroSlab-Light" charset="0"/>
          <a:ea typeface="ＭＳ Ｐゴシック" charset="0"/>
        </a:defRPr>
      </a:lvl7pPr>
      <a:lvl8pPr marL="1828754" algn="l" defTabSz="609585" rtl="0" eaLnBrk="1" fontAlgn="base" hangingPunct="1">
        <a:spcBef>
          <a:spcPct val="0"/>
        </a:spcBef>
        <a:spcAft>
          <a:spcPct val="0"/>
        </a:spcAft>
        <a:defRPr sz="4933">
          <a:solidFill>
            <a:schemeClr val="tx2"/>
          </a:solidFill>
          <a:latin typeface="SapientCentroSlab-Light" charset="0"/>
          <a:ea typeface="ＭＳ Ｐゴシック" charset="0"/>
        </a:defRPr>
      </a:lvl8pPr>
      <a:lvl9pPr marL="2438339" algn="l" defTabSz="609585" rtl="0" eaLnBrk="1" fontAlgn="base" hangingPunct="1">
        <a:spcBef>
          <a:spcPct val="0"/>
        </a:spcBef>
        <a:spcAft>
          <a:spcPct val="0"/>
        </a:spcAft>
        <a:defRPr sz="4933">
          <a:solidFill>
            <a:schemeClr val="tx2"/>
          </a:solidFill>
          <a:latin typeface="SapientCentroSlab-Light" charset="0"/>
          <a:ea typeface="ＭＳ Ｐゴシック" charset="0"/>
        </a:defRPr>
      </a:lvl9pPr>
    </p:titleStyle>
    <p:bodyStyle>
      <a:lvl1pPr marL="304792" indent="-304792" algn="l" defTabSz="609585" rtl="0" eaLnBrk="1" fontAlgn="base" hangingPunct="1">
        <a:spcBef>
          <a:spcPct val="0"/>
        </a:spcBef>
        <a:spcAft>
          <a:spcPts val="1333"/>
        </a:spcAft>
        <a:buClr>
          <a:schemeClr val="accent1"/>
        </a:buClr>
        <a:buFont typeface="Wingdings" charset="0"/>
        <a:buChar char="§"/>
        <a:defRPr sz="2667" kern="1200">
          <a:solidFill>
            <a:srgbClr val="000000"/>
          </a:solidFill>
          <a:latin typeface="+mn-lt"/>
          <a:ea typeface="ＭＳ Ｐゴシック" charset="0"/>
          <a:cs typeface="SapientCentroSlab-Light"/>
        </a:defRPr>
      </a:lvl1pPr>
      <a:lvl2pPr marL="609585" indent="-304792" algn="l" defTabSz="609585" rtl="0" eaLnBrk="1" fontAlgn="base" hangingPunct="1">
        <a:spcBef>
          <a:spcPct val="0"/>
        </a:spcBef>
        <a:spcAft>
          <a:spcPts val="1333"/>
        </a:spcAft>
        <a:buClr>
          <a:schemeClr val="accent1"/>
        </a:buClr>
        <a:buFont typeface="Wingdings" charset="0"/>
        <a:buChar char="§"/>
        <a:defRPr sz="2533" kern="1200">
          <a:solidFill>
            <a:srgbClr val="000000"/>
          </a:solidFill>
          <a:latin typeface="+mn-lt"/>
          <a:ea typeface="ＭＳ Ｐゴシック" charset="0"/>
          <a:cs typeface="SapientCentroSlab-Light"/>
        </a:defRPr>
      </a:lvl2pPr>
      <a:lvl3pPr marL="914377" indent="-304792" algn="l" defTabSz="609585" rtl="0" eaLnBrk="1" fontAlgn="base" hangingPunct="1">
        <a:spcBef>
          <a:spcPct val="0"/>
        </a:spcBef>
        <a:spcAft>
          <a:spcPts val="1333"/>
        </a:spcAft>
        <a:buClr>
          <a:schemeClr val="accent1"/>
        </a:buClr>
        <a:buFont typeface="Wingdings" charset="0"/>
        <a:buChar char="§"/>
        <a:defRPr sz="2400" kern="1200">
          <a:solidFill>
            <a:srgbClr val="000000"/>
          </a:solidFill>
          <a:latin typeface="+mn-lt"/>
          <a:ea typeface="ＭＳ Ｐゴシック" charset="0"/>
          <a:cs typeface="SapientCentroSlab-Light"/>
        </a:defRPr>
      </a:lvl3pPr>
      <a:lvl4pPr marL="1219170" indent="-304792" algn="l" defTabSz="609585" rtl="0" eaLnBrk="1" fontAlgn="base" hangingPunct="1">
        <a:spcBef>
          <a:spcPct val="0"/>
        </a:spcBef>
        <a:spcAft>
          <a:spcPts val="1333"/>
        </a:spcAft>
        <a:buClr>
          <a:schemeClr val="accent1"/>
        </a:buClr>
        <a:buFont typeface="Wingdings" charset="0"/>
        <a:buChar char="§"/>
        <a:defRPr sz="2267" kern="1200">
          <a:solidFill>
            <a:srgbClr val="000000"/>
          </a:solidFill>
          <a:latin typeface="+mn-lt"/>
          <a:ea typeface="ＭＳ Ｐゴシック" charset="0"/>
          <a:cs typeface="SapientCentroSlab-Light"/>
        </a:defRPr>
      </a:lvl4pPr>
      <a:lvl5pPr marL="1523962" indent="-304792" algn="l" defTabSz="609585" rtl="0" eaLnBrk="1" fontAlgn="base" hangingPunct="1">
        <a:spcBef>
          <a:spcPct val="0"/>
        </a:spcBef>
        <a:spcAft>
          <a:spcPts val="1333"/>
        </a:spcAft>
        <a:buClr>
          <a:schemeClr val="accent1"/>
        </a:buClr>
        <a:buFont typeface="Wingdings" charset="0"/>
        <a:buChar char="§"/>
        <a:defRPr sz="2133" kern="1200">
          <a:solidFill>
            <a:srgbClr val="000000"/>
          </a:solidFill>
          <a:latin typeface="+mn-lt"/>
          <a:ea typeface="ＭＳ Ｐゴシック" charset="0"/>
          <a:cs typeface="SapientCentroSlab-Light"/>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3.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6.tiff"/></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3.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hyperlink" Target="https://datascience.cancer.gov/about/staff-directory/sylvia-gayl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3.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85.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3.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73.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67.xml"/><Relationship Id="rId5" Type="http://schemas.openxmlformats.org/officeDocument/2006/relationships/image" Target="../media/image45.png"/><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57.xml"/><Relationship Id="rId6" Type="http://schemas.openxmlformats.org/officeDocument/2006/relationships/chart" Target="../charts/chart3.xml"/><Relationship Id="rId5" Type="http://schemas.openxmlformats.org/officeDocument/2006/relationships/image" Target="../media/image47.png"/><Relationship Id="rId4" Type="http://schemas.openxmlformats.org/officeDocument/2006/relationships/image" Target="../media/image46.sv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 Id="rId9"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9.xml"/><Relationship Id="rId6" Type="http://schemas.openxmlformats.org/officeDocument/2006/relationships/hyperlink" Target="https://edru.no/twitter-for-nybegynnere/21/09/2016/" TargetMode="External"/><Relationship Id="rId11" Type="http://schemas.openxmlformats.org/officeDocument/2006/relationships/image" Target="../media/image66.png"/><Relationship Id="rId5" Type="http://schemas.openxmlformats.org/officeDocument/2006/relationships/image" Target="../media/image61.png"/><Relationship Id="rId10" Type="http://schemas.openxmlformats.org/officeDocument/2006/relationships/image" Target="../media/image65.png"/><Relationship Id="rId4" Type="http://schemas.openxmlformats.org/officeDocument/2006/relationships/image" Target="../media/image60.svg"/><Relationship Id="rId9" Type="http://schemas.openxmlformats.org/officeDocument/2006/relationships/image" Target="../media/image6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9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90.xml"/><Relationship Id="rId6" Type="http://schemas.openxmlformats.org/officeDocument/2006/relationships/image" Target="../media/image9.jp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1.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4.png"/><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9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679576" y="507213"/>
            <a:ext cx="9228830" cy="968667"/>
          </a:xfrm>
        </p:spPr>
        <p:txBody>
          <a:bodyPr/>
          <a:lstStyle/>
          <a:p>
            <a:pPr algn="l"/>
            <a:r>
              <a:rPr lang="en-US" sz="4400" dirty="0">
                <a:solidFill>
                  <a:srgbClr val="033266"/>
                </a:solidFill>
                <a:latin typeface="Palatino Linotype" panose="02040502050505030304" pitchFamily="18" charset="0"/>
                <a:cs typeface="EucrosiaUPC" panose="020B0502040204020203" pitchFamily="18" charset="-34"/>
              </a:rPr>
              <a:t>Data Management &amp; Sharing at NCI</a:t>
            </a:r>
          </a:p>
        </p:txBody>
      </p:sp>
      <p:sp>
        <p:nvSpPr>
          <p:cNvPr id="6" name="Subtitle 5"/>
          <p:cNvSpPr>
            <a:spLocks noGrp="1"/>
          </p:cNvSpPr>
          <p:nvPr>
            <p:ph type="subTitle" idx="1"/>
          </p:nvPr>
        </p:nvSpPr>
        <p:spPr>
          <a:xfrm>
            <a:off x="5081861" y="4393437"/>
            <a:ext cx="6394647" cy="1473016"/>
          </a:xfrm>
        </p:spPr>
        <p:txBody>
          <a:bodyPr/>
          <a:lstStyle/>
          <a:p>
            <a:r>
              <a:rPr lang="en-US" sz="2400" i="0" dirty="0">
                <a:latin typeface="Copperplate Gothic Bold" panose="020E0705020206020404" pitchFamily="34" charset="0"/>
              </a:rPr>
              <a:t>Sylvia Gayle, Ph.D.</a:t>
            </a:r>
          </a:p>
          <a:p>
            <a:r>
              <a:rPr lang="en-US" sz="2200" i="0" dirty="0">
                <a:latin typeface="Book Antiqua" panose="02040602050305030304" pitchFamily="18" charset="0"/>
              </a:rPr>
              <a:t> Office of Data Sharing</a:t>
            </a:r>
          </a:p>
          <a:p>
            <a:r>
              <a:rPr lang="en-US" sz="2200" i="0" dirty="0">
                <a:latin typeface="Book Antiqua" panose="02040602050305030304" pitchFamily="18" charset="0"/>
              </a:rPr>
              <a:t>October 30, 2020</a:t>
            </a:r>
            <a:endParaRPr lang="en-US" sz="2200" i="0" dirty="0">
              <a:latin typeface="Californian FB" panose="0207040306080B030204" pitchFamily="18" charset="0"/>
            </a:endParaRPr>
          </a:p>
        </p:txBody>
      </p:sp>
      <p:sp>
        <p:nvSpPr>
          <p:cNvPr id="159750" name="AutoShape 6" descr="Image result for patient clinic treatment"/>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9752" name="AutoShape 8" descr="Image result for patient clinic treatment"/>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9754" name="AutoShape 10" descr="Image result for patient clinic treatment"/>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4" name="Group 3">
            <a:extLst>
              <a:ext uri="{FF2B5EF4-FFF2-40B4-BE49-F238E27FC236}">
                <a16:creationId xmlns:a16="http://schemas.microsoft.com/office/drawing/2014/main" id="{49AB3443-DABF-4862-A855-9CB63235FF98}"/>
              </a:ext>
              <a:ext uri="{C183D7F6-B498-43B3-948B-1728B52AA6E4}">
                <adec:decorative xmlns:adec="http://schemas.microsoft.com/office/drawing/2017/decorative" val="1"/>
              </a:ext>
            </a:extLst>
          </p:cNvPr>
          <p:cNvGrpSpPr/>
          <p:nvPr/>
        </p:nvGrpSpPr>
        <p:grpSpPr>
          <a:xfrm>
            <a:off x="0" y="1897173"/>
            <a:ext cx="12191999" cy="1724332"/>
            <a:chOff x="0" y="1704669"/>
            <a:chExt cx="12191999" cy="1724332"/>
          </a:xfrm>
        </p:grpSpPr>
        <p:pic>
          <p:nvPicPr>
            <p:cNvPr id="2" name="Picture 1">
              <a:extLst>
                <a:ext uri="{FF2B5EF4-FFF2-40B4-BE49-F238E27FC236}">
                  <a16:creationId xmlns:a16="http://schemas.microsoft.com/office/drawing/2014/main" id="{76B3BBC9-0CA3-4D01-ABE8-3D225BCCE322}"/>
                </a:ext>
              </a:extLst>
            </p:cNvPr>
            <p:cNvPicPr>
              <a:picLocks noChangeAspect="1"/>
            </p:cNvPicPr>
            <p:nvPr/>
          </p:nvPicPr>
          <p:blipFill rotWithShape="1">
            <a:blip r:embed="rId3"/>
            <a:srcRect l="1965" t="35555" r="2321" b="41429"/>
            <a:stretch/>
          </p:blipFill>
          <p:spPr>
            <a:xfrm>
              <a:off x="0" y="1704669"/>
              <a:ext cx="12191999" cy="1724332"/>
            </a:xfrm>
            <a:prstGeom prst="rect">
              <a:avLst/>
            </a:prstGeom>
          </p:spPr>
        </p:pic>
        <p:pic>
          <p:nvPicPr>
            <p:cNvPr id="15" name="Picture 2" descr="https://datascience.cancer.gov/sites/default/files/2019-02/topic_landing_final_desktop_0.jpg">
              <a:extLst>
                <a:ext uri="{FF2B5EF4-FFF2-40B4-BE49-F238E27FC236}">
                  <a16:creationId xmlns:a16="http://schemas.microsoft.com/office/drawing/2014/main" id="{403B9CF0-43A5-4148-90C8-062C7E7E0917}"/>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b="19627"/>
            <a:stretch/>
          </p:blipFill>
          <p:spPr bwMode="auto">
            <a:xfrm>
              <a:off x="562377" y="1723334"/>
              <a:ext cx="10814461" cy="135588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a16="http://schemas.microsoft.com/office/drawing/2014/main" id="{9C52322A-367D-4642-ACA2-A4C8B470311D}"/>
              </a:ext>
            </a:extLst>
          </p:cNvPr>
          <p:cNvSpPr/>
          <p:nvPr/>
        </p:nvSpPr>
        <p:spPr>
          <a:xfrm>
            <a:off x="7295228" y="6269053"/>
            <a:ext cx="4323620" cy="369332"/>
          </a:xfrm>
          <a:prstGeom prst="rect">
            <a:avLst/>
          </a:prstGeom>
        </p:spPr>
        <p:txBody>
          <a:bodyPr wrap="none">
            <a:spAutoFit/>
          </a:bodyPr>
          <a:lstStyle/>
          <a:p>
            <a:r>
              <a:rPr lang="en-US"/>
              <a:t>https://datascience.cancer.gov/data-sharing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EFB48B6A-8DB6-4D2E-85E0-FFB22E37FDB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742" y="0"/>
            <a:ext cx="731583" cy="725487"/>
          </a:xfrm>
          <a:prstGeom prst="rect">
            <a:avLst/>
          </a:prstGeom>
        </p:spPr>
      </p:pic>
      <p:sp>
        <p:nvSpPr>
          <p:cNvPr id="2" name="Title 1">
            <a:extLst>
              <a:ext uri="{FF2B5EF4-FFF2-40B4-BE49-F238E27FC236}">
                <a16:creationId xmlns:a16="http://schemas.microsoft.com/office/drawing/2014/main" id="{50EBEC54-796A-4AE2-BFA5-BF9009DFAF03}"/>
              </a:ext>
            </a:extLst>
          </p:cNvPr>
          <p:cNvSpPr>
            <a:spLocks noGrp="1"/>
          </p:cNvSpPr>
          <p:nvPr>
            <p:ph type="title"/>
          </p:nvPr>
        </p:nvSpPr>
        <p:spPr>
          <a:xfrm>
            <a:off x="885540" y="111075"/>
            <a:ext cx="8919191" cy="482232"/>
          </a:xfrm>
        </p:spPr>
        <p:txBody>
          <a:bodyPr/>
          <a:lstStyle/>
          <a:p>
            <a:r>
              <a:rPr lang="en-US" sz="3400">
                <a:solidFill>
                  <a:srgbClr val="033266"/>
                </a:solidFill>
              </a:rPr>
              <a:t>Relevant NIH &amp; NCI Data Sharing Policies</a:t>
            </a:r>
          </a:p>
        </p:txBody>
      </p:sp>
      <p:grpSp>
        <p:nvGrpSpPr>
          <p:cNvPr id="26" name="Group 25" descr="Data Sharing policies extend back to the late 1990s.&#10;1999 - Research Tools Policy&#10;2003- NIH Data Sharing Policy&#10;2004- Model Organism Policy&#10;2007 - GWAS Policy&#10;2008 - NIH Public Access Policy&#10;2012 - Big Data to Knowledge (BD2K) initiative&#10;2013 - White House Initiative (&quot;Holdren Memo&quot;)&#10;2014 - Modernization of NIH Clinical Trials&#10;2015 - Genomic Data Sharing Policy&#10;2016 - NIH Intramural Human Data Sharing Policy&#10;2017 - NCI Cancer Moonshot(sm) Public Access and Data Sharing Policy&#10;2018 - HHS Rule &amp; NIH Policy on Clinical Trial Results&#10;2019 - Draft NIH Policy on Data Management &amp; Sharing&#10;">
            <a:extLst>
              <a:ext uri="{FF2B5EF4-FFF2-40B4-BE49-F238E27FC236}">
                <a16:creationId xmlns:a16="http://schemas.microsoft.com/office/drawing/2014/main" id="{03A9A934-BBC7-4876-9AA5-6F9C63E92BE4}"/>
              </a:ext>
            </a:extLst>
          </p:cNvPr>
          <p:cNvGrpSpPr/>
          <p:nvPr/>
        </p:nvGrpSpPr>
        <p:grpSpPr>
          <a:xfrm>
            <a:off x="453534" y="952090"/>
            <a:ext cx="11488095" cy="4540921"/>
            <a:chOff x="50197" y="1139807"/>
            <a:chExt cx="8906759" cy="4242229"/>
          </a:xfrm>
        </p:grpSpPr>
        <p:cxnSp>
          <p:nvCxnSpPr>
            <p:cNvPr id="4" name="Straight Connector 3">
              <a:extLst>
                <a:ext uri="{FF2B5EF4-FFF2-40B4-BE49-F238E27FC236}">
                  <a16:creationId xmlns:a16="http://schemas.microsoft.com/office/drawing/2014/main" id="{8B03A659-7360-49B9-B802-50F2CDCEB400}"/>
                </a:ext>
              </a:extLst>
            </p:cNvPr>
            <p:cNvCxnSpPr>
              <a:cxnSpLocks/>
            </p:cNvCxnSpPr>
            <p:nvPr/>
          </p:nvCxnSpPr>
          <p:spPr>
            <a:xfrm>
              <a:off x="5853715" y="3656742"/>
              <a:ext cx="0" cy="1252938"/>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913C6BD-31D6-414A-A30D-C4FC1B679C92}"/>
                </a:ext>
              </a:extLst>
            </p:cNvPr>
            <p:cNvCxnSpPr>
              <a:cxnSpLocks/>
            </p:cNvCxnSpPr>
            <p:nvPr/>
          </p:nvCxnSpPr>
          <p:spPr>
            <a:xfrm flipV="1">
              <a:off x="8224458" y="1648010"/>
              <a:ext cx="0" cy="3291840"/>
            </a:xfrm>
            <a:prstGeom prst="line">
              <a:avLst/>
            </a:prstGeom>
            <a:ln w="571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13E9215-4BD1-46F7-A1F4-56FD30E212D5}"/>
                </a:ext>
              </a:extLst>
            </p:cNvPr>
            <p:cNvCxnSpPr>
              <a:cxnSpLocks/>
            </p:cNvCxnSpPr>
            <p:nvPr/>
          </p:nvCxnSpPr>
          <p:spPr>
            <a:xfrm flipV="1">
              <a:off x="6992672" y="2402344"/>
              <a:ext cx="0" cy="2560320"/>
            </a:xfrm>
            <a:prstGeom prst="line">
              <a:avLst/>
            </a:prstGeom>
            <a:ln w="571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4B5A75-2690-4626-B46D-2AC830E76FE9}"/>
                </a:ext>
              </a:extLst>
            </p:cNvPr>
            <p:cNvCxnSpPr>
              <a:cxnSpLocks/>
            </p:cNvCxnSpPr>
            <p:nvPr/>
          </p:nvCxnSpPr>
          <p:spPr>
            <a:xfrm flipV="1">
              <a:off x="7600282" y="3656742"/>
              <a:ext cx="0" cy="1280160"/>
            </a:xfrm>
            <a:prstGeom prst="line">
              <a:avLst/>
            </a:prstGeom>
            <a:ln w="571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B3BA994-A682-4CEB-9BAE-1F3A2107624C}"/>
                </a:ext>
              </a:extLst>
            </p:cNvPr>
            <p:cNvCxnSpPr/>
            <p:nvPr/>
          </p:nvCxnSpPr>
          <p:spPr>
            <a:xfrm>
              <a:off x="514424" y="4473322"/>
              <a:ext cx="0" cy="457200"/>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7BCCA9D-DEEC-4CFF-955B-A9FDAB3B9EA7}"/>
                </a:ext>
              </a:extLst>
            </p:cNvPr>
            <p:cNvCxnSpPr/>
            <p:nvPr/>
          </p:nvCxnSpPr>
          <p:spPr>
            <a:xfrm>
              <a:off x="2557704" y="4443800"/>
              <a:ext cx="0" cy="457200"/>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68026D2-BAB6-4EBB-9D85-BAF9C146BDC3}"/>
                </a:ext>
              </a:extLst>
            </p:cNvPr>
            <p:cNvCxnSpPr>
              <a:cxnSpLocks/>
            </p:cNvCxnSpPr>
            <p:nvPr/>
          </p:nvCxnSpPr>
          <p:spPr>
            <a:xfrm flipH="1" flipV="1">
              <a:off x="4491131" y="2044913"/>
              <a:ext cx="12585" cy="2856087"/>
            </a:xfrm>
            <a:prstGeom prst="line">
              <a:avLst/>
            </a:prstGeom>
            <a:ln w="571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1C7B689-8D12-4CCD-A512-22A0C75D5011}"/>
                </a:ext>
              </a:extLst>
            </p:cNvPr>
            <p:cNvCxnSpPr>
              <a:cxnSpLocks/>
            </p:cNvCxnSpPr>
            <p:nvPr/>
          </p:nvCxnSpPr>
          <p:spPr>
            <a:xfrm>
              <a:off x="3789367" y="4373060"/>
              <a:ext cx="0" cy="600417"/>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7D03728-2FCA-4AE1-9E2E-5A35A57B11C0}"/>
                </a:ext>
              </a:extLst>
            </p:cNvPr>
            <p:cNvSpPr txBox="1"/>
            <p:nvPr/>
          </p:nvSpPr>
          <p:spPr>
            <a:xfrm>
              <a:off x="197482" y="5045821"/>
              <a:ext cx="685800" cy="322542"/>
            </a:xfrm>
            <a:prstGeom prst="rect">
              <a:avLst/>
            </a:prstGeom>
            <a:noFill/>
          </p:spPr>
          <p:txBody>
            <a:bodyPr wrap="square" rtlCol="0">
              <a:spAutoFit/>
            </a:bodyPr>
            <a:lstStyle/>
            <a:p>
              <a:pPr fontAlgn="base">
                <a:spcBef>
                  <a:spcPct val="0"/>
                </a:spcBef>
                <a:spcAft>
                  <a:spcPct val="0"/>
                </a:spcAft>
              </a:pPr>
              <a:r>
                <a:rPr lang="en-US" sz="1600" b="1">
                  <a:solidFill>
                    <a:schemeClr val="accent3">
                      <a:lumMod val="75000"/>
                    </a:schemeClr>
                  </a:solidFill>
                  <a:latin typeface="+mn-lt"/>
                </a:rPr>
                <a:t>1999</a:t>
              </a:r>
            </a:p>
          </p:txBody>
        </p:sp>
        <p:sp>
          <p:nvSpPr>
            <p:cNvPr id="10" name="TextBox 9">
              <a:extLst>
                <a:ext uri="{FF2B5EF4-FFF2-40B4-BE49-F238E27FC236}">
                  <a16:creationId xmlns:a16="http://schemas.microsoft.com/office/drawing/2014/main" id="{EB6EF045-2E99-4961-ABC8-9889468F2D3C}"/>
                </a:ext>
              </a:extLst>
            </p:cNvPr>
            <p:cNvSpPr txBox="1"/>
            <p:nvPr/>
          </p:nvSpPr>
          <p:spPr>
            <a:xfrm>
              <a:off x="1382619" y="5040297"/>
              <a:ext cx="685800" cy="322542"/>
            </a:xfrm>
            <a:prstGeom prst="rect">
              <a:avLst/>
            </a:prstGeom>
            <a:noFill/>
          </p:spPr>
          <p:txBody>
            <a:bodyPr wrap="square" rtlCol="0">
              <a:spAutoFit/>
            </a:bodyPr>
            <a:lstStyle/>
            <a:p>
              <a:pPr fontAlgn="base">
                <a:spcBef>
                  <a:spcPct val="0"/>
                </a:spcBef>
                <a:spcAft>
                  <a:spcPct val="0"/>
                </a:spcAft>
              </a:pPr>
              <a:r>
                <a:rPr lang="en-US" sz="1600" b="1">
                  <a:solidFill>
                    <a:schemeClr val="accent3">
                      <a:lumMod val="75000"/>
                    </a:schemeClr>
                  </a:solidFill>
                  <a:latin typeface="+mn-lt"/>
                </a:rPr>
                <a:t>2004</a:t>
              </a:r>
            </a:p>
          </p:txBody>
        </p:sp>
        <p:sp>
          <p:nvSpPr>
            <p:cNvPr id="11" name="TextBox 10">
              <a:extLst>
                <a:ext uri="{FF2B5EF4-FFF2-40B4-BE49-F238E27FC236}">
                  <a16:creationId xmlns:a16="http://schemas.microsoft.com/office/drawing/2014/main" id="{2F4D3808-B7C3-4529-8D5A-505232A1EF56}"/>
                </a:ext>
              </a:extLst>
            </p:cNvPr>
            <p:cNvSpPr txBox="1"/>
            <p:nvPr/>
          </p:nvSpPr>
          <p:spPr>
            <a:xfrm>
              <a:off x="879255" y="5049324"/>
              <a:ext cx="685800" cy="322542"/>
            </a:xfrm>
            <a:prstGeom prst="rect">
              <a:avLst/>
            </a:prstGeom>
            <a:noFill/>
          </p:spPr>
          <p:txBody>
            <a:bodyPr wrap="square" rtlCol="0">
              <a:spAutoFit/>
            </a:bodyPr>
            <a:lstStyle/>
            <a:p>
              <a:pPr fontAlgn="base">
                <a:spcBef>
                  <a:spcPct val="0"/>
                </a:spcBef>
                <a:spcAft>
                  <a:spcPct val="0"/>
                </a:spcAft>
              </a:pPr>
              <a:r>
                <a:rPr lang="en-US" sz="1600" b="1">
                  <a:solidFill>
                    <a:schemeClr val="accent3">
                      <a:lumMod val="75000"/>
                    </a:schemeClr>
                  </a:solidFill>
                  <a:latin typeface="+mn-lt"/>
                </a:rPr>
                <a:t>2003</a:t>
              </a:r>
            </a:p>
          </p:txBody>
        </p:sp>
        <p:sp>
          <p:nvSpPr>
            <p:cNvPr id="12" name="TextBox 11">
              <a:extLst>
                <a:ext uri="{FF2B5EF4-FFF2-40B4-BE49-F238E27FC236}">
                  <a16:creationId xmlns:a16="http://schemas.microsoft.com/office/drawing/2014/main" id="{031FA8FA-F21B-4EC2-9E7D-E1BF5A207D90}"/>
                </a:ext>
              </a:extLst>
            </p:cNvPr>
            <p:cNvSpPr txBox="1"/>
            <p:nvPr/>
          </p:nvSpPr>
          <p:spPr>
            <a:xfrm>
              <a:off x="2294123" y="5040297"/>
              <a:ext cx="685800" cy="322542"/>
            </a:xfrm>
            <a:prstGeom prst="rect">
              <a:avLst/>
            </a:prstGeom>
            <a:noFill/>
          </p:spPr>
          <p:txBody>
            <a:bodyPr wrap="square" rtlCol="0">
              <a:spAutoFit/>
            </a:bodyPr>
            <a:lstStyle/>
            <a:p>
              <a:pPr fontAlgn="base">
                <a:spcBef>
                  <a:spcPct val="0"/>
                </a:spcBef>
                <a:spcAft>
                  <a:spcPct val="0"/>
                </a:spcAft>
              </a:pPr>
              <a:r>
                <a:rPr lang="en-US" sz="1600" b="1">
                  <a:solidFill>
                    <a:schemeClr val="accent3">
                      <a:lumMod val="75000"/>
                    </a:schemeClr>
                  </a:solidFill>
                  <a:latin typeface="+mn-lt"/>
                </a:rPr>
                <a:t>2007</a:t>
              </a:r>
            </a:p>
          </p:txBody>
        </p:sp>
        <p:sp>
          <p:nvSpPr>
            <p:cNvPr id="13" name="TextBox 12">
              <a:extLst>
                <a:ext uri="{FF2B5EF4-FFF2-40B4-BE49-F238E27FC236}">
                  <a16:creationId xmlns:a16="http://schemas.microsoft.com/office/drawing/2014/main" id="{FF53A27C-0982-45FC-8C1F-FCF40B04210E}"/>
                </a:ext>
              </a:extLst>
            </p:cNvPr>
            <p:cNvSpPr txBox="1"/>
            <p:nvPr/>
          </p:nvSpPr>
          <p:spPr>
            <a:xfrm>
              <a:off x="4699235" y="5034693"/>
              <a:ext cx="685800" cy="322542"/>
            </a:xfrm>
            <a:prstGeom prst="rect">
              <a:avLst/>
            </a:prstGeom>
            <a:noFill/>
          </p:spPr>
          <p:txBody>
            <a:bodyPr wrap="square" rtlCol="0">
              <a:spAutoFit/>
            </a:bodyPr>
            <a:lstStyle/>
            <a:p>
              <a:pPr fontAlgn="base">
                <a:spcBef>
                  <a:spcPct val="0"/>
                </a:spcBef>
                <a:spcAft>
                  <a:spcPct val="0"/>
                </a:spcAft>
              </a:pPr>
              <a:r>
                <a:rPr lang="en-US" sz="1600" b="1">
                  <a:solidFill>
                    <a:srgbClr val="C00000"/>
                  </a:solidFill>
                  <a:latin typeface="+mn-lt"/>
                </a:rPr>
                <a:t>2014</a:t>
              </a:r>
            </a:p>
          </p:txBody>
        </p:sp>
        <p:sp>
          <p:nvSpPr>
            <p:cNvPr id="14" name="TextBox 13">
              <a:extLst>
                <a:ext uri="{FF2B5EF4-FFF2-40B4-BE49-F238E27FC236}">
                  <a16:creationId xmlns:a16="http://schemas.microsoft.com/office/drawing/2014/main" id="{D8B1332D-1A54-4E4D-887D-B5661569E802}"/>
                </a:ext>
              </a:extLst>
            </p:cNvPr>
            <p:cNvSpPr txBox="1"/>
            <p:nvPr/>
          </p:nvSpPr>
          <p:spPr>
            <a:xfrm>
              <a:off x="2733571" y="5040297"/>
              <a:ext cx="685800" cy="322542"/>
            </a:xfrm>
            <a:prstGeom prst="rect">
              <a:avLst/>
            </a:prstGeom>
            <a:noFill/>
          </p:spPr>
          <p:txBody>
            <a:bodyPr wrap="square" rtlCol="0">
              <a:spAutoFit/>
            </a:bodyPr>
            <a:lstStyle/>
            <a:p>
              <a:pPr fontAlgn="base">
                <a:spcBef>
                  <a:spcPct val="0"/>
                </a:spcBef>
                <a:spcAft>
                  <a:spcPct val="0"/>
                </a:spcAft>
              </a:pPr>
              <a:r>
                <a:rPr lang="en-US" sz="1600" b="1">
                  <a:solidFill>
                    <a:schemeClr val="accent3">
                      <a:lumMod val="75000"/>
                    </a:schemeClr>
                  </a:solidFill>
                  <a:latin typeface="+mn-lt"/>
                </a:rPr>
                <a:t>2008</a:t>
              </a:r>
            </a:p>
          </p:txBody>
        </p:sp>
        <p:sp>
          <p:nvSpPr>
            <p:cNvPr id="15" name="TextBox 14">
              <a:extLst>
                <a:ext uri="{FF2B5EF4-FFF2-40B4-BE49-F238E27FC236}">
                  <a16:creationId xmlns:a16="http://schemas.microsoft.com/office/drawing/2014/main" id="{210139F5-44E1-458D-BDFE-9D1E6B0B300A}"/>
                </a:ext>
              </a:extLst>
            </p:cNvPr>
            <p:cNvSpPr txBox="1"/>
            <p:nvPr/>
          </p:nvSpPr>
          <p:spPr>
            <a:xfrm>
              <a:off x="50197" y="3945201"/>
              <a:ext cx="912204" cy="546310"/>
            </a:xfrm>
            <a:prstGeom prst="rect">
              <a:avLst/>
            </a:prstGeom>
            <a:gradFill flip="none" rotWithShape="1">
              <a:gsLst>
                <a:gs pos="0">
                  <a:srgbClr val="044352"/>
                </a:gs>
                <a:gs pos="50000">
                  <a:schemeClr val="accent5">
                    <a:lumMod val="50000"/>
                    <a:shade val="67500"/>
                    <a:satMod val="115000"/>
                  </a:schemeClr>
                </a:gs>
                <a:gs pos="100000">
                  <a:schemeClr val="accent5">
                    <a:lumMod val="50000"/>
                    <a:shade val="100000"/>
                    <a:satMod val="115000"/>
                  </a:schemeClr>
                </a:gs>
              </a:gsLst>
              <a:lin ang="18900000" scaled="1"/>
              <a:tileRect/>
            </a:gradFill>
            <a:ln>
              <a:solidFill>
                <a:srgbClr val="094957"/>
              </a:solidFill>
            </a:ln>
            <a:scene3d>
              <a:camera prst="orthographicFront"/>
              <a:lightRig rig="threePt" dir="t"/>
            </a:scene3d>
            <a:sp3d>
              <a:bevelT/>
            </a:sp3d>
          </p:spPr>
          <p:txBody>
            <a:bodyPr wrap="square" rtlCol="0">
              <a:spAutoFit/>
            </a:bodyPr>
            <a:lstStyle/>
            <a:p>
              <a:pPr fontAlgn="base">
                <a:spcBef>
                  <a:spcPct val="0"/>
                </a:spcBef>
                <a:spcAft>
                  <a:spcPct val="0"/>
                </a:spcAft>
              </a:pPr>
              <a:r>
                <a:rPr lang="en-US" sz="1600" b="1">
                  <a:solidFill>
                    <a:prstClr val="white"/>
                  </a:solidFill>
                  <a:latin typeface="Calibri" panose="020F0502020204030204" pitchFamily="34" charset="0"/>
                  <a:cs typeface="Calibri" panose="020F0502020204030204" pitchFamily="34" charset="0"/>
                </a:rPr>
                <a:t>Research </a:t>
              </a:r>
            </a:p>
            <a:p>
              <a:pPr fontAlgn="base">
                <a:spcBef>
                  <a:spcPct val="0"/>
                </a:spcBef>
                <a:spcAft>
                  <a:spcPct val="0"/>
                </a:spcAft>
              </a:pPr>
              <a:r>
                <a:rPr lang="en-US" sz="1600" b="1">
                  <a:solidFill>
                    <a:prstClr val="white"/>
                  </a:solidFill>
                  <a:latin typeface="Calibri" panose="020F0502020204030204" pitchFamily="34" charset="0"/>
                  <a:cs typeface="Calibri" panose="020F0502020204030204" pitchFamily="34" charset="0"/>
                </a:rPr>
                <a:t>Tools Policy</a:t>
              </a:r>
            </a:p>
          </p:txBody>
        </p:sp>
        <p:cxnSp>
          <p:nvCxnSpPr>
            <p:cNvPr id="19" name="Straight Connector 18">
              <a:extLst>
                <a:ext uri="{FF2B5EF4-FFF2-40B4-BE49-F238E27FC236}">
                  <a16:creationId xmlns:a16="http://schemas.microsoft.com/office/drawing/2014/main" id="{64FA6FD7-275B-42C1-AFF2-0291C9868D6B}"/>
                </a:ext>
              </a:extLst>
            </p:cNvPr>
            <p:cNvCxnSpPr>
              <a:cxnSpLocks/>
            </p:cNvCxnSpPr>
            <p:nvPr/>
          </p:nvCxnSpPr>
          <p:spPr>
            <a:xfrm>
              <a:off x="1635995" y="4479678"/>
              <a:ext cx="0" cy="457200"/>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BFD6A7-0160-491D-922B-8F4A1A128D1D}"/>
                </a:ext>
              </a:extLst>
            </p:cNvPr>
            <p:cNvCxnSpPr/>
            <p:nvPr/>
          </p:nvCxnSpPr>
          <p:spPr>
            <a:xfrm flipH="1">
              <a:off x="4959879" y="4452479"/>
              <a:ext cx="1442" cy="4572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A34E5F6-0124-41B4-8005-A96186A53F34}"/>
                </a:ext>
              </a:extLst>
            </p:cNvPr>
            <p:cNvCxnSpPr/>
            <p:nvPr/>
          </p:nvCxnSpPr>
          <p:spPr>
            <a:xfrm>
              <a:off x="1121163" y="3273556"/>
              <a:ext cx="0" cy="1710035"/>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262DC8B-A82F-4AA8-80A5-4B01501FDD19}"/>
                </a:ext>
              </a:extLst>
            </p:cNvPr>
            <p:cNvSpPr txBox="1"/>
            <p:nvPr/>
          </p:nvSpPr>
          <p:spPr>
            <a:xfrm>
              <a:off x="3592819" y="5059494"/>
              <a:ext cx="685800" cy="322542"/>
            </a:xfrm>
            <a:prstGeom prst="rect">
              <a:avLst/>
            </a:prstGeom>
            <a:noFill/>
          </p:spPr>
          <p:txBody>
            <a:bodyPr wrap="square" rtlCol="0">
              <a:spAutoFit/>
            </a:bodyPr>
            <a:lstStyle/>
            <a:p>
              <a:pPr fontAlgn="base">
                <a:spcBef>
                  <a:spcPct val="0"/>
                </a:spcBef>
                <a:spcAft>
                  <a:spcPct val="0"/>
                </a:spcAft>
              </a:pPr>
              <a:r>
                <a:rPr lang="en-US" sz="1600" b="1">
                  <a:solidFill>
                    <a:schemeClr val="accent3">
                      <a:lumMod val="75000"/>
                    </a:schemeClr>
                  </a:solidFill>
                  <a:latin typeface="+mn-lt"/>
                </a:rPr>
                <a:t>2012</a:t>
              </a:r>
            </a:p>
          </p:txBody>
        </p:sp>
        <p:cxnSp>
          <p:nvCxnSpPr>
            <p:cNvPr id="23" name="Straight Connector 22">
              <a:extLst>
                <a:ext uri="{FF2B5EF4-FFF2-40B4-BE49-F238E27FC236}">
                  <a16:creationId xmlns:a16="http://schemas.microsoft.com/office/drawing/2014/main" id="{BD5FC438-571F-4840-990E-136382DCA631}"/>
                </a:ext>
              </a:extLst>
            </p:cNvPr>
            <p:cNvCxnSpPr/>
            <p:nvPr/>
          </p:nvCxnSpPr>
          <p:spPr>
            <a:xfrm>
              <a:off x="3005573" y="3259894"/>
              <a:ext cx="0" cy="1737360"/>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1AD3773-6817-4A37-964F-C60EB72BB590}"/>
                </a:ext>
              </a:extLst>
            </p:cNvPr>
            <p:cNvSpPr txBox="1"/>
            <p:nvPr/>
          </p:nvSpPr>
          <p:spPr>
            <a:xfrm>
              <a:off x="2405138" y="2668885"/>
              <a:ext cx="1216765" cy="776336"/>
            </a:xfrm>
            <a:prstGeom prst="rect">
              <a:avLst/>
            </a:prstGeom>
            <a:solidFill>
              <a:srgbClr val="92D050"/>
            </a:solidFill>
            <a:ln>
              <a:solidFill>
                <a:srgbClr val="044352"/>
              </a:solidFill>
            </a:ln>
            <a:scene3d>
              <a:camera prst="orthographicFront"/>
              <a:lightRig rig="threePt" dir="t"/>
            </a:scene3d>
            <a:sp3d>
              <a:bevelT/>
            </a:sp3d>
          </p:spPr>
          <p:txBody>
            <a:bodyPr wrap="square" rtlCol="0">
              <a:spAutoFit/>
            </a:bodyPr>
            <a:lstStyle/>
            <a:p>
              <a:pPr fontAlgn="base">
                <a:spcBef>
                  <a:spcPct val="0"/>
                </a:spcBef>
                <a:spcAft>
                  <a:spcPct val="0"/>
                </a:spcAft>
              </a:pPr>
              <a:r>
                <a:rPr lang="en-US" sz="1600" b="1">
                  <a:solidFill>
                    <a:srgbClr val="000000"/>
                  </a:solidFill>
                  <a:latin typeface="+mn-lt"/>
                </a:rPr>
                <a:t>NIH Public Access Policy (Publications)</a:t>
              </a:r>
            </a:p>
          </p:txBody>
        </p:sp>
        <p:sp>
          <p:nvSpPr>
            <p:cNvPr id="25" name="TextBox 24">
              <a:extLst>
                <a:ext uri="{FF2B5EF4-FFF2-40B4-BE49-F238E27FC236}">
                  <a16:creationId xmlns:a16="http://schemas.microsoft.com/office/drawing/2014/main" id="{8F09B417-9FBE-4453-A1C1-68458B0AC768}"/>
                </a:ext>
              </a:extLst>
            </p:cNvPr>
            <p:cNvSpPr txBox="1"/>
            <p:nvPr/>
          </p:nvSpPr>
          <p:spPr>
            <a:xfrm>
              <a:off x="3187109" y="3675008"/>
              <a:ext cx="1234872" cy="776336"/>
            </a:xfrm>
            <a:prstGeom prst="rect">
              <a:avLst/>
            </a:prstGeom>
            <a:gradFill flip="none" rotWithShape="1">
              <a:gsLst>
                <a:gs pos="14000">
                  <a:schemeClr val="accent5">
                    <a:lumMod val="50000"/>
                    <a:shade val="30000"/>
                    <a:satMod val="115000"/>
                  </a:schemeClr>
                </a:gs>
                <a:gs pos="52000">
                  <a:schemeClr val="accent5">
                    <a:lumMod val="50000"/>
                    <a:shade val="67500"/>
                    <a:satMod val="115000"/>
                  </a:schemeClr>
                </a:gs>
                <a:gs pos="82000">
                  <a:schemeClr val="accent5">
                    <a:lumMod val="50000"/>
                    <a:shade val="100000"/>
                    <a:satMod val="115000"/>
                  </a:schemeClr>
                </a:gs>
              </a:gsLst>
              <a:lin ang="18900000" scaled="1"/>
              <a:tileRect/>
            </a:gradFill>
            <a:ln>
              <a:solidFill>
                <a:srgbClr val="044352"/>
              </a:solidFill>
            </a:ln>
            <a:scene3d>
              <a:camera prst="orthographicFront"/>
              <a:lightRig rig="threePt" dir="t"/>
            </a:scene3d>
            <a:sp3d>
              <a:bevelT/>
            </a:sp3d>
          </p:spPr>
          <p:txBody>
            <a:bodyPr wrap="square" rtlCol="0">
              <a:spAutoFit/>
            </a:bodyPr>
            <a:lstStyle/>
            <a:p>
              <a:pPr fontAlgn="base">
                <a:spcBef>
                  <a:spcPct val="0"/>
                </a:spcBef>
                <a:spcAft>
                  <a:spcPct val="0"/>
                </a:spcAft>
              </a:pPr>
              <a:r>
                <a:rPr lang="en-US" sz="1600" b="1">
                  <a:solidFill>
                    <a:prstClr val="white"/>
                  </a:solidFill>
                  <a:latin typeface="Calibri" panose="020F0502020204030204" pitchFamily="34" charset="0"/>
                  <a:cs typeface="Calibri" panose="020F0502020204030204" pitchFamily="34" charset="0"/>
                </a:rPr>
                <a:t>Big Data to Knowledge (BD2K) Initiative</a:t>
              </a:r>
            </a:p>
          </p:txBody>
        </p:sp>
        <p:sp>
          <p:nvSpPr>
            <p:cNvPr id="28" name="TextBox 27">
              <a:extLst>
                <a:ext uri="{FF2B5EF4-FFF2-40B4-BE49-F238E27FC236}">
                  <a16:creationId xmlns:a16="http://schemas.microsoft.com/office/drawing/2014/main" id="{FFA91E5F-F3B2-45DA-85B8-C257FBBDF6CF}"/>
                </a:ext>
              </a:extLst>
            </p:cNvPr>
            <p:cNvSpPr txBox="1"/>
            <p:nvPr/>
          </p:nvSpPr>
          <p:spPr>
            <a:xfrm>
              <a:off x="3842673" y="1209419"/>
              <a:ext cx="1270718" cy="1006361"/>
            </a:xfrm>
            <a:prstGeom prst="rect">
              <a:avLst/>
            </a:prstGeom>
            <a:solidFill>
              <a:schemeClr val="accent1">
                <a:lumMod val="75000"/>
              </a:schemeClr>
            </a:solidFill>
            <a:ln>
              <a:solidFill>
                <a:srgbClr val="C00000"/>
              </a:solidFill>
            </a:ln>
            <a:scene3d>
              <a:camera prst="orthographicFront"/>
              <a:lightRig rig="threePt" dir="t"/>
            </a:scene3d>
            <a:sp3d>
              <a:bevelT/>
            </a:sp3d>
          </p:spPr>
          <p:txBody>
            <a:bodyPr wrap="square" rtlCol="0">
              <a:spAutoFit/>
            </a:bodyPr>
            <a:lstStyle/>
            <a:p>
              <a:pPr algn="ctr" fontAlgn="base">
                <a:spcBef>
                  <a:spcPct val="0"/>
                </a:spcBef>
                <a:spcAft>
                  <a:spcPct val="0"/>
                </a:spcAft>
              </a:pPr>
              <a:r>
                <a:rPr lang="en-US" sz="1600" b="1">
                  <a:solidFill>
                    <a:schemeClr val="bg2"/>
                  </a:solidFill>
                  <a:latin typeface="+mn-lt"/>
                </a:rPr>
                <a:t>White House Initiative</a:t>
              </a:r>
            </a:p>
            <a:p>
              <a:pPr algn="ctr" fontAlgn="base">
                <a:spcBef>
                  <a:spcPct val="0"/>
                </a:spcBef>
                <a:spcAft>
                  <a:spcPct val="0"/>
                </a:spcAft>
              </a:pPr>
              <a:r>
                <a:rPr lang="en-US" sz="1600" b="1" i="1">
                  <a:solidFill>
                    <a:schemeClr val="bg2"/>
                  </a:solidFill>
                  <a:latin typeface="+mn-lt"/>
                </a:rPr>
                <a:t>(2013 “</a:t>
              </a:r>
              <a:r>
                <a:rPr lang="en-US" sz="1600" b="1" i="1" err="1">
                  <a:solidFill>
                    <a:schemeClr val="bg2"/>
                  </a:solidFill>
                  <a:latin typeface="+mn-lt"/>
                </a:rPr>
                <a:t>Holdren</a:t>
              </a:r>
              <a:r>
                <a:rPr lang="en-US" sz="1600" b="1" i="1">
                  <a:solidFill>
                    <a:schemeClr val="bg2"/>
                  </a:solidFill>
                  <a:latin typeface="+mn-lt"/>
                </a:rPr>
                <a:t> Memo”)</a:t>
              </a:r>
            </a:p>
          </p:txBody>
        </p:sp>
        <p:sp>
          <p:nvSpPr>
            <p:cNvPr id="29" name="TextBox 28">
              <a:extLst>
                <a:ext uri="{FF2B5EF4-FFF2-40B4-BE49-F238E27FC236}">
                  <a16:creationId xmlns:a16="http://schemas.microsoft.com/office/drawing/2014/main" id="{2578BBA3-5D97-4325-AC15-44DC183ABA64}"/>
                </a:ext>
              </a:extLst>
            </p:cNvPr>
            <p:cNvSpPr txBox="1"/>
            <p:nvPr/>
          </p:nvSpPr>
          <p:spPr>
            <a:xfrm>
              <a:off x="5549114" y="5037187"/>
              <a:ext cx="685800" cy="322542"/>
            </a:xfrm>
            <a:prstGeom prst="rect">
              <a:avLst/>
            </a:prstGeom>
            <a:noFill/>
          </p:spPr>
          <p:txBody>
            <a:bodyPr wrap="square" rtlCol="0">
              <a:spAutoFit/>
            </a:bodyPr>
            <a:lstStyle/>
            <a:p>
              <a:pPr fontAlgn="base">
                <a:spcBef>
                  <a:spcPct val="0"/>
                </a:spcBef>
                <a:spcAft>
                  <a:spcPct val="0"/>
                </a:spcAft>
              </a:pPr>
              <a:r>
                <a:rPr lang="en-US" sz="1600" b="1">
                  <a:solidFill>
                    <a:srgbClr val="C00000"/>
                  </a:solidFill>
                  <a:latin typeface="+mn-lt"/>
                </a:rPr>
                <a:t>2015</a:t>
              </a:r>
            </a:p>
          </p:txBody>
        </p:sp>
        <p:sp>
          <p:nvSpPr>
            <p:cNvPr id="30" name="TextBox 29">
              <a:extLst>
                <a:ext uri="{FF2B5EF4-FFF2-40B4-BE49-F238E27FC236}">
                  <a16:creationId xmlns:a16="http://schemas.microsoft.com/office/drawing/2014/main" id="{2272908B-0AFE-4DC5-A5A8-057B3A1DC279}"/>
                </a:ext>
              </a:extLst>
            </p:cNvPr>
            <p:cNvSpPr txBox="1"/>
            <p:nvPr/>
          </p:nvSpPr>
          <p:spPr>
            <a:xfrm>
              <a:off x="6649510" y="5019459"/>
              <a:ext cx="685800" cy="322542"/>
            </a:xfrm>
            <a:prstGeom prst="rect">
              <a:avLst/>
            </a:prstGeom>
            <a:noFill/>
          </p:spPr>
          <p:txBody>
            <a:bodyPr wrap="square" rtlCol="0">
              <a:spAutoFit/>
            </a:bodyPr>
            <a:lstStyle/>
            <a:p>
              <a:pPr fontAlgn="base">
                <a:spcBef>
                  <a:spcPct val="0"/>
                </a:spcBef>
                <a:spcAft>
                  <a:spcPct val="0"/>
                </a:spcAft>
              </a:pPr>
              <a:r>
                <a:rPr lang="en-US" sz="1600" b="1">
                  <a:solidFill>
                    <a:srgbClr val="C00000"/>
                  </a:solidFill>
                  <a:latin typeface="+mn-lt"/>
                </a:rPr>
                <a:t>2017</a:t>
              </a:r>
            </a:p>
          </p:txBody>
        </p:sp>
        <p:cxnSp>
          <p:nvCxnSpPr>
            <p:cNvPr id="32" name="Straight Connector 31">
              <a:extLst>
                <a:ext uri="{FF2B5EF4-FFF2-40B4-BE49-F238E27FC236}">
                  <a16:creationId xmlns:a16="http://schemas.microsoft.com/office/drawing/2014/main" id="{AADA2FB2-B24C-474A-9395-718EADD9C2E6}"/>
                </a:ext>
              </a:extLst>
            </p:cNvPr>
            <p:cNvCxnSpPr>
              <a:cxnSpLocks/>
            </p:cNvCxnSpPr>
            <p:nvPr/>
          </p:nvCxnSpPr>
          <p:spPr>
            <a:xfrm flipV="1">
              <a:off x="6409804" y="4368386"/>
              <a:ext cx="1" cy="548640"/>
            </a:xfrm>
            <a:prstGeom prst="line">
              <a:avLst/>
            </a:prstGeom>
            <a:ln w="5715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BCE3446-87BA-49A7-903C-2D6803B931D2}"/>
                </a:ext>
              </a:extLst>
            </p:cNvPr>
            <p:cNvSpPr txBox="1"/>
            <p:nvPr/>
          </p:nvSpPr>
          <p:spPr>
            <a:xfrm>
              <a:off x="4590123" y="4049255"/>
              <a:ext cx="1313561" cy="546310"/>
            </a:xfrm>
            <a:prstGeom prst="rect">
              <a:avLst/>
            </a:prstGeom>
            <a:solidFill>
              <a:schemeClr val="accent5">
                <a:lumMod val="75000"/>
              </a:schemeClr>
            </a:solidFill>
            <a:ln>
              <a:solidFill>
                <a:schemeClr val="accent1"/>
              </a:solidFill>
            </a:ln>
            <a:scene3d>
              <a:camera prst="orthographicFront"/>
              <a:lightRig rig="threePt" dir="t"/>
            </a:scene3d>
            <a:sp3d>
              <a:bevelT/>
            </a:sp3d>
          </p:spPr>
          <p:txBody>
            <a:bodyPr wrap="square" rtlCol="0">
              <a:spAutoFit/>
            </a:bodyPr>
            <a:lstStyle>
              <a:defPPr>
                <a:defRPr lang="en-US"/>
              </a:defPPr>
              <a:lvl1pPr defTabSz="457200">
                <a:defRPr sz="1600" b="1">
                  <a:solidFill>
                    <a:schemeClr val="bg1"/>
                  </a:solidFill>
                </a:defRPr>
              </a:lvl1pPr>
            </a:lstStyle>
            <a:p>
              <a:pPr fontAlgn="base">
                <a:spcBef>
                  <a:spcPct val="0"/>
                </a:spcBef>
                <a:spcAft>
                  <a:spcPct val="0"/>
                </a:spcAft>
              </a:pPr>
              <a:r>
                <a:rPr lang="en-US">
                  <a:solidFill>
                    <a:prstClr val="white"/>
                  </a:solidFill>
                  <a:latin typeface="Calibri" panose="020F0502020204030204" pitchFamily="34" charset="0"/>
                  <a:cs typeface="Calibri" panose="020F0502020204030204" pitchFamily="34" charset="0"/>
                </a:rPr>
                <a:t>Modernization of NIH Clinical Trials</a:t>
              </a:r>
            </a:p>
          </p:txBody>
        </p:sp>
        <p:sp>
          <p:nvSpPr>
            <p:cNvPr id="35" name="TextBox 34">
              <a:extLst>
                <a:ext uri="{FF2B5EF4-FFF2-40B4-BE49-F238E27FC236}">
                  <a16:creationId xmlns:a16="http://schemas.microsoft.com/office/drawing/2014/main" id="{E0372030-70F7-49EB-A3BC-A6E954295B08}"/>
                </a:ext>
              </a:extLst>
            </p:cNvPr>
            <p:cNvSpPr txBox="1"/>
            <p:nvPr/>
          </p:nvSpPr>
          <p:spPr>
            <a:xfrm>
              <a:off x="6014864" y="3849797"/>
              <a:ext cx="1257312" cy="776336"/>
            </a:xfrm>
            <a:prstGeom prst="rect">
              <a:avLst/>
            </a:prstGeom>
            <a:solidFill>
              <a:schemeClr val="accent5">
                <a:lumMod val="75000"/>
              </a:schemeClr>
            </a:solidFill>
            <a:ln>
              <a:solidFill>
                <a:schemeClr val="accent1"/>
              </a:solidFill>
            </a:ln>
            <a:scene3d>
              <a:camera prst="orthographicFront"/>
              <a:lightRig rig="threePt" dir="t"/>
            </a:scene3d>
            <a:sp3d>
              <a:bevelT/>
            </a:sp3d>
          </p:spPr>
          <p:txBody>
            <a:bodyPr wrap="square" rtlCol="0">
              <a:spAutoFit/>
            </a:bodyPr>
            <a:lstStyle>
              <a:defPPr>
                <a:defRPr lang="en-US"/>
              </a:defPPr>
              <a:lvl1pPr defTabSz="457200">
                <a:defRPr sz="1600" b="1">
                  <a:solidFill>
                    <a:schemeClr val="bg1"/>
                  </a:solidFill>
                </a:defRPr>
              </a:lvl1pPr>
            </a:lstStyle>
            <a:p>
              <a:pPr fontAlgn="base">
                <a:spcBef>
                  <a:spcPct val="0"/>
                </a:spcBef>
                <a:spcAft>
                  <a:spcPct val="0"/>
                </a:spcAft>
              </a:pPr>
              <a:r>
                <a:rPr lang="en-US">
                  <a:latin typeface="+mn-lt"/>
                </a:rPr>
                <a:t>NIH Intramural Human Data Sharing Policy</a:t>
              </a:r>
            </a:p>
          </p:txBody>
        </p:sp>
        <p:sp>
          <p:nvSpPr>
            <p:cNvPr id="31" name="TextBox 30">
              <a:extLst>
                <a:ext uri="{FF2B5EF4-FFF2-40B4-BE49-F238E27FC236}">
                  <a16:creationId xmlns:a16="http://schemas.microsoft.com/office/drawing/2014/main" id="{FA9275CF-293B-42E1-918E-DA15D0D56D10}"/>
                </a:ext>
              </a:extLst>
            </p:cNvPr>
            <p:cNvSpPr txBox="1"/>
            <p:nvPr/>
          </p:nvSpPr>
          <p:spPr>
            <a:xfrm>
              <a:off x="7137108" y="2995050"/>
              <a:ext cx="1490692" cy="776336"/>
            </a:xfrm>
            <a:prstGeom prst="rect">
              <a:avLst/>
            </a:prstGeom>
            <a:solidFill>
              <a:schemeClr val="accent5">
                <a:lumMod val="75000"/>
              </a:schemeClr>
            </a:solidFill>
            <a:ln>
              <a:solidFill>
                <a:schemeClr val="accent1"/>
              </a:solidFill>
            </a:ln>
            <a:scene3d>
              <a:camera prst="orthographicFront"/>
              <a:lightRig rig="threePt" dir="t"/>
            </a:scene3d>
            <a:sp3d>
              <a:bevelT/>
            </a:sp3d>
          </p:spPr>
          <p:txBody>
            <a:bodyPr wrap="square" rtlCol="0">
              <a:spAutoFit/>
            </a:bodyPr>
            <a:lstStyle>
              <a:defPPr>
                <a:defRPr lang="en-US"/>
              </a:defPPr>
              <a:lvl1pPr defTabSz="457200">
                <a:defRPr sz="1600" b="1">
                  <a:solidFill>
                    <a:schemeClr val="bg1"/>
                  </a:solidFill>
                </a:defRPr>
              </a:lvl1pPr>
            </a:lstStyle>
            <a:p>
              <a:pPr fontAlgn="base">
                <a:spcBef>
                  <a:spcPct val="0"/>
                </a:spcBef>
                <a:spcAft>
                  <a:spcPct val="0"/>
                </a:spcAft>
              </a:pPr>
              <a:r>
                <a:rPr lang="en-US">
                  <a:latin typeface="+mn-lt"/>
                </a:rPr>
                <a:t>HHS Rule &amp; NIH Policy on Clinical Trial Results</a:t>
              </a:r>
            </a:p>
          </p:txBody>
        </p:sp>
        <p:sp>
          <p:nvSpPr>
            <p:cNvPr id="39" name="TextBox 38">
              <a:extLst>
                <a:ext uri="{FF2B5EF4-FFF2-40B4-BE49-F238E27FC236}">
                  <a16:creationId xmlns:a16="http://schemas.microsoft.com/office/drawing/2014/main" id="{8F3EE6D3-2A17-4AED-8561-AC5AD822A207}"/>
                </a:ext>
              </a:extLst>
            </p:cNvPr>
            <p:cNvSpPr txBox="1"/>
            <p:nvPr/>
          </p:nvSpPr>
          <p:spPr>
            <a:xfrm>
              <a:off x="2278381" y="3963175"/>
              <a:ext cx="609286" cy="546310"/>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18900000" scaled="1"/>
              <a:tileRect/>
            </a:gradFill>
            <a:ln>
              <a:solidFill>
                <a:srgbClr val="044352"/>
              </a:solidFill>
            </a:ln>
            <a:scene3d>
              <a:camera prst="orthographicFront"/>
              <a:lightRig rig="threePt" dir="t"/>
            </a:scene3d>
            <a:sp3d>
              <a:bevelT/>
            </a:sp3d>
          </p:spPr>
          <p:txBody>
            <a:bodyPr wrap="square" rtlCol="0">
              <a:spAutoFit/>
            </a:bodyPr>
            <a:lstStyle/>
            <a:p>
              <a:pPr fontAlgn="base">
                <a:spcBef>
                  <a:spcPct val="0"/>
                </a:spcBef>
                <a:spcAft>
                  <a:spcPct val="0"/>
                </a:spcAft>
              </a:pPr>
              <a:r>
                <a:rPr lang="en-US" sz="1600" b="1">
                  <a:solidFill>
                    <a:prstClr val="white"/>
                  </a:solidFill>
                  <a:latin typeface="Calibri" panose="020F0502020204030204" pitchFamily="34" charset="0"/>
                  <a:cs typeface="Calibri" panose="020F0502020204030204" pitchFamily="34" charset="0"/>
                </a:rPr>
                <a:t>GWAS Policy</a:t>
              </a:r>
            </a:p>
          </p:txBody>
        </p:sp>
        <p:sp>
          <p:nvSpPr>
            <p:cNvPr id="40" name="TextBox 39">
              <a:extLst>
                <a:ext uri="{FF2B5EF4-FFF2-40B4-BE49-F238E27FC236}">
                  <a16:creationId xmlns:a16="http://schemas.microsoft.com/office/drawing/2014/main" id="{8F3EE6D3-2A17-4AED-8561-AC5AD822A207}"/>
                </a:ext>
              </a:extLst>
            </p:cNvPr>
            <p:cNvSpPr txBox="1"/>
            <p:nvPr/>
          </p:nvSpPr>
          <p:spPr>
            <a:xfrm>
              <a:off x="5332876" y="3142576"/>
              <a:ext cx="1257313" cy="546310"/>
            </a:xfrm>
            <a:prstGeom prst="rect">
              <a:avLst/>
            </a:prstGeom>
            <a:solidFill>
              <a:srgbClr val="92D050"/>
            </a:solidFill>
            <a:ln>
              <a:solidFill>
                <a:schemeClr val="accent1"/>
              </a:solidFill>
            </a:ln>
            <a:scene3d>
              <a:camera prst="orthographicFront"/>
              <a:lightRig rig="threePt" dir="t"/>
            </a:scene3d>
            <a:sp3d>
              <a:bevelT/>
            </a:sp3d>
          </p:spPr>
          <p:txBody>
            <a:bodyPr wrap="square" rtlCol="0">
              <a:spAutoFit/>
            </a:bodyPr>
            <a:lstStyle/>
            <a:p>
              <a:pPr fontAlgn="base">
                <a:spcBef>
                  <a:spcPct val="0"/>
                </a:spcBef>
                <a:spcAft>
                  <a:spcPct val="0"/>
                </a:spcAft>
              </a:pPr>
              <a:r>
                <a:rPr lang="en-US" sz="1600" b="1">
                  <a:solidFill>
                    <a:srgbClr val="002060"/>
                  </a:solidFill>
                  <a:latin typeface="+mn-lt"/>
                </a:rPr>
                <a:t>Genomic Data Sharing Policy</a:t>
              </a:r>
            </a:p>
          </p:txBody>
        </p:sp>
        <p:sp>
          <p:nvSpPr>
            <p:cNvPr id="45" name="TextBox 44">
              <a:extLst>
                <a:ext uri="{FF2B5EF4-FFF2-40B4-BE49-F238E27FC236}">
                  <a16:creationId xmlns:a16="http://schemas.microsoft.com/office/drawing/2014/main" id="{C76DEFC7-8AF6-4238-A1A8-71E310336998}"/>
                </a:ext>
              </a:extLst>
            </p:cNvPr>
            <p:cNvSpPr txBox="1"/>
            <p:nvPr/>
          </p:nvSpPr>
          <p:spPr>
            <a:xfrm>
              <a:off x="5962581" y="2085412"/>
              <a:ext cx="1973167" cy="776336"/>
            </a:xfrm>
            <a:prstGeom prst="rect">
              <a:avLst/>
            </a:prstGeom>
            <a:solidFill>
              <a:srgbClr val="92D050"/>
            </a:solidFill>
            <a:ln w="19050">
              <a:solidFill>
                <a:srgbClr val="C00000"/>
              </a:solidFill>
            </a:ln>
            <a:scene3d>
              <a:camera prst="orthographicFront"/>
              <a:lightRig rig="threePt" dir="t"/>
            </a:scene3d>
            <a:sp3d>
              <a:bevelT/>
            </a:sp3d>
          </p:spPr>
          <p:txBody>
            <a:bodyPr wrap="square" rtlCol="0">
              <a:spAutoFit/>
            </a:bodyPr>
            <a:lstStyle>
              <a:defPPr>
                <a:defRPr lang="en-US"/>
              </a:defPPr>
              <a:lvl1pPr defTabSz="457200">
                <a:defRPr sz="1600" b="1">
                  <a:solidFill>
                    <a:schemeClr val="bg1"/>
                  </a:solidFill>
                </a:defRPr>
              </a:lvl1pPr>
            </a:lstStyle>
            <a:p>
              <a:pPr fontAlgn="base">
                <a:spcBef>
                  <a:spcPct val="0"/>
                </a:spcBef>
                <a:spcAft>
                  <a:spcPct val="0"/>
                </a:spcAft>
              </a:pPr>
              <a:r>
                <a:rPr lang="en-US" dirty="0">
                  <a:solidFill>
                    <a:srgbClr val="002060"/>
                  </a:solidFill>
                  <a:latin typeface="+mn-lt"/>
                </a:rPr>
                <a:t>NCI Cancer </a:t>
              </a:r>
              <a:r>
                <a:rPr lang="en-US" dirty="0" err="1">
                  <a:solidFill>
                    <a:srgbClr val="002060"/>
                  </a:solidFill>
                  <a:latin typeface="+mn-lt"/>
                </a:rPr>
                <a:t>Moonshot</a:t>
              </a:r>
              <a:r>
                <a:rPr lang="en-US" baseline="30000" dirty="0" err="1">
                  <a:solidFill>
                    <a:srgbClr val="002060"/>
                  </a:solidFill>
                  <a:latin typeface="+mn-lt"/>
                </a:rPr>
                <a:t>SM</a:t>
              </a:r>
              <a:r>
                <a:rPr lang="en-US" dirty="0">
                  <a:solidFill>
                    <a:srgbClr val="002060"/>
                  </a:solidFill>
                  <a:latin typeface="+mn-lt"/>
                </a:rPr>
                <a:t> Public Access &amp; Data Sharing Policy</a:t>
              </a:r>
            </a:p>
          </p:txBody>
        </p:sp>
        <p:sp>
          <p:nvSpPr>
            <p:cNvPr id="48" name="TextBox 47">
              <a:extLst>
                <a:ext uri="{FF2B5EF4-FFF2-40B4-BE49-F238E27FC236}">
                  <a16:creationId xmlns:a16="http://schemas.microsoft.com/office/drawing/2014/main" id="{100ED4B4-8C60-4589-B831-26D30851A966}"/>
                </a:ext>
              </a:extLst>
            </p:cNvPr>
            <p:cNvSpPr txBox="1"/>
            <p:nvPr/>
          </p:nvSpPr>
          <p:spPr>
            <a:xfrm>
              <a:off x="7974793" y="5021818"/>
              <a:ext cx="685800" cy="322542"/>
            </a:xfrm>
            <a:prstGeom prst="rect">
              <a:avLst/>
            </a:prstGeom>
            <a:noFill/>
          </p:spPr>
          <p:txBody>
            <a:bodyPr wrap="square" rtlCol="0">
              <a:spAutoFit/>
            </a:bodyPr>
            <a:lstStyle/>
            <a:p>
              <a:pPr fontAlgn="base">
                <a:spcBef>
                  <a:spcPct val="0"/>
                </a:spcBef>
                <a:spcAft>
                  <a:spcPct val="0"/>
                </a:spcAft>
              </a:pPr>
              <a:r>
                <a:rPr lang="en-US" sz="1600" b="1" i="1">
                  <a:solidFill>
                    <a:srgbClr val="C00000"/>
                  </a:solidFill>
                  <a:latin typeface="+mn-lt"/>
                </a:rPr>
                <a:t>2019</a:t>
              </a:r>
            </a:p>
          </p:txBody>
        </p:sp>
        <p:sp>
          <p:nvSpPr>
            <p:cNvPr id="49" name="TextBox 48">
              <a:extLst>
                <a:ext uri="{FF2B5EF4-FFF2-40B4-BE49-F238E27FC236}">
                  <a16:creationId xmlns:a16="http://schemas.microsoft.com/office/drawing/2014/main" id="{1CEEBD93-98EA-4432-8AA1-9E22A01B3C43}"/>
                </a:ext>
              </a:extLst>
            </p:cNvPr>
            <p:cNvSpPr txBox="1"/>
            <p:nvPr/>
          </p:nvSpPr>
          <p:spPr>
            <a:xfrm>
              <a:off x="7335310" y="1139807"/>
              <a:ext cx="1584077" cy="776336"/>
            </a:xfrm>
            <a:prstGeom prst="rect">
              <a:avLst/>
            </a:prstGeom>
            <a:solidFill>
              <a:srgbClr val="92D050"/>
            </a:solidFill>
            <a:ln w="31750" cap="rnd">
              <a:solidFill>
                <a:schemeClr val="accent1"/>
              </a:solidFill>
              <a:prstDash val="sysDot"/>
              <a:bevel/>
            </a:ln>
            <a:scene3d>
              <a:camera prst="orthographicFront"/>
              <a:lightRig rig="threePt" dir="t"/>
            </a:scene3d>
            <a:sp3d>
              <a:bevelT/>
            </a:sp3d>
          </p:spPr>
          <p:txBody>
            <a:bodyPr wrap="square" rtlCol="0">
              <a:spAutoFit/>
            </a:bodyPr>
            <a:lstStyle>
              <a:defPPr>
                <a:defRPr lang="en-US"/>
              </a:defPPr>
              <a:lvl1pPr defTabSz="457200">
                <a:defRPr sz="1600" b="1">
                  <a:solidFill>
                    <a:schemeClr val="bg1"/>
                  </a:solidFill>
                </a:defRPr>
              </a:lvl1pPr>
            </a:lstStyle>
            <a:p>
              <a:pPr fontAlgn="base">
                <a:spcBef>
                  <a:spcPct val="0"/>
                </a:spcBef>
                <a:spcAft>
                  <a:spcPct val="0"/>
                </a:spcAft>
              </a:pPr>
              <a:r>
                <a:rPr lang="en-US" i="1">
                  <a:solidFill>
                    <a:srgbClr val="002060"/>
                  </a:solidFill>
                  <a:latin typeface="+mn-lt"/>
                </a:rPr>
                <a:t>Draft NIH Policy on Data Management &amp; Sharing</a:t>
              </a:r>
            </a:p>
          </p:txBody>
        </p:sp>
        <p:sp>
          <p:nvSpPr>
            <p:cNvPr id="16" name="TextBox 15">
              <a:extLst>
                <a:ext uri="{FF2B5EF4-FFF2-40B4-BE49-F238E27FC236}">
                  <a16:creationId xmlns:a16="http://schemas.microsoft.com/office/drawing/2014/main" id="{B78F66E3-8DED-4401-A9AE-2C6A91BEC56F}"/>
                </a:ext>
              </a:extLst>
            </p:cNvPr>
            <p:cNvSpPr txBox="1"/>
            <p:nvPr/>
          </p:nvSpPr>
          <p:spPr>
            <a:xfrm>
              <a:off x="623235" y="2772074"/>
              <a:ext cx="1237614" cy="546310"/>
            </a:xfrm>
            <a:prstGeom prst="rect">
              <a:avLst/>
            </a:prstGeom>
            <a:solidFill>
              <a:srgbClr val="094B59"/>
            </a:solidFill>
            <a:ln>
              <a:solidFill>
                <a:srgbClr val="044352"/>
              </a:solidFill>
            </a:ln>
            <a:scene3d>
              <a:camera prst="orthographicFront"/>
              <a:lightRig rig="threePt" dir="t"/>
            </a:scene3d>
            <a:sp3d>
              <a:bevelT/>
            </a:sp3d>
          </p:spPr>
          <p:txBody>
            <a:bodyPr wrap="square" rtlCol="0">
              <a:spAutoFit/>
            </a:bodyPr>
            <a:lstStyle/>
            <a:p>
              <a:pPr fontAlgn="base">
                <a:spcBef>
                  <a:spcPct val="0"/>
                </a:spcBef>
                <a:spcAft>
                  <a:spcPct val="0"/>
                </a:spcAft>
              </a:pPr>
              <a:r>
                <a:rPr lang="en-US" sz="1600" b="1">
                  <a:solidFill>
                    <a:schemeClr val="bg1"/>
                  </a:solidFill>
                  <a:latin typeface="+mn-lt"/>
                </a:rPr>
                <a:t>NIH Data Sharing Policy</a:t>
              </a:r>
            </a:p>
          </p:txBody>
        </p:sp>
        <p:sp>
          <p:nvSpPr>
            <p:cNvPr id="17" name="TextBox 16">
              <a:extLst>
                <a:ext uri="{FF2B5EF4-FFF2-40B4-BE49-F238E27FC236}">
                  <a16:creationId xmlns:a16="http://schemas.microsoft.com/office/drawing/2014/main" id="{8F3EE6D3-2A17-4AED-8561-AC5AD822A207}"/>
                </a:ext>
              </a:extLst>
            </p:cNvPr>
            <p:cNvSpPr txBox="1"/>
            <p:nvPr/>
          </p:nvSpPr>
          <p:spPr>
            <a:xfrm>
              <a:off x="1266707" y="3715175"/>
              <a:ext cx="786124" cy="776336"/>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18900000" scaled="1"/>
              <a:tileRect/>
            </a:gradFill>
            <a:ln>
              <a:solidFill>
                <a:srgbClr val="044352"/>
              </a:solidFill>
            </a:ln>
            <a:scene3d>
              <a:camera prst="orthographicFront"/>
              <a:lightRig rig="threePt" dir="t"/>
            </a:scene3d>
            <a:sp3d>
              <a:bevelT/>
            </a:sp3d>
          </p:spPr>
          <p:txBody>
            <a:bodyPr wrap="square" rtlCol="0">
              <a:spAutoFit/>
            </a:bodyPr>
            <a:lstStyle/>
            <a:p>
              <a:pPr fontAlgn="base">
                <a:spcBef>
                  <a:spcPct val="0"/>
                </a:spcBef>
                <a:spcAft>
                  <a:spcPct val="0"/>
                </a:spcAft>
              </a:pPr>
              <a:r>
                <a:rPr lang="en-US" sz="1600" b="1">
                  <a:solidFill>
                    <a:prstClr val="white"/>
                  </a:solidFill>
                  <a:latin typeface="Calibri" panose="020F0502020204030204" pitchFamily="34" charset="0"/>
                  <a:cs typeface="Calibri" panose="020F0502020204030204" pitchFamily="34" charset="0"/>
                </a:rPr>
                <a:t>Model Organism Policy</a:t>
              </a:r>
            </a:p>
          </p:txBody>
        </p:sp>
        <p:cxnSp>
          <p:nvCxnSpPr>
            <p:cNvPr id="27" name="Straight Arrow Connector 26">
              <a:extLst>
                <a:ext uri="{FF2B5EF4-FFF2-40B4-BE49-F238E27FC236}">
                  <a16:creationId xmlns:a16="http://schemas.microsoft.com/office/drawing/2014/main" id="{53E7FB26-6000-454C-BEC8-7C360A3ADFEA}"/>
                </a:ext>
              </a:extLst>
            </p:cNvPr>
            <p:cNvCxnSpPr>
              <a:cxnSpLocks/>
            </p:cNvCxnSpPr>
            <p:nvPr/>
          </p:nvCxnSpPr>
          <p:spPr>
            <a:xfrm flipV="1">
              <a:off x="222029" y="4964670"/>
              <a:ext cx="8734927" cy="14546"/>
            </a:xfrm>
            <a:prstGeom prst="straightConnector1">
              <a:avLst/>
            </a:prstGeom>
            <a:ln w="127000">
              <a:gradFill flip="none" rotWithShape="1">
                <a:gsLst>
                  <a:gs pos="45000">
                    <a:srgbClr val="094957"/>
                  </a:gs>
                  <a:gs pos="51000">
                    <a:srgbClr val="C00000">
                      <a:alpha val="46000"/>
                    </a:srgbClr>
                  </a:gs>
                  <a:gs pos="62616">
                    <a:srgbClr val="C00000">
                      <a:alpha val="48000"/>
                    </a:srgbClr>
                  </a:gs>
                  <a:gs pos="73000">
                    <a:srgbClr val="C00000"/>
                  </a:gs>
                  <a:gs pos="100000">
                    <a:srgbClr val="C00000"/>
                  </a:gs>
                </a:gsLst>
                <a:lin ang="0" scaled="1"/>
                <a:tileRect/>
              </a:gra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8" name="Rectangle: Rounded Corners 17">
            <a:extLst>
              <a:ext uri="{FF2B5EF4-FFF2-40B4-BE49-F238E27FC236}">
                <a16:creationId xmlns:a16="http://schemas.microsoft.com/office/drawing/2014/main" id="{BCCDE4B8-AA0B-4491-BE0C-403684510512}"/>
              </a:ext>
            </a:extLst>
          </p:cNvPr>
          <p:cNvSpPr/>
          <p:nvPr/>
        </p:nvSpPr>
        <p:spPr>
          <a:xfrm>
            <a:off x="671251" y="5560544"/>
            <a:ext cx="11117977" cy="805042"/>
          </a:xfrm>
          <a:prstGeom prst="round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nSpc>
                <a:spcPct val="120000"/>
              </a:lnSpc>
              <a:spcAft>
                <a:spcPts val="600"/>
              </a:spcAft>
            </a:pPr>
            <a:r>
              <a:rPr lang="en-US" sz="1700" b="1" i="1">
                <a:solidFill>
                  <a:schemeClr val="accent4">
                    <a:lumMod val="50000"/>
                  </a:schemeClr>
                </a:solidFill>
              </a:rPr>
              <a:t>Investigators must share any information necessary to understand, develop or reproduce published research (raw data, statistical methods, tools, source code) </a:t>
            </a:r>
          </a:p>
        </p:txBody>
      </p:sp>
      <p:sp>
        <p:nvSpPr>
          <p:cNvPr id="36" name="TextBox 35">
            <a:extLst>
              <a:ext uri="{FF2B5EF4-FFF2-40B4-BE49-F238E27FC236}">
                <a16:creationId xmlns:a16="http://schemas.microsoft.com/office/drawing/2014/main" id="{58B1995F-582E-4F69-ABCA-E06FF6253276}"/>
              </a:ext>
            </a:extLst>
          </p:cNvPr>
          <p:cNvSpPr txBox="1"/>
          <p:nvPr/>
        </p:nvSpPr>
        <p:spPr>
          <a:xfrm>
            <a:off x="4190851" y="6490876"/>
            <a:ext cx="3906582" cy="307777"/>
          </a:xfrm>
          <a:prstGeom prst="rect">
            <a:avLst/>
          </a:prstGeom>
          <a:noFill/>
        </p:spPr>
        <p:txBody>
          <a:bodyPr wrap="none" rtlCol="0">
            <a:spAutoFit/>
          </a:bodyPr>
          <a:lstStyle/>
          <a:p>
            <a:r>
              <a:rPr lang="en-US" sz="1400" i="1">
                <a:latin typeface="Arial Narrow" pitchFamily="34" charset="0"/>
              </a:rPr>
              <a:t>Credit to Dina </a:t>
            </a:r>
            <a:r>
              <a:rPr lang="en-US" sz="1400" i="1" err="1">
                <a:latin typeface="Arial Narrow" pitchFamily="34" charset="0"/>
              </a:rPr>
              <a:t>Paltoo</a:t>
            </a:r>
            <a:r>
              <a:rPr lang="en-US" sz="1400" i="1">
                <a:latin typeface="Arial Narrow" pitchFamily="34" charset="0"/>
              </a:rPr>
              <a:t> &amp; Laura Lyman Rodriguez, adapted</a:t>
            </a:r>
          </a:p>
        </p:txBody>
      </p:sp>
    </p:spTree>
    <p:extLst>
      <p:ext uri="{BB962C8B-B14F-4D97-AF65-F5344CB8AC3E}">
        <p14:creationId xmlns:p14="http://schemas.microsoft.com/office/powerpoint/2010/main" val="4206862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56CFA9-859E-4D30-8D57-1842EE6A667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4538" y="122807"/>
            <a:ext cx="731583" cy="725487"/>
          </a:xfrm>
          <a:prstGeom prst="rect">
            <a:avLst/>
          </a:prstGeom>
        </p:spPr>
      </p:pic>
      <p:sp>
        <p:nvSpPr>
          <p:cNvPr id="2" name="Title 1">
            <a:extLst>
              <a:ext uri="{FF2B5EF4-FFF2-40B4-BE49-F238E27FC236}">
                <a16:creationId xmlns:a16="http://schemas.microsoft.com/office/drawing/2014/main" id="{50EBEC54-796A-4AE2-BFA5-BF9009DFAF03}"/>
              </a:ext>
            </a:extLst>
          </p:cNvPr>
          <p:cNvSpPr>
            <a:spLocks noGrp="1"/>
          </p:cNvSpPr>
          <p:nvPr>
            <p:ph type="title"/>
          </p:nvPr>
        </p:nvSpPr>
        <p:spPr>
          <a:xfrm>
            <a:off x="861849" y="234624"/>
            <a:ext cx="6066490" cy="497602"/>
          </a:xfrm>
        </p:spPr>
        <p:txBody>
          <a:bodyPr/>
          <a:lstStyle/>
          <a:p>
            <a:r>
              <a:rPr lang="en-US" sz="3400">
                <a:solidFill>
                  <a:srgbClr val="033266"/>
                </a:solidFill>
              </a:rPr>
              <a:t>Clinical Trials Access Policy</a:t>
            </a:r>
            <a:endParaRPr lang="en-US" sz="3400" i="1">
              <a:solidFill>
                <a:srgbClr val="033266"/>
              </a:solidFill>
            </a:endParaRPr>
          </a:p>
        </p:txBody>
      </p:sp>
      <p:sp>
        <p:nvSpPr>
          <p:cNvPr id="9" name="Rectangle: Rounded Corners 8">
            <a:extLst>
              <a:ext uri="{FF2B5EF4-FFF2-40B4-BE49-F238E27FC236}">
                <a16:creationId xmlns:a16="http://schemas.microsoft.com/office/drawing/2014/main" id="{88FFD9C5-AA46-47AC-89E3-CB09B0B9B043}"/>
              </a:ext>
            </a:extLst>
          </p:cNvPr>
          <p:cNvSpPr/>
          <p:nvPr/>
        </p:nvSpPr>
        <p:spPr>
          <a:xfrm>
            <a:off x="218661" y="1180461"/>
            <a:ext cx="11803047" cy="725487"/>
          </a:xfrm>
          <a:prstGeom prst="roundRect">
            <a:avLst/>
          </a:prstGeom>
          <a:solidFill>
            <a:schemeClr val="accent4">
              <a:lumMod val="20000"/>
              <a:lumOff val="8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spcAft>
                <a:spcPts val="600"/>
              </a:spcAft>
              <a:buClr>
                <a:srgbClr val="002060"/>
              </a:buClr>
              <a:buFont typeface="Wingdings" panose="05000000000000000000" pitchFamily="2" charset="2"/>
              <a:buChar char="v"/>
            </a:pPr>
            <a:r>
              <a:rPr lang="en-US" sz="2200" i="1">
                <a:solidFill>
                  <a:srgbClr val="002060"/>
                </a:solidFill>
                <a:cs typeface="Calibri" panose="020F0502020204030204" pitchFamily="34" charset="0"/>
              </a:rPr>
              <a:t> </a:t>
            </a:r>
            <a:r>
              <a:rPr lang="en-US" sz="2200" b="1" i="1">
                <a:solidFill>
                  <a:srgbClr val="C00000"/>
                </a:solidFill>
                <a:cs typeface="Calibri" panose="020F0502020204030204" pitchFamily="34" charset="0"/>
              </a:rPr>
              <a:t>Goal: </a:t>
            </a:r>
            <a:r>
              <a:rPr lang="en-US" sz="2200" i="1">
                <a:solidFill>
                  <a:srgbClr val="002060"/>
                </a:solidFill>
                <a:cs typeface="Calibri" panose="020F0502020204030204" pitchFamily="34" charset="0"/>
              </a:rPr>
              <a:t>Ensuring public availability of results from NCI-supported clinical trials</a:t>
            </a:r>
          </a:p>
        </p:txBody>
      </p:sp>
      <p:sp>
        <p:nvSpPr>
          <p:cNvPr id="10" name="Rectangle: Rounded Corners 9">
            <a:extLst>
              <a:ext uri="{FF2B5EF4-FFF2-40B4-BE49-F238E27FC236}">
                <a16:creationId xmlns:a16="http://schemas.microsoft.com/office/drawing/2014/main" id="{98B9FDDD-6500-4D4C-8F4F-EDA17E612B20}"/>
              </a:ext>
            </a:extLst>
          </p:cNvPr>
          <p:cNvSpPr/>
          <p:nvPr/>
        </p:nvSpPr>
        <p:spPr>
          <a:xfrm>
            <a:off x="218661" y="2272217"/>
            <a:ext cx="3374393" cy="3911820"/>
          </a:xfrm>
          <a:prstGeom prst="roundRect">
            <a:avLst>
              <a:gd name="adj" fmla="val 9659"/>
            </a:avLst>
          </a:prstGeom>
          <a:solidFill>
            <a:schemeClr val="bg2">
              <a:lumMod val="95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60325">
              <a:lnSpc>
                <a:spcPct val="110000"/>
              </a:lnSpc>
              <a:spcAft>
                <a:spcPts val="200"/>
              </a:spcAft>
            </a:pPr>
            <a:r>
              <a:rPr lang="en-US" b="1" u="sng">
                <a:solidFill>
                  <a:srgbClr val="004376"/>
                </a:solidFill>
                <a:cs typeface="Calibri" panose="020F0502020204030204" pitchFamily="34" charset="0"/>
              </a:rPr>
              <a:t>Expectations</a:t>
            </a:r>
          </a:p>
          <a:p>
            <a:pPr marL="176213" indent="-176213">
              <a:lnSpc>
                <a:spcPct val="110000"/>
              </a:lnSpc>
              <a:spcAft>
                <a:spcPts val="600"/>
              </a:spcAft>
              <a:buClr>
                <a:srgbClr val="C00000"/>
              </a:buClr>
              <a:buFont typeface="Wingdings" panose="05000000000000000000" pitchFamily="2" charset="2"/>
              <a:buChar char="§"/>
            </a:pPr>
            <a:r>
              <a:rPr lang="en-US">
                <a:solidFill>
                  <a:srgbClr val="004376"/>
                </a:solidFill>
                <a:cs typeface="Calibri" panose="020F0502020204030204" pitchFamily="34" charset="0"/>
              </a:rPr>
              <a:t>Timely and comprehensive access to the final results of clinical trials</a:t>
            </a:r>
          </a:p>
          <a:p>
            <a:pPr marL="176213" indent="-176213">
              <a:lnSpc>
                <a:spcPct val="110000"/>
              </a:lnSpc>
              <a:spcAft>
                <a:spcPts val="600"/>
              </a:spcAft>
              <a:buClr>
                <a:srgbClr val="C00000"/>
              </a:buClr>
              <a:buFont typeface="Wingdings" panose="05000000000000000000" pitchFamily="2" charset="2"/>
              <a:buChar char="§"/>
            </a:pPr>
            <a:endParaRPr lang="en-US">
              <a:solidFill>
                <a:srgbClr val="004376"/>
              </a:solidFill>
              <a:cs typeface="Calibri" panose="020F0502020204030204" pitchFamily="34" charset="0"/>
            </a:endParaRPr>
          </a:p>
          <a:p>
            <a:pPr marL="176213" indent="-176213">
              <a:lnSpc>
                <a:spcPct val="110000"/>
              </a:lnSpc>
              <a:spcAft>
                <a:spcPts val="600"/>
              </a:spcAft>
              <a:buClr>
                <a:srgbClr val="C00000"/>
              </a:buClr>
              <a:buFont typeface="Wingdings" panose="05000000000000000000" pitchFamily="2" charset="2"/>
              <a:buChar char="§"/>
            </a:pPr>
            <a:r>
              <a:rPr lang="en-US">
                <a:solidFill>
                  <a:srgbClr val="004376"/>
                </a:solidFill>
                <a:cs typeface="Calibri" panose="020F0502020204030204" pitchFamily="34" charset="0"/>
              </a:rPr>
              <a:t>Policy incorporated as a term &amp; condition of award/contract</a:t>
            </a:r>
          </a:p>
          <a:p>
            <a:pPr marL="176213" indent="-176213">
              <a:lnSpc>
                <a:spcPct val="110000"/>
              </a:lnSpc>
              <a:spcAft>
                <a:spcPts val="600"/>
              </a:spcAft>
              <a:buFont typeface="Wingdings" panose="05000000000000000000" pitchFamily="2" charset="2"/>
              <a:buChar char="§"/>
            </a:pPr>
            <a:endParaRPr lang="en-US">
              <a:solidFill>
                <a:srgbClr val="004376"/>
              </a:solidFill>
              <a:cs typeface="Calibri" panose="020F0502020204030204" pitchFamily="34" charset="0"/>
            </a:endParaRPr>
          </a:p>
          <a:p>
            <a:pPr marL="176213" indent="-176213">
              <a:lnSpc>
                <a:spcPct val="110000"/>
              </a:lnSpc>
              <a:spcAft>
                <a:spcPts val="600"/>
              </a:spcAft>
              <a:buFont typeface="Wingdings" panose="05000000000000000000" pitchFamily="2" charset="2"/>
              <a:buChar char="§"/>
            </a:pPr>
            <a:endParaRPr lang="en-US">
              <a:solidFill>
                <a:srgbClr val="004376"/>
              </a:solidFill>
              <a:cs typeface="Calibri" panose="020F0502020204030204" pitchFamily="34" charset="0"/>
            </a:endParaRPr>
          </a:p>
          <a:p>
            <a:pPr marL="176213" indent="-176213">
              <a:lnSpc>
                <a:spcPct val="110000"/>
              </a:lnSpc>
              <a:spcAft>
                <a:spcPts val="600"/>
              </a:spcAft>
              <a:buFont typeface="Wingdings" panose="05000000000000000000" pitchFamily="2" charset="2"/>
              <a:buChar char="§"/>
            </a:pPr>
            <a:endParaRPr lang="en-US">
              <a:solidFill>
                <a:srgbClr val="004376"/>
              </a:solidFill>
              <a:cs typeface="Calibri" panose="020F0502020204030204" pitchFamily="34" charset="0"/>
            </a:endParaRPr>
          </a:p>
        </p:txBody>
      </p:sp>
      <p:sp>
        <p:nvSpPr>
          <p:cNvPr id="12" name="Rectangle: Rounded Corners 11">
            <a:extLst>
              <a:ext uri="{FF2B5EF4-FFF2-40B4-BE49-F238E27FC236}">
                <a16:creationId xmlns:a16="http://schemas.microsoft.com/office/drawing/2014/main" id="{E620F858-7C7F-494D-8E43-2B755301270E}"/>
              </a:ext>
            </a:extLst>
          </p:cNvPr>
          <p:cNvSpPr/>
          <p:nvPr/>
        </p:nvSpPr>
        <p:spPr>
          <a:xfrm>
            <a:off x="4108960" y="2272217"/>
            <a:ext cx="3273915" cy="3911820"/>
          </a:xfrm>
          <a:prstGeom prst="roundRect">
            <a:avLst>
              <a:gd name="adj" fmla="val 10145"/>
            </a:avLst>
          </a:prstGeom>
          <a:solidFill>
            <a:schemeClr val="bg2">
              <a:lumMod val="95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60325">
              <a:lnSpc>
                <a:spcPct val="110000"/>
              </a:lnSpc>
              <a:spcAft>
                <a:spcPts val="200"/>
              </a:spcAft>
            </a:pPr>
            <a:r>
              <a:rPr lang="en-US" b="1" u="sng">
                <a:solidFill>
                  <a:srgbClr val="004376"/>
                </a:solidFill>
                <a:cs typeface="Calibri" panose="020F0502020204030204" pitchFamily="34" charset="0"/>
              </a:rPr>
              <a:t>Scope</a:t>
            </a:r>
          </a:p>
          <a:p>
            <a:pPr marL="231775" indent="-171450">
              <a:lnSpc>
                <a:spcPct val="110000"/>
              </a:lnSpc>
              <a:spcAft>
                <a:spcPts val="600"/>
              </a:spcAft>
              <a:buClr>
                <a:srgbClr val="C00000"/>
              </a:buClr>
              <a:buFont typeface="Wingdings" panose="05000000000000000000" pitchFamily="2" charset="2"/>
              <a:buChar char="§"/>
            </a:pPr>
            <a:r>
              <a:rPr lang="en-US">
                <a:solidFill>
                  <a:srgbClr val="004376"/>
                </a:solidFill>
                <a:cs typeface="Calibri" panose="020F0502020204030204" pitchFamily="34" charset="0"/>
              </a:rPr>
              <a:t> NCI-supported clinical trials from all NCI funded research grants</a:t>
            </a:r>
          </a:p>
          <a:p>
            <a:pPr marL="231775" indent="-171450">
              <a:lnSpc>
                <a:spcPct val="110000"/>
              </a:lnSpc>
              <a:spcAft>
                <a:spcPts val="600"/>
              </a:spcAft>
              <a:buClr>
                <a:srgbClr val="C00000"/>
              </a:buClr>
              <a:buFont typeface="Wingdings" panose="05000000000000000000" pitchFamily="2" charset="2"/>
              <a:buChar char="§"/>
            </a:pPr>
            <a:r>
              <a:rPr lang="en-US">
                <a:solidFill>
                  <a:srgbClr val="004376"/>
                </a:solidFill>
                <a:cs typeface="Calibri" panose="020F0502020204030204" pitchFamily="34" charset="0"/>
              </a:rPr>
              <a:t>Cooperative agreements and/or contracts that support covered interventional clinical trials</a:t>
            </a:r>
          </a:p>
          <a:p>
            <a:pPr marL="231775" indent="-171450">
              <a:lnSpc>
                <a:spcPct val="110000"/>
              </a:lnSpc>
              <a:spcAft>
                <a:spcPts val="600"/>
              </a:spcAft>
              <a:buFont typeface="Wingdings" panose="05000000000000000000" pitchFamily="2" charset="2"/>
              <a:buChar char="§"/>
            </a:pPr>
            <a:endParaRPr lang="en-US">
              <a:solidFill>
                <a:srgbClr val="004376"/>
              </a:solidFill>
              <a:cs typeface="Calibri" panose="020F0502020204030204" pitchFamily="34" charset="0"/>
            </a:endParaRPr>
          </a:p>
          <a:p>
            <a:pPr marL="231775" indent="-171450">
              <a:lnSpc>
                <a:spcPct val="110000"/>
              </a:lnSpc>
              <a:spcAft>
                <a:spcPts val="600"/>
              </a:spcAft>
              <a:buFont typeface="Wingdings" panose="05000000000000000000" pitchFamily="2" charset="2"/>
              <a:buChar char="§"/>
            </a:pPr>
            <a:endParaRPr lang="en-US">
              <a:solidFill>
                <a:srgbClr val="004376"/>
              </a:solidFill>
              <a:cs typeface="Calibri" panose="020F0502020204030204" pitchFamily="34" charset="0"/>
            </a:endParaRPr>
          </a:p>
        </p:txBody>
      </p:sp>
      <p:sp>
        <p:nvSpPr>
          <p:cNvPr id="13" name="Rectangle: Rounded Corners 12">
            <a:extLst>
              <a:ext uri="{FF2B5EF4-FFF2-40B4-BE49-F238E27FC236}">
                <a16:creationId xmlns:a16="http://schemas.microsoft.com/office/drawing/2014/main" id="{B779A6FE-7C3E-4060-B5C4-D35A18D01F11}"/>
              </a:ext>
            </a:extLst>
          </p:cNvPr>
          <p:cNvSpPr/>
          <p:nvPr/>
        </p:nvSpPr>
        <p:spPr>
          <a:xfrm>
            <a:off x="7898782" y="2272217"/>
            <a:ext cx="4036864" cy="3911820"/>
          </a:xfrm>
          <a:prstGeom prst="roundRect">
            <a:avLst>
              <a:gd name="adj" fmla="val 7791"/>
            </a:avLst>
          </a:prstGeom>
          <a:solidFill>
            <a:schemeClr val="bg2">
              <a:lumMod val="95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60325">
              <a:lnSpc>
                <a:spcPct val="110000"/>
              </a:lnSpc>
              <a:spcAft>
                <a:spcPts val="200"/>
              </a:spcAft>
            </a:pPr>
            <a:r>
              <a:rPr lang="en-US" b="1" u="sng">
                <a:solidFill>
                  <a:srgbClr val="004376"/>
                </a:solidFill>
                <a:cs typeface="Calibri" panose="020F0502020204030204" pitchFamily="34" charset="0"/>
              </a:rPr>
              <a:t>Public Access</a:t>
            </a:r>
          </a:p>
          <a:p>
            <a:pPr marL="225425" indent="-165100">
              <a:lnSpc>
                <a:spcPct val="110000"/>
              </a:lnSpc>
              <a:spcAft>
                <a:spcPts val="1200"/>
              </a:spcAft>
              <a:buClr>
                <a:srgbClr val="C00000"/>
              </a:buClr>
              <a:buFont typeface="Wingdings" panose="05000000000000000000" pitchFamily="2" charset="2"/>
              <a:buChar char="§"/>
            </a:pPr>
            <a:r>
              <a:rPr lang="en-US">
                <a:solidFill>
                  <a:srgbClr val="004376"/>
                </a:solidFill>
                <a:cs typeface="Calibri" panose="020F0502020204030204" pitchFamily="34" charset="0"/>
              </a:rPr>
              <a:t>Electronic version of final, peer-reviewed manuscript to NLM PubMed Central with in  12 months of publication date </a:t>
            </a:r>
          </a:p>
          <a:p>
            <a:pPr marL="225425" indent="-165100">
              <a:lnSpc>
                <a:spcPct val="110000"/>
              </a:lnSpc>
              <a:spcAft>
                <a:spcPts val="1200"/>
              </a:spcAft>
              <a:buClr>
                <a:srgbClr val="C00000"/>
              </a:buClr>
              <a:buFont typeface="Wingdings" panose="05000000000000000000" pitchFamily="2" charset="2"/>
              <a:buChar char="§"/>
            </a:pPr>
            <a:r>
              <a:rPr lang="en-US">
                <a:solidFill>
                  <a:srgbClr val="004376"/>
                </a:solidFill>
                <a:cs typeface="Calibri" panose="020F0502020204030204" pitchFamily="34" charset="0"/>
              </a:rPr>
              <a:t>Submission of study reports to accessible registries</a:t>
            </a:r>
          </a:p>
          <a:p>
            <a:pPr marL="225425" indent="-165100">
              <a:lnSpc>
                <a:spcPct val="110000"/>
              </a:lnSpc>
              <a:spcAft>
                <a:spcPts val="1200"/>
              </a:spcAft>
              <a:buClr>
                <a:srgbClr val="C00000"/>
              </a:buClr>
              <a:buFont typeface="Wingdings" panose="05000000000000000000" pitchFamily="2" charset="2"/>
              <a:buChar char="§"/>
            </a:pPr>
            <a:r>
              <a:rPr lang="en-US">
                <a:solidFill>
                  <a:srgbClr val="004376"/>
                </a:solidFill>
                <a:cs typeface="Calibri" panose="020F0502020204030204" pitchFamily="34" charset="0"/>
              </a:rPr>
              <a:t>Available within 12 months of the Trial’s Primary Completion Date</a:t>
            </a:r>
          </a:p>
          <a:p>
            <a:pPr marL="225425" indent="-165100">
              <a:lnSpc>
                <a:spcPct val="110000"/>
              </a:lnSpc>
              <a:spcAft>
                <a:spcPts val="1200"/>
              </a:spcAft>
              <a:buFont typeface="Wingdings" panose="05000000000000000000" pitchFamily="2" charset="2"/>
              <a:buChar char="§"/>
            </a:pPr>
            <a:endParaRPr lang="en-US">
              <a:solidFill>
                <a:srgbClr val="004376"/>
              </a:solidFill>
              <a:cs typeface="Calibri" panose="020F0502020204030204" pitchFamily="34" charset="0"/>
            </a:endParaRPr>
          </a:p>
        </p:txBody>
      </p:sp>
    </p:spTree>
    <p:extLst>
      <p:ext uri="{BB962C8B-B14F-4D97-AF65-F5344CB8AC3E}">
        <p14:creationId xmlns:p14="http://schemas.microsoft.com/office/powerpoint/2010/main" val="925980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233D9DD-82BC-4B3C-A356-9E16532E28C9}"/>
              </a:ext>
            </a:extLst>
          </p:cNvPr>
          <p:cNvSpPr>
            <a:spLocks noGrp="1"/>
          </p:cNvSpPr>
          <p:nvPr>
            <p:ph type="title" idx="4294967295"/>
          </p:nvPr>
        </p:nvSpPr>
        <p:spPr>
          <a:xfrm>
            <a:off x="609600" y="-461665"/>
            <a:ext cx="10972800" cy="461665"/>
          </a:xfrm>
        </p:spPr>
        <p:txBody>
          <a:bodyPr vert="horz" wrap="square" lIns="0" tIns="0" rIns="0" bIns="0" numCol="1" anchor="b" anchorCtr="0" compatLnSpc="1">
            <a:prstTxWarp prst="textNoShape">
              <a:avLst/>
            </a:prstTxWarp>
            <a:noAutofit/>
          </a:bodyPr>
          <a:lstStyle/>
          <a:p>
            <a:r>
              <a:rPr lang="en-US" dirty="0"/>
              <a:t>NCI Cancer </a:t>
            </a:r>
            <a:r>
              <a:rPr lang="en-US" dirty="0" err="1"/>
              <a:t>Moonshot</a:t>
            </a:r>
            <a:r>
              <a:rPr lang="en-US" baseline="30000" dirty="0" err="1"/>
              <a:t>SM</a:t>
            </a:r>
            <a:r>
              <a:rPr lang="en-US" dirty="0"/>
              <a:t> Mission</a:t>
            </a:r>
          </a:p>
        </p:txBody>
      </p:sp>
      <p:sp>
        <p:nvSpPr>
          <p:cNvPr id="2" name="Text Placeholder 1">
            <a:extLst>
              <a:ext uri="{FF2B5EF4-FFF2-40B4-BE49-F238E27FC236}">
                <a16:creationId xmlns:a16="http://schemas.microsoft.com/office/drawing/2014/main" id="{32972DA4-2FF1-415D-B39B-EE069E2974A3}"/>
              </a:ext>
            </a:extLst>
          </p:cNvPr>
          <p:cNvSpPr>
            <a:spLocks noGrp="1"/>
          </p:cNvSpPr>
          <p:nvPr>
            <p:ph type="body" sz="quarter" idx="10"/>
          </p:nvPr>
        </p:nvSpPr>
        <p:spPr>
          <a:xfrm>
            <a:off x="891540" y="247897"/>
            <a:ext cx="10092690" cy="1988407"/>
          </a:xfrm>
        </p:spPr>
        <p:txBody>
          <a:bodyPr/>
          <a:lstStyle/>
          <a:p>
            <a:r>
              <a:rPr lang="en-US" i="0" dirty="0"/>
              <a:t>“Enable all participants across the cancer research &amp; care continuum to contribute, access, combine &amp; analyze diverse data that will enable new discoveries and lead to lowering the burden of cancer.” </a:t>
            </a:r>
          </a:p>
          <a:p>
            <a:r>
              <a:rPr lang="en-US" i="0" dirty="0"/>
              <a:t>- </a:t>
            </a:r>
            <a:r>
              <a:rPr lang="en-US" dirty="0"/>
              <a:t>NCI Cancer </a:t>
            </a:r>
            <a:r>
              <a:rPr lang="en-US" dirty="0" err="1"/>
              <a:t>Moonshot</a:t>
            </a:r>
            <a:r>
              <a:rPr lang="en-US" baseline="30000" dirty="0" err="1"/>
              <a:t>SM</a:t>
            </a:r>
            <a:r>
              <a:rPr lang="en-US" dirty="0"/>
              <a:t> Mission</a:t>
            </a:r>
          </a:p>
          <a:p>
            <a:endParaRPr lang="en-US" dirty="0"/>
          </a:p>
        </p:txBody>
      </p:sp>
      <p:grpSp>
        <p:nvGrpSpPr>
          <p:cNvPr id="4" name="Group 3" descr="NCI Office of Data Sharing">
            <a:extLst>
              <a:ext uri="{FF2B5EF4-FFF2-40B4-BE49-F238E27FC236}">
                <a16:creationId xmlns:a16="http://schemas.microsoft.com/office/drawing/2014/main" id="{68BAFFCF-DF39-4BE2-BD11-176F82D40465}"/>
              </a:ext>
            </a:extLst>
          </p:cNvPr>
          <p:cNvGrpSpPr/>
          <p:nvPr/>
        </p:nvGrpSpPr>
        <p:grpSpPr>
          <a:xfrm>
            <a:off x="2594113" y="2057400"/>
            <a:ext cx="7545695" cy="4344568"/>
            <a:chOff x="1513517" y="799835"/>
            <a:chExt cx="9369831" cy="5769930"/>
          </a:xfrm>
        </p:grpSpPr>
        <p:graphicFrame>
          <p:nvGraphicFramePr>
            <p:cNvPr id="5" name="Diagram 4">
              <a:extLst>
                <a:ext uri="{FF2B5EF4-FFF2-40B4-BE49-F238E27FC236}">
                  <a16:creationId xmlns:a16="http://schemas.microsoft.com/office/drawing/2014/main" id="{B9E6FFC5-6099-499D-AFDD-D01C81832102}"/>
                </a:ext>
              </a:extLst>
            </p:cNvPr>
            <p:cNvGraphicFramePr/>
            <p:nvPr/>
          </p:nvGraphicFramePr>
          <p:xfrm>
            <a:off x="1513517" y="799835"/>
            <a:ext cx="9369831" cy="57699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45E01250-4927-45AB-AE13-70D4E7464EAC}"/>
                </a:ext>
              </a:extLst>
            </p:cNvPr>
            <p:cNvSpPr txBox="1"/>
            <p:nvPr/>
          </p:nvSpPr>
          <p:spPr>
            <a:xfrm>
              <a:off x="4580580" y="2469243"/>
              <a:ext cx="3051855" cy="98136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a:t>NCI Office of Data Sharing</a:t>
              </a:r>
            </a:p>
          </p:txBody>
        </p:sp>
      </p:grpSp>
    </p:spTree>
    <p:extLst>
      <p:ext uri="{BB962C8B-B14F-4D97-AF65-F5344CB8AC3E}">
        <p14:creationId xmlns:p14="http://schemas.microsoft.com/office/powerpoint/2010/main" val="460298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7CA23F-4CBD-41CC-A1DA-C3E909AA7BF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4485" y="38681"/>
            <a:ext cx="731583" cy="725487"/>
          </a:xfrm>
          <a:prstGeom prst="rect">
            <a:avLst/>
          </a:prstGeom>
        </p:spPr>
      </p:pic>
      <p:sp>
        <p:nvSpPr>
          <p:cNvPr id="2" name="Title 1">
            <a:extLst>
              <a:ext uri="{FF2B5EF4-FFF2-40B4-BE49-F238E27FC236}">
                <a16:creationId xmlns:a16="http://schemas.microsoft.com/office/drawing/2014/main" id="{50EBEC54-796A-4AE2-BFA5-BF9009DFAF03}"/>
              </a:ext>
            </a:extLst>
          </p:cNvPr>
          <p:cNvSpPr>
            <a:spLocks noGrp="1"/>
          </p:cNvSpPr>
          <p:nvPr>
            <p:ph type="title"/>
          </p:nvPr>
        </p:nvSpPr>
        <p:spPr>
          <a:xfrm>
            <a:off x="827334" y="38681"/>
            <a:ext cx="9321304" cy="578778"/>
          </a:xfrm>
        </p:spPr>
        <p:txBody>
          <a:bodyPr/>
          <a:lstStyle/>
          <a:p>
            <a:r>
              <a:rPr lang="en-US" sz="3400">
                <a:solidFill>
                  <a:srgbClr val="033266"/>
                </a:solidFill>
              </a:rPr>
              <a:t>Moonshot Public Access &amp; Data Sharing Policy</a:t>
            </a:r>
            <a:endParaRPr lang="en-US" sz="3400" i="1">
              <a:solidFill>
                <a:srgbClr val="033266"/>
              </a:solidFill>
            </a:endParaRPr>
          </a:p>
        </p:txBody>
      </p:sp>
      <p:sp>
        <p:nvSpPr>
          <p:cNvPr id="9" name="Rectangle: Rounded Corners 8">
            <a:extLst>
              <a:ext uri="{FF2B5EF4-FFF2-40B4-BE49-F238E27FC236}">
                <a16:creationId xmlns:a16="http://schemas.microsoft.com/office/drawing/2014/main" id="{88FFD9C5-AA46-47AC-89E3-CB09B0B9B043}"/>
              </a:ext>
            </a:extLst>
          </p:cNvPr>
          <p:cNvSpPr/>
          <p:nvPr/>
        </p:nvSpPr>
        <p:spPr>
          <a:xfrm>
            <a:off x="1284926" y="892363"/>
            <a:ext cx="7494105" cy="859290"/>
          </a:xfrm>
          <a:prstGeom prst="roundRect">
            <a:avLst/>
          </a:prstGeom>
          <a:solidFill>
            <a:schemeClr val="accent4">
              <a:lumMod val="20000"/>
              <a:lumOff val="8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spcAft>
                <a:spcPts val="600"/>
              </a:spcAft>
              <a:buClr>
                <a:srgbClr val="002060"/>
              </a:buClr>
              <a:buFont typeface="Wingdings" panose="05000000000000000000" pitchFamily="2" charset="2"/>
              <a:buChar char="v"/>
            </a:pPr>
            <a:r>
              <a:rPr lang="en-US" sz="2400" i="1">
                <a:solidFill>
                  <a:srgbClr val="000000"/>
                </a:solidFill>
                <a:ea typeface="ＭＳ Ｐゴシック" charset="0"/>
              </a:rPr>
              <a:t>Make publications &amp; data </a:t>
            </a:r>
            <a:r>
              <a:rPr lang="en-US" sz="2400" b="1" i="1">
                <a:solidFill>
                  <a:srgbClr val="C00000"/>
                </a:solidFill>
                <a:ea typeface="ＭＳ Ｐゴシック" charset="0"/>
              </a:rPr>
              <a:t>immediately &amp; broadly available to the public, with no fee for access</a:t>
            </a:r>
            <a:r>
              <a:rPr lang="en-US" sz="2400" i="1">
                <a:solidFill>
                  <a:srgbClr val="000000"/>
                </a:solidFill>
                <a:ea typeface="ＭＳ Ｐゴシック" charset="0"/>
              </a:rPr>
              <a:t>.</a:t>
            </a:r>
            <a:endParaRPr lang="en-US" sz="2400" i="1">
              <a:solidFill>
                <a:srgbClr val="002060"/>
              </a:solidFill>
              <a:cs typeface="Calibri" panose="020F0502020204030204" pitchFamily="34" charset="0"/>
            </a:endParaRPr>
          </a:p>
        </p:txBody>
      </p:sp>
      <p:pic>
        <p:nvPicPr>
          <p:cNvPr id="11" name="Picture 10" descr="Cancer Moonshot">
            <a:extLst>
              <a:ext uri="{FF2B5EF4-FFF2-40B4-BE49-F238E27FC236}">
                <a16:creationId xmlns:a16="http://schemas.microsoft.com/office/drawing/2014/main" id="{85821326-36F3-46FB-9479-EF0C957DB807}"/>
              </a:ext>
            </a:extLst>
          </p:cNvPr>
          <p:cNvPicPr>
            <a:picLocks noChangeAspect="1"/>
          </p:cNvPicPr>
          <p:nvPr/>
        </p:nvPicPr>
        <p:blipFill>
          <a:blip r:embed="rId4"/>
          <a:stretch>
            <a:fillRect/>
          </a:stretch>
        </p:blipFill>
        <p:spPr>
          <a:xfrm>
            <a:off x="10055872" y="545260"/>
            <a:ext cx="1884335" cy="1413251"/>
          </a:xfrm>
          <a:prstGeom prst="rect">
            <a:avLst/>
          </a:prstGeom>
        </p:spPr>
      </p:pic>
      <p:sp>
        <p:nvSpPr>
          <p:cNvPr id="10" name="Rectangle: Rounded Corners 9">
            <a:extLst>
              <a:ext uri="{FF2B5EF4-FFF2-40B4-BE49-F238E27FC236}">
                <a16:creationId xmlns:a16="http://schemas.microsoft.com/office/drawing/2014/main" id="{98B9FDDD-6500-4D4C-8F4F-EDA17E612B20}"/>
              </a:ext>
            </a:extLst>
          </p:cNvPr>
          <p:cNvSpPr/>
          <p:nvPr/>
        </p:nvSpPr>
        <p:spPr>
          <a:xfrm>
            <a:off x="95751" y="2001078"/>
            <a:ext cx="6813769" cy="4502591"/>
          </a:xfrm>
          <a:prstGeom prst="roundRect">
            <a:avLst>
              <a:gd name="adj" fmla="val 4840"/>
            </a:avLst>
          </a:prstGeom>
          <a:solidFill>
            <a:schemeClr val="bg2">
              <a:lumMod val="95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60325">
              <a:lnSpc>
                <a:spcPct val="110000"/>
              </a:lnSpc>
              <a:spcAft>
                <a:spcPts val="200"/>
              </a:spcAft>
            </a:pPr>
            <a:r>
              <a:rPr lang="en-US" b="1" u="sng">
                <a:solidFill>
                  <a:srgbClr val="004376"/>
                </a:solidFill>
                <a:cs typeface="Calibri" panose="020F0502020204030204" pitchFamily="34" charset="0"/>
              </a:rPr>
              <a:t>Expectations</a:t>
            </a:r>
          </a:p>
          <a:p>
            <a:pPr marL="285750" indent="-285750">
              <a:lnSpc>
                <a:spcPct val="110000"/>
              </a:lnSpc>
              <a:spcAft>
                <a:spcPts val="200"/>
              </a:spcAft>
              <a:buClr>
                <a:srgbClr val="C00000"/>
              </a:buClr>
              <a:buFont typeface="Wingdings" panose="05000000000000000000" pitchFamily="2" charset="2"/>
              <a:buChar char="§"/>
            </a:pPr>
            <a:r>
              <a:rPr lang="en-US">
                <a:solidFill>
                  <a:srgbClr val="004376"/>
                </a:solidFill>
                <a:cs typeface="Calibri" panose="020F0502020204030204" pitchFamily="34" charset="0"/>
              </a:rPr>
              <a:t>Data Management &amp; Sharing plan required:</a:t>
            </a:r>
          </a:p>
          <a:p>
            <a:pPr marL="504825" lvl="1" indent="-285750">
              <a:lnSpc>
                <a:spcPct val="110000"/>
              </a:lnSpc>
              <a:spcAft>
                <a:spcPts val="200"/>
              </a:spcAft>
              <a:buClr>
                <a:srgbClr val="C00000"/>
              </a:buClr>
              <a:buFont typeface="Wingdings" panose="05000000000000000000" pitchFamily="2" charset="2"/>
              <a:buChar char="§"/>
            </a:pPr>
            <a:r>
              <a:rPr lang="en-US">
                <a:solidFill>
                  <a:srgbClr val="004376"/>
                </a:solidFill>
                <a:cs typeface="Calibri" panose="020F0502020204030204" pitchFamily="34" charset="0"/>
              </a:rPr>
              <a:t>How publications will be made immediately available (</a:t>
            </a:r>
            <a:r>
              <a:rPr lang="en-US" i="1">
                <a:solidFill>
                  <a:srgbClr val="004376"/>
                </a:solidFill>
                <a:cs typeface="Calibri" panose="020F0502020204030204" pitchFamily="34" charset="0"/>
              </a:rPr>
              <a:t>open-access publication policy</a:t>
            </a:r>
            <a:r>
              <a:rPr lang="en-US">
                <a:solidFill>
                  <a:srgbClr val="004376"/>
                </a:solidFill>
                <a:cs typeface="Calibri" panose="020F0502020204030204" pitchFamily="34" charset="0"/>
              </a:rPr>
              <a:t>)</a:t>
            </a:r>
          </a:p>
          <a:p>
            <a:pPr marL="504825" lvl="1" indent="-285750">
              <a:lnSpc>
                <a:spcPct val="110000"/>
              </a:lnSpc>
              <a:spcAft>
                <a:spcPts val="200"/>
              </a:spcAft>
              <a:buClr>
                <a:srgbClr val="C00000"/>
              </a:buClr>
              <a:buFont typeface="Wingdings" panose="05000000000000000000" pitchFamily="2" charset="2"/>
              <a:buChar char="§"/>
            </a:pPr>
            <a:r>
              <a:rPr lang="en-US">
                <a:solidFill>
                  <a:srgbClr val="004376"/>
                </a:solidFill>
                <a:cs typeface="Calibri" panose="020F0502020204030204" pitchFamily="34" charset="0"/>
              </a:rPr>
              <a:t>Management plan for scientific data (when &amp; where data will be preserved &amp; shared)</a:t>
            </a:r>
            <a:endParaRPr lang="en-US">
              <a:solidFill>
                <a:srgbClr val="004376"/>
              </a:solidFill>
              <a:cs typeface="Calibri" panose="020F0502020204030204" pitchFamily="34" charset="0"/>
              <a:sym typeface="Wingdings" panose="05000000000000000000" pitchFamily="2" charset="2"/>
            </a:endParaRPr>
          </a:p>
          <a:p>
            <a:pPr marL="285750" indent="-285750">
              <a:lnSpc>
                <a:spcPct val="110000"/>
              </a:lnSpc>
              <a:spcAft>
                <a:spcPts val="600"/>
              </a:spcAft>
              <a:buClr>
                <a:srgbClr val="C00000"/>
              </a:buClr>
              <a:buFont typeface="Wingdings" panose="05000000000000000000" pitchFamily="2" charset="2"/>
              <a:buChar char="§"/>
            </a:pPr>
            <a:r>
              <a:rPr lang="en-US">
                <a:solidFill>
                  <a:srgbClr val="004376"/>
                </a:solidFill>
                <a:cs typeface="Calibri" panose="020F0502020204030204" pitchFamily="34" charset="0"/>
              </a:rPr>
              <a:t>Plan becomes term &amp; condition of award/ contract delivera</a:t>
            </a:r>
            <a:r>
              <a:rPr lang="en-US">
                <a:solidFill>
                  <a:schemeClr val="accent4">
                    <a:lumMod val="75000"/>
                  </a:schemeClr>
                </a:solidFill>
                <a:cs typeface="Calibri" panose="020F0502020204030204" pitchFamily="34" charset="0"/>
              </a:rPr>
              <a:t>bl</a:t>
            </a:r>
            <a:r>
              <a:rPr lang="en-US">
                <a:solidFill>
                  <a:srgbClr val="004376"/>
                </a:solidFill>
                <a:cs typeface="Calibri" panose="020F0502020204030204" pitchFamily="34" charset="0"/>
              </a:rPr>
              <a:t>e</a:t>
            </a:r>
          </a:p>
          <a:p>
            <a:pPr marL="285750" indent="-285750">
              <a:lnSpc>
                <a:spcPct val="110000"/>
              </a:lnSpc>
              <a:spcAft>
                <a:spcPts val="200"/>
              </a:spcAft>
              <a:buClr>
                <a:srgbClr val="C00000"/>
              </a:buClr>
              <a:buFont typeface="Wingdings" panose="05000000000000000000" pitchFamily="2" charset="2"/>
              <a:buChar char="§"/>
            </a:pPr>
            <a:r>
              <a:rPr lang="en-US">
                <a:solidFill>
                  <a:srgbClr val="004376"/>
                </a:solidFill>
                <a:cs typeface="Calibri" panose="020F0502020204030204" pitchFamily="34" charset="0"/>
              </a:rPr>
              <a:t>To extent feasible, data must be:</a:t>
            </a:r>
          </a:p>
          <a:p>
            <a:pPr marL="742950" lvl="1" indent="-285750">
              <a:lnSpc>
                <a:spcPct val="110000"/>
              </a:lnSpc>
              <a:spcAft>
                <a:spcPts val="200"/>
              </a:spcAft>
              <a:buClr>
                <a:srgbClr val="C00000"/>
              </a:buClr>
              <a:buFont typeface="Wingdings" panose="05000000000000000000" pitchFamily="2" charset="2"/>
              <a:buChar char="§"/>
            </a:pPr>
            <a:r>
              <a:rPr lang="en-US">
                <a:solidFill>
                  <a:srgbClr val="004376"/>
                </a:solidFill>
                <a:cs typeface="Calibri" panose="020F0502020204030204" pitchFamily="34" charset="0"/>
              </a:rPr>
              <a:t>shared immediately &amp; widely</a:t>
            </a:r>
          </a:p>
          <a:p>
            <a:pPr marL="742950" lvl="1" indent="-285750">
              <a:lnSpc>
                <a:spcPct val="110000"/>
              </a:lnSpc>
              <a:spcAft>
                <a:spcPts val="200"/>
              </a:spcAft>
              <a:buClr>
                <a:srgbClr val="C00000"/>
              </a:buClr>
              <a:buFont typeface="Wingdings" panose="05000000000000000000" pitchFamily="2" charset="2"/>
              <a:buChar char="§"/>
            </a:pPr>
            <a:r>
              <a:rPr lang="en-US">
                <a:solidFill>
                  <a:schemeClr val="accent4">
                    <a:lumMod val="75000"/>
                  </a:schemeClr>
                </a:solidFill>
              </a:rPr>
              <a:t>preferably shared </a:t>
            </a:r>
            <a:r>
              <a:rPr lang="en-US">
                <a:solidFill>
                  <a:schemeClr val="accent4">
                    <a:lumMod val="75000"/>
                  </a:schemeClr>
                </a:solidFill>
                <a:ea typeface="ＭＳ Ｐゴシック" charset="0"/>
              </a:rPr>
              <a:t>through an appropriate NIH data repository (</a:t>
            </a:r>
            <a:r>
              <a:rPr lang="en-US" i="1">
                <a:solidFill>
                  <a:schemeClr val="accent4">
                    <a:lumMod val="75000"/>
                  </a:schemeClr>
                </a:solidFill>
                <a:ea typeface="ＭＳ Ｐゴシック" charset="0"/>
              </a:rPr>
              <a:t>e.g. </a:t>
            </a:r>
            <a:r>
              <a:rPr lang="en-US" i="1">
                <a:solidFill>
                  <a:schemeClr val="accent4">
                    <a:lumMod val="75000"/>
                  </a:schemeClr>
                </a:solidFill>
              </a:rPr>
              <a:t>CRDC</a:t>
            </a:r>
            <a:r>
              <a:rPr lang="en-US" i="1">
                <a:solidFill>
                  <a:schemeClr val="accent4">
                    <a:lumMod val="75000"/>
                  </a:schemeClr>
                </a:solidFill>
                <a:ea typeface="ＭＳ Ｐゴシック" charset="0"/>
              </a:rPr>
              <a:t>, GDC, TCIA, </a:t>
            </a:r>
            <a:r>
              <a:rPr lang="en-US" i="1">
                <a:solidFill>
                  <a:schemeClr val="accent4">
                    <a:lumMod val="75000"/>
                  </a:schemeClr>
                </a:solidFill>
              </a:rPr>
              <a:t>NCBI/</a:t>
            </a:r>
            <a:r>
              <a:rPr lang="en-US" i="1" err="1">
                <a:solidFill>
                  <a:schemeClr val="accent4">
                    <a:lumMod val="75000"/>
                  </a:schemeClr>
                </a:solidFill>
              </a:rPr>
              <a:t>dbGaP</a:t>
            </a:r>
            <a:r>
              <a:rPr lang="en-US">
                <a:solidFill>
                  <a:schemeClr val="accent4">
                    <a:lumMod val="75000"/>
                  </a:schemeClr>
                </a:solidFill>
                <a:ea typeface="ＭＳ Ｐゴシック" charset="0"/>
              </a:rPr>
              <a:t>)</a:t>
            </a:r>
            <a:endParaRPr lang="en-US">
              <a:solidFill>
                <a:schemeClr val="accent4">
                  <a:lumMod val="75000"/>
                </a:schemeClr>
              </a:solidFill>
              <a:cs typeface="Calibri" panose="020F0502020204030204" pitchFamily="34" charset="0"/>
            </a:endParaRPr>
          </a:p>
          <a:p>
            <a:pPr lvl="1" indent="-285750">
              <a:lnSpc>
                <a:spcPct val="110000"/>
              </a:lnSpc>
              <a:spcAft>
                <a:spcPts val="200"/>
              </a:spcAft>
              <a:buClr>
                <a:srgbClr val="C00000"/>
              </a:buClr>
              <a:buFont typeface="Wingdings" panose="05000000000000000000" pitchFamily="2" charset="2"/>
              <a:buChar char="§"/>
            </a:pPr>
            <a:r>
              <a:rPr lang="en-US">
                <a:solidFill>
                  <a:schemeClr val="accent4">
                    <a:lumMod val="75000"/>
                  </a:schemeClr>
                </a:solidFill>
                <a:cs typeface="Calibri" panose="020F0502020204030204" pitchFamily="34" charset="0"/>
              </a:rPr>
              <a:t>Open-access attribution license (Creative Commons or equivalent); allows copy, distribution, use &amp; credits authors</a:t>
            </a:r>
          </a:p>
        </p:txBody>
      </p:sp>
      <p:sp>
        <p:nvSpPr>
          <p:cNvPr id="12" name="Rectangle: Rounded Corners 11">
            <a:extLst>
              <a:ext uri="{FF2B5EF4-FFF2-40B4-BE49-F238E27FC236}">
                <a16:creationId xmlns:a16="http://schemas.microsoft.com/office/drawing/2014/main" id="{E620F858-7C7F-494D-8E43-2B755301270E}"/>
              </a:ext>
            </a:extLst>
          </p:cNvPr>
          <p:cNvSpPr/>
          <p:nvPr/>
        </p:nvSpPr>
        <p:spPr>
          <a:xfrm>
            <a:off x="7028458" y="2001078"/>
            <a:ext cx="2716694" cy="4502591"/>
          </a:xfrm>
          <a:prstGeom prst="roundRect">
            <a:avLst>
              <a:gd name="adj" fmla="val 7702"/>
            </a:avLst>
          </a:prstGeom>
          <a:solidFill>
            <a:schemeClr val="bg2">
              <a:lumMod val="95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60325">
              <a:lnSpc>
                <a:spcPct val="110000"/>
              </a:lnSpc>
              <a:spcAft>
                <a:spcPts val="200"/>
              </a:spcAft>
            </a:pPr>
            <a:r>
              <a:rPr lang="en-US" b="1" u="sng">
                <a:solidFill>
                  <a:srgbClr val="004376"/>
                </a:solidFill>
                <a:cs typeface="Calibri" panose="020F0502020204030204" pitchFamily="34" charset="0"/>
              </a:rPr>
              <a:t>Scope</a:t>
            </a:r>
          </a:p>
          <a:p>
            <a:pPr marL="171450" indent="-171450">
              <a:lnSpc>
                <a:spcPct val="110000"/>
              </a:lnSpc>
              <a:spcAft>
                <a:spcPts val="600"/>
              </a:spcAft>
              <a:buClr>
                <a:srgbClr val="C00000"/>
              </a:buClr>
              <a:buFont typeface="Wingdings" panose="05000000000000000000" pitchFamily="2" charset="2"/>
              <a:buChar char="§"/>
            </a:pPr>
            <a:r>
              <a:rPr lang="en-US">
                <a:solidFill>
                  <a:srgbClr val="004376"/>
                </a:solidFill>
                <a:cs typeface="Calibri" panose="020F0502020204030204" pitchFamily="34" charset="0"/>
              </a:rPr>
              <a:t> All NCI-Supported Cancer Moonshot Research Projects generating Publications &amp; Data on or after October 1, 2017. </a:t>
            </a:r>
          </a:p>
          <a:p>
            <a:pPr marL="171450" indent="-171450">
              <a:lnSpc>
                <a:spcPct val="110000"/>
              </a:lnSpc>
              <a:spcAft>
                <a:spcPts val="600"/>
              </a:spcAft>
              <a:buClr>
                <a:srgbClr val="C00000"/>
              </a:buClr>
              <a:buFont typeface="Wingdings" panose="05000000000000000000" pitchFamily="2" charset="2"/>
              <a:buChar char="§"/>
            </a:pPr>
            <a:r>
              <a:rPr lang="en-US">
                <a:solidFill>
                  <a:srgbClr val="004376"/>
                </a:solidFill>
                <a:cs typeface="Calibri" panose="020F0502020204030204" pitchFamily="34" charset="0"/>
              </a:rPr>
              <a:t>Extramural grants, contracts, intramural research projects; no $ threshold</a:t>
            </a:r>
          </a:p>
          <a:p>
            <a:pPr marL="171450" indent="-171450">
              <a:lnSpc>
                <a:spcPct val="110000"/>
              </a:lnSpc>
              <a:spcAft>
                <a:spcPts val="200"/>
              </a:spcAft>
              <a:buClr>
                <a:srgbClr val="C00000"/>
              </a:buClr>
              <a:buFont typeface="Wingdings" panose="05000000000000000000" pitchFamily="2" charset="2"/>
              <a:buChar char="§"/>
            </a:pPr>
            <a:r>
              <a:rPr lang="en-US">
                <a:solidFill>
                  <a:srgbClr val="004376"/>
                </a:solidFill>
                <a:cs typeface="Calibri" panose="020F0502020204030204" pitchFamily="34" charset="0"/>
              </a:rPr>
              <a:t>Applies to human and non-human data</a:t>
            </a:r>
          </a:p>
        </p:txBody>
      </p:sp>
      <p:sp>
        <p:nvSpPr>
          <p:cNvPr id="13" name="Rectangle: Rounded Corners 12">
            <a:extLst>
              <a:ext uri="{FF2B5EF4-FFF2-40B4-BE49-F238E27FC236}">
                <a16:creationId xmlns:a16="http://schemas.microsoft.com/office/drawing/2014/main" id="{B779A6FE-7C3E-4060-B5C4-D35A18D01F11}"/>
              </a:ext>
            </a:extLst>
          </p:cNvPr>
          <p:cNvSpPr/>
          <p:nvPr/>
        </p:nvSpPr>
        <p:spPr>
          <a:xfrm>
            <a:off x="9864090" y="2001079"/>
            <a:ext cx="2076117" cy="4502590"/>
          </a:xfrm>
          <a:prstGeom prst="roundRect">
            <a:avLst>
              <a:gd name="adj" fmla="val 8900"/>
            </a:avLst>
          </a:prstGeom>
          <a:solidFill>
            <a:schemeClr val="bg2">
              <a:lumMod val="95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60325">
              <a:lnSpc>
                <a:spcPct val="110000"/>
              </a:lnSpc>
              <a:spcAft>
                <a:spcPts val="200"/>
              </a:spcAft>
            </a:pPr>
            <a:r>
              <a:rPr lang="en-US" b="1" u="sng">
                <a:solidFill>
                  <a:srgbClr val="004376"/>
                </a:solidFill>
                <a:cs typeface="Calibri" panose="020F0502020204030204" pitchFamily="34" charset="0"/>
              </a:rPr>
              <a:t>Public Access</a:t>
            </a:r>
          </a:p>
          <a:p>
            <a:pPr marL="225425" indent="-165100">
              <a:lnSpc>
                <a:spcPct val="110000"/>
              </a:lnSpc>
              <a:spcAft>
                <a:spcPts val="1200"/>
              </a:spcAft>
              <a:buClr>
                <a:srgbClr val="C00000"/>
              </a:buClr>
              <a:buFont typeface="Wingdings" panose="05000000000000000000" pitchFamily="2" charset="2"/>
              <a:buChar char="§"/>
            </a:pPr>
            <a:r>
              <a:rPr lang="en-US">
                <a:solidFill>
                  <a:srgbClr val="004376"/>
                </a:solidFill>
                <a:cs typeface="Calibri" panose="020F0502020204030204" pitchFamily="34" charset="0"/>
              </a:rPr>
              <a:t>Electronic version of final, peer-reviewed manuscripts to NLM PubMed Central within 4 weeks of journal release</a:t>
            </a:r>
          </a:p>
          <a:p>
            <a:pPr marL="225425" indent="-165100">
              <a:lnSpc>
                <a:spcPct val="110000"/>
              </a:lnSpc>
              <a:spcAft>
                <a:spcPts val="1200"/>
              </a:spcAft>
              <a:buClr>
                <a:srgbClr val="C00000"/>
              </a:buClr>
              <a:buFont typeface="Wingdings" panose="05000000000000000000" pitchFamily="2" charset="2"/>
              <a:buChar char="§"/>
            </a:pPr>
            <a:r>
              <a:rPr lang="en-US">
                <a:solidFill>
                  <a:srgbClr val="004376"/>
                </a:solidFill>
                <a:cs typeface="Calibri" panose="020F0502020204030204" pitchFamily="34" charset="0"/>
              </a:rPr>
              <a:t>Made publicly available immediately with no embargo</a:t>
            </a:r>
          </a:p>
        </p:txBody>
      </p:sp>
    </p:spTree>
    <p:extLst>
      <p:ext uri="{BB962C8B-B14F-4D97-AF65-F5344CB8AC3E}">
        <p14:creationId xmlns:p14="http://schemas.microsoft.com/office/powerpoint/2010/main" val="454230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24F7BE-F32D-4364-A123-6D659D25B17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349" y="160338"/>
            <a:ext cx="731583" cy="725487"/>
          </a:xfrm>
          <a:prstGeom prst="rect">
            <a:avLst/>
          </a:prstGeom>
        </p:spPr>
      </p:pic>
      <p:sp>
        <p:nvSpPr>
          <p:cNvPr id="2" name="Title 1">
            <a:extLst>
              <a:ext uri="{FF2B5EF4-FFF2-40B4-BE49-F238E27FC236}">
                <a16:creationId xmlns:a16="http://schemas.microsoft.com/office/drawing/2014/main" id="{50EBEC54-796A-4AE2-BFA5-BF9009DFAF03}"/>
              </a:ext>
            </a:extLst>
          </p:cNvPr>
          <p:cNvSpPr>
            <a:spLocks noGrp="1"/>
          </p:cNvSpPr>
          <p:nvPr>
            <p:ph type="title"/>
          </p:nvPr>
        </p:nvSpPr>
        <p:spPr>
          <a:xfrm>
            <a:off x="798511" y="296272"/>
            <a:ext cx="5297489" cy="487346"/>
          </a:xfrm>
        </p:spPr>
        <p:txBody>
          <a:bodyPr/>
          <a:lstStyle/>
          <a:p>
            <a:r>
              <a:rPr lang="en-US" sz="3400">
                <a:solidFill>
                  <a:srgbClr val="033266"/>
                </a:solidFill>
              </a:rPr>
              <a:t>Benefits/Rationale for GDS</a:t>
            </a:r>
          </a:p>
        </p:txBody>
      </p:sp>
      <p:sp>
        <p:nvSpPr>
          <p:cNvPr id="3" name="Content Placeholder 2">
            <a:extLst>
              <a:ext uri="{FF2B5EF4-FFF2-40B4-BE49-F238E27FC236}">
                <a16:creationId xmlns:a16="http://schemas.microsoft.com/office/drawing/2014/main" id="{D16EEBE5-9E0D-4445-9982-A054B8AD39AC}"/>
              </a:ext>
            </a:extLst>
          </p:cNvPr>
          <p:cNvSpPr>
            <a:spLocks noGrp="1"/>
          </p:cNvSpPr>
          <p:nvPr>
            <p:ph sz="quarter" idx="11"/>
          </p:nvPr>
        </p:nvSpPr>
        <p:spPr>
          <a:xfrm>
            <a:off x="225911" y="1486272"/>
            <a:ext cx="6786766" cy="2557877"/>
          </a:xfrm>
        </p:spPr>
        <p:txBody>
          <a:bodyPr/>
          <a:lstStyle/>
          <a:p>
            <a:pPr>
              <a:lnSpc>
                <a:spcPct val="110000"/>
              </a:lnSpc>
              <a:spcBef>
                <a:spcPts val="0"/>
              </a:spcBef>
              <a:spcAft>
                <a:spcPts val="1200"/>
              </a:spcAft>
              <a:buClr>
                <a:srgbClr val="C00000"/>
              </a:buClr>
              <a:buFont typeface="Wingdings" pitchFamily="2" charset="2"/>
              <a:buChar char="§"/>
            </a:pPr>
            <a:r>
              <a:rPr lang="en-US" sz="1800" dirty="0">
                <a:solidFill>
                  <a:schemeClr val="accent3">
                    <a:lumMod val="75000"/>
                  </a:schemeClr>
                </a:solidFill>
              </a:rPr>
              <a:t>Enhance scientific progress and accelerate translation of genomic research into treatments, products and procedures that benefit public health</a:t>
            </a:r>
          </a:p>
          <a:p>
            <a:pPr>
              <a:lnSpc>
                <a:spcPct val="110000"/>
              </a:lnSpc>
              <a:spcBef>
                <a:spcPts val="0"/>
              </a:spcBef>
              <a:spcAft>
                <a:spcPts val="1200"/>
              </a:spcAft>
              <a:buClr>
                <a:srgbClr val="C00000"/>
              </a:buClr>
              <a:buFont typeface="Wingdings" pitchFamily="2" charset="2"/>
              <a:buChar char="§"/>
            </a:pPr>
            <a:r>
              <a:rPr lang="en-US" sz="1800" dirty="0">
                <a:solidFill>
                  <a:schemeClr val="accent3">
                    <a:lumMod val="75000"/>
                  </a:schemeClr>
                </a:solidFill>
              </a:rPr>
              <a:t>Examine relationships between genomic data and phenotypes while respecting rights of research participants</a:t>
            </a:r>
          </a:p>
          <a:p>
            <a:pPr>
              <a:lnSpc>
                <a:spcPct val="110000"/>
              </a:lnSpc>
              <a:spcBef>
                <a:spcPts val="0"/>
              </a:spcBef>
              <a:spcAft>
                <a:spcPts val="1200"/>
              </a:spcAft>
              <a:buClr>
                <a:srgbClr val="C00000"/>
              </a:buClr>
              <a:buFont typeface="Wingdings" pitchFamily="2" charset="2"/>
              <a:buChar char="§"/>
            </a:pPr>
            <a:r>
              <a:rPr lang="en-US" sz="1800" dirty="0">
                <a:solidFill>
                  <a:schemeClr val="accent3">
                    <a:lumMod val="75000"/>
                  </a:schemeClr>
                </a:solidFill>
              </a:rPr>
              <a:t>Unshared Information represents lost opportunity to improve public health</a:t>
            </a:r>
          </a:p>
          <a:p>
            <a:pPr marL="0" indent="0">
              <a:lnSpc>
                <a:spcPct val="110000"/>
              </a:lnSpc>
              <a:spcBef>
                <a:spcPts val="0"/>
              </a:spcBef>
              <a:spcAft>
                <a:spcPts val="600"/>
              </a:spcAft>
              <a:buClr>
                <a:srgbClr val="C00000"/>
              </a:buClr>
              <a:buNone/>
            </a:pPr>
            <a:endParaRPr lang="en-US" sz="1800" dirty="0">
              <a:solidFill>
                <a:schemeClr val="accent3">
                  <a:lumMod val="75000"/>
                </a:schemeClr>
              </a:solidFill>
            </a:endParaRPr>
          </a:p>
        </p:txBody>
      </p:sp>
      <p:sp>
        <p:nvSpPr>
          <p:cNvPr id="9" name="Content Placeholder 2">
            <a:extLst>
              <a:ext uri="{FF2B5EF4-FFF2-40B4-BE49-F238E27FC236}">
                <a16:creationId xmlns:a16="http://schemas.microsoft.com/office/drawing/2014/main" id="{CC140116-F3B3-470E-848B-FD6407F02986}"/>
              </a:ext>
            </a:extLst>
          </p:cNvPr>
          <p:cNvSpPr txBox="1">
            <a:spLocks/>
          </p:cNvSpPr>
          <p:nvPr/>
        </p:nvSpPr>
        <p:spPr bwMode="auto">
          <a:xfrm>
            <a:off x="225911" y="4180083"/>
            <a:ext cx="10553252" cy="1342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28600" indent="-228600" algn="l" defTabSz="457200"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200" indent="-228600" algn="l" defTabSz="457200"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800" indent="-228600" algn="l" defTabSz="457200"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400" indent="-228600" algn="l" defTabSz="457200"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3000" indent="-228600" algn="l" defTabSz="457200"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ts val="0"/>
              </a:spcBef>
              <a:spcAft>
                <a:spcPts val="1200"/>
              </a:spcAft>
              <a:buClr>
                <a:srgbClr val="C00000"/>
              </a:buClr>
              <a:buFont typeface="Wingdings" pitchFamily="2" charset="2"/>
              <a:buChar char="§"/>
            </a:pPr>
            <a:r>
              <a:rPr lang="en-US" sz="1800" dirty="0">
                <a:solidFill>
                  <a:schemeClr val="accent3">
                    <a:lumMod val="75000"/>
                  </a:schemeClr>
                </a:solidFill>
              </a:rPr>
              <a:t>Encourage data access and sharing unencumbered by intellectual property claims (discourage premature claims on pre-competitive information)</a:t>
            </a:r>
          </a:p>
          <a:p>
            <a:pPr>
              <a:lnSpc>
                <a:spcPct val="110000"/>
              </a:lnSpc>
              <a:spcBef>
                <a:spcPts val="0"/>
              </a:spcBef>
              <a:spcAft>
                <a:spcPts val="1200"/>
              </a:spcAft>
              <a:buClr>
                <a:srgbClr val="C00000"/>
              </a:buClr>
              <a:buFont typeface="Wingdings" pitchFamily="2" charset="2"/>
              <a:buChar char="§"/>
            </a:pPr>
            <a:r>
              <a:rPr lang="en-US" sz="1800" dirty="0">
                <a:solidFill>
                  <a:schemeClr val="accent3">
                    <a:lumMod val="75000"/>
                  </a:schemeClr>
                </a:solidFill>
              </a:rPr>
              <a:t>Increased availability of data to a wide range of secondary data users not engaged in human subjects research (45 CFR 46)</a:t>
            </a:r>
          </a:p>
          <a:p>
            <a:pPr marL="0" indent="0">
              <a:lnSpc>
                <a:spcPct val="110000"/>
              </a:lnSpc>
              <a:spcBef>
                <a:spcPts val="0"/>
              </a:spcBef>
              <a:spcAft>
                <a:spcPts val="600"/>
              </a:spcAft>
              <a:buClr>
                <a:srgbClr val="C00000"/>
              </a:buClr>
              <a:buFont typeface="Wingdings" charset="0"/>
              <a:buNone/>
            </a:pPr>
            <a:endParaRPr lang="en-US" sz="1800" dirty="0">
              <a:solidFill>
                <a:schemeClr val="accent3">
                  <a:lumMod val="75000"/>
                </a:schemeClr>
              </a:solidFill>
            </a:endParaRPr>
          </a:p>
        </p:txBody>
      </p:sp>
      <p:pic>
        <p:nvPicPr>
          <p:cNvPr id="129033" name="Picture 9" descr="Sequencing one person's genome generates around 200 GB of data, the capacity of a typical computer."/>
          <p:cNvPicPr>
            <a:picLocks noChangeAspect="1" noChangeArrowheads="1"/>
          </p:cNvPicPr>
          <p:nvPr/>
        </p:nvPicPr>
        <p:blipFill>
          <a:blip r:embed="rId4"/>
          <a:srcRect/>
          <a:stretch>
            <a:fillRect/>
          </a:stretch>
        </p:blipFill>
        <p:spPr bwMode="auto">
          <a:xfrm>
            <a:off x="7308940" y="1464404"/>
            <a:ext cx="4549573" cy="2556282"/>
          </a:xfrm>
          <a:prstGeom prst="rect">
            <a:avLst/>
          </a:prstGeom>
          <a:noFill/>
          <a:ln w="9525">
            <a:solidFill>
              <a:srgbClr val="2A71A5"/>
            </a:solidFill>
            <a:miter lim="800000"/>
            <a:headEnd/>
            <a:tailEnd/>
          </a:ln>
        </p:spPr>
      </p:pic>
    </p:spTree>
    <p:extLst>
      <p:ext uri="{BB962C8B-B14F-4D97-AF65-F5344CB8AC3E}">
        <p14:creationId xmlns:p14="http://schemas.microsoft.com/office/powerpoint/2010/main" val="3159682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C01D65-6765-4BE2-8BA7-00295014CFC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8705" y="112952"/>
            <a:ext cx="731583" cy="725487"/>
          </a:xfrm>
          <a:prstGeom prst="rect">
            <a:avLst/>
          </a:prstGeom>
        </p:spPr>
      </p:pic>
      <p:sp>
        <p:nvSpPr>
          <p:cNvPr id="2" name="Title 1">
            <a:extLst>
              <a:ext uri="{FF2B5EF4-FFF2-40B4-BE49-F238E27FC236}">
                <a16:creationId xmlns:a16="http://schemas.microsoft.com/office/drawing/2014/main" id="{50EBEC54-796A-4AE2-BFA5-BF9009DFAF03}"/>
              </a:ext>
            </a:extLst>
          </p:cNvPr>
          <p:cNvSpPr>
            <a:spLocks noGrp="1"/>
          </p:cNvSpPr>
          <p:nvPr>
            <p:ph type="title"/>
          </p:nvPr>
        </p:nvSpPr>
        <p:spPr>
          <a:xfrm>
            <a:off x="870288" y="222738"/>
            <a:ext cx="9465733" cy="495654"/>
          </a:xfrm>
        </p:spPr>
        <p:txBody>
          <a:bodyPr/>
          <a:lstStyle/>
          <a:p>
            <a:r>
              <a:rPr lang="en-US" sz="3400">
                <a:solidFill>
                  <a:srgbClr val="033266"/>
                </a:solidFill>
              </a:rPr>
              <a:t>NIH Genomic Data Sharing (GDS) Policy</a:t>
            </a:r>
            <a:endParaRPr lang="en-US" sz="3400" i="1">
              <a:solidFill>
                <a:srgbClr val="033266"/>
              </a:solidFill>
            </a:endParaRPr>
          </a:p>
        </p:txBody>
      </p:sp>
      <p:sp>
        <p:nvSpPr>
          <p:cNvPr id="9" name="Rectangle: Rounded Corners 8">
            <a:extLst>
              <a:ext uri="{FF2B5EF4-FFF2-40B4-BE49-F238E27FC236}">
                <a16:creationId xmlns:a16="http://schemas.microsoft.com/office/drawing/2014/main" id="{88FFD9C5-AA46-47AC-89E3-CB09B0B9B043}"/>
              </a:ext>
            </a:extLst>
          </p:cNvPr>
          <p:cNvSpPr/>
          <p:nvPr/>
        </p:nvSpPr>
        <p:spPr>
          <a:xfrm>
            <a:off x="592667" y="1096505"/>
            <a:ext cx="11029948" cy="859290"/>
          </a:xfrm>
          <a:prstGeom prst="roundRect">
            <a:avLst/>
          </a:prstGeom>
          <a:solidFill>
            <a:schemeClr val="accent4">
              <a:lumMod val="20000"/>
              <a:lumOff val="8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spcAft>
                <a:spcPts val="600"/>
              </a:spcAft>
              <a:buClr>
                <a:srgbClr val="002060"/>
              </a:buClr>
              <a:buFont typeface="Wingdings" panose="05000000000000000000" pitchFamily="2" charset="2"/>
              <a:buChar char="v"/>
            </a:pPr>
            <a:r>
              <a:rPr lang="en-US" sz="2200" b="1" i="1">
                <a:solidFill>
                  <a:srgbClr val="C00000"/>
                </a:solidFill>
                <a:cs typeface="Calibri" panose="020F0502020204030204" pitchFamily="34" charset="0"/>
              </a:rPr>
              <a:t>Goal: </a:t>
            </a:r>
            <a:r>
              <a:rPr lang="en-US" sz="2200" i="1">
                <a:solidFill>
                  <a:schemeClr val="accent4">
                    <a:lumMod val="50000"/>
                  </a:schemeClr>
                </a:solidFill>
                <a:cs typeface="Calibri" panose="020F0502020204030204" pitchFamily="34" charset="0"/>
              </a:rPr>
              <a:t>Set expectations for making genomics data (&amp; associated phenotype/ exposure) available in a timely fashion for broader discovery by researcher community</a:t>
            </a:r>
          </a:p>
        </p:txBody>
      </p:sp>
      <p:sp>
        <p:nvSpPr>
          <p:cNvPr id="10" name="Rectangle: Rounded Corners 9">
            <a:extLst>
              <a:ext uri="{FF2B5EF4-FFF2-40B4-BE49-F238E27FC236}">
                <a16:creationId xmlns:a16="http://schemas.microsoft.com/office/drawing/2014/main" id="{98B9FDDD-6500-4D4C-8F4F-EDA17E612B20}"/>
              </a:ext>
            </a:extLst>
          </p:cNvPr>
          <p:cNvSpPr/>
          <p:nvPr/>
        </p:nvSpPr>
        <p:spPr>
          <a:xfrm>
            <a:off x="592667" y="2186607"/>
            <a:ext cx="5039507" cy="4195695"/>
          </a:xfrm>
          <a:prstGeom prst="roundRect">
            <a:avLst>
              <a:gd name="adj" fmla="val 12700"/>
            </a:avLst>
          </a:prstGeom>
          <a:solidFill>
            <a:schemeClr val="bg2">
              <a:lumMod val="95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60325">
              <a:lnSpc>
                <a:spcPct val="110000"/>
              </a:lnSpc>
              <a:spcAft>
                <a:spcPts val="200"/>
              </a:spcAft>
            </a:pPr>
            <a:r>
              <a:rPr lang="en-US" b="1" u="sng">
                <a:solidFill>
                  <a:srgbClr val="004376"/>
                </a:solidFill>
                <a:cs typeface="Calibri" panose="020F0502020204030204" pitchFamily="34" charset="0"/>
              </a:rPr>
              <a:t>Expectations</a:t>
            </a:r>
          </a:p>
          <a:p>
            <a:pPr marL="285750" indent="-285750">
              <a:lnSpc>
                <a:spcPct val="110000"/>
              </a:lnSpc>
              <a:spcAft>
                <a:spcPts val="200"/>
              </a:spcAft>
              <a:buClr>
                <a:srgbClr val="C00000"/>
              </a:buClr>
              <a:buFont typeface="Wingdings" panose="05000000000000000000" pitchFamily="2" charset="2"/>
              <a:buChar char="§"/>
            </a:pPr>
            <a:r>
              <a:rPr lang="en-US">
                <a:solidFill>
                  <a:srgbClr val="004376"/>
                </a:solidFill>
                <a:cs typeface="Calibri" panose="020F0502020204030204" pitchFamily="34" charset="0"/>
              </a:rPr>
              <a:t>Genomics data will be made available for the research community with specific timing expectations by data processing level for:</a:t>
            </a:r>
          </a:p>
          <a:p>
            <a:pPr marL="506412" lvl="1" indent="-285750">
              <a:lnSpc>
                <a:spcPct val="110000"/>
              </a:lnSpc>
              <a:spcAft>
                <a:spcPts val="200"/>
              </a:spcAft>
              <a:buClr>
                <a:srgbClr val="C00000"/>
              </a:buClr>
              <a:buFont typeface="Wingdings" panose="05000000000000000000" pitchFamily="2" charset="2"/>
              <a:buChar char="§"/>
            </a:pPr>
            <a:r>
              <a:rPr lang="en-US">
                <a:solidFill>
                  <a:srgbClr val="004376"/>
                </a:solidFill>
                <a:cs typeface="Calibri" panose="020F0502020204030204" pitchFamily="34" charset="0"/>
              </a:rPr>
              <a:t>Submission to a NIH controlled-access repository (</a:t>
            </a:r>
            <a:r>
              <a:rPr lang="en-US" err="1">
                <a:solidFill>
                  <a:srgbClr val="004376"/>
                </a:solidFill>
                <a:cs typeface="Calibri" panose="020F0502020204030204" pitchFamily="34" charset="0"/>
              </a:rPr>
              <a:t>dbGaP</a:t>
            </a:r>
            <a:r>
              <a:rPr lang="en-US">
                <a:solidFill>
                  <a:srgbClr val="004376"/>
                </a:solidFill>
                <a:cs typeface="Calibri" panose="020F0502020204030204" pitchFamily="34" charset="0"/>
              </a:rPr>
              <a:t>, SRA)</a:t>
            </a:r>
          </a:p>
          <a:p>
            <a:pPr marL="506412" lvl="1" indent="-285750">
              <a:lnSpc>
                <a:spcPct val="110000"/>
              </a:lnSpc>
              <a:spcAft>
                <a:spcPts val="600"/>
              </a:spcAft>
              <a:buClr>
                <a:srgbClr val="C00000"/>
              </a:buClr>
              <a:buFont typeface="Wingdings" panose="05000000000000000000" pitchFamily="2" charset="2"/>
              <a:buChar char="§"/>
            </a:pPr>
            <a:r>
              <a:rPr lang="en-US">
                <a:solidFill>
                  <a:srgbClr val="004376"/>
                </a:solidFill>
                <a:cs typeface="Calibri" panose="020F0502020204030204" pitchFamily="34" charset="0"/>
              </a:rPr>
              <a:t>Release of data to broader research community for discovery within 9 months </a:t>
            </a:r>
            <a:r>
              <a:rPr lang="en-US">
                <a:solidFill>
                  <a:srgbClr val="004376"/>
                </a:solidFill>
                <a:cs typeface="Calibri" panose="020F0502020204030204" pitchFamily="34" charset="0"/>
                <a:sym typeface="Wingdings" panose="05000000000000000000" pitchFamily="2" charset="2"/>
              </a:rPr>
              <a:t> publication</a:t>
            </a:r>
          </a:p>
          <a:p>
            <a:pPr marL="285750" indent="-285750">
              <a:lnSpc>
                <a:spcPct val="110000"/>
              </a:lnSpc>
              <a:spcAft>
                <a:spcPts val="200"/>
              </a:spcAft>
              <a:buClr>
                <a:srgbClr val="C00000"/>
              </a:buClr>
              <a:buFont typeface="Wingdings" panose="05000000000000000000" pitchFamily="2" charset="2"/>
              <a:buChar char="§"/>
            </a:pPr>
            <a:r>
              <a:rPr lang="en-US">
                <a:solidFill>
                  <a:srgbClr val="004376"/>
                </a:solidFill>
                <a:cs typeface="Calibri" panose="020F0502020204030204" pitchFamily="34" charset="0"/>
              </a:rPr>
              <a:t>Data will be de-identified in accordance with applicable laws &amp; regulations to protect patient privacy &amp; confidentiality</a:t>
            </a:r>
          </a:p>
        </p:txBody>
      </p:sp>
      <p:sp>
        <p:nvSpPr>
          <p:cNvPr id="12" name="Rectangle: Rounded Corners 11">
            <a:extLst>
              <a:ext uri="{FF2B5EF4-FFF2-40B4-BE49-F238E27FC236}">
                <a16:creationId xmlns:a16="http://schemas.microsoft.com/office/drawing/2014/main" id="{E620F858-7C7F-494D-8E43-2B755301270E}"/>
              </a:ext>
            </a:extLst>
          </p:cNvPr>
          <p:cNvSpPr/>
          <p:nvPr/>
        </p:nvSpPr>
        <p:spPr>
          <a:xfrm>
            <a:off x="5849349" y="2186608"/>
            <a:ext cx="2849217" cy="4195695"/>
          </a:xfrm>
          <a:prstGeom prst="roundRect">
            <a:avLst/>
          </a:prstGeom>
          <a:solidFill>
            <a:schemeClr val="bg2">
              <a:lumMod val="95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60325">
              <a:lnSpc>
                <a:spcPct val="110000"/>
              </a:lnSpc>
              <a:spcAft>
                <a:spcPts val="200"/>
              </a:spcAft>
            </a:pPr>
            <a:r>
              <a:rPr lang="en-US" b="1" u="sng">
                <a:solidFill>
                  <a:srgbClr val="004376"/>
                </a:solidFill>
                <a:cs typeface="Calibri" panose="020F0502020204030204" pitchFamily="34" charset="0"/>
              </a:rPr>
              <a:t>Scope</a:t>
            </a:r>
          </a:p>
          <a:p>
            <a:pPr marL="231775" indent="-171450">
              <a:lnSpc>
                <a:spcPct val="110000"/>
              </a:lnSpc>
              <a:spcAft>
                <a:spcPts val="600"/>
              </a:spcAft>
              <a:buClr>
                <a:srgbClr val="C00000"/>
              </a:buClr>
              <a:buFont typeface="Wingdings" panose="05000000000000000000" pitchFamily="2" charset="2"/>
              <a:buChar char="§"/>
            </a:pPr>
            <a:r>
              <a:rPr lang="en-US">
                <a:solidFill>
                  <a:srgbClr val="004376"/>
                </a:solidFill>
                <a:cs typeface="Calibri" panose="020F0502020204030204" pitchFamily="34" charset="0"/>
              </a:rPr>
              <a:t>Large-scale genomics studies; some smaller studies (programmatic priority, rare diseases)</a:t>
            </a:r>
          </a:p>
          <a:p>
            <a:pPr marL="231775" indent="-171450">
              <a:lnSpc>
                <a:spcPct val="110000"/>
              </a:lnSpc>
              <a:spcAft>
                <a:spcPts val="600"/>
              </a:spcAft>
              <a:buClr>
                <a:srgbClr val="C00000"/>
              </a:buClr>
              <a:buFont typeface="Wingdings" panose="05000000000000000000" pitchFamily="2" charset="2"/>
              <a:buChar char="§"/>
            </a:pPr>
            <a:r>
              <a:rPr lang="en-US">
                <a:solidFill>
                  <a:srgbClr val="004376"/>
                </a:solidFill>
                <a:cs typeface="Calibri" panose="020F0502020204030204" pitchFamily="34" charset="0"/>
              </a:rPr>
              <a:t>Extramural grants, contracts, intramural research projects; no $ threshold</a:t>
            </a:r>
          </a:p>
          <a:p>
            <a:pPr marL="231775" indent="-171450">
              <a:lnSpc>
                <a:spcPct val="110000"/>
              </a:lnSpc>
              <a:spcAft>
                <a:spcPts val="200"/>
              </a:spcAft>
              <a:buClr>
                <a:srgbClr val="C00000"/>
              </a:buClr>
              <a:buFont typeface="Wingdings" panose="05000000000000000000" pitchFamily="2" charset="2"/>
              <a:buChar char="§"/>
            </a:pPr>
            <a:r>
              <a:rPr lang="en-US">
                <a:solidFill>
                  <a:srgbClr val="004376"/>
                </a:solidFill>
                <a:cs typeface="Calibri" panose="020F0502020204030204" pitchFamily="34" charset="0"/>
              </a:rPr>
              <a:t>Applies to human and non-human data</a:t>
            </a:r>
          </a:p>
        </p:txBody>
      </p:sp>
      <p:sp>
        <p:nvSpPr>
          <p:cNvPr id="13" name="Rectangle: Rounded Corners 12">
            <a:extLst>
              <a:ext uri="{FF2B5EF4-FFF2-40B4-BE49-F238E27FC236}">
                <a16:creationId xmlns:a16="http://schemas.microsoft.com/office/drawing/2014/main" id="{B779A6FE-7C3E-4060-B5C4-D35A18D01F11}"/>
              </a:ext>
            </a:extLst>
          </p:cNvPr>
          <p:cNvSpPr/>
          <p:nvPr/>
        </p:nvSpPr>
        <p:spPr>
          <a:xfrm>
            <a:off x="8915741" y="2186607"/>
            <a:ext cx="2706874" cy="4195695"/>
          </a:xfrm>
          <a:prstGeom prst="roundRect">
            <a:avLst/>
          </a:prstGeom>
          <a:solidFill>
            <a:schemeClr val="bg2">
              <a:lumMod val="95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60325">
              <a:lnSpc>
                <a:spcPct val="110000"/>
              </a:lnSpc>
              <a:spcAft>
                <a:spcPts val="200"/>
              </a:spcAft>
            </a:pPr>
            <a:r>
              <a:rPr lang="en-US" b="1" u="sng">
                <a:solidFill>
                  <a:srgbClr val="004376"/>
                </a:solidFill>
                <a:cs typeface="Calibri" panose="020F0502020204030204" pitchFamily="34" charset="0"/>
              </a:rPr>
              <a:t>Public Access</a:t>
            </a:r>
          </a:p>
          <a:p>
            <a:pPr marL="285750" indent="-225425">
              <a:lnSpc>
                <a:spcPct val="110000"/>
              </a:lnSpc>
              <a:spcAft>
                <a:spcPts val="600"/>
              </a:spcAft>
              <a:buClr>
                <a:srgbClr val="C00000"/>
              </a:buClr>
              <a:buFont typeface="Wingdings" panose="05000000000000000000" pitchFamily="2" charset="2"/>
              <a:buChar char="§"/>
            </a:pPr>
            <a:r>
              <a:rPr lang="en-US">
                <a:solidFill>
                  <a:srgbClr val="004376"/>
                </a:solidFill>
                <a:cs typeface="Calibri" panose="020F0502020204030204" pitchFamily="34" charset="0"/>
              </a:rPr>
              <a:t>Individual level, potentially identifiable data shared in controlled-access space (requires approval by Data Access Committee)</a:t>
            </a:r>
          </a:p>
          <a:p>
            <a:pPr marL="285750" indent="-225425">
              <a:lnSpc>
                <a:spcPct val="110000"/>
              </a:lnSpc>
              <a:spcAft>
                <a:spcPts val="1200"/>
              </a:spcAft>
              <a:buClr>
                <a:srgbClr val="C00000"/>
              </a:buClr>
              <a:buFont typeface="Wingdings" panose="05000000000000000000" pitchFamily="2" charset="2"/>
              <a:buChar char="§"/>
            </a:pPr>
            <a:r>
              <a:rPr lang="en-US">
                <a:solidFill>
                  <a:srgbClr val="004376"/>
                </a:solidFill>
                <a:cs typeface="Calibri" panose="020F0502020204030204" pitchFamily="34" charset="0"/>
              </a:rPr>
              <a:t>Genomic Summary Results broadly available</a:t>
            </a:r>
          </a:p>
        </p:txBody>
      </p:sp>
    </p:spTree>
    <p:extLst>
      <p:ext uri="{BB962C8B-B14F-4D97-AF65-F5344CB8AC3E}">
        <p14:creationId xmlns:p14="http://schemas.microsoft.com/office/powerpoint/2010/main" val="3693480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CA0F22-D41D-4711-A751-D13A25DF97F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7857" y="131195"/>
            <a:ext cx="731583" cy="725487"/>
          </a:xfrm>
          <a:prstGeom prst="rect">
            <a:avLst/>
          </a:prstGeom>
        </p:spPr>
      </p:pic>
      <p:sp>
        <p:nvSpPr>
          <p:cNvPr id="2" name="Title 1">
            <a:extLst>
              <a:ext uri="{FF2B5EF4-FFF2-40B4-BE49-F238E27FC236}">
                <a16:creationId xmlns:a16="http://schemas.microsoft.com/office/drawing/2014/main" id="{50EBEC54-796A-4AE2-BFA5-BF9009DFAF03}"/>
              </a:ext>
            </a:extLst>
          </p:cNvPr>
          <p:cNvSpPr>
            <a:spLocks noGrp="1"/>
          </p:cNvSpPr>
          <p:nvPr>
            <p:ph type="title"/>
          </p:nvPr>
        </p:nvSpPr>
        <p:spPr>
          <a:xfrm>
            <a:off x="923165" y="260622"/>
            <a:ext cx="7182676" cy="448651"/>
          </a:xfrm>
        </p:spPr>
        <p:txBody>
          <a:bodyPr/>
          <a:lstStyle/>
          <a:p>
            <a:r>
              <a:rPr lang="en-US" sz="3400">
                <a:solidFill>
                  <a:srgbClr val="033266"/>
                </a:solidFill>
              </a:rPr>
              <a:t>NIH Genomic Data Sharing Policy</a:t>
            </a:r>
          </a:p>
        </p:txBody>
      </p:sp>
      <p:sp>
        <p:nvSpPr>
          <p:cNvPr id="26" name="Rectangle: Rounded Corners 25">
            <a:extLst>
              <a:ext uri="{FF2B5EF4-FFF2-40B4-BE49-F238E27FC236}">
                <a16:creationId xmlns:a16="http://schemas.microsoft.com/office/drawing/2014/main" id="{7A8B6F74-8FCC-44D9-9743-2B13BC047EE0}"/>
              </a:ext>
            </a:extLst>
          </p:cNvPr>
          <p:cNvSpPr/>
          <p:nvPr/>
        </p:nvSpPr>
        <p:spPr>
          <a:xfrm>
            <a:off x="472210" y="1145774"/>
            <a:ext cx="10928680" cy="1207435"/>
          </a:xfrm>
          <a:prstGeom prst="roundRect">
            <a:avLst/>
          </a:prstGeom>
          <a:solidFill>
            <a:srgbClr val="EBF5FB"/>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nSpc>
                <a:spcPct val="110000"/>
              </a:lnSpc>
              <a:spcAft>
                <a:spcPts val="200"/>
              </a:spcAft>
            </a:pPr>
            <a:r>
              <a:rPr lang="en-US" sz="2000" b="1" u="sng">
                <a:solidFill>
                  <a:schemeClr val="accent3">
                    <a:lumMod val="50000"/>
                  </a:schemeClr>
                </a:solidFill>
              </a:rPr>
              <a:t>Data Sharing</a:t>
            </a:r>
            <a:r>
              <a:rPr lang="en-US" sz="2000" u="sng">
                <a:solidFill>
                  <a:schemeClr val="accent3">
                    <a:lumMod val="50000"/>
                  </a:schemeClr>
                </a:solidFill>
              </a:rPr>
              <a:t> </a:t>
            </a:r>
            <a:r>
              <a:rPr lang="en-US" sz="2000" i="1" u="sng">
                <a:solidFill>
                  <a:schemeClr val="accent3">
                    <a:lumMod val="50000"/>
                  </a:schemeClr>
                </a:solidFill>
              </a:rPr>
              <a:t>(Human &amp; Non-Human)</a:t>
            </a:r>
            <a:r>
              <a:rPr lang="en-US" sz="2000">
                <a:solidFill>
                  <a:schemeClr val="accent3">
                    <a:lumMod val="50000"/>
                  </a:schemeClr>
                </a:solidFill>
              </a:rPr>
              <a:t> – made available through NIH-supported repositories &amp; resources remain standard mechanism (e.g. GDC, GenBank, SRA)</a:t>
            </a:r>
          </a:p>
          <a:p>
            <a:pPr marL="742950" lvl="1" indent="-285750">
              <a:lnSpc>
                <a:spcPct val="110000"/>
              </a:lnSpc>
              <a:spcBef>
                <a:spcPts val="0"/>
              </a:spcBef>
              <a:spcAft>
                <a:spcPts val="600"/>
              </a:spcAft>
              <a:buFont typeface="Wingdings" panose="05000000000000000000" pitchFamily="2" charset="2"/>
              <a:buChar char="§"/>
            </a:pPr>
            <a:r>
              <a:rPr lang="en-US" sz="2000">
                <a:solidFill>
                  <a:schemeClr val="accent3">
                    <a:lumMod val="50000"/>
                  </a:schemeClr>
                </a:solidFill>
              </a:rPr>
              <a:t>Studies</a:t>
            </a:r>
            <a:r>
              <a:rPr lang="en-US" sz="2000" i="1">
                <a:solidFill>
                  <a:schemeClr val="accent3">
                    <a:lumMod val="50000"/>
                  </a:schemeClr>
                </a:solidFill>
              </a:rPr>
              <a:t> </a:t>
            </a:r>
            <a:r>
              <a:rPr lang="en-US" sz="2000">
                <a:solidFill>
                  <a:schemeClr val="accent3">
                    <a:lumMod val="50000"/>
                  </a:schemeClr>
                </a:solidFill>
              </a:rPr>
              <a:t>with data derived from human specimens registered in </a:t>
            </a:r>
            <a:r>
              <a:rPr lang="en-US" sz="2000" err="1">
                <a:solidFill>
                  <a:schemeClr val="accent3">
                    <a:lumMod val="50000"/>
                  </a:schemeClr>
                </a:solidFill>
              </a:rPr>
              <a:t>dbGaP</a:t>
            </a:r>
            <a:endParaRPr lang="en-US" sz="2000">
              <a:solidFill>
                <a:schemeClr val="accent3">
                  <a:lumMod val="50000"/>
                </a:schemeClr>
              </a:solidFill>
            </a:endParaRPr>
          </a:p>
        </p:txBody>
      </p:sp>
      <p:grpSp>
        <p:nvGrpSpPr>
          <p:cNvPr id="6" name="Group 5" descr="The timeline for expectations of sharing genomic data include:&#10;1. Generate genomic data&#10;2. Data Cleanup / QC (3 months)&#10;3. Submit Full, QA/QC genomic data to NIH&#10;4. Data analyses and manuscript preparation (6 months)&#10;5. Release L2/L3 genomic data; free to publish&#10;6. L4 genomic data released at time of submission">
            <a:extLst>
              <a:ext uri="{FF2B5EF4-FFF2-40B4-BE49-F238E27FC236}">
                <a16:creationId xmlns:a16="http://schemas.microsoft.com/office/drawing/2014/main" id="{25A9DA9F-A1C0-42EB-80C4-FCF4D1780870}"/>
              </a:ext>
            </a:extLst>
          </p:cNvPr>
          <p:cNvGrpSpPr/>
          <p:nvPr/>
        </p:nvGrpSpPr>
        <p:grpSpPr>
          <a:xfrm>
            <a:off x="874407" y="2614024"/>
            <a:ext cx="10772950" cy="4083978"/>
            <a:chOff x="874407" y="2614024"/>
            <a:chExt cx="10772950" cy="4083978"/>
          </a:xfrm>
        </p:grpSpPr>
        <p:sp>
          <p:nvSpPr>
            <p:cNvPr id="7" name="Down Arrow 7">
              <a:extLst>
                <a:ext uri="{FF2B5EF4-FFF2-40B4-BE49-F238E27FC236}">
                  <a16:creationId xmlns:a16="http://schemas.microsoft.com/office/drawing/2014/main" id="{6DA7AE76-BC39-4EC2-A396-7882542E27A1}"/>
                </a:ext>
              </a:extLst>
            </p:cNvPr>
            <p:cNvSpPr/>
            <p:nvPr/>
          </p:nvSpPr>
          <p:spPr>
            <a:xfrm rot="16200000">
              <a:off x="3607216" y="1029162"/>
              <a:ext cx="2790371" cy="7669614"/>
            </a:xfrm>
            <a:prstGeom prst="downArrow">
              <a:avLst/>
            </a:prstGeom>
            <a:solidFill>
              <a:srgbClr val="2A71A5"/>
            </a:solidFill>
            <a:ln w="28575">
              <a:solidFill>
                <a:srgbClr val="2A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C68FC7A-1100-4E48-9924-E1774165B24F}"/>
                </a:ext>
              </a:extLst>
            </p:cNvPr>
            <p:cNvSpPr txBox="1"/>
            <p:nvPr/>
          </p:nvSpPr>
          <p:spPr>
            <a:xfrm>
              <a:off x="3876106" y="3362160"/>
              <a:ext cx="1494785" cy="369332"/>
            </a:xfrm>
            <a:prstGeom prst="rect">
              <a:avLst/>
            </a:prstGeom>
            <a:noFill/>
          </p:spPr>
          <p:txBody>
            <a:bodyPr wrap="square" rtlCol="0">
              <a:spAutoFit/>
            </a:bodyPr>
            <a:lstStyle/>
            <a:p>
              <a:pPr algn="ctr"/>
              <a:endParaRPr lang="en-US" b="1" i="1">
                <a:solidFill>
                  <a:srgbClr val="FF0000"/>
                </a:solidFill>
              </a:endParaRPr>
            </a:p>
          </p:txBody>
        </p:sp>
        <p:cxnSp>
          <p:nvCxnSpPr>
            <p:cNvPr id="9" name="Straight Connector 8">
              <a:extLst>
                <a:ext uri="{FF2B5EF4-FFF2-40B4-BE49-F238E27FC236}">
                  <a16:creationId xmlns:a16="http://schemas.microsoft.com/office/drawing/2014/main" id="{D2F67B25-2685-404B-89EC-06CEFD2B8180}"/>
                </a:ext>
              </a:extLst>
            </p:cNvPr>
            <p:cNvCxnSpPr>
              <a:cxnSpLocks/>
            </p:cNvCxnSpPr>
            <p:nvPr/>
          </p:nvCxnSpPr>
          <p:spPr>
            <a:xfrm flipH="1">
              <a:off x="1294192" y="3710854"/>
              <a:ext cx="2878" cy="2346014"/>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F8E6E8A-790A-4F71-A1EA-49D397302EF7}"/>
                </a:ext>
              </a:extLst>
            </p:cNvPr>
            <p:cNvSpPr txBox="1"/>
            <p:nvPr/>
          </p:nvSpPr>
          <p:spPr>
            <a:xfrm>
              <a:off x="7077925" y="2614024"/>
              <a:ext cx="3907626" cy="646331"/>
            </a:xfrm>
            <a:prstGeom prst="rect">
              <a:avLst/>
            </a:prstGeom>
            <a:noFill/>
            <a:ln>
              <a:solidFill>
                <a:schemeClr val="accent1"/>
              </a:solidFill>
            </a:ln>
          </p:spPr>
          <p:txBody>
            <a:bodyPr wrap="square" rtlCol="0">
              <a:spAutoFit/>
            </a:bodyPr>
            <a:lstStyle/>
            <a:p>
              <a:pPr algn="ctr"/>
              <a:r>
                <a:rPr lang="en-US" b="1" i="1">
                  <a:solidFill>
                    <a:srgbClr val="C00000"/>
                  </a:solidFill>
                </a:rPr>
                <a:t>Release of  L2/L3 Genomic Data; </a:t>
              </a:r>
            </a:p>
            <a:p>
              <a:pPr algn="ctr"/>
              <a:r>
                <a:rPr lang="en-US" b="1" i="1">
                  <a:solidFill>
                    <a:srgbClr val="C00000"/>
                  </a:solidFill>
                </a:rPr>
                <a:t>FREE to PUBLISH</a:t>
              </a:r>
            </a:p>
          </p:txBody>
        </p:sp>
        <p:cxnSp>
          <p:nvCxnSpPr>
            <p:cNvPr id="11" name="Straight Connector 10">
              <a:extLst>
                <a:ext uri="{FF2B5EF4-FFF2-40B4-BE49-F238E27FC236}">
                  <a16:creationId xmlns:a16="http://schemas.microsoft.com/office/drawing/2014/main" id="{66B259E2-F8E0-4AB3-B701-37FC384BBE0E}"/>
                </a:ext>
              </a:extLst>
            </p:cNvPr>
            <p:cNvCxnSpPr>
              <a:cxnSpLocks/>
            </p:cNvCxnSpPr>
            <p:nvPr/>
          </p:nvCxnSpPr>
          <p:spPr>
            <a:xfrm>
              <a:off x="8629885" y="3253707"/>
              <a:ext cx="0" cy="3057991"/>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800104A6-40FA-46A2-94F7-67B075F0201A}"/>
                </a:ext>
              </a:extLst>
            </p:cNvPr>
            <p:cNvPicPr>
              <a:picLocks noChangeAspect="1"/>
            </p:cNvPicPr>
            <p:nvPr/>
          </p:nvPicPr>
          <p:blipFill rotWithShape="1">
            <a:blip r:embed="rId4"/>
            <a:srcRect l="17854" r="19773" b="46082"/>
            <a:stretch/>
          </p:blipFill>
          <p:spPr>
            <a:xfrm>
              <a:off x="8917020" y="3716418"/>
              <a:ext cx="2511269" cy="1788829"/>
            </a:xfrm>
            <a:prstGeom prst="rect">
              <a:avLst/>
            </a:prstGeom>
            <a:ln>
              <a:noFill/>
            </a:ln>
          </p:spPr>
        </p:pic>
        <p:sp>
          <p:nvSpPr>
            <p:cNvPr id="13" name="TextBox 12">
              <a:extLst>
                <a:ext uri="{FF2B5EF4-FFF2-40B4-BE49-F238E27FC236}">
                  <a16:creationId xmlns:a16="http://schemas.microsoft.com/office/drawing/2014/main" id="{8C1F7E1E-9AF6-4FFA-8B1A-013DDF321B64}"/>
                </a:ext>
              </a:extLst>
            </p:cNvPr>
            <p:cNvSpPr txBox="1"/>
            <p:nvPr/>
          </p:nvSpPr>
          <p:spPr>
            <a:xfrm>
              <a:off x="2533487" y="2912598"/>
              <a:ext cx="2270643" cy="923330"/>
            </a:xfrm>
            <a:prstGeom prst="rect">
              <a:avLst/>
            </a:prstGeom>
            <a:noFill/>
            <a:ln>
              <a:solidFill>
                <a:schemeClr val="accent1"/>
              </a:solidFill>
            </a:ln>
          </p:spPr>
          <p:txBody>
            <a:bodyPr wrap="square" rtlCol="0">
              <a:spAutoFit/>
            </a:bodyPr>
            <a:lstStyle/>
            <a:p>
              <a:pPr algn="ctr"/>
              <a:r>
                <a:rPr lang="en-US" b="1" i="1">
                  <a:solidFill>
                    <a:srgbClr val="C00000"/>
                  </a:solidFill>
                </a:rPr>
                <a:t>Submit Full, QA/QC Genomic Data to NIH (GDS)</a:t>
              </a:r>
            </a:p>
          </p:txBody>
        </p:sp>
        <p:cxnSp>
          <p:nvCxnSpPr>
            <p:cNvPr id="14" name="Straight Connector 13">
              <a:extLst>
                <a:ext uri="{FF2B5EF4-FFF2-40B4-BE49-F238E27FC236}">
                  <a16:creationId xmlns:a16="http://schemas.microsoft.com/office/drawing/2014/main" id="{BE304413-B4C7-4A32-880B-0418D0348A5A}"/>
                </a:ext>
              </a:extLst>
            </p:cNvPr>
            <p:cNvCxnSpPr>
              <a:cxnSpLocks/>
            </p:cNvCxnSpPr>
            <p:nvPr/>
          </p:nvCxnSpPr>
          <p:spPr>
            <a:xfrm flipH="1">
              <a:off x="3545100" y="3835928"/>
              <a:ext cx="1" cy="222094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E472EF4-3781-4305-9AE2-07D58CC74C20}"/>
                </a:ext>
              </a:extLst>
            </p:cNvPr>
            <p:cNvSpPr txBox="1"/>
            <p:nvPr/>
          </p:nvSpPr>
          <p:spPr>
            <a:xfrm>
              <a:off x="1171894" y="4472442"/>
              <a:ext cx="2390583" cy="830997"/>
            </a:xfrm>
            <a:prstGeom prst="rect">
              <a:avLst/>
            </a:prstGeom>
            <a:noFill/>
            <a:ln>
              <a:noFill/>
            </a:ln>
          </p:spPr>
          <p:txBody>
            <a:bodyPr wrap="square" rtlCol="0">
              <a:spAutoFit/>
            </a:bodyPr>
            <a:lstStyle/>
            <a:p>
              <a:pPr marL="165100" algn="ctr"/>
              <a:r>
                <a:rPr lang="en-US" sz="2400" b="1">
                  <a:solidFill>
                    <a:srgbClr val="FFFF00"/>
                  </a:solidFill>
                </a:rPr>
                <a:t>Data Cleanup/ QC</a:t>
              </a:r>
              <a:endParaRPr lang="en-US" sz="2400" b="1" i="1">
                <a:solidFill>
                  <a:srgbClr val="FFFF00"/>
                </a:solidFill>
              </a:endParaRPr>
            </a:p>
          </p:txBody>
        </p:sp>
        <p:sp>
          <p:nvSpPr>
            <p:cNvPr id="16" name="TextBox 15">
              <a:extLst>
                <a:ext uri="{FF2B5EF4-FFF2-40B4-BE49-F238E27FC236}">
                  <a16:creationId xmlns:a16="http://schemas.microsoft.com/office/drawing/2014/main" id="{4CA67F95-54B5-4459-A98A-6564580C09A1}"/>
                </a:ext>
              </a:extLst>
            </p:cNvPr>
            <p:cNvSpPr txBox="1"/>
            <p:nvPr/>
          </p:nvSpPr>
          <p:spPr>
            <a:xfrm>
              <a:off x="874407" y="2787524"/>
              <a:ext cx="1494785" cy="923330"/>
            </a:xfrm>
            <a:prstGeom prst="rect">
              <a:avLst/>
            </a:prstGeom>
            <a:noFill/>
            <a:ln>
              <a:solidFill>
                <a:schemeClr val="accent1"/>
              </a:solidFill>
            </a:ln>
          </p:spPr>
          <p:txBody>
            <a:bodyPr wrap="square" rtlCol="0">
              <a:spAutoFit/>
            </a:bodyPr>
            <a:lstStyle/>
            <a:p>
              <a:pPr algn="ctr"/>
              <a:r>
                <a:rPr lang="en-US" b="1" i="1">
                  <a:solidFill>
                    <a:srgbClr val="C00000"/>
                  </a:solidFill>
                </a:rPr>
                <a:t>Generate Genomic Data (GDS)</a:t>
              </a:r>
            </a:p>
          </p:txBody>
        </p:sp>
        <p:sp>
          <p:nvSpPr>
            <p:cNvPr id="17" name="TextBox 16">
              <a:extLst>
                <a:ext uri="{FF2B5EF4-FFF2-40B4-BE49-F238E27FC236}">
                  <a16:creationId xmlns:a16="http://schemas.microsoft.com/office/drawing/2014/main" id="{BC4ED8C6-988A-448A-BCEB-4D77BA6E348F}"/>
                </a:ext>
              </a:extLst>
            </p:cNvPr>
            <p:cNvSpPr txBox="1"/>
            <p:nvPr/>
          </p:nvSpPr>
          <p:spPr>
            <a:xfrm>
              <a:off x="1421082" y="5700652"/>
              <a:ext cx="1807931" cy="584775"/>
            </a:xfrm>
            <a:prstGeom prst="rect">
              <a:avLst/>
            </a:prstGeom>
            <a:noFill/>
          </p:spPr>
          <p:txBody>
            <a:bodyPr wrap="none" rtlCol="0">
              <a:spAutoFit/>
            </a:bodyPr>
            <a:lstStyle/>
            <a:p>
              <a:r>
                <a:rPr lang="en-US" sz="3200" b="1">
                  <a:solidFill>
                    <a:srgbClr val="C00000"/>
                  </a:solidFill>
                </a:rPr>
                <a:t>3 Months</a:t>
              </a:r>
            </a:p>
          </p:txBody>
        </p:sp>
        <p:sp>
          <p:nvSpPr>
            <p:cNvPr id="18" name="TextBox 17">
              <a:extLst>
                <a:ext uri="{FF2B5EF4-FFF2-40B4-BE49-F238E27FC236}">
                  <a16:creationId xmlns:a16="http://schemas.microsoft.com/office/drawing/2014/main" id="{C031F233-8E38-4FAA-A43F-1414E41913FD}"/>
                </a:ext>
              </a:extLst>
            </p:cNvPr>
            <p:cNvSpPr txBox="1"/>
            <p:nvPr/>
          </p:nvSpPr>
          <p:spPr>
            <a:xfrm>
              <a:off x="4596204" y="5700774"/>
              <a:ext cx="1807931" cy="584775"/>
            </a:xfrm>
            <a:prstGeom prst="rect">
              <a:avLst/>
            </a:prstGeom>
            <a:noFill/>
          </p:spPr>
          <p:txBody>
            <a:bodyPr wrap="none" rtlCol="0">
              <a:spAutoFit/>
            </a:bodyPr>
            <a:lstStyle/>
            <a:p>
              <a:r>
                <a:rPr lang="en-US" sz="3200" b="1">
                  <a:solidFill>
                    <a:srgbClr val="C00000"/>
                  </a:solidFill>
                </a:rPr>
                <a:t>6 Months</a:t>
              </a:r>
            </a:p>
          </p:txBody>
        </p:sp>
        <p:sp>
          <p:nvSpPr>
            <p:cNvPr id="19" name="TextBox 18">
              <a:extLst>
                <a:ext uri="{FF2B5EF4-FFF2-40B4-BE49-F238E27FC236}">
                  <a16:creationId xmlns:a16="http://schemas.microsoft.com/office/drawing/2014/main" id="{D824B58F-9DE7-4041-AF70-6FA87C002D53}"/>
                </a:ext>
              </a:extLst>
            </p:cNvPr>
            <p:cNvSpPr txBox="1"/>
            <p:nvPr/>
          </p:nvSpPr>
          <p:spPr>
            <a:xfrm>
              <a:off x="8945645" y="5497673"/>
              <a:ext cx="2701712" cy="1200329"/>
            </a:xfrm>
            <a:prstGeom prst="rect">
              <a:avLst/>
            </a:prstGeom>
            <a:noFill/>
            <a:ln>
              <a:solidFill>
                <a:schemeClr val="accent1"/>
              </a:solidFill>
            </a:ln>
          </p:spPr>
          <p:txBody>
            <a:bodyPr wrap="square" rtlCol="0">
              <a:spAutoFit/>
            </a:bodyPr>
            <a:lstStyle/>
            <a:p>
              <a:pPr algn="ctr"/>
              <a:r>
                <a:rPr lang="en-US" sz="2400" i="1">
                  <a:solidFill>
                    <a:srgbClr val="004376"/>
                  </a:solidFill>
                </a:rPr>
                <a:t>L4 Genomic Data Released at Time of Submission</a:t>
              </a:r>
            </a:p>
          </p:txBody>
        </p:sp>
        <p:sp>
          <p:nvSpPr>
            <p:cNvPr id="20" name="TextBox 19">
              <a:extLst>
                <a:ext uri="{FF2B5EF4-FFF2-40B4-BE49-F238E27FC236}">
                  <a16:creationId xmlns:a16="http://schemas.microsoft.com/office/drawing/2014/main" id="{535A2DA8-3C86-4A11-8441-8F4AAB85F93D}"/>
                </a:ext>
              </a:extLst>
            </p:cNvPr>
            <p:cNvSpPr txBox="1"/>
            <p:nvPr/>
          </p:nvSpPr>
          <p:spPr>
            <a:xfrm>
              <a:off x="3745596" y="4481217"/>
              <a:ext cx="3811975" cy="830997"/>
            </a:xfrm>
            <a:prstGeom prst="rect">
              <a:avLst/>
            </a:prstGeom>
            <a:noFill/>
            <a:ln>
              <a:noFill/>
            </a:ln>
          </p:spPr>
          <p:txBody>
            <a:bodyPr wrap="square" rtlCol="0">
              <a:spAutoFit/>
            </a:bodyPr>
            <a:lstStyle/>
            <a:p>
              <a:pPr marL="165100" algn="ctr"/>
              <a:r>
                <a:rPr lang="en-US" sz="2400" b="1" dirty="0">
                  <a:solidFill>
                    <a:srgbClr val="FFFF00"/>
                  </a:solidFill>
                </a:rPr>
                <a:t>Data Analyses/ Manuscript Preparation</a:t>
              </a:r>
              <a:endParaRPr lang="en-US" sz="2400" b="1" i="1" dirty="0">
                <a:solidFill>
                  <a:srgbClr val="FFFF00"/>
                </a:solidFill>
              </a:endParaRPr>
            </a:p>
          </p:txBody>
        </p:sp>
      </p:grpSp>
    </p:spTree>
    <p:extLst>
      <p:ext uri="{BB962C8B-B14F-4D97-AF65-F5344CB8AC3E}">
        <p14:creationId xmlns:p14="http://schemas.microsoft.com/office/powerpoint/2010/main" val="1525725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2D0C36-6A2E-4A44-A676-D975964941D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126" y="54683"/>
            <a:ext cx="731583" cy="725487"/>
          </a:xfrm>
          <a:prstGeom prst="rect">
            <a:avLst/>
          </a:prstGeom>
        </p:spPr>
      </p:pic>
      <p:sp>
        <p:nvSpPr>
          <p:cNvPr id="3" name="Title 2">
            <a:extLst>
              <a:ext uri="{FF2B5EF4-FFF2-40B4-BE49-F238E27FC236}">
                <a16:creationId xmlns:a16="http://schemas.microsoft.com/office/drawing/2014/main" id="{28B1C99F-B8E1-4C88-9E8A-119D73AC81D1}"/>
              </a:ext>
            </a:extLst>
          </p:cNvPr>
          <p:cNvSpPr txBox="1">
            <a:spLocks noGrp="1"/>
          </p:cNvSpPr>
          <p:nvPr>
            <p:ph type="title" idx="4294967295"/>
          </p:nvPr>
        </p:nvSpPr>
        <p:spPr>
          <a:xfrm>
            <a:off x="767352" y="79397"/>
            <a:ext cx="10626627" cy="553998"/>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33266"/>
                </a:solidFill>
                <a:effectLst/>
                <a:uLnTx/>
                <a:uFillTx/>
                <a:latin typeface="+mj-lt"/>
                <a:ea typeface="ＭＳ Ｐゴシック" charset="0"/>
                <a:cs typeface="ＭＳ Ｐゴシック" charset="0"/>
              </a:rPr>
              <a:t>Expectations for Genomic Data Submission &amp; Public Release</a:t>
            </a:r>
          </a:p>
        </p:txBody>
      </p:sp>
      <p:graphicFrame>
        <p:nvGraphicFramePr>
          <p:cNvPr id="2" name="Table 1">
            <a:extLst>
              <a:ext uri="{FF2B5EF4-FFF2-40B4-BE49-F238E27FC236}">
                <a16:creationId xmlns:a16="http://schemas.microsoft.com/office/drawing/2014/main" id="{218C4770-645A-43F8-AC77-EAFC20071FAA}"/>
              </a:ext>
            </a:extLst>
          </p:cNvPr>
          <p:cNvGraphicFramePr>
            <a:graphicFrameLocks noGrp="1"/>
          </p:cNvGraphicFramePr>
          <p:nvPr>
            <p:extLst>
              <p:ext uri="{D42A27DB-BD31-4B8C-83A1-F6EECF244321}">
                <p14:modId xmlns:p14="http://schemas.microsoft.com/office/powerpoint/2010/main" val="2534932747"/>
              </p:ext>
            </p:extLst>
          </p:nvPr>
        </p:nvGraphicFramePr>
        <p:xfrm>
          <a:off x="867753" y="780170"/>
          <a:ext cx="10526226" cy="5619480"/>
        </p:xfrm>
        <a:graphic>
          <a:graphicData uri="http://schemas.openxmlformats.org/drawingml/2006/table">
            <a:tbl>
              <a:tblPr firstRow="1" bandRow="1">
                <a:tableStyleId>{F5AB1C69-6EDB-4FF4-983F-18BD219EF322}</a:tableStyleId>
              </a:tblPr>
              <a:tblGrid>
                <a:gridCol w="831655">
                  <a:extLst>
                    <a:ext uri="{9D8B030D-6E8A-4147-A177-3AD203B41FA5}">
                      <a16:colId xmlns:a16="http://schemas.microsoft.com/office/drawing/2014/main" val="3531125478"/>
                    </a:ext>
                  </a:extLst>
                </a:gridCol>
                <a:gridCol w="2978590">
                  <a:extLst>
                    <a:ext uri="{9D8B030D-6E8A-4147-A177-3AD203B41FA5}">
                      <a16:colId xmlns:a16="http://schemas.microsoft.com/office/drawing/2014/main" val="1312906054"/>
                    </a:ext>
                  </a:extLst>
                </a:gridCol>
                <a:gridCol w="2894429">
                  <a:extLst>
                    <a:ext uri="{9D8B030D-6E8A-4147-A177-3AD203B41FA5}">
                      <a16:colId xmlns:a16="http://schemas.microsoft.com/office/drawing/2014/main" val="2252756586"/>
                    </a:ext>
                  </a:extLst>
                </a:gridCol>
                <a:gridCol w="1927173">
                  <a:extLst>
                    <a:ext uri="{9D8B030D-6E8A-4147-A177-3AD203B41FA5}">
                      <a16:colId xmlns:a16="http://schemas.microsoft.com/office/drawing/2014/main" val="1298216305"/>
                    </a:ext>
                  </a:extLst>
                </a:gridCol>
                <a:gridCol w="1894379">
                  <a:extLst>
                    <a:ext uri="{9D8B030D-6E8A-4147-A177-3AD203B41FA5}">
                      <a16:colId xmlns:a16="http://schemas.microsoft.com/office/drawing/2014/main" val="591742825"/>
                    </a:ext>
                  </a:extLst>
                </a:gridCol>
              </a:tblGrid>
              <a:tr h="539164">
                <a:tc>
                  <a:txBody>
                    <a:bodyPr/>
                    <a:lstStyle/>
                    <a:p>
                      <a:r>
                        <a:rPr lang="en-US" sz="1600" dirty="0"/>
                        <a:t>Level </a:t>
                      </a:r>
                    </a:p>
                  </a:txBody>
                  <a:tcPr marL="68580" marR="68580" marT="34290" marB="34290"/>
                </a:tc>
                <a:tc>
                  <a:txBody>
                    <a:bodyPr/>
                    <a:lstStyle/>
                    <a:p>
                      <a:r>
                        <a:rPr lang="en-US" sz="1600" dirty="0"/>
                        <a:t>General Description of Data Processing</a:t>
                      </a:r>
                    </a:p>
                  </a:txBody>
                  <a:tcPr marL="68580" marR="68580" marT="34290" marB="34290"/>
                </a:tc>
                <a:tc>
                  <a:txBody>
                    <a:bodyPr/>
                    <a:lstStyle/>
                    <a:p>
                      <a:r>
                        <a:rPr lang="en-US" sz="1600" dirty="0"/>
                        <a:t>Example of Data Types</a:t>
                      </a:r>
                    </a:p>
                  </a:txBody>
                  <a:tcPr marL="68580" marR="68580" marT="34290" marB="34290"/>
                </a:tc>
                <a:tc>
                  <a:txBody>
                    <a:bodyPr/>
                    <a:lstStyle/>
                    <a:p>
                      <a:r>
                        <a:rPr lang="en-US" sz="1600" dirty="0"/>
                        <a:t>Data submission Expectation</a:t>
                      </a:r>
                    </a:p>
                  </a:txBody>
                  <a:tcPr marL="68580" marR="68580" marT="34290" marB="34290">
                    <a:lnB w="12700" cap="flat" cmpd="sng" algn="ctr">
                      <a:solidFill>
                        <a:schemeClr val="bg1"/>
                      </a:solidFill>
                      <a:prstDash val="solid"/>
                      <a:round/>
                      <a:headEnd type="none" w="med" len="med"/>
                      <a:tailEnd type="none" w="med" len="med"/>
                    </a:lnB>
                  </a:tcPr>
                </a:tc>
                <a:tc>
                  <a:txBody>
                    <a:bodyPr/>
                    <a:lstStyle/>
                    <a:p>
                      <a:r>
                        <a:rPr lang="en-US" sz="1600" dirty="0"/>
                        <a:t>Data Release Timeline</a:t>
                      </a:r>
                    </a:p>
                  </a:txBody>
                  <a:tcPr marL="68580" marR="68580" marT="34290" marB="34290">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19072781"/>
                  </a:ext>
                </a:extLst>
              </a:tr>
              <a:tr h="539164">
                <a:tc>
                  <a:txBody>
                    <a:bodyPr/>
                    <a:lstStyle/>
                    <a:p>
                      <a:r>
                        <a:rPr lang="en-US" sz="1600" dirty="0">
                          <a:solidFill>
                            <a:srgbClr val="000000"/>
                          </a:solidFill>
                        </a:rPr>
                        <a:t>0</a:t>
                      </a:r>
                    </a:p>
                  </a:txBody>
                  <a:tcPr marL="68580" marR="68580" marT="34290" marB="34290"/>
                </a:tc>
                <a:tc>
                  <a:txBody>
                    <a:bodyPr/>
                    <a:lstStyle/>
                    <a:p>
                      <a:r>
                        <a:rPr lang="en-US" sz="1600" dirty="0">
                          <a:solidFill>
                            <a:srgbClr val="000000"/>
                          </a:solidFill>
                        </a:rPr>
                        <a:t>Raw data generated directly from instrument </a:t>
                      </a:r>
                    </a:p>
                  </a:txBody>
                  <a:tcPr marL="68580" marR="68580" marT="34290" marB="34290"/>
                </a:tc>
                <a:tc>
                  <a:txBody>
                    <a:bodyPr/>
                    <a:lstStyle/>
                    <a:p>
                      <a:r>
                        <a:rPr lang="en-US" sz="1600" dirty="0">
                          <a:solidFill>
                            <a:srgbClr val="000000"/>
                          </a:solidFill>
                        </a:rPr>
                        <a:t>Instrument image data</a:t>
                      </a:r>
                    </a:p>
                  </a:txBody>
                  <a:tcPr marL="68580" marR="68580" marT="34290" marB="34290">
                    <a:lnR w="12700" cap="flat" cmpd="sng" algn="ctr">
                      <a:solidFill>
                        <a:schemeClr val="bg1"/>
                      </a:solidFill>
                      <a:prstDash val="solid"/>
                      <a:round/>
                      <a:headEnd type="none" w="med" len="med"/>
                      <a:tailEnd type="none" w="med" len="med"/>
                    </a:lnR>
                  </a:tcPr>
                </a:tc>
                <a:tc>
                  <a:txBody>
                    <a:bodyPr/>
                    <a:lstStyle/>
                    <a:p>
                      <a:r>
                        <a:rPr lang="en-US" sz="1600" dirty="0">
                          <a:solidFill>
                            <a:srgbClr val="000000"/>
                          </a:solidFill>
                        </a:rPr>
                        <a:t>Not Expected</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solidFill>
                            <a:srgbClr val="000000"/>
                          </a:solidFill>
                        </a:rPr>
                        <a:t>N/A</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37999646"/>
                  </a:ext>
                </a:extLst>
              </a:tr>
              <a:tr h="930053">
                <a:tc>
                  <a:txBody>
                    <a:bodyPr/>
                    <a:lstStyle/>
                    <a:p>
                      <a:r>
                        <a:rPr lang="en-US" sz="1600" dirty="0">
                          <a:solidFill>
                            <a:srgbClr val="000000"/>
                          </a:solidFill>
                        </a:rPr>
                        <a:t>1</a:t>
                      </a:r>
                    </a:p>
                  </a:txBody>
                  <a:tcPr marL="68580" marR="68580" marT="34290" marB="34290"/>
                </a:tc>
                <a:tc>
                  <a:txBody>
                    <a:bodyPr/>
                    <a:lstStyle/>
                    <a:p>
                      <a:r>
                        <a:rPr lang="en-US" sz="1600" dirty="0">
                          <a:solidFill>
                            <a:srgbClr val="000000"/>
                          </a:solidFill>
                        </a:rPr>
                        <a:t>Initial sequence reads; most fundamental form of data after basic translation of raw input</a:t>
                      </a:r>
                    </a:p>
                  </a:txBody>
                  <a:tcPr marL="68580" marR="68580" marT="34290" marB="34290"/>
                </a:tc>
                <a:tc>
                  <a:txBody>
                    <a:bodyPr/>
                    <a:lstStyle/>
                    <a:p>
                      <a:r>
                        <a:rPr lang="en-US" sz="1600" dirty="0">
                          <a:solidFill>
                            <a:srgbClr val="000000"/>
                          </a:solidFill>
                        </a:rPr>
                        <a:t>DNA sequence reads, </a:t>
                      </a:r>
                      <a:r>
                        <a:rPr lang="en-US" sz="1600" dirty="0" err="1">
                          <a:solidFill>
                            <a:srgbClr val="000000"/>
                          </a:solidFill>
                        </a:rPr>
                        <a:t>ChIP</a:t>
                      </a:r>
                      <a:r>
                        <a:rPr lang="en-US" sz="1600" dirty="0">
                          <a:solidFill>
                            <a:srgbClr val="000000"/>
                          </a:solidFill>
                        </a:rPr>
                        <a:t>-Seq, RNA-Seq reads, SNP arrays, Array CGH</a:t>
                      </a:r>
                    </a:p>
                  </a:txBody>
                  <a:tcPr marL="68580" marR="68580" marT="34290" marB="34290">
                    <a:lnR w="12700" cap="flat" cmpd="sng" algn="ctr">
                      <a:solidFill>
                        <a:schemeClr val="bg1"/>
                      </a:solidFill>
                      <a:prstDash val="solid"/>
                      <a:round/>
                      <a:headEnd type="none" w="med" len="med"/>
                      <a:tailEnd type="none" w="med" len="med"/>
                    </a:lnR>
                  </a:tcPr>
                </a:tc>
                <a:tc>
                  <a:txBody>
                    <a:bodyPr/>
                    <a:lstStyle/>
                    <a:p>
                      <a:pPr algn="ctr">
                        <a:spcAft>
                          <a:spcPts val="600"/>
                        </a:spcAft>
                      </a:pPr>
                      <a:r>
                        <a:rPr lang="en-US" sz="1800" b="1" dirty="0">
                          <a:solidFill>
                            <a:srgbClr val="0066CC"/>
                          </a:solidFill>
                        </a:rPr>
                        <a:t>Human data</a:t>
                      </a:r>
                      <a:r>
                        <a:rPr lang="en-US" sz="1800" dirty="0">
                          <a:solidFill>
                            <a:srgbClr val="0066CC"/>
                          </a:solidFill>
                        </a:rPr>
                        <a:t>: Project specific, after data</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7E8EA"/>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spcAft>
                          <a:spcPts val="600"/>
                        </a:spcAft>
                      </a:pPr>
                      <a:r>
                        <a:rPr lang="en-US" sz="1800" b="1" dirty="0">
                          <a:solidFill>
                            <a:srgbClr val="0066CC"/>
                          </a:solidFill>
                        </a:rPr>
                        <a:t>Human data</a:t>
                      </a:r>
                      <a:r>
                        <a:rPr lang="en-US" sz="1800" dirty="0">
                          <a:solidFill>
                            <a:srgbClr val="0066CC"/>
                          </a:solidFill>
                        </a:rPr>
                        <a:t>: Up to 6 months after</a:t>
                      </a:r>
                    </a:p>
                    <a:p>
                      <a:pPr algn="ctr">
                        <a:spcAft>
                          <a:spcPts val="600"/>
                        </a:spcAft>
                      </a:pPr>
                      <a:r>
                        <a:rPr lang="en-US" sz="1800" dirty="0">
                          <a:solidFill>
                            <a:srgbClr val="0066CC"/>
                          </a:solidFill>
                        </a:rPr>
                        <a:t>data submission </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rgbClr val="E7E8EA"/>
                      </a:solidFill>
                      <a:prstDash val="solid"/>
                      <a:round/>
                      <a:headEnd type="none" w="med" len="med"/>
                      <a:tailEnd type="none" w="med" len="med"/>
                    </a:lnB>
                    <a:lnTlToBr w="12700" cmpd="sng">
                      <a:noFill/>
                      <a:prstDash val="solid"/>
                    </a:lnTlToBr>
                    <a:lnBlToTr w="12700" cmpd="sng">
                      <a:noFill/>
                      <a:prstDash val="solid"/>
                    </a:lnBlToTr>
                    <a:solidFill>
                      <a:srgbClr val="E7E8EA"/>
                    </a:solidFill>
                  </a:tcPr>
                </a:tc>
                <a:extLst>
                  <a:ext uri="{0D108BD9-81ED-4DB2-BD59-A6C34878D82A}">
                    <a16:rowId xmlns:a16="http://schemas.microsoft.com/office/drawing/2014/main" val="2613623578"/>
                  </a:ext>
                </a:extLst>
              </a:tr>
              <a:tr h="1092338">
                <a:tc>
                  <a:txBody>
                    <a:bodyPr/>
                    <a:lstStyle/>
                    <a:p>
                      <a:r>
                        <a:rPr lang="en-US" sz="1600" dirty="0">
                          <a:solidFill>
                            <a:srgbClr val="000000"/>
                          </a:solidFill>
                        </a:rPr>
                        <a:t>2</a:t>
                      </a:r>
                    </a:p>
                  </a:txBody>
                  <a:tcPr marL="68580" marR="68580" marT="34290" marB="34290"/>
                </a:tc>
                <a:tc>
                  <a:txBody>
                    <a:bodyPr/>
                    <a:lstStyle/>
                    <a:p>
                      <a:r>
                        <a:rPr lang="en-US" sz="1600" dirty="0">
                          <a:solidFill>
                            <a:srgbClr val="000000"/>
                          </a:solidFill>
                        </a:rPr>
                        <a:t>Data after an initial round of analysis or computation to clean the data &amp; assess basic quality measures</a:t>
                      </a:r>
                    </a:p>
                  </a:txBody>
                  <a:tcPr marL="68580" marR="68580" marT="34290" marB="34290"/>
                </a:tc>
                <a:tc>
                  <a:txBody>
                    <a:bodyPr/>
                    <a:lstStyle/>
                    <a:p>
                      <a:r>
                        <a:rPr lang="en-US" sz="1600" dirty="0">
                          <a:solidFill>
                            <a:srgbClr val="000000"/>
                          </a:solidFill>
                        </a:rPr>
                        <a:t>DNA sequence alignments to a reference or de novo assembly, RNA expression profiling</a:t>
                      </a:r>
                    </a:p>
                  </a:txBody>
                  <a:tcPr marL="68580" marR="68580" marT="34290" marB="34290">
                    <a:lnR w="12700" cap="flat" cmpd="sng" algn="ctr">
                      <a:solidFill>
                        <a:schemeClr val="bg1"/>
                      </a:solidFill>
                      <a:prstDash val="solid"/>
                      <a:round/>
                      <a:headEnd type="none" w="med" len="med"/>
                      <a:tailEnd type="none" w="med" len="med"/>
                    </a:lnR>
                  </a:tcPr>
                </a:tc>
                <a:tc>
                  <a:txBody>
                    <a:bodyPr/>
                    <a:lstStyle/>
                    <a:p>
                      <a:pPr algn="ctr"/>
                      <a:r>
                        <a:rPr lang="en-US" sz="1800" dirty="0">
                          <a:solidFill>
                            <a:srgbClr val="0066CC"/>
                          </a:solidFill>
                        </a:rPr>
                        <a:t>cleaning &amp; quality control (generally 3</a:t>
                      </a:r>
                      <a:endParaRPr lang="en-US" sz="1100" dirty="0">
                        <a:solidFill>
                          <a:srgbClr val="000000"/>
                        </a:solidFill>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7E8EA"/>
                      </a:solidFill>
                      <a:prstDash val="solid"/>
                      <a:round/>
                      <a:headEnd type="none" w="med" len="med"/>
                      <a:tailEnd type="none" w="med" len="med"/>
                    </a:lnT>
                    <a:lnB w="12700" cap="flat" cmpd="sng" algn="ctr">
                      <a:solidFill>
                        <a:srgbClr val="E7E8EA"/>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spcAft>
                          <a:spcPts val="600"/>
                        </a:spcAft>
                      </a:pPr>
                      <a:r>
                        <a:rPr lang="en-US" sz="1800" dirty="0">
                          <a:solidFill>
                            <a:srgbClr val="0066CC"/>
                          </a:solidFill>
                        </a:rPr>
                        <a:t>is initiated or at acceptance of</a:t>
                      </a:r>
                    </a:p>
                    <a:p>
                      <a:pPr algn="ctr">
                        <a:spcAft>
                          <a:spcPts val="600"/>
                        </a:spcAft>
                      </a:pPr>
                      <a:r>
                        <a:rPr lang="en-US" sz="1800" dirty="0">
                          <a:solidFill>
                            <a:srgbClr val="0066CC"/>
                          </a:solidFill>
                        </a:rPr>
                        <a:t>initial publication,</a:t>
                      </a:r>
                      <a:endParaRPr lang="en-US" sz="1100" dirty="0">
                        <a:solidFill>
                          <a:srgbClr val="000000"/>
                        </a:solidFill>
                      </a:endParaRP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rgbClr val="E7E8EA"/>
                      </a:solidFill>
                      <a:prstDash val="solid"/>
                      <a:round/>
                      <a:headEnd type="none" w="med" len="med"/>
                      <a:tailEnd type="none" w="med" len="med"/>
                    </a:lnT>
                    <a:lnB w="12700" cap="flat" cmpd="sng" algn="ctr">
                      <a:solidFill>
                        <a:srgbClr val="E7E8EA"/>
                      </a:solidFill>
                      <a:prstDash val="solid"/>
                      <a:round/>
                      <a:headEnd type="none" w="med" len="med"/>
                      <a:tailEnd type="none" w="med" len="med"/>
                    </a:lnB>
                    <a:lnTlToBr w="12700" cmpd="sng">
                      <a:noFill/>
                      <a:prstDash val="solid"/>
                    </a:lnTlToBr>
                    <a:lnBlToTr w="12700" cmpd="sng">
                      <a:noFill/>
                      <a:prstDash val="solid"/>
                    </a:lnBlToTr>
                    <a:solidFill>
                      <a:srgbClr val="E7E8EA"/>
                    </a:solidFill>
                  </a:tcPr>
                </a:tc>
                <a:extLst>
                  <a:ext uri="{0D108BD9-81ED-4DB2-BD59-A6C34878D82A}">
                    <a16:rowId xmlns:a16="http://schemas.microsoft.com/office/drawing/2014/main" val="759783279"/>
                  </a:ext>
                </a:extLst>
              </a:tr>
              <a:tr h="930053">
                <a:tc>
                  <a:txBody>
                    <a:bodyPr/>
                    <a:lstStyle/>
                    <a:p>
                      <a:r>
                        <a:rPr lang="en-US" sz="1600" dirty="0">
                          <a:solidFill>
                            <a:srgbClr val="000000"/>
                          </a:solidFill>
                        </a:rPr>
                        <a:t>3</a:t>
                      </a:r>
                    </a:p>
                  </a:txBody>
                  <a:tcPr marL="68580" marR="68580" marT="34290" marB="34290"/>
                </a:tc>
                <a:tc>
                  <a:txBody>
                    <a:bodyPr/>
                    <a:lstStyle/>
                    <a:p>
                      <a:r>
                        <a:rPr lang="en-US" sz="1600" dirty="0">
                          <a:solidFill>
                            <a:srgbClr val="000000"/>
                          </a:solidFill>
                        </a:rPr>
                        <a:t>Analysis to identify genetic variants, gene expression patterns or other data features</a:t>
                      </a:r>
                    </a:p>
                  </a:txBody>
                  <a:tcPr marL="68580" marR="68580" marT="34290" marB="34290"/>
                </a:tc>
                <a:tc>
                  <a:txBody>
                    <a:bodyPr/>
                    <a:lstStyle/>
                    <a:p>
                      <a:r>
                        <a:rPr lang="en-US" sz="1600" dirty="0">
                          <a:solidFill>
                            <a:srgbClr val="000000"/>
                          </a:solidFill>
                        </a:rPr>
                        <a:t>SNP or structural variant calls, expression peaks, epigenomic features</a:t>
                      </a:r>
                    </a:p>
                  </a:txBody>
                  <a:tcPr marL="68580" marR="68580" marT="34290" marB="34290">
                    <a:lnR w="12700" cap="flat" cmpd="sng" algn="ctr">
                      <a:solidFill>
                        <a:schemeClr val="bg1"/>
                      </a:solidFill>
                      <a:prstDash val="solid"/>
                      <a:round/>
                      <a:headEnd type="none" w="med" len="med"/>
                      <a:tailEnd type="none" w="med" len="med"/>
                    </a:lnR>
                  </a:tcPr>
                </a:tc>
                <a:tc>
                  <a:txBody>
                    <a:bodyPr/>
                    <a:lstStyle/>
                    <a:p>
                      <a:pPr algn="ctr"/>
                      <a:r>
                        <a:rPr lang="en-US" sz="1800" dirty="0">
                          <a:solidFill>
                            <a:srgbClr val="0066CC"/>
                          </a:solidFill>
                        </a:rPr>
                        <a:t>months after data generation).</a:t>
                      </a:r>
                      <a:endParaRPr lang="en-US" sz="1100" dirty="0">
                        <a:solidFill>
                          <a:srgbClr val="000000"/>
                        </a:solidFill>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7E8EA"/>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US" sz="1800" dirty="0">
                          <a:solidFill>
                            <a:srgbClr val="0066CC"/>
                          </a:solidFill>
                        </a:rPr>
                        <a:t>whichever comes first.</a:t>
                      </a:r>
                      <a:endParaRPr lang="en-US" sz="1100" dirty="0">
                        <a:solidFill>
                          <a:srgbClr val="000000"/>
                        </a:solidFill>
                      </a:endParaRP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rgbClr val="E7E8EA"/>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extLst>
                  <a:ext uri="{0D108BD9-81ED-4DB2-BD59-A6C34878D82A}">
                    <a16:rowId xmlns:a16="http://schemas.microsoft.com/office/drawing/2014/main" val="1204405936"/>
                  </a:ext>
                </a:extLst>
              </a:tr>
              <a:tr h="1173929">
                <a:tc>
                  <a:txBody>
                    <a:bodyPr/>
                    <a:lstStyle/>
                    <a:p>
                      <a:r>
                        <a:rPr lang="en-US" sz="1800" i="1" dirty="0">
                          <a:solidFill>
                            <a:srgbClr val="C00000"/>
                          </a:solidFill>
                        </a:rPr>
                        <a:t>4</a:t>
                      </a:r>
                    </a:p>
                  </a:txBody>
                  <a:tcPr marL="68580" marR="68580" marT="34290" marB="34290"/>
                </a:tc>
                <a:tc>
                  <a:txBody>
                    <a:bodyPr/>
                    <a:lstStyle/>
                    <a:p>
                      <a:r>
                        <a:rPr lang="en-US" sz="1800" i="1" dirty="0">
                          <a:solidFill>
                            <a:srgbClr val="C00000"/>
                          </a:solidFill>
                        </a:rPr>
                        <a:t>Final analysis that relates the genomic data to phenotype or other biological states</a:t>
                      </a:r>
                    </a:p>
                  </a:txBody>
                  <a:tcPr marL="68580" marR="68580" marT="34290" marB="34290"/>
                </a:tc>
                <a:tc>
                  <a:txBody>
                    <a:bodyPr/>
                    <a:lstStyle/>
                    <a:p>
                      <a:r>
                        <a:rPr lang="en-US" sz="1800" i="1" dirty="0">
                          <a:solidFill>
                            <a:srgbClr val="C00000"/>
                          </a:solidFill>
                        </a:rPr>
                        <a:t>Relationships of genotype-phenotype, RNA expression or epigenomic patterns to biological state</a:t>
                      </a:r>
                    </a:p>
                  </a:txBody>
                  <a:tcPr marL="68580" marR="68580" marT="34290" marB="34290">
                    <a:lnR w="12700" cap="flat" cmpd="sng" algn="ctr">
                      <a:solidFill>
                        <a:schemeClr val="bg1"/>
                      </a:solidFill>
                      <a:prstDash val="solid"/>
                      <a:round/>
                      <a:headEnd type="none" w="med" len="med"/>
                      <a:tailEnd type="none" w="med" len="med"/>
                    </a:lnR>
                  </a:tcPr>
                </a:tc>
                <a:tc>
                  <a:txBody>
                    <a:bodyPr/>
                    <a:lstStyle/>
                    <a:p>
                      <a:r>
                        <a:rPr lang="en-US" sz="1800" b="1" i="1" dirty="0">
                          <a:solidFill>
                            <a:srgbClr val="C00000"/>
                          </a:solidFill>
                        </a:rPr>
                        <a:t>Human data: </a:t>
                      </a:r>
                      <a:r>
                        <a:rPr lang="en-US" sz="1800" i="1" dirty="0">
                          <a:solidFill>
                            <a:srgbClr val="C00000"/>
                          </a:solidFill>
                        </a:rPr>
                        <a:t>Data submitted as analyses are completed. </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800" b="1" i="1" dirty="0">
                          <a:solidFill>
                            <a:srgbClr val="C00000"/>
                          </a:solidFill>
                        </a:rPr>
                        <a:t>Human data: </a:t>
                      </a:r>
                      <a:r>
                        <a:rPr lang="en-US" sz="1800" b="0" i="1" dirty="0">
                          <a:solidFill>
                            <a:srgbClr val="C00000"/>
                          </a:solidFill>
                        </a:rPr>
                        <a:t>Data released with publication</a:t>
                      </a:r>
                      <a:r>
                        <a:rPr lang="en-US" sz="1800" i="1" dirty="0">
                          <a:solidFill>
                            <a:srgbClr val="C00000"/>
                          </a:solidFill>
                        </a:rPr>
                        <a:t>.</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65169227"/>
                  </a:ext>
                </a:extLst>
              </a:tr>
              <a:tr h="332361">
                <a:tc gridSpan="5">
                  <a:txBody>
                    <a:bodyPr/>
                    <a:lstStyle/>
                    <a:p>
                      <a:r>
                        <a:rPr lang="en-US" sz="1800" b="0" i="1" dirty="0">
                          <a:solidFill>
                            <a:srgbClr val="C00000"/>
                          </a:solidFill>
                        </a:rPr>
                        <a:t>*Non-human data submission &amp; release expected no later than the time of initial publication.</a:t>
                      </a:r>
                    </a:p>
                  </a:txBody>
                  <a:tcPr marL="68580" marR="68580" marT="34290" marB="34290"/>
                </a:tc>
                <a:tc hMerge="1">
                  <a:txBody>
                    <a:bodyPr/>
                    <a:lstStyle/>
                    <a:p>
                      <a:endParaRPr lang="en-US" sz="1600" i="1">
                        <a:solidFill>
                          <a:schemeClr val="accent4">
                            <a:lumMod val="75000"/>
                          </a:schemeClr>
                        </a:solidFill>
                      </a:endParaRPr>
                    </a:p>
                  </a:txBody>
                  <a:tcPr/>
                </a:tc>
                <a:tc hMerge="1">
                  <a:txBody>
                    <a:bodyPr/>
                    <a:lstStyle/>
                    <a:p>
                      <a:endParaRPr lang="en-US" sz="1600" i="1">
                        <a:solidFill>
                          <a:schemeClr val="accent4">
                            <a:lumMod val="75000"/>
                          </a:schemeClr>
                        </a:solidFill>
                      </a:endParaRPr>
                    </a:p>
                  </a:txBody>
                  <a:tcPr/>
                </a:tc>
                <a:tc hMerge="1">
                  <a:txBody>
                    <a:bodyPr/>
                    <a:lstStyle/>
                    <a:p>
                      <a:endParaRPr lang="en-US" sz="1600" i="1">
                        <a:solidFill>
                          <a:schemeClr val="accent4">
                            <a:lumMod val="75000"/>
                          </a:schemeClr>
                        </a:solidFill>
                      </a:endParaRPr>
                    </a:p>
                  </a:txBody>
                  <a:tcPr/>
                </a:tc>
                <a:tc hMerge="1">
                  <a:txBody>
                    <a:bodyPr/>
                    <a:lstStyle/>
                    <a:p>
                      <a:endParaRPr lang="en-US" sz="1600" i="1">
                        <a:solidFill>
                          <a:schemeClr val="accent4">
                            <a:lumMod val="75000"/>
                          </a:schemeClr>
                        </a:solidFill>
                      </a:endParaRPr>
                    </a:p>
                  </a:txBody>
                  <a:tcPr/>
                </a:tc>
                <a:extLst>
                  <a:ext uri="{0D108BD9-81ED-4DB2-BD59-A6C34878D82A}">
                    <a16:rowId xmlns:a16="http://schemas.microsoft.com/office/drawing/2014/main" val="875544434"/>
                  </a:ext>
                </a:extLst>
              </a:tr>
            </a:tbl>
          </a:graphicData>
        </a:graphic>
      </p:graphicFrame>
    </p:spTree>
    <p:extLst>
      <p:ext uri="{BB962C8B-B14F-4D97-AF65-F5344CB8AC3E}">
        <p14:creationId xmlns:p14="http://schemas.microsoft.com/office/powerpoint/2010/main" val="381203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6DB955-CB1B-4729-B6E5-905115DA114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126" y="54683"/>
            <a:ext cx="731583" cy="725487"/>
          </a:xfrm>
          <a:prstGeom prst="rect">
            <a:avLst/>
          </a:prstGeom>
        </p:spPr>
      </p:pic>
      <p:sp>
        <p:nvSpPr>
          <p:cNvPr id="4" name="Title 3">
            <a:extLst>
              <a:ext uri="{FF2B5EF4-FFF2-40B4-BE49-F238E27FC236}">
                <a16:creationId xmlns:a16="http://schemas.microsoft.com/office/drawing/2014/main" id="{1FBFF253-66B5-48EF-BE84-C45E79EA9117}"/>
              </a:ext>
            </a:extLst>
          </p:cNvPr>
          <p:cNvSpPr txBox="1">
            <a:spLocks noGrp="1"/>
          </p:cNvSpPr>
          <p:nvPr>
            <p:ph type="title"/>
          </p:nvPr>
        </p:nvSpPr>
        <p:spPr>
          <a:xfrm>
            <a:off x="833944" y="156163"/>
            <a:ext cx="10865154" cy="886397"/>
          </a:xfrm>
          <a:prstGeom prst="rect">
            <a:avLst/>
          </a:prstGeom>
          <a:noFill/>
        </p:spPr>
        <p:txBody>
          <a:bodyPr wrap="none" rtlCol="0">
            <a:spAutoFit/>
          </a:bodyPr>
          <a:lstStyle/>
          <a:p>
            <a:pPr defTabSz="685800"/>
            <a:r>
              <a:rPr lang="en-US" sz="3200">
                <a:solidFill>
                  <a:srgbClr val="033266"/>
                </a:solidFill>
                <a:latin typeface="+mj-lt"/>
              </a:rPr>
              <a:t>Expectations for Genomic and </a:t>
            </a:r>
            <a:r>
              <a:rPr lang="en-US" sz="3200" err="1">
                <a:solidFill>
                  <a:srgbClr val="033266"/>
                </a:solidFill>
                <a:latin typeface="+mj-lt"/>
              </a:rPr>
              <a:t>Phenomic</a:t>
            </a:r>
            <a:r>
              <a:rPr lang="en-US" sz="3200">
                <a:solidFill>
                  <a:srgbClr val="033266"/>
                </a:solidFill>
                <a:latin typeface="+mj-lt"/>
              </a:rPr>
              <a:t>  Data Submission </a:t>
            </a:r>
            <a:br>
              <a:rPr lang="en-US" sz="3200">
                <a:solidFill>
                  <a:srgbClr val="033266"/>
                </a:solidFill>
                <a:latin typeface="+mj-lt"/>
              </a:rPr>
            </a:br>
            <a:r>
              <a:rPr lang="en-US" sz="3200">
                <a:solidFill>
                  <a:srgbClr val="033266"/>
                </a:solidFill>
                <a:latin typeface="+mj-lt"/>
              </a:rPr>
              <a:t>&amp; Public Release</a:t>
            </a:r>
          </a:p>
        </p:txBody>
      </p:sp>
      <p:pic>
        <p:nvPicPr>
          <p:cNvPr id="1026" name="Picture 2" descr="Infographic with step-wise boxes going from left to right: 1. Plan Project &amp; Write Grant Application Work with your program officer to discuss the project data sharing plan, and data certification process. Prepare DSP as early in the pre-award proces as possible and include it in your grant applicaiton. 2. Submit Justin-In-Time Materials: Submit institutional certifcations with just-in-time to the genomic program administrator. If the data sharing plan in the grant application was not adequate, an approved ">
            <a:extLst>
              <a:ext uri="{FF2B5EF4-FFF2-40B4-BE49-F238E27FC236}">
                <a16:creationId xmlns:a16="http://schemas.microsoft.com/office/drawing/2014/main" id="{60445A57-0A94-4437-BF1F-8CADB51B4E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452" y="1163097"/>
            <a:ext cx="9888216" cy="5027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446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7AFE12-87F8-4D32-82F6-DD27207DAFC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7216" y="184360"/>
            <a:ext cx="737680" cy="676715"/>
          </a:xfrm>
          <a:prstGeom prst="rect">
            <a:avLst/>
          </a:prstGeom>
        </p:spPr>
      </p:pic>
      <p:sp>
        <p:nvSpPr>
          <p:cNvPr id="2" name="Title 1">
            <a:extLst>
              <a:ext uri="{FF2B5EF4-FFF2-40B4-BE49-F238E27FC236}">
                <a16:creationId xmlns:a16="http://schemas.microsoft.com/office/drawing/2014/main" id="{50EBEC54-796A-4AE2-BFA5-BF9009DFAF03}"/>
              </a:ext>
            </a:extLst>
          </p:cNvPr>
          <p:cNvSpPr>
            <a:spLocks noGrp="1"/>
          </p:cNvSpPr>
          <p:nvPr>
            <p:ph type="title"/>
          </p:nvPr>
        </p:nvSpPr>
        <p:spPr>
          <a:xfrm>
            <a:off x="900899" y="184360"/>
            <a:ext cx="8472487" cy="1111632"/>
          </a:xfrm>
        </p:spPr>
        <p:txBody>
          <a:bodyPr/>
          <a:lstStyle/>
          <a:p>
            <a:r>
              <a:rPr lang="en-US" sz="3400">
                <a:solidFill>
                  <a:srgbClr val="033266"/>
                </a:solidFill>
              </a:rPr>
              <a:t>Unrestricted- vs Controlled-access to Human Genomic Data</a:t>
            </a:r>
          </a:p>
        </p:txBody>
      </p:sp>
      <p:pic>
        <p:nvPicPr>
          <p:cNvPr id="126978" name="Picture 2" descr="Image result for restricted access"/>
          <p:cNvPicPr>
            <a:picLocks noChangeAspect="1" noChangeArrowheads="1"/>
          </p:cNvPicPr>
          <p:nvPr/>
        </p:nvPicPr>
        <p:blipFill>
          <a:blip r:embed="rId4"/>
          <a:srcRect l="4603" t="17734" r="9467" b="28351"/>
          <a:stretch>
            <a:fillRect/>
          </a:stretch>
        </p:blipFill>
        <p:spPr bwMode="auto">
          <a:xfrm>
            <a:off x="8474149" y="51953"/>
            <a:ext cx="3601949" cy="3388275"/>
          </a:xfrm>
          <a:prstGeom prst="rect">
            <a:avLst/>
          </a:prstGeom>
          <a:noFill/>
        </p:spPr>
      </p:pic>
      <p:sp>
        <p:nvSpPr>
          <p:cNvPr id="6" name="Content Placeholder 2">
            <a:extLst>
              <a:ext uri="{FF2B5EF4-FFF2-40B4-BE49-F238E27FC236}">
                <a16:creationId xmlns:a16="http://schemas.microsoft.com/office/drawing/2014/main" id="{8AE2F170-207A-49E1-93BC-FC04576477C8}"/>
              </a:ext>
            </a:extLst>
          </p:cNvPr>
          <p:cNvSpPr txBox="1">
            <a:spLocks/>
          </p:cNvSpPr>
          <p:nvPr/>
        </p:nvSpPr>
        <p:spPr bwMode="auto">
          <a:xfrm>
            <a:off x="339047" y="1915494"/>
            <a:ext cx="7736440" cy="1376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28600" indent="-228600" algn="l" defTabSz="457200"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200" indent="-228600" algn="l" defTabSz="457200"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800" indent="-228600" algn="l" defTabSz="457200"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400" indent="-228600" algn="l" defTabSz="457200"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3000" indent="-228600" algn="l" defTabSz="457200"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10000"/>
              </a:lnSpc>
              <a:spcBef>
                <a:spcPts val="0"/>
              </a:spcBef>
              <a:spcAft>
                <a:spcPts val="1200"/>
              </a:spcAft>
            </a:pPr>
            <a:r>
              <a:rPr lang="en-US" sz="1800" b="1" i="1">
                <a:solidFill>
                  <a:schemeClr val="accent3">
                    <a:lumMod val="50000"/>
                  </a:schemeClr>
                </a:solidFill>
              </a:rPr>
              <a:t>Unrestricted/ Open-access Tier</a:t>
            </a:r>
            <a:r>
              <a:rPr lang="en-US" sz="1800">
                <a:solidFill>
                  <a:schemeClr val="accent3">
                    <a:lumMod val="50000"/>
                  </a:schemeClr>
                </a:solidFill>
              </a:rPr>
              <a:t>: data are publicly available to anyone (</a:t>
            </a:r>
            <a:r>
              <a:rPr lang="en-US" sz="1800" err="1">
                <a:solidFill>
                  <a:schemeClr val="accent3">
                    <a:lumMod val="50000"/>
                  </a:schemeClr>
                </a:solidFill>
              </a:rPr>
              <a:t>ie</a:t>
            </a:r>
            <a:r>
              <a:rPr lang="en-US" sz="1800">
                <a:solidFill>
                  <a:schemeClr val="accent3">
                    <a:lumMod val="50000"/>
                  </a:schemeClr>
                </a:solidFill>
              </a:rPr>
              <a:t>. The 1000 Genomes Project); includes study protocols, metadata, certain phenotype data, genomic summary results (sensitive populations may apply for all controlled-access).</a:t>
            </a:r>
          </a:p>
          <a:p>
            <a:pPr>
              <a:lnSpc>
                <a:spcPct val="110000"/>
              </a:lnSpc>
              <a:spcBef>
                <a:spcPts val="0"/>
              </a:spcBef>
              <a:spcAft>
                <a:spcPts val="1200"/>
              </a:spcAft>
            </a:pPr>
            <a:endParaRPr lang="en-US" i="1">
              <a:solidFill>
                <a:schemeClr val="accent3">
                  <a:lumMod val="50000"/>
                </a:schemeClr>
              </a:solidFill>
            </a:endParaRPr>
          </a:p>
          <a:p>
            <a:pPr>
              <a:lnSpc>
                <a:spcPct val="110000"/>
              </a:lnSpc>
              <a:spcBef>
                <a:spcPts val="0"/>
              </a:spcBef>
              <a:spcAft>
                <a:spcPts val="1200"/>
              </a:spcAft>
            </a:pPr>
            <a:endParaRPr lang="en-US" i="1">
              <a:solidFill>
                <a:schemeClr val="accent3">
                  <a:lumMod val="50000"/>
                </a:schemeClr>
              </a:solidFill>
            </a:endParaRPr>
          </a:p>
          <a:p>
            <a:pPr>
              <a:lnSpc>
                <a:spcPct val="110000"/>
              </a:lnSpc>
              <a:spcAft>
                <a:spcPts val="1200"/>
              </a:spcAft>
            </a:pPr>
            <a:endParaRPr lang="en-US">
              <a:solidFill>
                <a:schemeClr val="accent3">
                  <a:lumMod val="50000"/>
                </a:schemeClr>
              </a:solidFill>
            </a:endParaRPr>
          </a:p>
        </p:txBody>
      </p:sp>
      <p:sp>
        <p:nvSpPr>
          <p:cNvPr id="4" name="Content Placeholder 2">
            <a:extLst>
              <a:ext uri="{FF2B5EF4-FFF2-40B4-BE49-F238E27FC236}">
                <a16:creationId xmlns:a16="http://schemas.microsoft.com/office/drawing/2014/main" id="{F38D3D44-865F-4254-AEB9-D084EC1234EC}"/>
              </a:ext>
            </a:extLst>
          </p:cNvPr>
          <p:cNvSpPr>
            <a:spLocks noGrp="1"/>
          </p:cNvSpPr>
          <p:nvPr>
            <p:ph sz="quarter" idx="11"/>
          </p:nvPr>
        </p:nvSpPr>
        <p:spPr>
          <a:xfrm>
            <a:off x="339047" y="3482760"/>
            <a:ext cx="11129962" cy="2739915"/>
          </a:xfrm>
        </p:spPr>
        <p:txBody>
          <a:bodyPr>
            <a:noAutofit/>
          </a:bodyPr>
          <a:lstStyle/>
          <a:p>
            <a:pPr algn="just">
              <a:lnSpc>
                <a:spcPct val="110000"/>
              </a:lnSpc>
              <a:spcBef>
                <a:spcPts val="0"/>
              </a:spcBef>
              <a:spcAft>
                <a:spcPts val="1200"/>
              </a:spcAft>
            </a:pPr>
            <a:r>
              <a:rPr lang="en-US" sz="1800" b="1" i="1" dirty="0">
                <a:solidFill>
                  <a:schemeClr val="accent3">
                    <a:lumMod val="50000"/>
                  </a:schemeClr>
                </a:solidFill>
              </a:rPr>
              <a:t>Managed-access Tier</a:t>
            </a:r>
            <a:r>
              <a:rPr lang="en-US" sz="1800" dirty="0">
                <a:solidFill>
                  <a:schemeClr val="accent3">
                    <a:lumMod val="50000"/>
                  </a:schemeClr>
                </a:solidFill>
              </a:rPr>
              <a:t>: investigators must sign a data use agreement and obtain approval from NCI program staff (scientific review)</a:t>
            </a:r>
          </a:p>
          <a:p>
            <a:pPr algn="just">
              <a:spcBef>
                <a:spcPts val="0"/>
              </a:spcBef>
              <a:spcAft>
                <a:spcPts val="0"/>
              </a:spcAft>
            </a:pPr>
            <a:r>
              <a:rPr lang="en-US" sz="1800" b="1" i="1" dirty="0">
                <a:solidFill>
                  <a:schemeClr val="accent3">
                    <a:lumMod val="50000"/>
                  </a:schemeClr>
                </a:solidFill>
              </a:rPr>
              <a:t>Controlled-access Tier</a:t>
            </a:r>
            <a:r>
              <a:rPr lang="en-US" sz="1800" dirty="0">
                <a:solidFill>
                  <a:schemeClr val="accent3">
                    <a:lumMod val="50000"/>
                  </a:schemeClr>
                </a:solidFill>
              </a:rPr>
              <a:t>: investigators must sign a data access agreement and obtain approval from NIH Data Access Committees (ethical review)  to use the requested data (e.g., </a:t>
            </a:r>
            <a:r>
              <a:rPr lang="en-US" sz="1800" dirty="0" err="1">
                <a:solidFill>
                  <a:schemeClr val="accent3">
                    <a:lumMod val="50000"/>
                  </a:schemeClr>
                </a:solidFill>
              </a:rPr>
              <a:t>dbGaP</a:t>
            </a:r>
            <a:r>
              <a:rPr lang="en-US" sz="1800" dirty="0">
                <a:solidFill>
                  <a:schemeClr val="accent3">
                    <a:lumMod val="50000"/>
                  </a:schemeClr>
                </a:solidFill>
              </a:rPr>
              <a:t>); includes individual-level sequence data and potentially identifiable phenotype and analyzed data </a:t>
            </a:r>
            <a:r>
              <a:rPr lang="en-US" sz="1800" i="1" dirty="0">
                <a:solidFill>
                  <a:schemeClr val="accent3">
                    <a:lumMod val="50000"/>
                  </a:schemeClr>
                </a:solidFill>
              </a:rPr>
              <a:t>(*unless informed consent explicitly states unrestricted-access to individual-level human genomics data is appropriate)</a:t>
            </a:r>
            <a:r>
              <a:rPr lang="en-US" sz="1800" dirty="0">
                <a:solidFill>
                  <a:schemeClr val="accent3">
                    <a:lumMod val="50000"/>
                  </a:schemeClr>
                </a:solidFill>
              </a:rPr>
              <a:t> </a:t>
            </a:r>
          </a:p>
          <a:p>
            <a:pPr algn="just">
              <a:spcBef>
                <a:spcPts val="0"/>
              </a:spcBef>
              <a:spcAft>
                <a:spcPts val="0"/>
              </a:spcAft>
            </a:pPr>
            <a:endParaRPr lang="en-US" sz="1800" dirty="0">
              <a:solidFill>
                <a:schemeClr val="accent3">
                  <a:lumMod val="50000"/>
                </a:schemeClr>
              </a:solidFill>
            </a:endParaRPr>
          </a:p>
          <a:p>
            <a:pPr lvl="3" algn="just">
              <a:spcBef>
                <a:spcPts val="0"/>
              </a:spcBef>
              <a:spcAft>
                <a:spcPts val="0"/>
              </a:spcAft>
              <a:buFontTx/>
              <a:buChar char="-"/>
            </a:pPr>
            <a:r>
              <a:rPr lang="en-US" dirty="0">
                <a:solidFill>
                  <a:schemeClr val="accent3">
                    <a:lumMod val="50000"/>
                  </a:schemeClr>
                </a:solidFill>
              </a:rPr>
              <a:t>Informed consent is the basis for institutions to determine the appropriateness of submitting human data to   </a:t>
            </a:r>
          </a:p>
          <a:p>
            <a:pPr marL="685800" lvl="3" indent="0" algn="just">
              <a:spcBef>
                <a:spcPts val="0"/>
              </a:spcBef>
              <a:spcAft>
                <a:spcPts val="0"/>
              </a:spcAft>
              <a:buNone/>
            </a:pPr>
            <a:r>
              <a:rPr lang="en-US" dirty="0">
                <a:solidFill>
                  <a:schemeClr val="accent3">
                    <a:lumMod val="50000"/>
                  </a:schemeClr>
                </a:solidFill>
              </a:rPr>
              <a:t>    unrestricted or controlled-access NIH data repositories*</a:t>
            </a:r>
          </a:p>
          <a:p>
            <a:pPr>
              <a:lnSpc>
                <a:spcPct val="110000"/>
              </a:lnSpc>
              <a:spcBef>
                <a:spcPts val="0"/>
              </a:spcBef>
              <a:spcAft>
                <a:spcPts val="1200"/>
              </a:spcAft>
            </a:pPr>
            <a:endParaRPr lang="en-US" i="1" dirty="0">
              <a:solidFill>
                <a:schemeClr val="accent3">
                  <a:lumMod val="50000"/>
                </a:schemeClr>
              </a:solidFill>
            </a:endParaRPr>
          </a:p>
          <a:p>
            <a:pPr>
              <a:lnSpc>
                <a:spcPct val="110000"/>
              </a:lnSpc>
              <a:spcBef>
                <a:spcPts val="0"/>
              </a:spcBef>
              <a:spcAft>
                <a:spcPts val="1200"/>
              </a:spcAft>
            </a:pPr>
            <a:endParaRPr lang="en-US" i="1" dirty="0">
              <a:solidFill>
                <a:schemeClr val="accent3">
                  <a:lumMod val="50000"/>
                </a:schemeClr>
              </a:solidFill>
            </a:endParaRPr>
          </a:p>
          <a:p>
            <a:pPr>
              <a:lnSpc>
                <a:spcPct val="110000"/>
              </a:lnSpc>
              <a:spcAft>
                <a:spcPts val="1200"/>
              </a:spcAft>
            </a:pPr>
            <a:endParaRPr lang="en-US" dirty="0">
              <a:solidFill>
                <a:schemeClr val="accent3">
                  <a:lumMod val="50000"/>
                </a:schemeClr>
              </a:solidFill>
            </a:endParaRPr>
          </a:p>
        </p:txBody>
      </p:sp>
    </p:spTree>
    <p:extLst>
      <p:ext uri="{BB962C8B-B14F-4D97-AF65-F5344CB8AC3E}">
        <p14:creationId xmlns:p14="http://schemas.microsoft.com/office/powerpoint/2010/main" val="3708267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7FDBB23-36AD-431D-BCD4-2EEC9E0034B2}"/>
              </a:ext>
            </a:extLst>
          </p:cNvPr>
          <p:cNvSpPr>
            <a:spLocks noGrp="1"/>
          </p:cNvSpPr>
          <p:nvPr>
            <p:ph type="title"/>
          </p:nvPr>
        </p:nvSpPr>
        <p:spPr/>
        <p:txBody>
          <a:bodyPr/>
          <a:lstStyle/>
          <a:p>
            <a:r>
              <a:rPr lang="en-US" dirty="0"/>
              <a:t>Today’s Presenter</a:t>
            </a:r>
          </a:p>
        </p:txBody>
      </p:sp>
      <p:pic>
        <p:nvPicPr>
          <p:cNvPr id="8" name="Content Placeholder 7" descr="Sylvia Gayle, Ph.D.">
            <a:extLst>
              <a:ext uri="{FF2B5EF4-FFF2-40B4-BE49-F238E27FC236}">
                <a16:creationId xmlns:a16="http://schemas.microsoft.com/office/drawing/2014/main" id="{6C42A2C4-C975-4B5C-A8EF-E5CAEAB66E20}"/>
              </a:ext>
            </a:extLst>
          </p:cNvPr>
          <p:cNvPicPr>
            <a:picLocks noGrp="1" noChangeAspect="1"/>
          </p:cNvPicPr>
          <p:nvPr>
            <p:ph sz="quarter" idx="11"/>
          </p:nvPr>
        </p:nvPicPr>
        <p:blipFill rotWithShape="1">
          <a:blip r:embed="rId3"/>
          <a:srcRect l="292" t="5831" r="-292" b="18178"/>
          <a:stretch/>
        </p:blipFill>
        <p:spPr>
          <a:xfrm>
            <a:off x="646175" y="980161"/>
            <a:ext cx="4664861" cy="5463397"/>
          </a:xfrm>
        </p:spPr>
      </p:pic>
      <p:sp>
        <p:nvSpPr>
          <p:cNvPr id="3" name="Content Placeholder 2">
            <a:extLst>
              <a:ext uri="{FF2B5EF4-FFF2-40B4-BE49-F238E27FC236}">
                <a16:creationId xmlns:a16="http://schemas.microsoft.com/office/drawing/2014/main" id="{50FB1AEC-3338-40DC-A581-A1151E7E4729}"/>
              </a:ext>
            </a:extLst>
          </p:cNvPr>
          <p:cNvSpPr>
            <a:spLocks noGrp="1"/>
          </p:cNvSpPr>
          <p:nvPr>
            <p:ph sz="quarter" idx="12"/>
          </p:nvPr>
        </p:nvSpPr>
        <p:spPr>
          <a:xfrm>
            <a:off x="5686816" y="1077238"/>
            <a:ext cx="5859009" cy="5149995"/>
          </a:xfrm>
        </p:spPr>
        <p:txBody>
          <a:bodyPr/>
          <a:lstStyle/>
          <a:p>
            <a:r>
              <a:rPr lang="en-US" sz="3600" dirty="0">
                <a:hlinkClick r:id="rId4"/>
              </a:rPr>
              <a:t>Sylvia Gayle, Ph.D.</a:t>
            </a:r>
            <a:r>
              <a:rPr lang="en-US" sz="3600" dirty="0"/>
              <a:t>,</a:t>
            </a:r>
          </a:p>
          <a:p>
            <a:r>
              <a:rPr lang="en-US" sz="2400" dirty="0"/>
              <a:t>Health Science Administrator</a:t>
            </a:r>
          </a:p>
          <a:p>
            <a:r>
              <a:rPr lang="en-US" sz="2400" dirty="0"/>
              <a:t>NCI Office of Data Sharing</a:t>
            </a:r>
          </a:p>
        </p:txBody>
      </p:sp>
    </p:spTree>
    <p:extLst>
      <p:ext uri="{BB962C8B-B14F-4D97-AF65-F5344CB8AC3E}">
        <p14:creationId xmlns:p14="http://schemas.microsoft.com/office/powerpoint/2010/main" val="3179241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CC076F-C392-405D-8B46-5E2F1784F86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9529" y="19911"/>
            <a:ext cx="737680" cy="676715"/>
          </a:xfrm>
          <a:prstGeom prst="rect">
            <a:avLst/>
          </a:prstGeom>
        </p:spPr>
      </p:pic>
      <p:sp>
        <p:nvSpPr>
          <p:cNvPr id="8" name="Title 7"/>
          <p:cNvSpPr>
            <a:spLocks noGrp="1"/>
          </p:cNvSpPr>
          <p:nvPr>
            <p:ph type="title"/>
          </p:nvPr>
        </p:nvSpPr>
        <p:spPr>
          <a:xfrm>
            <a:off x="1027209" y="-131802"/>
            <a:ext cx="10887456" cy="742950"/>
          </a:xfrm>
        </p:spPr>
        <p:txBody>
          <a:bodyPr/>
          <a:lstStyle/>
          <a:p>
            <a:pPr lvl="0"/>
            <a:br>
              <a:rPr lang="en-US" sz="4000"/>
            </a:br>
            <a:r>
              <a:rPr lang="en-US" sz="3400">
                <a:solidFill>
                  <a:srgbClr val="033266"/>
                </a:solidFill>
              </a:rPr>
              <a:t>The </a:t>
            </a:r>
            <a:r>
              <a:rPr lang="en-US" sz="3400" err="1">
                <a:solidFill>
                  <a:srgbClr val="033266"/>
                </a:solidFill>
              </a:rPr>
              <a:t>dbGaP</a:t>
            </a:r>
            <a:r>
              <a:rPr lang="en-US" sz="3400">
                <a:solidFill>
                  <a:srgbClr val="033266"/>
                </a:solidFill>
              </a:rPr>
              <a:t> Data Request Process</a:t>
            </a:r>
          </a:p>
        </p:txBody>
      </p:sp>
      <p:pic>
        <p:nvPicPr>
          <p:cNvPr id="6" name="Picture 2" descr="The data access request process diagram shows the overall workflow for dbGaP.&#10;&#10;1. PI must log into dbGaP with either their eRA commons account or NIH credentials.&#10;2. PI selects the studies&#10;3. PI completes the form&#10;4. PI's signing official approves&#10;5. One or more NIH Data Access Committees approve or disapprove request&#10;6. PI must retrieve data"/>
          <p:cNvPicPr>
            <a:picLocks noGrp="1" noChangeAspect="1" noChangeArrowheads="1"/>
          </p:cNvPicPr>
          <p:nvPr>
            <p:ph sz="quarter" idx="11"/>
          </p:nvPr>
        </p:nvPicPr>
        <p:blipFill>
          <a:blip r:embed="rId4" cstate="print"/>
          <a:srcRect/>
          <a:stretch>
            <a:fillRect/>
          </a:stretch>
        </p:blipFill>
        <p:spPr bwMode="auto">
          <a:xfrm>
            <a:off x="658369" y="1007143"/>
            <a:ext cx="10887456" cy="5481353"/>
          </a:xfrm>
          <a:prstGeom prst="rect">
            <a:avLst/>
          </a:prstGeom>
          <a:noFill/>
          <a:ln w="9525">
            <a:noFill/>
            <a:miter lim="800000"/>
            <a:headEnd/>
            <a:tailEnd/>
          </a:ln>
        </p:spPr>
      </p:pic>
      <p:pic>
        <p:nvPicPr>
          <p:cNvPr id="2" name="Picture 1" descr="Credit to Vivian Ola Wang - ODS">
            <a:extLst>
              <a:ext uri="{FF2B5EF4-FFF2-40B4-BE49-F238E27FC236}">
                <a16:creationId xmlns:a16="http://schemas.microsoft.com/office/drawing/2014/main" id="{3416B356-A0D7-4B63-BC92-392A89F8EFF5}"/>
              </a:ext>
            </a:extLst>
          </p:cNvPr>
          <p:cNvPicPr>
            <a:picLocks noChangeAspect="1"/>
          </p:cNvPicPr>
          <p:nvPr/>
        </p:nvPicPr>
        <p:blipFill>
          <a:blip r:embed="rId5"/>
          <a:stretch>
            <a:fillRect/>
          </a:stretch>
        </p:blipFill>
        <p:spPr>
          <a:xfrm>
            <a:off x="8902410" y="6132185"/>
            <a:ext cx="2743438" cy="432854"/>
          </a:xfrm>
          <a:prstGeom prst="rect">
            <a:avLst/>
          </a:prstGeom>
        </p:spPr>
      </p:pic>
    </p:spTree>
    <p:extLst>
      <p:ext uri="{BB962C8B-B14F-4D97-AF65-F5344CB8AC3E}">
        <p14:creationId xmlns:p14="http://schemas.microsoft.com/office/powerpoint/2010/main" val="530246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32EEE-D899-4DD1-ADBF-22ED6BC5C44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0368" y="152402"/>
            <a:ext cx="737680" cy="676715"/>
          </a:xfrm>
          <a:prstGeom prst="rect">
            <a:avLst/>
          </a:prstGeom>
        </p:spPr>
      </p:pic>
      <p:sp>
        <p:nvSpPr>
          <p:cNvPr id="2" name="Title 1"/>
          <p:cNvSpPr>
            <a:spLocks noGrp="1"/>
          </p:cNvSpPr>
          <p:nvPr>
            <p:ph type="title"/>
          </p:nvPr>
        </p:nvSpPr>
        <p:spPr>
          <a:xfrm>
            <a:off x="910132" y="216151"/>
            <a:ext cx="6709868" cy="461665"/>
          </a:xfrm>
        </p:spPr>
        <p:txBody>
          <a:bodyPr/>
          <a:lstStyle/>
          <a:p>
            <a:r>
              <a:rPr lang="en-US" sz="3400">
                <a:solidFill>
                  <a:srgbClr val="033266"/>
                </a:solidFill>
              </a:rPr>
              <a:t>The </a:t>
            </a:r>
            <a:r>
              <a:rPr lang="en-US" sz="3400" err="1">
                <a:solidFill>
                  <a:srgbClr val="033266"/>
                </a:solidFill>
              </a:rPr>
              <a:t>dbGaP</a:t>
            </a:r>
            <a:r>
              <a:rPr lang="en-US" sz="3400">
                <a:solidFill>
                  <a:srgbClr val="033266"/>
                </a:solidFill>
              </a:rPr>
              <a:t> Data Request Process</a:t>
            </a:r>
          </a:p>
        </p:txBody>
      </p:sp>
      <p:sp>
        <p:nvSpPr>
          <p:cNvPr id="5" name="Content Placeholder 4"/>
          <p:cNvSpPr>
            <a:spLocks noGrp="1"/>
          </p:cNvSpPr>
          <p:nvPr>
            <p:ph sz="quarter" idx="1"/>
          </p:nvPr>
        </p:nvSpPr>
        <p:spPr>
          <a:xfrm>
            <a:off x="378866" y="1202268"/>
            <a:ext cx="3886200" cy="5243852"/>
          </a:xfrm>
        </p:spPr>
        <p:txBody>
          <a:bodyPr>
            <a:normAutofit fontScale="85000" lnSpcReduction="20000"/>
          </a:bodyPr>
          <a:lstStyle/>
          <a:p>
            <a:pPr>
              <a:lnSpc>
                <a:spcPct val="110000"/>
              </a:lnSpc>
              <a:spcAft>
                <a:spcPts val="1200"/>
              </a:spcAft>
            </a:pPr>
            <a:r>
              <a:rPr lang="en-US" dirty="0">
                <a:latin typeface="+mj-lt"/>
              </a:rPr>
              <a:t>Requester submits Data Access Request (DAR) to Institutional Signing Official</a:t>
            </a:r>
          </a:p>
          <a:p>
            <a:pPr>
              <a:lnSpc>
                <a:spcPct val="110000"/>
              </a:lnSpc>
              <a:spcAft>
                <a:spcPts val="1200"/>
              </a:spcAft>
            </a:pPr>
            <a:r>
              <a:rPr lang="en-US" dirty="0">
                <a:latin typeface="+mj-lt"/>
              </a:rPr>
              <a:t>Signing Official (SO) approves and submits to Data Access Committee (DAC) staff</a:t>
            </a:r>
          </a:p>
          <a:p>
            <a:pPr>
              <a:lnSpc>
                <a:spcPct val="110000"/>
              </a:lnSpc>
              <a:spcAft>
                <a:spcPts val="1200"/>
              </a:spcAft>
            </a:pPr>
            <a:r>
              <a:rPr lang="en-US" dirty="0">
                <a:latin typeface="+mj-lt"/>
              </a:rPr>
              <a:t>DAC Staf</a:t>
            </a:r>
            <a:r>
              <a:rPr lang="en-US" dirty="0"/>
              <a:t>f DAR pre-review</a:t>
            </a:r>
            <a:endParaRPr lang="en-US" dirty="0">
              <a:latin typeface="+mj-lt"/>
            </a:endParaRPr>
          </a:p>
          <a:p>
            <a:pPr>
              <a:lnSpc>
                <a:spcPct val="110000"/>
              </a:lnSpc>
              <a:spcAft>
                <a:spcPts val="1200"/>
              </a:spcAft>
            </a:pPr>
            <a:r>
              <a:rPr lang="en-US" dirty="0"/>
              <a:t>Full Data Access Committee (DAC) review</a:t>
            </a:r>
            <a:endParaRPr lang="en-US" dirty="0">
              <a:latin typeface="+mj-lt"/>
            </a:endParaRPr>
          </a:p>
          <a:p>
            <a:pPr>
              <a:lnSpc>
                <a:spcPct val="110000"/>
              </a:lnSpc>
              <a:spcAft>
                <a:spcPts val="1200"/>
              </a:spcAft>
            </a:pPr>
            <a:r>
              <a:rPr lang="en-US" dirty="0"/>
              <a:t>Data Access Request (DAR) </a:t>
            </a:r>
            <a:r>
              <a:rPr lang="en-US" dirty="0">
                <a:latin typeface="+mj-lt"/>
              </a:rPr>
              <a:t>is approved or disapproved</a:t>
            </a:r>
          </a:p>
          <a:p>
            <a:pPr>
              <a:lnSpc>
                <a:spcPct val="110000"/>
              </a:lnSpc>
              <a:spcAft>
                <a:spcPts val="1200"/>
              </a:spcAft>
            </a:pPr>
            <a:r>
              <a:rPr lang="en-US" dirty="0">
                <a:latin typeface="+mn-lt"/>
              </a:rPr>
              <a:t>Requestor is notified by email of DAC decision</a:t>
            </a:r>
          </a:p>
          <a:p>
            <a:pPr>
              <a:lnSpc>
                <a:spcPct val="110000"/>
              </a:lnSpc>
              <a:spcAft>
                <a:spcPts val="1200"/>
              </a:spcAft>
            </a:pPr>
            <a:r>
              <a:rPr lang="en-US" dirty="0">
                <a:latin typeface="+mn-lt"/>
              </a:rPr>
              <a:t>Requestor </a:t>
            </a:r>
            <a:r>
              <a:rPr lang="en-US" dirty="0"/>
              <a:t>can access</a:t>
            </a:r>
            <a:r>
              <a:rPr lang="en-US" dirty="0">
                <a:latin typeface="+mn-lt"/>
              </a:rPr>
              <a:t> data (1 year)</a:t>
            </a:r>
          </a:p>
          <a:p>
            <a:pPr>
              <a:lnSpc>
                <a:spcPct val="110000"/>
              </a:lnSpc>
              <a:spcAft>
                <a:spcPts val="1200"/>
              </a:spcAft>
            </a:pPr>
            <a:r>
              <a:rPr lang="en-US" dirty="0">
                <a:latin typeface="+mn-lt"/>
              </a:rPr>
              <a:t>Requester completes Annual Report </a:t>
            </a:r>
          </a:p>
          <a:p>
            <a:pPr lvl="1">
              <a:lnSpc>
                <a:spcPct val="110000"/>
              </a:lnSpc>
              <a:spcAft>
                <a:spcPts val="1200"/>
              </a:spcAft>
            </a:pPr>
            <a:r>
              <a:rPr lang="en-US" dirty="0">
                <a:latin typeface="+mn-lt"/>
              </a:rPr>
              <a:t>Renew access or closeout.</a:t>
            </a:r>
          </a:p>
          <a:p>
            <a:endParaRPr lang="en-US" dirty="0">
              <a:latin typeface="+mj-lt"/>
            </a:endParaRPr>
          </a:p>
          <a:p>
            <a:endParaRPr lang="en-US" dirty="0">
              <a:latin typeface="+mj-lt"/>
            </a:endParaRPr>
          </a:p>
          <a:p>
            <a:pPr>
              <a:buNone/>
            </a:pPr>
            <a:endParaRPr lang="en-US" dirty="0">
              <a:latin typeface="+mj-lt"/>
            </a:endParaRPr>
          </a:p>
        </p:txBody>
      </p:sp>
      <p:pic>
        <p:nvPicPr>
          <p:cNvPr id="7" name="Picture 2" descr="The Requesting Access to GWAS Data Repository diagram shows the text of this slide broken down into five stages:&#10;1. Data Access Request&#10;2. DAC Receipt &amp; Assignment of Request&#10;3. DAC Review of Request&#10;4. Notice of Decision&#10;5. Data Use Monitoring"/>
          <p:cNvPicPr>
            <a:picLocks noGrp="1" noChangeAspect="1" noChangeArrowheads="1"/>
          </p:cNvPicPr>
          <p:nvPr>
            <p:ph sz="quarter" idx="2"/>
          </p:nvPr>
        </p:nvPicPr>
        <p:blipFill>
          <a:blip r:embed="rId4" cstate="print"/>
          <a:srcRect/>
          <a:stretch>
            <a:fillRect/>
          </a:stretch>
        </p:blipFill>
        <p:spPr bwMode="auto">
          <a:xfrm>
            <a:off x="4325812" y="1189568"/>
            <a:ext cx="7863925" cy="4778668"/>
          </a:xfrm>
          <a:prstGeom prst="rect">
            <a:avLst/>
          </a:prstGeom>
          <a:noFill/>
          <a:ln w="9525">
            <a:noFill/>
            <a:miter lim="800000"/>
            <a:headEnd/>
            <a:tailEnd/>
          </a:ln>
        </p:spPr>
      </p:pic>
      <p:sp>
        <p:nvSpPr>
          <p:cNvPr id="19" name="TextBox 18">
            <a:extLst>
              <a:ext uri="{FF2B5EF4-FFF2-40B4-BE49-F238E27FC236}">
                <a16:creationId xmlns:a16="http://schemas.microsoft.com/office/drawing/2014/main" id="{09F0A491-1046-49C6-9172-B8CCB6B4DD0F}"/>
              </a:ext>
            </a:extLst>
          </p:cNvPr>
          <p:cNvSpPr txBox="1"/>
          <p:nvPr/>
        </p:nvSpPr>
        <p:spPr>
          <a:xfrm>
            <a:off x="1787960" y="6446120"/>
            <a:ext cx="5184817"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606060"/>
                </a:solidFill>
                <a:effectLst/>
                <a:uLnTx/>
                <a:uFillTx/>
                <a:latin typeface="Arial Narrow" pitchFamily="34" charset="0"/>
                <a:ea typeface="ＭＳ Ｐゴシック" charset="0"/>
              </a:rPr>
              <a:t>Credit to L. Lyman Rodriguez, J. Ostell &amp; M. Feolo – NHGRI, NCBI</a:t>
            </a:r>
          </a:p>
        </p:txBody>
      </p:sp>
    </p:spTree>
    <p:extLst>
      <p:ext uri="{BB962C8B-B14F-4D97-AF65-F5344CB8AC3E}">
        <p14:creationId xmlns:p14="http://schemas.microsoft.com/office/powerpoint/2010/main" val="4256140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1F3CB7-725C-435F-97D7-B5A95078BAB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8465" y="54928"/>
            <a:ext cx="737680" cy="676715"/>
          </a:xfrm>
          <a:prstGeom prst="rect">
            <a:avLst/>
          </a:prstGeom>
        </p:spPr>
      </p:pic>
      <p:sp>
        <p:nvSpPr>
          <p:cNvPr id="8" name="Title 7"/>
          <p:cNvSpPr>
            <a:spLocks noGrp="1"/>
          </p:cNvSpPr>
          <p:nvPr>
            <p:ph type="title"/>
          </p:nvPr>
        </p:nvSpPr>
        <p:spPr>
          <a:xfrm>
            <a:off x="844093" y="162452"/>
            <a:ext cx="10887456" cy="461666"/>
          </a:xfrm>
        </p:spPr>
        <p:txBody>
          <a:bodyPr/>
          <a:lstStyle/>
          <a:p>
            <a:pPr lvl="0"/>
            <a:br>
              <a:rPr lang="en-US" sz="4000"/>
            </a:br>
            <a:r>
              <a:rPr lang="en-US" sz="3400">
                <a:solidFill>
                  <a:srgbClr val="033266"/>
                </a:solidFill>
              </a:rPr>
              <a:t>NIH Code of Conduct for Genomic Data Use</a:t>
            </a:r>
          </a:p>
        </p:txBody>
      </p:sp>
      <p:sp>
        <p:nvSpPr>
          <p:cNvPr id="6" name="Content Placeholder 5"/>
          <p:cNvSpPr>
            <a:spLocks noGrp="1"/>
          </p:cNvSpPr>
          <p:nvPr>
            <p:ph sz="quarter" idx="11"/>
          </p:nvPr>
        </p:nvSpPr>
        <p:spPr>
          <a:xfrm>
            <a:off x="658368" y="1215968"/>
            <a:ext cx="5292727" cy="5334461"/>
          </a:xfrm>
        </p:spPr>
        <p:txBody>
          <a:bodyPr/>
          <a:lstStyle/>
          <a:p>
            <a:pPr marL="4763" lvl="1" indent="-4763">
              <a:spcAft>
                <a:spcPts val="400"/>
              </a:spcAft>
              <a:buNone/>
              <a:defRPr/>
            </a:pPr>
            <a:r>
              <a:rPr lang="en-US" sz="1800" dirty="0">
                <a:solidFill>
                  <a:srgbClr val="002060"/>
                </a:solidFill>
              </a:rPr>
              <a:t>Investigators agree to:</a:t>
            </a:r>
          </a:p>
          <a:p>
            <a:pPr marL="354013" lvl="2">
              <a:spcAft>
                <a:spcPts val="400"/>
              </a:spcAft>
              <a:defRPr/>
            </a:pPr>
            <a:r>
              <a:rPr lang="en-US" dirty="0">
                <a:solidFill>
                  <a:srgbClr val="002060"/>
                </a:solidFill>
              </a:rPr>
              <a:t>Use requested datasets </a:t>
            </a:r>
            <a:r>
              <a:rPr lang="en-US" b="1" i="1" dirty="0">
                <a:solidFill>
                  <a:srgbClr val="002060"/>
                </a:solidFill>
              </a:rPr>
              <a:t>only</a:t>
            </a:r>
            <a:r>
              <a:rPr lang="en-US" dirty="0">
                <a:solidFill>
                  <a:srgbClr val="002060"/>
                </a:solidFill>
              </a:rPr>
              <a:t> for the research described in their Data Access Request (DAR)</a:t>
            </a:r>
          </a:p>
          <a:p>
            <a:pPr marL="354013" lvl="2">
              <a:spcAft>
                <a:spcPts val="400"/>
              </a:spcAft>
              <a:defRPr/>
            </a:pPr>
            <a:r>
              <a:rPr lang="en-US" dirty="0">
                <a:solidFill>
                  <a:srgbClr val="002060"/>
                </a:solidFill>
              </a:rPr>
              <a:t>Not distribute data to individuals not specified in their DAR</a:t>
            </a:r>
          </a:p>
          <a:p>
            <a:pPr marL="354013" lvl="2">
              <a:spcAft>
                <a:spcPts val="400"/>
              </a:spcAft>
              <a:defRPr/>
            </a:pPr>
            <a:r>
              <a:rPr lang="en-US" dirty="0">
                <a:solidFill>
                  <a:srgbClr val="002060"/>
                </a:solidFill>
              </a:rPr>
              <a:t>Not attempt to contact or identify research participants </a:t>
            </a:r>
          </a:p>
          <a:p>
            <a:pPr marL="354013" lvl="2">
              <a:spcAft>
                <a:spcPts val="400"/>
              </a:spcAft>
              <a:defRPr/>
            </a:pPr>
            <a:r>
              <a:rPr lang="en-US" dirty="0">
                <a:solidFill>
                  <a:srgbClr val="002060"/>
                </a:solidFill>
              </a:rPr>
              <a:t>Adhere to </a:t>
            </a:r>
            <a:r>
              <a:rPr lang="en-US" i="1" dirty="0" err="1">
                <a:solidFill>
                  <a:srgbClr val="002060"/>
                </a:solidFill>
              </a:rPr>
              <a:t>dbGaP</a:t>
            </a:r>
            <a:r>
              <a:rPr lang="en-US" i="1" dirty="0">
                <a:solidFill>
                  <a:srgbClr val="002060"/>
                </a:solidFill>
              </a:rPr>
              <a:t> Best Practices that</a:t>
            </a:r>
            <a:r>
              <a:rPr lang="en-US" dirty="0">
                <a:solidFill>
                  <a:srgbClr val="002060"/>
                </a:solidFill>
              </a:rPr>
              <a:t> ensure data security</a:t>
            </a:r>
          </a:p>
          <a:p>
            <a:pPr marL="354013" lvl="2">
              <a:spcAft>
                <a:spcPts val="400"/>
              </a:spcAft>
              <a:defRPr/>
            </a:pPr>
            <a:r>
              <a:rPr lang="en-US" dirty="0">
                <a:solidFill>
                  <a:srgbClr val="002060"/>
                </a:solidFill>
              </a:rPr>
              <a:t>Report Data Management Incidents</a:t>
            </a:r>
          </a:p>
          <a:p>
            <a:pPr marL="354013" lvl="2">
              <a:spcAft>
                <a:spcPts val="400"/>
              </a:spcAft>
              <a:defRPr/>
            </a:pPr>
            <a:r>
              <a:rPr lang="en-US" dirty="0">
                <a:solidFill>
                  <a:srgbClr val="002060"/>
                </a:solidFill>
              </a:rPr>
              <a:t>The proposed Research Use Statement is consistent with the Genomic Data Sharing Policy </a:t>
            </a:r>
          </a:p>
          <a:p>
            <a:pPr marL="354013" lvl="2">
              <a:spcAft>
                <a:spcPts val="400"/>
              </a:spcAft>
              <a:defRPr/>
            </a:pPr>
            <a:r>
              <a:rPr lang="en-US" dirty="0">
                <a:solidFill>
                  <a:srgbClr val="002060"/>
                </a:solidFill>
              </a:rPr>
              <a:t>Not re-deposit data in public databases</a:t>
            </a:r>
          </a:p>
          <a:p>
            <a:pPr marL="49213" lvl="2" indent="-41275">
              <a:buNone/>
              <a:defRPr/>
            </a:pPr>
            <a:r>
              <a:rPr lang="en-US" i="1" dirty="0">
                <a:solidFill>
                  <a:srgbClr val="C00000"/>
                </a:solidFill>
              </a:rPr>
              <a:t>*External collaborators must independently apply for data access.</a:t>
            </a:r>
          </a:p>
          <a:p>
            <a:pPr marL="354013"/>
            <a:endParaRPr lang="en-US" sz="1800" dirty="0"/>
          </a:p>
        </p:txBody>
      </p:sp>
      <p:grpSp>
        <p:nvGrpSpPr>
          <p:cNvPr id="12" name="Group 11" descr="Red box emphasizing the dbGaP approved user code of conduct: &#10;&#10;The following is the code of conduct that research investigators agree to abide by as Approved Users of data received through the database of Genotypes and Phenotypes (dbGaP). Failure to abide by any term withint his code of conduct may result in revocation of approved access to any or all datasets obtained through dbGaP.&#10;&#10;The elements of the NIH Code of Conduct for Data Use include:&#10;1. Investigator(s) will use requested datasets solely in connection with the research project described in the approved Data Access Request for each dataset;&#10;2. Investigator(s) will make no attempt to identify or contact individual participants from whom data were collected without appropriate approvals from the relevant IRBs;&#10;3. Investigator(s) will not distribute these data to any entity or individual beyond those specified in the approved Data Access Request;&#10;4. Investigator(s) will adhere to computer security practices that ensure that only authorized individuals can gain access to data files;&#10;5. Investigator(s) will not submit for publication or any other form of public dissemination analyses or other reports on work using or referencing NIH datasets prior to the embargo release data listed for the dataset (or dataset version) on dbGaP;&#10;6. Investigator(s) acknowledge the Intellectual Property Policies as specified in the Data Use Certification; and,&#10;7. Investigator(s) will report any inadvertent data release in accordance with the terms in the Data Use Certification, breach of data security, or other data management incidents contrary to the terms of data access."/>
          <p:cNvGrpSpPr/>
          <p:nvPr/>
        </p:nvGrpSpPr>
        <p:grpSpPr>
          <a:xfrm>
            <a:off x="6299544" y="838739"/>
            <a:ext cx="5044731" cy="5456293"/>
            <a:chOff x="4744107" y="1572048"/>
            <a:chExt cx="4030926" cy="4760610"/>
          </a:xfrm>
        </p:grpSpPr>
        <p:pic>
          <p:nvPicPr>
            <p:cNvPr id="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50" t="19156" r="2234" b="16717"/>
            <a:stretch/>
          </p:blipFill>
          <p:spPr bwMode="auto">
            <a:xfrm>
              <a:off x="4761941" y="1572048"/>
              <a:ext cx="3860691" cy="2613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0" t="41864" r="1747" b="9519"/>
            <a:stretch/>
          </p:blipFill>
          <p:spPr bwMode="auto">
            <a:xfrm>
              <a:off x="4761941" y="4061789"/>
              <a:ext cx="4013091" cy="2270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517D56B7-0912-864B-9E9B-B6D886BC8DE6}"/>
                </a:ext>
              </a:extLst>
            </p:cNvPr>
            <p:cNvSpPr txBox="1"/>
            <p:nvPr/>
          </p:nvSpPr>
          <p:spPr>
            <a:xfrm>
              <a:off x="4744107" y="4064130"/>
              <a:ext cx="4030926" cy="1975868"/>
            </a:xfrm>
            <a:prstGeom prst="rect">
              <a:avLst/>
            </a:prstGeom>
            <a:noFill/>
            <a:ln w="38100">
              <a:solidFill>
                <a:srgbClr val="C00000"/>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606060"/>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606060"/>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606060"/>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606060"/>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606060"/>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606060"/>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606060"/>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606060"/>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606060"/>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606060"/>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606060"/>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606060"/>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606060"/>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606060"/>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606060"/>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606060"/>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606060"/>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606060"/>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606060"/>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606060"/>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606060"/>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606060"/>
                </a:solidFill>
                <a:effectLst/>
                <a:uLnTx/>
                <a:uFillTx/>
                <a:latin typeface="Calibri" charset="0"/>
                <a:ea typeface="ＭＳ Ｐゴシック" charset="0"/>
              </a:endParaRPr>
            </a:p>
          </p:txBody>
        </p:sp>
      </p:grpSp>
    </p:spTree>
    <p:extLst>
      <p:ext uri="{BB962C8B-B14F-4D97-AF65-F5344CB8AC3E}">
        <p14:creationId xmlns:p14="http://schemas.microsoft.com/office/powerpoint/2010/main" val="2709285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0DBB41-91BC-4AB7-8BB8-44D68D9791A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645" y="218753"/>
            <a:ext cx="737680" cy="676715"/>
          </a:xfrm>
          <a:prstGeom prst="rect">
            <a:avLst/>
          </a:prstGeom>
        </p:spPr>
      </p:pic>
      <p:sp>
        <p:nvSpPr>
          <p:cNvPr id="14" name="Title 1">
            <a:extLst>
              <a:ext uri="{FF2B5EF4-FFF2-40B4-BE49-F238E27FC236}">
                <a16:creationId xmlns:a16="http://schemas.microsoft.com/office/drawing/2014/main" id="{31F02652-DB55-9D4B-B802-8000B6312AAD}"/>
              </a:ext>
            </a:extLst>
          </p:cNvPr>
          <p:cNvSpPr txBox="1">
            <a:spLocks noGrp="1"/>
          </p:cNvSpPr>
          <p:nvPr>
            <p:ph type="title" idx="4294967295"/>
          </p:nvPr>
        </p:nvSpPr>
        <p:spPr>
          <a:xfrm>
            <a:off x="816325" y="209887"/>
            <a:ext cx="11127638" cy="588164"/>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chemeClr val="tx1"/>
                </a:solidFill>
                <a:latin typeface="Franklin Gothic Book" panose="020B0503020102020204" pitchFamily="34" charset="0"/>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400" b="0" i="0" u="none" strike="noStrike" kern="1200" cap="none" spc="0" normalizeH="0" baseline="0" noProof="0" dirty="0">
                <a:ln>
                  <a:noFill/>
                </a:ln>
                <a:solidFill>
                  <a:srgbClr val="033266"/>
                </a:solidFill>
                <a:effectLst/>
                <a:uLnTx/>
                <a:uFillTx/>
                <a:latin typeface="+mj-lt"/>
                <a:ea typeface="+mj-ea"/>
                <a:cs typeface="+mj-cs"/>
              </a:rPr>
              <a:t>Number of NIH </a:t>
            </a:r>
            <a:r>
              <a:rPr kumimoji="0" lang="en-US" sz="3400" b="0" i="0" u="none" strike="noStrike" kern="1200" cap="none" spc="0" normalizeH="0" baseline="0" noProof="0" dirty="0" err="1">
                <a:ln>
                  <a:noFill/>
                </a:ln>
                <a:solidFill>
                  <a:srgbClr val="033266"/>
                </a:solidFill>
                <a:effectLst/>
                <a:uLnTx/>
                <a:uFillTx/>
                <a:latin typeface="+mj-lt"/>
                <a:ea typeface="+mj-ea"/>
                <a:cs typeface="+mj-cs"/>
              </a:rPr>
              <a:t>dbGaP</a:t>
            </a:r>
            <a:r>
              <a:rPr kumimoji="0" lang="en-US" sz="3400" b="0" i="0" u="none" strike="noStrike" kern="1200" cap="none" spc="0" normalizeH="0" baseline="0" noProof="0" dirty="0">
                <a:ln>
                  <a:noFill/>
                </a:ln>
                <a:solidFill>
                  <a:srgbClr val="033266"/>
                </a:solidFill>
                <a:effectLst/>
                <a:uLnTx/>
                <a:uFillTx/>
                <a:latin typeface="+mj-lt"/>
                <a:ea typeface="+mj-ea"/>
                <a:cs typeface="+mj-cs"/>
              </a:rPr>
              <a:t> Data Access Requests By Year</a:t>
            </a:r>
          </a:p>
        </p:txBody>
      </p:sp>
      <p:sp>
        <p:nvSpPr>
          <p:cNvPr id="15" name="TextBox 7">
            <a:extLst>
              <a:ext uri="{FF2B5EF4-FFF2-40B4-BE49-F238E27FC236}">
                <a16:creationId xmlns:a16="http://schemas.microsoft.com/office/drawing/2014/main" id="{73435654-5012-AE4B-AF00-F93F383C15CB}"/>
              </a:ext>
            </a:extLst>
          </p:cNvPr>
          <p:cNvSpPr txBox="1"/>
          <p:nvPr/>
        </p:nvSpPr>
        <p:spPr>
          <a:xfrm rot="16200000">
            <a:off x="-1516253" y="3209819"/>
            <a:ext cx="4665156"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a:solidFill>
                  <a:schemeClr val="tx1">
                    <a:lumMod val="50000"/>
                  </a:schemeClr>
                </a:solidFill>
              </a:rPr>
              <a:t># of DATA ACCESS REQUESTS</a:t>
            </a:r>
          </a:p>
        </p:txBody>
      </p:sp>
      <p:sp>
        <p:nvSpPr>
          <p:cNvPr id="16" name="TextBox 5">
            <a:extLst>
              <a:ext uri="{FF2B5EF4-FFF2-40B4-BE49-F238E27FC236}">
                <a16:creationId xmlns:a16="http://schemas.microsoft.com/office/drawing/2014/main" id="{09E40EE1-00D7-EB4B-8A44-8FAB868E5BAA}"/>
              </a:ext>
            </a:extLst>
          </p:cNvPr>
          <p:cNvSpPr txBox="1"/>
          <p:nvPr/>
        </p:nvSpPr>
        <p:spPr>
          <a:xfrm>
            <a:off x="1007880" y="6021698"/>
            <a:ext cx="10318213"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a:solidFill>
                  <a:schemeClr val="tx1">
                    <a:lumMod val="50000"/>
                  </a:schemeClr>
                </a:solidFill>
              </a:rPr>
              <a:t>YEAR</a:t>
            </a:r>
          </a:p>
        </p:txBody>
      </p:sp>
      <p:graphicFrame>
        <p:nvGraphicFramePr>
          <p:cNvPr id="17" name="Chart 16" descr="The following graph shows the number of data access requests by year from mid 2007 to 2020. The trend slowly meanders increasing from 221 in 2007 to 37,342 in 2019. The graph demonstrates that the need for data access is not slowly down.">
            <a:extLst>
              <a:ext uri="{FF2B5EF4-FFF2-40B4-BE49-F238E27FC236}">
                <a16:creationId xmlns:a16="http://schemas.microsoft.com/office/drawing/2014/main" id="{C17A9310-C3DB-2A44-B494-F10AD93AE4ED}"/>
              </a:ext>
            </a:extLst>
          </p:cNvPr>
          <p:cNvGraphicFramePr>
            <a:graphicFrameLocks noGrp="1"/>
          </p:cNvGraphicFramePr>
          <p:nvPr>
            <p:extLst>
              <p:ext uri="{D42A27DB-BD31-4B8C-83A1-F6EECF244321}">
                <p14:modId xmlns:p14="http://schemas.microsoft.com/office/powerpoint/2010/main" val="297972376"/>
              </p:ext>
            </p:extLst>
          </p:nvPr>
        </p:nvGraphicFramePr>
        <p:xfrm>
          <a:off x="1007880" y="1096422"/>
          <a:ext cx="10318213" cy="486094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2">
            <a:extLst>
              <a:ext uri="{FF2B5EF4-FFF2-40B4-BE49-F238E27FC236}">
                <a16:creationId xmlns:a16="http://schemas.microsoft.com/office/drawing/2014/main" id="{8CC1D558-C7FC-3B4A-8569-A3A67B0F5325}"/>
              </a:ext>
            </a:extLst>
          </p:cNvPr>
          <p:cNvSpPr txBox="1">
            <a:spLocks noChangeArrowheads="1"/>
          </p:cNvSpPr>
          <p:nvPr/>
        </p:nvSpPr>
        <p:spPr bwMode="auto">
          <a:xfrm>
            <a:off x="8484267" y="6486144"/>
            <a:ext cx="30957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000">
                <a:solidFill>
                  <a:schemeClr val="tx1">
                    <a:lumMod val="50000"/>
                  </a:schemeClr>
                </a:solidFill>
                <a:latin typeface="+mn-lt"/>
              </a:rPr>
              <a:t>(Courtesy: Adapted from J Guidry </a:t>
            </a:r>
            <a:r>
              <a:rPr lang="en-US" altLang="en-US" sz="1000" err="1">
                <a:solidFill>
                  <a:schemeClr val="tx1">
                    <a:lumMod val="50000"/>
                  </a:schemeClr>
                </a:solidFill>
                <a:latin typeface="+mn-lt"/>
              </a:rPr>
              <a:t>Auvil</a:t>
            </a:r>
            <a:r>
              <a:rPr lang="en-US" altLang="en-US" sz="1000">
                <a:solidFill>
                  <a:schemeClr val="tx1">
                    <a:lumMod val="50000"/>
                  </a:schemeClr>
                </a:solidFill>
                <a:latin typeface="+mn-lt"/>
              </a:rPr>
              <a:t>, NCI – NIH)</a:t>
            </a:r>
          </a:p>
        </p:txBody>
      </p:sp>
    </p:spTree>
    <p:extLst>
      <p:ext uri="{BB962C8B-B14F-4D97-AF65-F5344CB8AC3E}">
        <p14:creationId xmlns:p14="http://schemas.microsoft.com/office/powerpoint/2010/main" val="2331855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8F995F-853E-4D3F-AD9D-570BDE3E4BB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59040"/>
            <a:ext cx="737680" cy="676715"/>
          </a:xfrm>
          <a:prstGeom prst="rect">
            <a:avLst/>
          </a:prstGeom>
        </p:spPr>
      </p:pic>
      <p:sp>
        <p:nvSpPr>
          <p:cNvPr id="8" name="Title 1">
            <a:extLst>
              <a:ext uri="{FF2B5EF4-FFF2-40B4-BE49-F238E27FC236}">
                <a16:creationId xmlns:a16="http://schemas.microsoft.com/office/drawing/2014/main" id="{D665E9EC-BD7C-A941-8A9E-0CCE454DAB0C}"/>
              </a:ext>
            </a:extLst>
          </p:cNvPr>
          <p:cNvSpPr txBox="1">
            <a:spLocks noGrp="1"/>
          </p:cNvSpPr>
          <p:nvPr>
            <p:ph type="title" idx="4294967295"/>
          </p:nvPr>
        </p:nvSpPr>
        <p:spPr>
          <a:xfrm>
            <a:off x="75924" y="59040"/>
            <a:ext cx="6133955" cy="21578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84000"/>
              </a:lnSpc>
              <a:spcBef>
                <a:spcPct val="0"/>
              </a:spcBef>
              <a:buNone/>
              <a:defRPr sz="4800" kern="1200" baseline="0">
                <a:solidFill>
                  <a:schemeClr val="tx2"/>
                </a:solidFill>
                <a:latin typeface="+mj-lt"/>
                <a:ea typeface="+mj-ea"/>
                <a:cs typeface="+mj-cs"/>
              </a:defRPr>
            </a:lvl1pPr>
          </a:lstStyle>
          <a:p>
            <a:pPr marL="457200" marR="0" lvl="1" indent="0" algn="ctr" defTabSz="4572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33266"/>
                </a:solidFill>
                <a:effectLst/>
                <a:uLnTx/>
                <a:uFillTx/>
                <a:latin typeface="Calibri" charset="0"/>
                <a:ea typeface="ＭＳ Ｐゴシック" charset="0"/>
                <a:cs typeface="ＭＳ Ｐゴシック" charset="0"/>
              </a:rPr>
              <a:t>Data Access Requests by NIH Data Access Committee </a:t>
            </a:r>
            <a:r>
              <a:rPr kumimoji="0" lang="en-US" sz="1400" b="1" i="1" u="none" strike="noStrike" kern="1200" cap="none" spc="0" normalizeH="0" baseline="0" noProof="0" dirty="0">
                <a:ln>
                  <a:noFill/>
                </a:ln>
                <a:solidFill>
                  <a:schemeClr val="tx1"/>
                </a:solidFill>
                <a:effectLst/>
                <a:uLnTx/>
                <a:uFillTx/>
                <a:latin typeface="+mj-lt"/>
                <a:ea typeface="ＭＳ Ｐゴシック" charset="0"/>
                <a:cs typeface="ＭＳ Ｐゴシック" charset="0"/>
              </a:rPr>
              <a:t>(01/01/2020 – 09/24/2020)</a:t>
            </a:r>
          </a:p>
        </p:txBody>
      </p:sp>
      <p:graphicFrame>
        <p:nvGraphicFramePr>
          <p:cNvPr id="16" name="Chart 15" descr="The pie chart shows a break down of the percentage of data access requests each NIH Institute receives. NCI receives the largest portion of requests at 30%.">
            <a:extLst>
              <a:ext uri="{FF2B5EF4-FFF2-40B4-BE49-F238E27FC236}">
                <a16:creationId xmlns:a16="http://schemas.microsoft.com/office/drawing/2014/main" id="{ED8318F8-2F89-954B-9E5B-969FAFB05C16}"/>
              </a:ext>
            </a:extLst>
          </p:cNvPr>
          <p:cNvGraphicFramePr>
            <a:graphicFrameLocks noGrp="1"/>
          </p:cNvGraphicFramePr>
          <p:nvPr>
            <p:extLst>
              <p:ext uri="{D42A27DB-BD31-4B8C-83A1-F6EECF244321}">
                <p14:modId xmlns:p14="http://schemas.microsoft.com/office/powerpoint/2010/main" val="1743401384"/>
              </p:ext>
            </p:extLst>
          </p:nvPr>
        </p:nvGraphicFramePr>
        <p:xfrm>
          <a:off x="-311542" y="1045029"/>
          <a:ext cx="8117840" cy="55881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Table 8" descr="In the following table, the total number of data access requests, number of access requests approved, and access requests disapproved are listed by Data Access Committee:&#10;CDAC, 190, 187, 1&#10;ES DAC, 85,58,3&#10;JAAMH, 4506, 3948, 65&#10;JARDE, 451, 352, 75&#10;Kids First, 231, 191, 37&#10;NCATs, 56, 0, 0&#10;NCI, 9605, 8302, 1124&#10;NDAR, 444,180, 0&#10;NEI, 416, 281, 30&#10;NHGRI, 5466, 4486, 743&#10;NHLBI, 7690, 5551, 1375&#10;NIAID, 146, 111,8&#10;NICHD, 306, 181, 4&#10;NIDCD, 10, 0,0&#10;NIDDK, 774, 473, 21&#10;NIGMS, 362, 266, 11&#10;NINDS, 1092, 906, 50&#10;NINR, 6,5,0&#10;All Dacs, 31317,  25299, 3560&#10;">
            <a:extLst>
              <a:ext uri="{FF2B5EF4-FFF2-40B4-BE49-F238E27FC236}">
                <a16:creationId xmlns:a16="http://schemas.microsoft.com/office/drawing/2014/main" id="{FD1F4DC7-132A-6E4A-8EF9-8D59D30AF564}"/>
              </a:ext>
            </a:extLst>
          </p:cNvPr>
          <p:cNvGraphicFramePr>
            <a:graphicFrameLocks noGrp="1"/>
          </p:cNvGraphicFramePr>
          <p:nvPr>
            <p:extLst>
              <p:ext uri="{D42A27DB-BD31-4B8C-83A1-F6EECF244321}">
                <p14:modId xmlns:p14="http://schemas.microsoft.com/office/powerpoint/2010/main" val="2289307290"/>
              </p:ext>
            </p:extLst>
          </p:nvPr>
        </p:nvGraphicFramePr>
        <p:xfrm>
          <a:off x="6873795" y="201753"/>
          <a:ext cx="5089025" cy="6461038"/>
        </p:xfrm>
        <a:graphic>
          <a:graphicData uri="http://schemas.openxmlformats.org/drawingml/2006/table">
            <a:tbl>
              <a:tblPr firstRow="1" bandRow="1">
                <a:tableStyleId>{5C22544A-7EE6-4342-B048-85BDC9FD1C3A}</a:tableStyleId>
              </a:tblPr>
              <a:tblGrid>
                <a:gridCol w="1267151">
                  <a:extLst>
                    <a:ext uri="{9D8B030D-6E8A-4147-A177-3AD203B41FA5}">
                      <a16:colId xmlns:a16="http://schemas.microsoft.com/office/drawing/2014/main" val="482248460"/>
                    </a:ext>
                  </a:extLst>
                </a:gridCol>
                <a:gridCol w="1105830">
                  <a:extLst>
                    <a:ext uri="{9D8B030D-6E8A-4147-A177-3AD203B41FA5}">
                      <a16:colId xmlns:a16="http://schemas.microsoft.com/office/drawing/2014/main" val="3905341169"/>
                    </a:ext>
                  </a:extLst>
                </a:gridCol>
                <a:gridCol w="1406904">
                  <a:extLst>
                    <a:ext uri="{9D8B030D-6E8A-4147-A177-3AD203B41FA5}">
                      <a16:colId xmlns:a16="http://schemas.microsoft.com/office/drawing/2014/main" val="2558899330"/>
                    </a:ext>
                  </a:extLst>
                </a:gridCol>
                <a:gridCol w="1309140">
                  <a:extLst>
                    <a:ext uri="{9D8B030D-6E8A-4147-A177-3AD203B41FA5}">
                      <a16:colId xmlns:a16="http://schemas.microsoft.com/office/drawing/2014/main" val="27772175"/>
                    </a:ext>
                  </a:extLst>
                </a:gridCol>
              </a:tblGrid>
              <a:tr h="919605">
                <a:tc>
                  <a:txBody>
                    <a:bodyPr/>
                    <a:lstStyle/>
                    <a:p>
                      <a:pPr algn="ctr"/>
                      <a:r>
                        <a:rPr lang="en-US" sz="1200" b="1">
                          <a:solidFill>
                            <a:schemeClr val="tx1">
                              <a:lumMod val="50000"/>
                            </a:schemeClr>
                          </a:solidFill>
                        </a:rPr>
                        <a:t>DATA ACCESS COMMITTEE</a:t>
                      </a:r>
                    </a:p>
                    <a:p>
                      <a:pPr algn="ctr"/>
                      <a:r>
                        <a:rPr lang="en-US" sz="1200" b="1">
                          <a:solidFill>
                            <a:schemeClr val="tx1">
                              <a:lumMod val="50000"/>
                            </a:schemeClr>
                          </a:solidFill>
                        </a:rPr>
                        <a:t>(DAC)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tc>
                  <a:txBody>
                    <a:bodyPr/>
                    <a:lstStyle/>
                    <a:p>
                      <a:pPr algn="ctr"/>
                      <a:r>
                        <a:rPr lang="en-US" sz="1200">
                          <a:solidFill>
                            <a:schemeClr val="tx1">
                              <a:lumMod val="50000"/>
                            </a:schemeClr>
                          </a:solidFill>
                        </a:rPr>
                        <a:t># TOTAL DATA ACCESS REQUESTS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tc>
                  <a:txBody>
                    <a:bodyPr/>
                    <a:lstStyle/>
                    <a:p>
                      <a:pPr algn="ctr"/>
                      <a:r>
                        <a:rPr lang="en-US" sz="1200">
                          <a:solidFill>
                            <a:schemeClr val="tx1">
                              <a:lumMod val="50000"/>
                            </a:schemeClr>
                          </a:solidFill>
                        </a:rPr>
                        <a:t># DATA ACCESS REQUESTS APPROVED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tc>
                  <a:txBody>
                    <a:bodyPr/>
                    <a:lstStyle/>
                    <a:p>
                      <a:pPr algn="ctr"/>
                      <a:r>
                        <a:rPr lang="en-US" sz="1200">
                          <a:solidFill>
                            <a:schemeClr val="tx1">
                              <a:lumMod val="50000"/>
                            </a:schemeClr>
                          </a:solidFill>
                        </a:rPr>
                        <a:t># DATA ACCESS REQUESTS DISAPPROVED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extLst>
                  <a:ext uri="{0D108BD9-81ED-4DB2-BD59-A6C34878D82A}">
                    <a16:rowId xmlns:a16="http://schemas.microsoft.com/office/drawing/2014/main" val="133213897"/>
                  </a:ext>
                </a:extLst>
              </a:tr>
              <a:tr h="291423">
                <a:tc>
                  <a:txBody>
                    <a:bodyPr/>
                    <a:lstStyle/>
                    <a:p>
                      <a:pPr algn="ctr"/>
                      <a:r>
                        <a:rPr lang="en-US" sz="1300" b="1">
                          <a:solidFill>
                            <a:schemeClr val="tx1">
                              <a:lumMod val="50000"/>
                            </a:schemeClr>
                          </a:solidFill>
                        </a:rPr>
                        <a:t>CDAC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6FB">
                        <a:alpha val="80000"/>
                      </a:srgbClr>
                    </a:solidFill>
                  </a:tcPr>
                </a:tc>
                <a:tc>
                  <a:txBody>
                    <a:bodyPr/>
                    <a:lstStyle/>
                    <a:p>
                      <a:pPr algn="ctr"/>
                      <a:r>
                        <a:rPr lang="en-US" sz="1300" b="0">
                          <a:solidFill>
                            <a:schemeClr val="tx1">
                              <a:lumMod val="50000"/>
                            </a:schemeClr>
                          </a:solidFill>
                        </a:rPr>
                        <a:t>190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6FB">
                        <a:alpha val="80000"/>
                      </a:srgbClr>
                    </a:solidFill>
                  </a:tcPr>
                </a:tc>
                <a:tc>
                  <a:txBody>
                    <a:bodyPr/>
                    <a:lstStyle/>
                    <a:p>
                      <a:pPr algn="ctr"/>
                      <a:r>
                        <a:rPr lang="en-US" sz="1300" b="0">
                          <a:solidFill>
                            <a:schemeClr val="tx1">
                              <a:lumMod val="50000"/>
                            </a:schemeClr>
                          </a:solidFill>
                        </a:rPr>
                        <a:t>187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6FB">
                        <a:alpha val="80000"/>
                      </a:srgbClr>
                    </a:solidFill>
                  </a:tcPr>
                </a:tc>
                <a:tc>
                  <a:txBody>
                    <a:bodyPr/>
                    <a:lstStyle/>
                    <a:p>
                      <a:pPr algn="ctr"/>
                      <a:r>
                        <a:rPr lang="en-US" sz="1300" b="0">
                          <a:solidFill>
                            <a:schemeClr val="tx1">
                              <a:lumMod val="50000"/>
                            </a:schemeClr>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6FB">
                        <a:alpha val="80000"/>
                      </a:srgbClr>
                    </a:solidFill>
                  </a:tcPr>
                </a:tc>
                <a:extLst>
                  <a:ext uri="{0D108BD9-81ED-4DB2-BD59-A6C34878D82A}">
                    <a16:rowId xmlns:a16="http://schemas.microsoft.com/office/drawing/2014/main" val="2967610589"/>
                  </a:ext>
                </a:extLst>
              </a:tr>
              <a:tr h="291423">
                <a:tc>
                  <a:txBody>
                    <a:bodyPr/>
                    <a:lstStyle/>
                    <a:p>
                      <a:pPr algn="ctr"/>
                      <a:r>
                        <a:rPr lang="en-US" sz="1300" b="1">
                          <a:solidFill>
                            <a:schemeClr val="tx1">
                              <a:lumMod val="50000"/>
                            </a:schemeClr>
                          </a:solidFill>
                        </a:rPr>
                        <a:t>ES DAC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alpha val="50000"/>
                      </a:schemeClr>
                    </a:solidFill>
                  </a:tcPr>
                </a:tc>
                <a:tc>
                  <a:txBody>
                    <a:bodyPr/>
                    <a:lstStyle/>
                    <a:p>
                      <a:pPr algn="ctr"/>
                      <a:r>
                        <a:rPr lang="en-US" sz="1300" b="0">
                          <a:solidFill>
                            <a:schemeClr val="tx1">
                              <a:lumMod val="50000"/>
                            </a:schemeClr>
                          </a:solidFill>
                        </a:rPr>
                        <a:t>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alpha val="50000"/>
                      </a:schemeClr>
                    </a:solidFill>
                  </a:tcPr>
                </a:tc>
                <a:tc>
                  <a:txBody>
                    <a:bodyPr/>
                    <a:lstStyle/>
                    <a:p>
                      <a:pPr algn="ctr"/>
                      <a:r>
                        <a:rPr lang="en-US" sz="1300" b="0">
                          <a:solidFill>
                            <a:schemeClr val="tx1">
                              <a:lumMod val="50000"/>
                            </a:schemeClr>
                          </a:solidFill>
                        </a:rPr>
                        <a:t>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alpha val="50000"/>
                      </a:schemeClr>
                    </a:solidFill>
                  </a:tcPr>
                </a:tc>
                <a:tc>
                  <a:txBody>
                    <a:bodyPr/>
                    <a:lstStyle/>
                    <a:p>
                      <a:pPr algn="ctr"/>
                      <a:r>
                        <a:rPr lang="en-US" sz="1300" b="0">
                          <a:solidFill>
                            <a:schemeClr val="tx1">
                              <a:lumMod val="50000"/>
                            </a:schemeClr>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alpha val="50000"/>
                      </a:schemeClr>
                    </a:solidFill>
                  </a:tcPr>
                </a:tc>
                <a:extLst>
                  <a:ext uri="{0D108BD9-81ED-4DB2-BD59-A6C34878D82A}">
                    <a16:rowId xmlns:a16="http://schemas.microsoft.com/office/drawing/2014/main" val="2898394191"/>
                  </a:ext>
                </a:extLst>
              </a:tr>
              <a:tr h="291423">
                <a:tc>
                  <a:txBody>
                    <a:bodyPr/>
                    <a:lstStyle/>
                    <a:p>
                      <a:pPr algn="ctr"/>
                      <a:r>
                        <a:rPr lang="en-US" sz="1300" b="1">
                          <a:solidFill>
                            <a:schemeClr val="tx1">
                              <a:lumMod val="50000"/>
                            </a:schemeClr>
                          </a:solidFill>
                        </a:rPr>
                        <a:t>JAAMH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tc>
                  <a:txBody>
                    <a:bodyPr/>
                    <a:lstStyle/>
                    <a:p>
                      <a:pPr algn="ctr"/>
                      <a:r>
                        <a:rPr lang="en-US" sz="1300" b="0">
                          <a:solidFill>
                            <a:schemeClr val="tx1">
                              <a:lumMod val="50000"/>
                            </a:schemeClr>
                          </a:solidFill>
                        </a:rPr>
                        <a:t>4506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tc>
                  <a:txBody>
                    <a:bodyPr/>
                    <a:lstStyle/>
                    <a:p>
                      <a:pPr algn="ctr"/>
                      <a:r>
                        <a:rPr lang="en-US" sz="1300" b="0">
                          <a:solidFill>
                            <a:schemeClr val="tx1">
                              <a:lumMod val="50000"/>
                            </a:schemeClr>
                          </a:solidFill>
                        </a:rPr>
                        <a:t>3948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tc>
                  <a:txBody>
                    <a:bodyPr/>
                    <a:lstStyle/>
                    <a:p>
                      <a:pPr algn="ctr"/>
                      <a:r>
                        <a:rPr lang="en-US" sz="1300" b="0">
                          <a:solidFill>
                            <a:schemeClr val="tx1">
                              <a:lumMod val="50000"/>
                            </a:schemeClr>
                          </a:solidFill>
                        </a:rPr>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extLst>
                  <a:ext uri="{0D108BD9-81ED-4DB2-BD59-A6C34878D82A}">
                    <a16:rowId xmlns:a16="http://schemas.microsoft.com/office/drawing/2014/main" val="3413718765"/>
                  </a:ext>
                </a:extLst>
              </a:tr>
              <a:tr h="291423">
                <a:tc>
                  <a:txBody>
                    <a:bodyPr/>
                    <a:lstStyle/>
                    <a:p>
                      <a:pPr algn="ctr"/>
                      <a:r>
                        <a:rPr lang="en-US" sz="1300" b="1" u="none" strike="noStrike">
                          <a:solidFill>
                            <a:schemeClr val="tx1">
                              <a:lumMod val="50000"/>
                            </a:schemeClr>
                          </a:solidFill>
                        </a:rPr>
                        <a:t>JARDE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tc>
                  <a:txBody>
                    <a:bodyPr/>
                    <a:lstStyle/>
                    <a:p>
                      <a:pPr algn="ctr"/>
                      <a:r>
                        <a:rPr lang="en-US" sz="1300" b="0">
                          <a:solidFill>
                            <a:schemeClr val="tx1">
                              <a:lumMod val="50000"/>
                            </a:schemeClr>
                          </a:solidFill>
                        </a:rPr>
                        <a:t>451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tc>
                  <a:txBody>
                    <a:bodyPr/>
                    <a:lstStyle/>
                    <a:p>
                      <a:pPr algn="ctr"/>
                      <a:r>
                        <a:rPr lang="en-US" sz="1300" b="0">
                          <a:solidFill>
                            <a:schemeClr val="tx1">
                              <a:lumMod val="50000"/>
                            </a:schemeClr>
                          </a:solidFill>
                        </a:rPr>
                        <a:t>352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tc>
                  <a:txBody>
                    <a:bodyPr/>
                    <a:lstStyle/>
                    <a:p>
                      <a:pPr algn="ctr"/>
                      <a:r>
                        <a:rPr lang="en-US" sz="1300" b="0">
                          <a:solidFill>
                            <a:schemeClr val="tx1">
                              <a:lumMod val="50000"/>
                            </a:schemeClr>
                          </a:solidFill>
                        </a:rPr>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extLst>
                  <a:ext uri="{0D108BD9-81ED-4DB2-BD59-A6C34878D82A}">
                    <a16:rowId xmlns:a16="http://schemas.microsoft.com/office/drawing/2014/main" val="691248499"/>
                  </a:ext>
                </a:extLst>
              </a:tr>
              <a:tr h="295819">
                <a:tc>
                  <a:txBody>
                    <a:bodyPr/>
                    <a:lstStyle/>
                    <a:p>
                      <a:pPr algn="ctr"/>
                      <a:r>
                        <a:rPr lang="en-US" sz="1300" b="1">
                          <a:solidFill>
                            <a:schemeClr val="tx1">
                              <a:lumMod val="50000"/>
                            </a:schemeClr>
                          </a:solidFill>
                        </a:rPr>
                        <a:t>Kids First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tc>
                  <a:txBody>
                    <a:bodyPr/>
                    <a:lstStyle/>
                    <a:p>
                      <a:pPr algn="ctr"/>
                      <a:r>
                        <a:rPr lang="en-US" sz="1300" b="0">
                          <a:solidFill>
                            <a:schemeClr val="tx1">
                              <a:lumMod val="50000"/>
                            </a:schemeClr>
                          </a:solidFill>
                        </a:rPr>
                        <a:t>231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tc>
                  <a:txBody>
                    <a:bodyPr/>
                    <a:lstStyle/>
                    <a:p>
                      <a:pPr algn="ctr"/>
                      <a:r>
                        <a:rPr lang="en-US" sz="1300" b="0">
                          <a:solidFill>
                            <a:schemeClr val="tx1">
                              <a:lumMod val="50000"/>
                            </a:schemeClr>
                          </a:solidFill>
                        </a:rPr>
                        <a:t>191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tc>
                  <a:txBody>
                    <a:bodyPr/>
                    <a:lstStyle/>
                    <a:p>
                      <a:pPr algn="ctr"/>
                      <a:r>
                        <a:rPr lang="en-US" sz="1300" b="0">
                          <a:solidFill>
                            <a:schemeClr val="tx1">
                              <a:lumMod val="50000"/>
                            </a:schemeClr>
                          </a:solidFill>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extLst>
                  <a:ext uri="{0D108BD9-81ED-4DB2-BD59-A6C34878D82A}">
                    <a16:rowId xmlns:a16="http://schemas.microsoft.com/office/drawing/2014/main" val="2450042416"/>
                  </a:ext>
                </a:extLst>
              </a:tr>
              <a:tr h="291423">
                <a:tc>
                  <a:txBody>
                    <a:bodyPr/>
                    <a:lstStyle/>
                    <a:p>
                      <a:pPr algn="ctr"/>
                      <a:r>
                        <a:rPr lang="en-US" sz="1300" b="1">
                          <a:solidFill>
                            <a:schemeClr val="tx1">
                              <a:lumMod val="50000"/>
                            </a:schemeClr>
                          </a:solidFill>
                        </a:rPr>
                        <a:t>NCATS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tc>
                  <a:txBody>
                    <a:bodyPr/>
                    <a:lstStyle/>
                    <a:p>
                      <a:pPr algn="ctr"/>
                      <a:r>
                        <a:rPr lang="en-US" sz="1300" b="0">
                          <a:solidFill>
                            <a:schemeClr val="tx1">
                              <a:lumMod val="50000"/>
                            </a:schemeClr>
                          </a:solidFill>
                        </a:rPr>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tc>
                  <a:txBody>
                    <a:bodyPr/>
                    <a:lstStyle/>
                    <a:p>
                      <a:pPr algn="ctr"/>
                      <a:r>
                        <a:rPr lang="en-US" sz="1300" b="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tc>
                  <a:txBody>
                    <a:bodyPr/>
                    <a:lstStyle/>
                    <a:p>
                      <a:pPr algn="ctr"/>
                      <a:r>
                        <a:rPr lang="en-US" sz="1300" b="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extLst>
                  <a:ext uri="{0D108BD9-81ED-4DB2-BD59-A6C34878D82A}">
                    <a16:rowId xmlns:a16="http://schemas.microsoft.com/office/drawing/2014/main" val="4120198053"/>
                  </a:ext>
                </a:extLst>
              </a:tr>
              <a:tr h="291423">
                <a:tc>
                  <a:txBody>
                    <a:bodyPr/>
                    <a:lstStyle/>
                    <a:p>
                      <a:pPr algn="ctr"/>
                      <a:r>
                        <a:rPr lang="en-US" sz="1300" b="1">
                          <a:solidFill>
                            <a:schemeClr val="tx1">
                              <a:lumMod val="50000"/>
                            </a:schemeClr>
                          </a:solidFill>
                        </a:rPr>
                        <a:t>NCI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tc>
                  <a:txBody>
                    <a:bodyPr/>
                    <a:lstStyle/>
                    <a:p>
                      <a:pPr algn="ctr"/>
                      <a:r>
                        <a:rPr lang="en-US" sz="1300" b="0">
                          <a:solidFill>
                            <a:schemeClr val="tx1">
                              <a:lumMod val="50000"/>
                            </a:schemeClr>
                          </a:solidFill>
                        </a:rPr>
                        <a:t>9605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tc>
                  <a:txBody>
                    <a:bodyPr/>
                    <a:lstStyle/>
                    <a:p>
                      <a:pPr algn="ctr"/>
                      <a:r>
                        <a:rPr lang="en-US" sz="1300" b="0">
                          <a:solidFill>
                            <a:schemeClr val="tx1">
                              <a:lumMod val="50000"/>
                            </a:schemeClr>
                          </a:solidFill>
                        </a:rPr>
                        <a:t>8302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tc>
                  <a:txBody>
                    <a:bodyPr/>
                    <a:lstStyle/>
                    <a:p>
                      <a:pPr algn="ctr"/>
                      <a:r>
                        <a:rPr lang="en-US" sz="1300" b="0">
                          <a:solidFill>
                            <a:schemeClr val="tx1">
                              <a:lumMod val="50000"/>
                            </a:schemeClr>
                          </a:solidFill>
                        </a:rPr>
                        <a:t>1124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extLst>
                  <a:ext uri="{0D108BD9-81ED-4DB2-BD59-A6C34878D82A}">
                    <a16:rowId xmlns:a16="http://schemas.microsoft.com/office/drawing/2014/main" val="942508974"/>
                  </a:ext>
                </a:extLst>
              </a:tr>
              <a:tr h="291423">
                <a:tc>
                  <a:txBody>
                    <a:bodyPr/>
                    <a:lstStyle/>
                    <a:p>
                      <a:pPr algn="ctr"/>
                      <a:r>
                        <a:rPr lang="en-US" sz="1300" b="1" strike="noStrike">
                          <a:solidFill>
                            <a:schemeClr val="tx1">
                              <a:lumMod val="50000"/>
                            </a:schemeClr>
                          </a:solidFill>
                        </a:rPr>
                        <a:t>NDAR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tc>
                  <a:txBody>
                    <a:bodyPr/>
                    <a:lstStyle/>
                    <a:p>
                      <a:pPr algn="ctr"/>
                      <a:r>
                        <a:rPr lang="en-US" sz="1300" b="0">
                          <a:solidFill>
                            <a:schemeClr val="tx1">
                              <a:lumMod val="50000"/>
                            </a:schemeClr>
                          </a:solidFill>
                        </a:rPr>
                        <a:t>444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tc>
                  <a:txBody>
                    <a:bodyPr/>
                    <a:lstStyle/>
                    <a:p>
                      <a:pPr algn="ctr"/>
                      <a:r>
                        <a:rPr lang="en-US" sz="1300" b="0">
                          <a:solidFill>
                            <a:schemeClr val="tx1">
                              <a:lumMod val="50000"/>
                            </a:schemeClr>
                          </a:solidFill>
                        </a:rPr>
                        <a:t>180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tc>
                  <a:txBody>
                    <a:bodyPr/>
                    <a:lstStyle/>
                    <a:p>
                      <a:pPr algn="ctr"/>
                      <a:r>
                        <a:rPr lang="en-US" sz="1300" b="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extLst>
                  <a:ext uri="{0D108BD9-81ED-4DB2-BD59-A6C34878D82A}">
                    <a16:rowId xmlns:a16="http://schemas.microsoft.com/office/drawing/2014/main" val="249941606"/>
                  </a:ext>
                </a:extLst>
              </a:tr>
              <a:tr h="291423">
                <a:tc>
                  <a:txBody>
                    <a:bodyPr/>
                    <a:lstStyle/>
                    <a:p>
                      <a:pPr algn="ctr"/>
                      <a:r>
                        <a:rPr lang="en-US" sz="1300" b="1">
                          <a:solidFill>
                            <a:schemeClr val="tx1">
                              <a:lumMod val="50000"/>
                            </a:schemeClr>
                          </a:solidFill>
                        </a:rPr>
                        <a:t>NEI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tc>
                  <a:txBody>
                    <a:bodyPr/>
                    <a:lstStyle/>
                    <a:p>
                      <a:pPr algn="ctr"/>
                      <a:r>
                        <a:rPr lang="en-US" sz="1300" b="0">
                          <a:solidFill>
                            <a:schemeClr val="tx1">
                              <a:lumMod val="50000"/>
                            </a:schemeClr>
                          </a:solidFill>
                        </a:rPr>
                        <a:t>416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tc>
                  <a:txBody>
                    <a:bodyPr/>
                    <a:lstStyle/>
                    <a:p>
                      <a:pPr algn="ctr"/>
                      <a:r>
                        <a:rPr lang="en-US" sz="1300" b="0">
                          <a:solidFill>
                            <a:schemeClr val="tx1">
                              <a:lumMod val="50000"/>
                            </a:schemeClr>
                          </a:solidFill>
                        </a:rPr>
                        <a:t>281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tc>
                  <a:txBody>
                    <a:bodyPr/>
                    <a:lstStyle/>
                    <a:p>
                      <a:pPr algn="ctr"/>
                      <a:r>
                        <a:rPr lang="en-US" sz="1300" b="0">
                          <a:solidFill>
                            <a:schemeClr val="tx1">
                              <a:lumMod val="50000"/>
                            </a:schemeClr>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extLst>
                  <a:ext uri="{0D108BD9-81ED-4DB2-BD59-A6C34878D82A}">
                    <a16:rowId xmlns:a16="http://schemas.microsoft.com/office/drawing/2014/main" val="3311573492"/>
                  </a:ext>
                </a:extLst>
              </a:tr>
              <a:tr h="291423">
                <a:tc>
                  <a:txBody>
                    <a:bodyPr/>
                    <a:lstStyle/>
                    <a:p>
                      <a:pPr algn="ctr"/>
                      <a:r>
                        <a:rPr lang="en-US" sz="1300" b="1">
                          <a:solidFill>
                            <a:schemeClr val="tx1">
                              <a:lumMod val="50000"/>
                            </a:schemeClr>
                          </a:solidFill>
                        </a:rPr>
                        <a:t>NHGRI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tc>
                  <a:txBody>
                    <a:bodyPr/>
                    <a:lstStyle/>
                    <a:p>
                      <a:pPr algn="ctr"/>
                      <a:r>
                        <a:rPr lang="en-US" sz="1300" b="0">
                          <a:solidFill>
                            <a:schemeClr val="tx1">
                              <a:lumMod val="50000"/>
                            </a:schemeClr>
                          </a:solidFill>
                        </a:rPr>
                        <a:t>5466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tc>
                  <a:txBody>
                    <a:bodyPr/>
                    <a:lstStyle/>
                    <a:p>
                      <a:pPr algn="ctr"/>
                      <a:r>
                        <a:rPr lang="en-US" sz="1300" b="0">
                          <a:solidFill>
                            <a:schemeClr val="tx1">
                              <a:lumMod val="50000"/>
                            </a:schemeClr>
                          </a:solidFill>
                        </a:rPr>
                        <a:t>4486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tc>
                  <a:txBody>
                    <a:bodyPr/>
                    <a:lstStyle/>
                    <a:p>
                      <a:pPr algn="ctr"/>
                      <a:r>
                        <a:rPr lang="en-US" sz="1300" b="0">
                          <a:solidFill>
                            <a:schemeClr val="tx1">
                              <a:lumMod val="50000"/>
                            </a:schemeClr>
                          </a:solidFill>
                        </a:rPr>
                        <a:t>743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extLst>
                  <a:ext uri="{0D108BD9-81ED-4DB2-BD59-A6C34878D82A}">
                    <a16:rowId xmlns:a16="http://schemas.microsoft.com/office/drawing/2014/main" val="3713339348"/>
                  </a:ext>
                </a:extLst>
              </a:tr>
              <a:tr h="291423">
                <a:tc>
                  <a:txBody>
                    <a:bodyPr/>
                    <a:lstStyle/>
                    <a:p>
                      <a:pPr algn="ctr"/>
                      <a:r>
                        <a:rPr lang="en-US" sz="1300" b="1">
                          <a:solidFill>
                            <a:schemeClr val="tx1">
                              <a:lumMod val="50000"/>
                            </a:schemeClr>
                          </a:solidFill>
                        </a:rPr>
                        <a:t>NHLBI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tc>
                  <a:txBody>
                    <a:bodyPr/>
                    <a:lstStyle/>
                    <a:p>
                      <a:pPr algn="ctr"/>
                      <a:r>
                        <a:rPr lang="en-US" sz="1300" b="0">
                          <a:solidFill>
                            <a:schemeClr val="tx1">
                              <a:lumMod val="50000"/>
                            </a:schemeClr>
                          </a:solidFill>
                        </a:rPr>
                        <a:t>7690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tc>
                  <a:txBody>
                    <a:bodyPr/>
                    <a:lstStyle/>
                    <a:p>
                      <a:pPr algn="ctr"/>
                      <a:r>
                        <a:rPr lang="en-US" sz="1300" b="0">
                          <a:solidFill>
                            <a:schemeClr val="tx1">
                              <a:lumMod val="50000"/>
                            </a:schemeClr>
                          </a:solidFill>
                        </a:rPr>
                        <a:t>5551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tc>
                  <a:txBody>
                    <a:bodyPr/>
                    <a:lstStyle/>
                    <a:p>
                      <a:pPr algn="ctr"/>
                      <a:r>
                        <a:rPr lang="en-US" sz="1300" b="0">
                          <a:solidFill>
                            <a:schemeClr val="tx1">
                              <a:lumMod val="50000"/>
                            </a:schemeClr>
                          </a:solidFill>
                        </a:rPr>
                        <a:t>1375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extLst>
                  <a:ext uri="{0D108BD9-81ED-4DB2-BD59-A6C34878D82A}">
                    <a16:rowId xmlns:a16="http://schemas.microsoft.com/office/drawing/2014/main" val="4283142295"/>
                  </a:ext>
                </a:extLst>
              </a:tr>
              <a:tr h="291423">
                <a:tc>
                  <a:txBody>
                    <a:bodyPr/>
                    <a:lstStyle/>
                    <a:p>
                      <a:pPr algn="ctr"/>
                      <a:r>
                        <a:rPr lang="en-US" sz="1300" b="1">
                          <a:solidFill>
                            <a:schemeClr val="tx1">
                              <a:lumMod val="50000"/>
                            </a:schemeClr>
                          </a:solidFill>
                        </a:rPr>
                        <a:t>NIAID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tc>
                  <a:txBody>
                    <a:bodyPr/>
                    <a:lstStyle/>
                    <a:p>
                      <a:pPr algn="ctr"/>
                      <a:r>
                        <a:rPr lang="en-US" sz="1300" b="0">
                          <a:solidFill>
                            <a:schemeClr val="tx1">
                              <a:lumMod val="50000"/>
                            </a:schemeClr>
                          </a:solidFill>
                        </a:rPr>
                        <a:t>146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tc>
                  <a:txBody>
                    <a:bodyPr/>
                    <a:lstStyle/>
                    <a:p>
                      <a:pPr algn="ctr"/>
                      <a:r>
                        <a:rPr lang="en-US" sz="1300" b="0">
                          <a:solidFill>
                            <a:schemeClr val="tx1">
                              <a:lumMod val="50000"/>
                            </a:schemeClr>
                          </a:solidFill>
                        </a:rPr>
                        <a:t>111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tc>
                  <a:txBody>
                    <a:bodyPr/>
                    <a:lstStyle/>
                    <a:p>
                      <a:pPr algn="ctr"/>
                      <a:r>
                        <a:rPr lang="en-US" sz="1300" b="0">
                          <a:solidFill>
                            <a:schemeClr val="tx1">
                              <a:lumMod val="50000"/>
                            </a:schemeClr>
                          </a:solidFill>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extLst>
                  <a:ext uri="{0D108BD9-81ED-4DB2-BD59-A6C34878D82A}">
                    <a16:rowId xmlns:a16="http://schemas.microsoft.com/office/drawing/2014/main" val="123507912"/>
                  </a:ext>
                </a:extLst>
              </a:tr>
              <a:tr h="291423">
                <a:tc>
                  <a:txBody>
                    <a:bodyPr/>
                    <a:lstStyle/>
                    <a:p>
                      <a:pPr algn="ctr"/>
                      <a:r>
                        <a:rPr lang="en-US" sz="1300" b="1">
                          <a:solidFill>
                            <a:schemeClr val="tx1">
                              <a:lumMod val="50000"/>
                            </a:schemeClr>
                          </a:solidFill>
                        </a:rPr>
                        <a:t>NICHD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tc>
                  <a:txBody>
                    <a:bodyPr/>
                    <a:lstStyle/>
                    <a:p>
                      <a:pPr algn="ctr"/>
                      <a:r>
                        <a:rPr lang="en-US" sz="1300" b="0">
                          <a:solidFill>
                            <a:schemeClr val="tx1">
                              <a:lumMod val="50000"/>
                            </a:schemeClr>
                          </a:solidFill>
                        </a:rPr>
                        <a:t>306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tc>
                  <a:txBody>
                    <a:bodyPr/>
                    <a:lstStyle/>
                    <a:p>
                      <a:pPr algn="ctr"/>
                      <a:r>
                        <a:rPr lang="en-US" sz="1300" b="0">
                          <a:solidFill>
                            <a:schemeClr val="tx1">
                              <a:lumMod val="50000"/>
                            </a:schemeClr>
                          </a:solidFill>
                        </a:rPr>
                        <a:t>181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tc>
                  <a:txBody>
                    <a:bodyPr/>
                    <a:lstStyle/>
                    <a:p>
                      <a:pPr algn="ctr"/>
                      <a:r>
                        <a:rPr lang="en-US" sz="1300" b="0">
                          <a:solidFill>
                            <a:schemeClr val="tx1">
                              <a:lumMod val="50000"/>
                            </a:schemeClr>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extLst>
                  <a:ext uri="{0D108BD9-81ED-4DB2-BD59-A6C34878D82A}">
                    <a16:rowId xmlns:a16="http://schemas.microsoft.com/office/drawing/2014/main" val="3419350284"/>
                  </a:ext>
                </a:extLst>
              </a:tr>
              <a:tr h="291423">
                <a:tc>
                  <a:txBody>
                    <a:bodyPr/>
                    <a:lstStyle/>
                    <a:p>
                      <a:pPr algn="ctr"/>
                      <a:r>
                        <a:rPr lang="en-US" sz="1300" b="1">
                          <a:solidFill>
                            <a:schemeClr val="tx1">
                              <a:lumMod val="50000"/>
                            </a:schemeClr>
                          </a:solidFill>
                        </a:rPr>
                        <a:t>NIDCD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tc>
                  <a:txBody>
                    <a:bodyPr/>
                    <a:lstStyle/>
                    <a:p>
                      <a:pPr algn="ctr"/>
                      <a:r>
                        <a:rPr lang="en-US" sz="1300" b="0">
                          <a:solidFill>
                            <a:schemeClr val="tx1">
                              <a:lumMod val="50000"/>
                            </a:schemeClr>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tc>
                  <a:txBody>
                    <a:bodyPr/>
                    <a:lstStyle/>
                    <a:p>
                      <a:pPr algn="ctr"/>
                      <a:r>
                        <a:rPr lang="en-US" sz="1300" b="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tc>
                  <a:txBody>
                    <a:bodyPr/>
                    <a:lstStyle/>
                    <a:p>
                      <a:pPr algn="ctr"/>
                      <a:r>
                        <a:rPr lang="en-US" sz="1300" b="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extLst>
                  <a:ext uri="{0D108BD9-81ED-4DB2-BD59-A6C34878D82A}">
                    <a16:rowId xmlns:a16="http://schemas.microsoft.com/office/drawing/2014/main" val="707409789"/>
                  </a:ext>
                </a:extLst>
              </a:tr>
              <a:tr h="291423">
                <a:tc>
                  <a:txBody>
                    <a:bodyPr/>
                    <a:lstStyle/>
                    <a:p>
                      <a:pPr algn="ctr"/>
                      <a:r>
                        <a:rPr lang="en-US" sz="1300" b="1">
                          <a:solidFill>
                            <a:schemeClr val="tx1">
                              <a:lumMod val="50000"/>
                            </a:schemeClr>
                          </a:solidFill>
                        </a:rPr>
                        <a:t>NIDDK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tc>
                  <a:txBody>
                    <a:bodyPr/>
                    <a:lstStyle/>
                    <a:p>
                      <a:pPr algn="ctr"/>
                      <a:r>
                        <a:rPr lang="en-US" sz="1300" b="0">
                          <a:solidFill>
                            <a:schemeClr val="tx1">
                              <a:lumMod val="50000"/>
                            </a:schemeClr>
                          </a:solidFill>
                        </a:rPr>
                        <a:t>774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tc>
                  <a:txBody>
                    <a:bodyPr/>
                    <a:lstStyle/>
                    <a:p>
                      <a:pPr algn="ctr"/>
                      <a:r>
                        <a:rPr lang="en-US" sz="1300" b="0">
                          <a:solidFill>
                            <a:schemeClr val="tx1">
                              <a:lumMod val="50000"/>
                            </a:schemeClr>
                          </a:solidFill>
                        </a:rPr>
                        <a:t>473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tc>
                  <a:txBody>
                    <a:bodyPr/>
                    <a:lstStyle/>
                    <a:p>
                      <a:pPr algn="ctr"/>
                      <a:r>
                        <a:rPr lang="en-US" sz="1300" b="0">
                          <a:solidFill>
                            <a:schemeClr val="tx1">
                              <a:lumMod val="50000"/>
                            </a:schemeClr>
                          </a:solidFill>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extLst>
                  <a:ext uri="{0D108BD9-81ED-4DB2-BD59-A6C34878D82A}">
                    <a16:rowId xmlns:a16="http://schemas.microsoft.com/office/drawing/2014/main" val="3790862585"/>
                  </a:ext>
                </a:extLst>
              </a:tr>
              <a:tr h="291423">
                <a:tc>
                  <a:txBody>
                    <a:bodyPr/>
                    <a:lstStyle/>
                    <a:p>
                      <a:pPr algn="ctr"/>
                      <a:r>
                        <a:rPr lang="en-US" sz="1300" b="1">
                          <a:solidFill>
                            <a:schemeClr val="tx1">
                              <a:lumMod val="50000"/>
                            </a:schemeClr>
                          </a:solidFill>
                        </a:rPr>
                        <a:t>NIGMS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tc>
                  <a:txBody>
                    <a:bodyPr/>
                    <a:lstStyle/>
                    <a:p>
                      <a:pPr algn="ctr"/>
                      <a:r>
                        <a:rPr lang="en-US" sz="1300" b="0">
                          <a:solidFill>
                            <a:schemeClr val="tx1">
                              <a:lumMod val="50000"/>
                            </a:schemeClr>
                          </a:solidFill>
                        </a:rPr>
                        <a:t>362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tc>
                  <a:txBody>
                    <a:bodyPr/>
                    <a:lstStyle/>
                    <a:p>
                      <a:pPr algn="ctr"/>
                      <a:r>
                        <a:rPr lang="en-US" sz="1300" b="0">
                          <a:solidFill>
                            <a:schemeClr val="tx1">
                              <a:lumMod val="50000"/>
                            </a:schemeClr>
                          </a:solidFill>
                        </a:rPr>
                        <a:t>266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tc>
                  <a:txBody>
                    <a:bodyPr/>
                    <a:lstStyle/>
                    <a:p>
                      <a:pPr algn="ctr"/>
                      <a:r>
                        <a:rPr lang="en-US" sz="1300" b="0">
                          <a:solidFill>
                            <a:schemeClr val="tx1">
                              <a:lumMod val="50000"/>
                            </a:schemeClr>
                          </a:solidFill>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extLst>
                  <a:ext uri="{0D108BD9-81ED-4DB2-BD59-A6C34878D82A}">
                    <a16:rowId xmlns:a16="http://schemas.microsoft.com/office/drawing/2014/main" val="3738034661"/>
                  </a:ext>
                </a:extLst>
              </a:tr>
              <a:tr h="291423">
                <a:tc>
                  <a:txBody>
                    <a:bodyPr/>
                    <a:lstStyle/>
                    <a:p>
                      <a:pPr algn="ctr"/>
                      <a:r>
                        <a:rPr lang="en-US" sz="1300" b="1">
                          <a:solidFill>
                            <a:schemeClr val="tx1">
                              <a:lumMod val="50000"/>
                            </a:schemeClr>
                          </a:solidFill>
                        </a:rPr>
                        <a:t>NINDS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tc>
                  <a:txBody>
                    <a:bodyPr/>
                    <a:lstStyle/>
                    <a:p>
                      <a:pPr algn="ctr"/>
                      <a:r>
                        <a:rPr lang="en-US" sz="1300" b="0">
                          <a:solidFill>
                            <a:schemeClr val="tx1">
                              <a:lumMod val="50000"/>
                            </a:schemeClr>
                          </a:solidFill>
                        </a:rPr>
                        <a:t>1092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tc>
                  <a:txBody>
                    <a:bodyPr/>
                    <a:lstStyle/>
                    <a:p>
                      <a:pPr algn="ctr"/>
                      <a:r>
                        <a:rPr lang="en-US" sz="1300" b="0">
                          <a:solidFill>
                            <a:schemeClr val="tx1">
                              <a:lumMod val="50000"/>
                            </a:schemeClr>
                          </a:solidFill>
                        </a:rPr>
                        <a:t>906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tc>
                  <a:txBody>
                    <a:bodyPr/>
                    <a:lstStyle/>
                    <a:p>
                      <a:pPr algn="ctr"/>
                      <a:r>
                        <a:rPr lang="en-US" sz="1300" b="0">
                          <a:solidFill>
                            <a:schemeClr val="tx1">
                              <a:lumMod val="50000"/>
                            </a:schemeClr>
                          </a:solidFill>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extLst>
                  <a:ext uri="{0D108BD9-81ED-4DB2-BD59-A6C34878D82A}">
                    <a16:rowId xmlns:a16="http://schemas.microsoft.com/office/drawing/2014/main" val="2578495491"/>
                  </a:ext>
                </a:extLst>
              </a:tr>
              <a:tr h="291423">
                <a:tc>
                  <a:txBody>
                    <a:bodyPr/>
                    <a:lstStyle/>
                    <a:p>
                      <a:pPr algn="ctr"/>
                      <a:r>
                        <a:rPr lang="en-US" sz="1300" b="1">
                          <a:solidFill>
                            <a:schemeClr val="tx1">
                              <a:lumMod val="50000"/>
                            </a:schemeClr>
                          </a:solidFill>
                        </a:rPr>
                        <a:t>NINR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tc>
                  <a:txBody>
                    <a:bodyPr/>
                    <a:lstStyle/>
                    <a:p>
                      <a:pPr algn="ctr"/>
                      <a:r>
                        <a:rPr lang="en-US" sz="1300" b="0">
                          <a:solidFill>
                            <a:schemeClr val="tx1">
                              <a:lumMod val="50000"/>
                            </a:schemeClr>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tc>
                  <a:txBody>
                    <a:bodyPr/>
                    <a:lstStyle/>
                    <a:p>
                      <a:pPr algn="ctr"/>
                      <a:r>
                        <a:rPr lang="en-US" sz="1300" b="0">
                          <a:solidFill>
                            <a:schemeClr val="tx1">
                              <a:lumMod val="50000"/>
                            </a:schemeClr>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tc>
                  <a:txBody>
                    <a:bodyPr/>
                    <a:lstStyle/>
                    <a:p>
                      <a:pPr algn="ctr"/>
                      <a:r>
                        <a:rPr lang="en-US" sz="1300" b="0">
                          <a:solidFill>
                            <a:schemeClr val="tx1">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3F2"/>
                    </a:solidFill>
                  </a:tcPr>
                </a:tc>
                <a:extLst>
                  <a:ext uri="{0D108BD9-81ED-4DB2-BD59-A6C34878D82A}">
                    <a16:rowId xmlns:a16="http://schemas.microsoft.com/office/drawing/2014/main" val="3593659001"/>
                  </a:ext>
                </a:extLst>
              </a:tr>
              <a:tr h="291423">
                <a:tc>
                  <a:txBody>
                    <a:bodyPr/>
                    <a:lstStyle/>
                    <a:p>
                      <a:pPr algn="ctr"/>
                      <a:r>
                        <a:rPr lang="en-US" sz="1300" b="1">
                          <a:solidFill>
                            <a:schemeClr val="tx1">
                              <a:lumMod val="50000"/>
                            </a:schemeClr>
                          </a:solidFill>
                        </a:rPr>
                        <a:t>ALL DACS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tc>
                  <a:txBody>
                    <a:bodyPr/>
                    <a:lstStyle/>
                    <a:p>
                      <a:pPr algn="ctr"/>
                      <a:r>
                        <a:rPr lang="en-US" sz="1300" b="0">
                          <a:solidFill>
                            <a:schemeClr val="tx1">
                              <a:lumMod val="50000"/>
                            </a:schemeClr>
                          </a:solidFill>
                        </a:rPr>
                        <a:t>31317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tc>
                  <a:txBody>
                    <a:bodyPr/>
                    <a:lstStyle/>
                    <a:p>
                      <a:pPr algn="ctr"/>
                      <a:r>
                        <a:rPr lang="en-US" sz="1300" b="0">
                          <a:solidFill>
                            <a:schemeClr val="tx1">
                              <a:lumMod val="50000"/>
                            </a:schemeClr>
                          </a:solidFill>
                        </a:rPr>
                        <a:t>25299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tc>
                  <a:txBody>
                    <a:bodyPr/>
                    <a:lstStyle/>
                    <a:p>
                      <a:pPr algn="ctr"/>
                      <a:r>
                        <a:rPr lang="en-US" sz="1300" b="0" dirty="0">
                          <a:solidFill>
                            <a:schemeClr val="tx1">
                              <a:lumMod val="50000"/>
                            </a:schemeClr>
                          </a:solidFill>
                        </a:rPr>
                        <a:t>3560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8FC"/>
                    </a:solidFill>
                  </a:tcPr>
                </a:tc>
                <a:extLst>
                  <a:ext uri="{0D108BD9-81ED-4DB2-BD59-A6C34878D82A}">
                    <a16:rowId xmlns:a16="http://schemas.microsoft.com/office/drawing/2014/main" val="161357730"/>
                  </a:ext>
                </a:extLst>
              </a:tr>
            </a:tbl>
          </a:graphicData>
        </a:graphic>
      </p:graphicFrame>
      <p:sp>
        <p:nvSpPr>
          <p:cNvPr id="24" name="Rectangle: Rounded Corners 16">
            <a:extLst>
              <a:ext uri="{FF2B5EF4-FFF2-40B4-BE49-F238E27FC236}">
                <a16:creationId xmlns:a16="http://schemas.microsoft.com/office/drawing/2014/main" id="{8CB5F22E-966A-F04E-8C90-B90625BBB287}"/>
              </a:ext>
              <a:ext uri="{C183D7F6-B498-43B3-948B-1728B52AA6E4}">
                <adec:decorative xmlns:adec="http://schemas.microsoft.com/office/drawing/2017/decorative" val="1"/>
              </a:ext>
            </a:extLst>
          </p:cNvPr>
          <p:cNvSpPr/>
          <p:nvPr/>
        </p:nvSpPr>
        <p:spPr>
          <a:xfrm>
            <a:off x="6873795" y="2868681"/>
            <a:ext cx="5089025" cy="30479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IH - National Cancer Institute">
            <a:extLst>
              <a:ext uri="{FF2B5EF4-FFF2-40B4-BE49-F238E27FC236}">
                <a16:creationId xmlns:a16="http://schemas.microsoft.com/office/drawing/2014/main" id="{8C5F1238-FACA-4372-A220-45E15DDFE696}"/>
              </a:ext>
            </a:extLst>
          </p:cNvPr>
          <p:cNvPicPr>
            <a:picLocks noChangeAspect="1"/>
          </p:cNvPicPr>
          <p:nvPr/>
        </p:nvPicPr>
        <p:blipFill>
          <a:blip r:embed="rId5"/>
          <a:stretch>
            <a:fillRect/>
          </a:stretch>
        </p:blipFill>
        <p:spPr>
          <a:xfrm>
            <a:off x="75924" y="6347817"/>
            <a:ext cx="2658086" cy="451143"/>
          </a:xfrm>
          <a:prstGeom prst="rect">
            <a:avLst/>
          </a:prstGeom>
        </p:spPr>
      </p:pic>
    </p:spTree>
    <p:extLst>
      <p:ext uri="{BB962C8B-B14F-4D97-AF65-F5344CB8AC3E}">
        <p14:creationId xmlns:p14="http://schemas.microsoft.com/office/powerpoint/2010/main" val="3580651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D63B07DC-C5BB-174B-8757-5CACAE0B2111}"/>
              </a:ext>
              <a:ext uri="{C183D7F6-B498-43B3-948B-1728B52AA6E4}">
                <adec:decorative xmlns:adec="http://schemas.microsoft.com/office/drawing/2017/decorative" val="1"/>
              </a:ext>
            </a:extLst>
          </p:cNvPr>
          <p:cNvGrpSpPr/>
          <p:nvPr/>
        </p:nvGrpSpPr>
        <p:grpSpPr>
          <a:xfrm>
            <a:off x="196218" y="266968"/>
            <a:ext cx="611975" cy="556192"/>
            <a:chOff x="1487317" y="2957153"/>
            <a:chExt cx="1294109" cy="1294109"/>
          </a:xfrm>
        </p:grpSpPr>
        <p:sp>
          <p:nvSpPr>
            <p:cNvPr id="29" name="Rectangle 28">
              <a:extLst>
                <a:ext uri="{FF2B5EF4-FFF2-40B4-BE49-F238E27FC236}">
                  <a16:creationId xmlns:a16="http://schemas.microsoft.com/office/drawing/2014/main" id="{D10076CB-9643-6449-A917-231AA4E6727B}"/>
                </a:ext>
              </a:extLst>
            </p:cNvPr>
            <p:cNvSpPr/>
            <p:nvPr/>
          </p:nvSpPr>
          <p:spPr>
            <a:xfrm>
              <a:off x="1487317" y="2957153"/>
              <a:ext cx="1294109" cy="129410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srgbClr val="FFFFFF"/>
                </a:solidFill>
                <a:latin typeface="Arial"/>
              </a:endParaRPr>
            </a:p>
          </p:txBody>
        </p:sp>
        <p:pic>
          <p:nvPicPr>
            <p:cNvPr id="30" name="Graphic 29" descr="Checklist">
              <a:extLst>
                <a:ext uri="{FF2B5EF4-FFF2-40B4-BE49-F238E27FC236}">
                  <a16:creationId xmlns:a16="http://schemas.microsoft.com/office/drawing/2014/main" id="{FA9164A1-8BAB-DC47-B2D3-EA98CF94EF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66742" y="3036579"/>
              <a:ext cx="1135256" cy="1135256"/>
            </a:xfrm>
            <a:prstGeom prst="rect">
              <a:avLst/>
            </a:prstGeom>
          </p:spPr>
        </p:pic>
      </p:grpSp>
      <p:sp>
        <p:nvSpPr>
          <p:cNvPr id="20" name="Title 1">
            <a:extLst>
              <a:ext uri="{FF2B5EF4-FFF2-40B4-BE49-F238E27FC236}">
                <a16:creationId xmlns:a16="http://schemas.microsoft.com/office/drawing/2014/main" id="{074B4A6F-B520-914D-A033-817BA1B3E4C3}"/>
              </a:ext>
            </a:extLst>
          </p:cNvPr>
          <p:cNvSpPr txBox="1">
            <a:spLocks noGrp="1"/>
          </p:cNvSpPr>
          <p:nvPr>
            <p:ph type="title" idx="4294967295"/>
          </p:nvPr>
        </p:nvSpPr>
        <p:spPr bwMode="auto">
          <a:xfrm>
            <a:off x="1062701" y="314510"/>
            <a:ext cx="7100551" cy="528562"/>
          </a:xfrm>
          <a:prstGeom prst="rect">
            <a:avLst/>
          </a:prstGeom>
          <a:solidFill>
            <a:schemeClr val="bg1"/>
          </a:solid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609585" rtl="0" eaLnBrk="1" fontAlgn="base" hangingPunct="1">
              <a:spcBef>
                <a:spcPct val="0"/>
              </a:spcBef>
              <a:spcAft>
                <a:spcPct val="0"/>
              </a:spcAft>
              <a:defRPr sz="3200" b="0" kern="1200">
                <a:solidFill>
                  <a:srgbClr val="123E57"/>
                </a:solidFill>
                <a:latin typeface="+mj-lt"/>
                <a:ea typeface="ＭＳ Ｐゴシック" charset="0"/>
                <a:cs typeface="SapientSansBold"/>
              </a:defRPr>
            </a:lvl1pPr>
            <a:lvl2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2pPr>
            <a:lvl3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3pPr>
            <a:lvl4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4pPr>
            <a:lvl5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5pPr>
            <a:lvl6pPr marL="609585" algn="l" defTabSz="609585" rtl="0" eaLnBrk="1" fontAlgn="base" hangingPunct="1">
              <a:spcBef>
                <a:spcPct val="0"/>
              </a:spcBef>
              <a:spcAft>
                <a:spcPct val="0"/>
              </a:spcAft>
              <a:defRPr sz="4933">
                <a:solidFill>
                  <a:schemeClr val="tx2"/>
                </a:solidFill>
                <a:latin typeface="SapientCentroSlab-Light" charset="0"/>
                <a:ea typeface="ＭＳ Ｐゴシック" charset="0"/>
              </a:defRPr>
            </a:lvl6pPr>
            <a:lvl7pPr marL="1219170" algn="l" defTabSz="609585" rtl="0" eaLnBrk="1" fontAlgn="base" hangingPunct="1">
              <a:spcBef>
                <a:spcPct val="0"/>
              </a:spcBef>
              <a:spcAft>
                <a:spcPct val="0"/>
              </a:spcAft>
              <a:defRPr sz="4933">
                <a:solidFill>
                  <a:schemeClr val="tx2"/>
                </a:solidFill>
                <a:latin typeface="SapientCentroSlab-Light" charset="0"/>
                <a:ea typeface="ＭＳ Ｐゴシック" charset="0"/>
              </a:defRPr>
            </a:lvl7pPr>
            <a:lvl8pPr marL="1828754" algn="l" defTabSz="609585" rtl="0" eaLnBrk="1" fontAlgn="base" hangingPunct="1">
              <a:spcBef>
                <a:spcPct val="0"/>
              </a:spcBef>
              <a:spcAft>
                <a:spcPct val="0"/>
              </a:spcAft>
              <a:defRPr sz="4933">
                <a:solidFill>
                  <a:schemeClr val="tx2"/>
                </a:solidFill>
                <a:latin typeface="SapientCentroSlab-Light" charset="0"/>
                <a:ea typeface="ＭＳ Ｐゴシック" charset="0"/>
              </a:defRPr>
            </a:lvl8pPr>
            <a:lvl9pPr marL="2438339" algn="l" defTabSz="609585" rtl="0" eaLnBrk="1" fontAlgn="base" hangingPunct="1">
              <a:spcBef>
                <a:spcPct val="0"/>
              </a:spcBef>
              <a:spcAft>
                <a:spcPct val="0"/>
              </a:spcAft>
              <a:defRPr sz="4933">
                <a:solidFill>
                  <a:schemeClr val="tx2"/>
                </a:solidFill>
                <a:latin typeface="SapientCentroSlab-Light" charset="0"/>
                <a:ea typeface="ＭＳ Ｐゴシック" charset="0"/>
              </a:defRPr>
            </a:lvl9p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33266"/>
                </a:solidFill>
                <a:effectLst/>
                <a:uLnTx/>
                <a:uFillTx/>
                <a:latin typeface="Arial"/>
                <a:ea typeface="ＭＳ Ｐゴシック" charset="0"/>
                <a:cs typeface="SapientSansBold"/>
              </a:rPr>
              <a:t>ODS Data Access Centralization</a:t>
            </a:r>
          </a:p>
        </p:txBody>
      </p:sp>
      <p:sp>
        <p:nvSpPr>
          <p:cNvPr id="2" name="Rectangle: Rounded Corners 1">
            <a:extLst>
              <a:ext uri="{FF2B5EF4-FFF2-40B4-BE49-F238E27FC236}">
                <a16:creationId xmlns:a16="http://schemas.microsoft.com/office/drawing/2014/main" id="{06FDDCC5-F1FC-4C11-BC34-4C4F0C99FC81}"/>
              </a:ext>
            </a:extLst>
          </p:cNvPr>
          <p:cNvSpPr/>
          <p:nvPr/>
        </p:nvSpPr>
        <p:spPr>
          <a:xfrm>
            <a:off x="5515990" y="2263756"/>
            <a:ext cx="6525023" cy="3209786"/>
          </a:xfrm>
          <a:prstGeom prst="roundRect">
            <a:avLst/>
          </a:prstGeom>
          <a:solidFill>
            <a:srgbClr val="FDFCF9"/>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228600" indent="-228600" defTabSz="685800" fontAlgn="auto">
              <a:lnSpc>
                <a:spcPct val="110000"/>
              </a:lnSpc>
              <a:spcBef>
                <a:spcPts val="0"/>
              </a:spcBef>
              <a:spcAft>
                <a:spcPts val="1200"/>
              </a:spcAft>
              <a:buClr>
                <a:srgbClr val="C00000"/>
              </a:buClr>
              <a:buSzPct val="120000"/>
              <a:buFont typeface="Wingdings" pitchFamily="2" charset="2"/>
              <a:buChar char="§"/>
            </a:pPr>
            <a:endParaRPr lang="en-US" b="1" dirty="0">
              <a:solidFill>
                <a:srgbClr val="123F57"/>
              </a:solidFill>
              <a:latin typeface="Arial"/>
            </a:endParaRPr>
          </a:p>
          <a:p>
            <a:pPr marL="228600" indent="-228600" defTabSz="685800" fontAlgn="auto">
              <a:lnSpc>
                <a:spcPct val="110000"/>
              </a:lnSpc>
              <a:spcBef>
                <a:spcPts val="0"/>
              </a:spcBef>
              <a:spcAft>
                <a:spcPts val="1200"/>
              </a:spcAft>
              <a:buClr>
                <a:srgbClr val="C00000"/>
              </a:buClr>
              <a:buSzPct val="120000"/>
              <a:buFont typeface="Wingdings" pitchFamily="2" charset="2"/>
              <a:buChar char="§"/>
            </a:pPr>
            <a:r>
              <a:rPr lang="en-US" b="1" dirty="0">
                <a:solidFill>
                  <a:srgbClr val="123F57"/>
                </a:solidFill>
                <a:latin typeface="Arial"/>
              </a:rPr>
              <a:t>Implemented multiple team approach </a:t>
            </a:r>
          </a:p>
          <a:p>
            <a:pPr marL="228600" lvl="1" indent="-228600" defTabSz="685800" fontAlgn="auto">
              <a:lnSpc>
                <a:spcPct val="110000"/>
              </a:lnSpc>
              <a:spcBef>
                <a:spcPts val="0"/>
              </a:spcBef>
              <a:spcAft>
                <a:spcPts val="600"/>
              </a:spcAft>
              <a:buClr>
                <a:srgbClr val="C00000"/>
              </a:buClr>
              <a:buSzPct val="120000"/>
              <a:buFont typeface="Wingdings" panose="05000000000000000000" pitchFamily="2" charset="2"/>
              <a:buChar char="§"/>
            </a:pPr>
            <a:r>
              <a:rPr lang="en-US" b="1" dirty="0">
                <a:solidFill>
                  <a:srgbClr val="123F57"/>
                </a:solidFill>
                <a:latin typeface="Arial"/>
              </a:rPr>
              <a:t>Expedited reviews </a:t>
            </a:r>
            <a:r>
              <a:rPr lang="en-US" dirty="0">
                <a:solidFill>
                  <a:srgbClr val="123F57"/>
                </a:solidFill>
                <a:latin typeface="Arial"/>
              </a:rPr>
              <a:t> for datasets with broader data uses</a:t>
            </a:r>
          </a:p>
          <a:p>
            <a:pPr marL="406400" lvl="1" indent="-220663" defTabSz="685800" fontAlgn="auto">
              <a:lnSpc>
                <a:spcPct val="110000"/>
              </a:lnSpc>
              <a:spcBef>
                <a:spcPts val="0"/>
              </a:spcBef>
              <a:spcAft>
                <a:spcPts val="600"/>
              </a:spcAft>
              <a:buClr>
                <a:srgbClr val="C00000"/>
              </a:buClr>
              <a:buSzPct val="120000"/>
              <a:buFont typeface="Arial" panose="020B0604020202020204" pitchFamily="34" charset="0"/>
              <a:buChar char="-"/>
            </a:pPr>
            <a:r>
              <a:rPr lang="en-US" dirty="0">
                <a:solidFill>
                  <a:srgbClr val="123F57"/>
                </a:solidFill>
              </a:rPr>
              <a:t>General Research Use</a:t>
            </a:r>
          </a:p>
          <a:p>
            <a:pPr marL="406400" lvl="1" indent="-220663" defTabSz="685800" fontAlgn="auto">
              <a:lnSpc>
                <a:spcPct val="110000"/>
              </a:lnSpc>
              <a:spcBef>
                <a:spcPts val="0"/>
              </a:spcBef>
              <a:spcAft>
                <a:spcPts val="600"/>
              </a:spcAft>
              <a:buClr>
                <a:srgbClr val="C00000"/>
              </a:buClr>
              <a:buSzPct val="120000"/>
              <a:buFont typeface="Arial" panose="020B0604020202020204" pitchFamily="34" charset="0"/>
              <a:buChar char="-"/>
            </a:pPr>
            <a:r>
              <a:rPr lang="en-US" dirty="0">
                <a:solidFill>
                  <a:srgbClr val="123F57"/>
                </a:solidFill>
                <a:latin typeface="Arial"/>
              </a:rPr>
              <a:t>Health, Medical &amp; Biomedical</a:t>
            </a:r>
          </a:p>
          <a:p>
            <a:pPr marL="406400" lvl="1" indent="-220663" defTabSz="685800" fontAlgn="auto">
              <a:lnSpc>
                <a:spcPct val="110000"/>
              </a:lnSpc>
              <a:spcBef>
                <a:spcPts val="0"/>
              </a:spcBef>
              <a:spcAft>
                <a:spcPts val="600"/>
              </a:spcAft>
              <a:buClr>
                <a:srgbClr val="C00000"/>
              </a:buClr>
              <a:buSzPct val="120000"/>
              <a:buFont typeface="Arial" panose="020B0604020202020204" pitchFamily="34" charset="0"/>
              <a:buChar char="-"/>
            </a:pPr>
            <a:r>
              <a:rPr lang="en-US" dirty="0">
                <a:solidFill>
                  <a:srgbClr val="123F57"/>
                </a:solidFill>
                <a:latin typeface="Arial"/>
              </a:rPr>
              <a:t>Disease Specific Cancer</a:t>
            </a:r>
          </a:p>
          <a:p>
            <a:pPr marL="406400" lvl="1" indent="-220663" defTabSz="685800" fontAlgn="auto">
              <a:lnSpc>
                <a:spcPct val="110000"/>
              </a:lnSpc>
              <a:spcBef>
                <a:spcPts val="0"/>
              </a:spcBef>
              <a:spcAft>
                <a:spcPts val="600"/>
              </a:spcAft>
              <a:buClr>
                <a:srgbClr val="C00000"/>
              </a:buClr>
              <a:buSzPct val="120000"/>
              <a:buFont typeface="Arial" panose="020B0604020202020204" pitchFamily="34" charset="0"/>
              <a:buChar char="-"/>
            </a:pPr>
            <a:endParaRPr lang="en-US" dirty="0">
              <a:solidFill>
                <a:srgbClr val="123F57"/>
              </a:solidFill>
              <a:latin typeface="Arial"/>
            </a:endParaRPr>
          </a:p>
        </p:txBody>
      </p:sp>
      <p:pic>
        <p:nvPicPr>
          <p:cNvPr id="8" name="Picture 7" descr="NIH- National Cancer Institute ">
            <a:extLst>
              <a:ext uri="{FF2B5EF4-FFF2-40B4-BE49-F238E27FC236}">
                <a16:creationId xmlns:a16="http://schemas.microsoft.com/office/drawing/2014/main" id="{E202F95E-EDF9-4B1F-B563-EB8DC03AB818}"/>
              </a:ext>
            </a:extLst>
          </p:cNvPr>
          <p:cNvPicPr>
            <a:picLocks noChangeAspect="1"/>
          </p:cNvPicPr>
          <p:nvPr/>
        </p:nvPicPr>
        <p:blipFill>
          <a:blip r:embed="rId5"/>
          <a:stretch>
            <a:fillRect/>
          </a:stretch>
        </p:blipFill>
        <p:spPr>
          <a:xfrm>
            <a:off x="196218" y="6495480"/>
            <a:ext cx="1993565" cy="341406"/>
          </a:xfrm>
          <a:prstGeom prst="rect">
            <a:avLst/>
          </a:prstGeom>
        </p:spPr>
      </p:pic>
      <p:grpSp>
        <p:nvGrpSpPr>
          <p:cNvPr id="9" name="Group 8" descr="As show in the chart, before the office of data sharing centralized NCI's data access committees, more than 53,000 data access requests were processed with an average wait time of 24 days. Since ODS was implemented in July 2018, more than 88,000 requests were submitted and the wait time has only be half day for responses.">
            <a:extLst>
              <a:ext uri="{FF2B5EF4-FFF2-40B4-BE49-F238E27FC236}">
                <a16:creationId xmlns:a16="http://schemas.microsoft.com/office/drawing/2014/main" id="{188171F2-7C7A-42A0-92C7-FB58EDFC9829}"/>
              </a:ext>
            </a:extLst>
          </p:cNvPr>
          <p:cNvGrpSpPr/>
          <p:nvPr/>
        </p:nvGrpSpPr>
        <p:grpSpPr>
          <a:xfrm>
            <a:off x="102210" y="1203863"/>
            <a:ext cx="6671338" cy="5271705"/>
            <a:chOff x="102210" y="1203863"/>
            <a:chExt cx="6671338" cy="5271705"/>
          </a:xfrm>
        </p:grpSpPr>
        <p:grpSp>
          <p:nvGrpSpPr>
            <p:cNvPr id="10" name="Group 9">
              <a:extLst>
                <a:ext uri="{FF2B5EF4-FFF2-40B4-BE49-F238E27FC236}">
                  <a16:creationId xmlns:a16="http://schemas.microsoft.com/office/drawing/2014/main" id="{330EAE99-5430-454E-B0C2-DD5239FBBC0A}"/>
                </a:ext>
              </a:extLst>
            </p:cNvPr>
            <p:cNvGrpSpPr/>
            <p:nvPr/>
          </p:nvGrpSpPr>
          <p:grpSpPr>
            <a:xfrm>
              <a:off x="3460874" y="1203863"/>
              <a:ext cx="2488151" cy="507831"/>
              <a:chOff x="3626018" y="5446420"/>
              <a:chExt cx="2176908" cy="507831"/>
            </a:xfrm>
          </p:grpSpPr>
          <p:sp>
            <p:nvSpPr>
              <p:cNvPr id="24" name="Rectangle 23">
                <a:extLst>
                  <a:ext uri="{FF2B5EF4-FFF2-40B4-BE49-F238E27FC236}">
                    <a16:creationId xmlns:a16="http://schemas.microsoft.com/office/drawing/2014/main" id="{4F3037E6-7217-4C9D-98DA-053FA210DCDD}"/>
                  </a:ext>
                </a:extLst>
              </p:cNvPr>
              <p:cNvSpPr/>
              <p:nvPr/>
            </p:nvSpPr>
            <p:spPr>
              <a:xfrm>
                <a:off x="3626018" y="5485172"/>
                <a:ext cx="194289" cy="200435"/>
              </a:xfrm>
              <a:prstGeom prst="rect">
                <a:avLst/>
              </a:prstGeom>
              <a:solidFill>
                <a:srgbClr val="BC103E"/>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FFFFFF"/>
                  </a:solidFill>
                  <a:latin typeface="Arial"/>
                </a:endParaRPr>
              </a:p>
            </p:txBody>
          </p:sp>
          <p:sp>
            <p:nvSpPr>
              <p:cNvPr id="25" name="TextBox 24">
                <a:extLst>
                  <a:ext uri="{FF2B5EF4-FFF2-40B4-BE49-F238E27FC236}">
                    <a16:creationId xmlns:a16="http://schemas.microsoft.com/office/drawing/2014/main" id="{0234D127-CDDE-41C1-811A-EFC87435769E}"/>
                  </a:ext>
                </a:extLst>
              </p:cNvPr>
              <p:cNvSpPr txBox="1"/>
              <p:nvPr/>
            </p:nvSpPr>
            <p:spPr>
              <a:xfrm>
                <a:off x="3809759" y="5446420"/>
                <a:ext cx="1993167" cy="507831"/>
              </a:xfrm>
              <a:prstGeom prst="rect">
                <a:avLst/>
              </a:prstGeom>
              <a:noFill/>
            </p:spPr>
            <p:txBody>
              <a:bodyPr wrap="square" rtlCol="0">
                <a:spAutoFit/>
              </a:bodyPr>
              <a:lstStyle/>
              <a:p>
                <a:pPr defTabSz="685800" fontAlgn="auto">
                  <a:spcBef>
                    <a:spcPts val="0"/>
                  </a:spcBef>
                  <a:spcAft>
                    <a:spcPts val="0"/>
                  </a:spcAft>
                </a:pPr>
                <a:r>
                  <a:rPr lang="en-US" sz="1350" b="1">
                    <a:solidFill>
                      <a:srgbClr val="606060">
                        <a:lumMod val="50000"/>
                      </a:srgbClr>
                    </a:solidFill>
                    <a:latin typeface="Arial"/>
                    <a:cs typeface="+mn-cs"/>
                  </a:rPr>
                  <a:t>Response Time (Days)</a:t>
                </a:r>
              </a:p>
            </p:txBody>
          </p:sp>
        </p:grpSp>
        <p:grpSp>
          <p:nvGrpSpPr>
            <p:cNvPr id="11" name="Group 10">
              <a:extLst>
                <a:ext uri="{FF2B5EF4-FFF2-40B4-BE49-F238E27FC236}">
                  <a16:creationId xmlns:a16="http://schemas.microsoft.com/office/drawing/2014/main" id="{86CB7ECB-983D-4DDD-BB05-EF325AE8B89E}"/>
                </a:ext>
              </a:extLst>
            </p:cNvPr>
            <p:cNvGrpSpPr/>
            <p:nvPr/>
          </p:nvGrpSpPr>
          <p:grpSpPr>
            <a:xfrm>
              <a:off x="510912" y="1203863"/>
              <a:ext cx="2875013" cy="307777"/>
              <a:chOff x="466062" y="5451767"/>
              <a:chExt cx="2875013" cy="307777"/>
            </a:xfrm>
          </p:grpSpPr>
          <p:sp>
            <p:nvSpPr>
              <p:cNvPr id="22" name="Rectangle 21">
                <a:extLst>
                  <a:ext uri="{FF2B5EF4-FFF2-40B4-BE49-F238E27FC236}">
                    <a16:creationId xmlns:a16="http://schemas.microsoft.com/office/drawing/2014/main" id="{B9F2017E-477B-4A42-8073-A3C158761568}"/>
                  </a:ext>
                </a:extLst>
              </p:cNvPr>
              <p:cNvSpPr/>
              <p:nvPr/>
            </p:nvSpPr>
            <p:spPr>
              <a:xfrm>
                <a:off x="466062" y="5503712"/>
                <a:ext cx="222068" cy="195943"/>
              </a:xfrm>
              <a:prstGeom prst="rect">
                <a:avLst/>
              </a:prstGeom>
              <a:solidFill>
                <a:srgbClr val="123F57"/>
              </a:solidFill>
              <a:ln>
                <a:solidFill>
                  <a:srgbClr val="123F57"/>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FFFFFF"/>
                  </a:solidFill>
                  <a:latin typeface="Arial"/>
                </a:endParaRPr>
              </a:p>
            </p:txBody>
          </p:sp>
          <p:sp>
            <p:nvSpPr>
              <p:cNvPr id="23" name="TextBox 22">
                <a:extLst>
                  <a:ext uri="{FF2B5EF4-FFF2-40B4-BE49-F238E27FC236}">
                    <a16:creationId xmlns:a16="http://schemas.microsoft.com/office/drawing/2014/main" id="{C1FBCD15-EA06-41CF-9A2E-F6F21C2F7C60}"/>
                  </a:ext>
                </a:extLst>
              </p:cNvPr>
              <p:cNvSpPr txBox="1"/>
              <p:nvPr/>
            </p:nvSpPr>
            <p:spPr>
              <a:xfrm>
                <a:off x="696560" y="5451767"/>
                <a:ext cx="2644515" cy="307777"/>
              </a:xfrm>
              <a:prstGeom prst="rect">
                <a:avLst/>
              </a:prstGeom>
              <a:noFill/>
            </p:spPr>
            <p:txBody>
              <a:bodyPr wrap="square" rtlCol="0">
                <a:spAutoFit/>
              </a:bodyPr>
              <a:lstStyle/>
              <a:p>
                <a:pPr defTabSz="685800" fontAlgn="auto">
                  <a:spcBef>
                    <a:spcPts val="0"/>
                  </a:spcBef>
                  <a:spcAft>
                    <a:spcPts val="0"/>
                  </a:spcAft>
                </a:pPr>
                <a:r>
                  <a:rPr lang="en-US" sz="1400" b="1">
                    <a:solidFill>
                      <a:srgbClr val="606060">
                        <a:lumMod val="50000"/>
                      </a:srgbClr>
                    </a:solidFill>
                    <a:latin typeface="Arial"/>
                    <a:cs typeface="+mn-cs"/>
                  </a:rPr>
                  <a:t>Data Access Requests (x100)</a:t>
                </a:r>
              </a:p>
            </p:txBody>
          </p:sp>
        </p:grpSp>
        <p:grpSp>
          <p:nvGrpSpPr>
            <p:cNvPr id="13" name="Group 12">
              <a:extLst>
                <a:ext uri="{FF2B5EF4-FFF2-40B4-BE49-F238E27FC236}">
                  <a16:creationId xmlns:a16="http://schemas.microsoft.com/office/drawing/2014/main" id="{BE7881FA-3F45-4317-8D17-65D728FBE8DE}"/>
                </a:ext>
              </a:extLst>
            </p:cNvPr>
            <p:cNvGrpSpPr/>
            <p:nvPr/>
          </p:nvGrpSpPr>
          <p:grpSpPr>
            <a:xfrm>
              <a:off x="102210" y="1475438"/>
              <a:ext cx="6671338" cy="5000130"/>
              <a:chOff x="466062" y="1229674"/>
              <a:chExt cx="6264938" cy="4560908"/>
            </a:xfrm>
          </p:grpSpPr>
          <p:graphicFrame>
            <p:nvGraphicFramePr>
              <p:cNvPr id="14" name="Chart 13">
                <a:extLst>
                  <a:ext uri="{FF2B5EF4-FFF2-40B4-BE49-F238E27FC236}">
                    <a16:creationId xmlns:a16="http://schemas.microsoft.com/office/drawing/2014/main" id="{EEE6E035-F370-41E9-9DD3-7F521D733A3A}"/>
                  </a:ext>
                </a:extLst>
              </p:cNvPr>
              <p:cNvGraphicFramePr/>
              <p:nvPr>
                <p:extLst>
                  <p:ext uri="{D42A27DB-BD31-4B8C-83A1-F6EECF244321}">
                    <p14:modId xmlns:p14="http://schemas.microsoft.com/office/powerpoint/2010/main" val="2419113751"/>
                  </p:ext>
                </p:extLst>
              </p:nvPr>
            </p:nvGraphicFramePr>
            <p:xfrm>
              <a:off x="466062" y="1229674"/>
              <a:ext cx="6264938" cy="4383118"/>
            </p:xfrm>
            <a:graphic>
              <a:graphicData uri="http://schemas.openxmlformats.org/drawingml/2006/chart">
                <c:chart xmlns:c="http://schemas.openxmlformats.org/drawingml/2006/chart" xmlns:r="http://schemas.openxmlformats.org/officeDocument/2006/relationships" r:id="rId6"/>
              </a:graphicData>
            </a:graphic>
          </p:graphicFrame>
          <p:sp>
            <p:nvSpPr>
              <p:cNvPr id="15" name="TextBox 14">
                <a:extLst>
                  <a:ext uri="{FF2B5EF4-FFF2-40B4-BE49-F238E27FC236}">
                    <a16:creationId xmlns:a16="http://schemas.microsoft.com/office/drawing/2014/main" id="{8EBAEAA3-09B6-4619-B84C-4C7ACC3BF19B}"/>
                  </a:ext>
                </a:extLst>
              </p:cNvPr>
              <p:cNvSpPr txBox="1"/>
              <p:nvPr/>
            </p:nvSpPr>
            <p:spPr>
              <a:xfrm>
                <a:off x="1538767" y="2865444"/>
                <a:ext cx="557282" cy="336889"/>
              </a:xfrm>
              <a:prstGeom prst="rect">
                <a:avLst/>
              </a:prstGeom>
              <a:noFill/>
            </p:spPr>
            <p:txBody>
              <a:bodyPr wrap="none" rtlCol="0">
                <a:spAutoFit/>
              </a:bodyPr>
              <a:lstStyle/>
              <a:p>
                <a:r>
                  <a:rPr lang="en-US">
                    <a:solidFill>
                      <a:srgbClr val="606060"/>
                    </a:solidFill>
                  </a:rPr>
                  <a:t>53.4</a:t>
                </a:r>
              </a:p>
            </p:txBody>
          </p:sp>
          <p:sp>
            <p:nvSpPr>
              <p:cNvPr id="16" name="TextBox 15">
                <a:extLst>
                  <a:ext uri="{FF2B5EF4-FFF2-40B4-BE49-F238E27FC236}">
                    <a16:creationId xmlns:a16="http://schemas.microsoft.com/office/drawing/2014/main" id="{DEF44D4E-22B5-4A20-9C60-E75A117C7CDB}"/>
                  </a:ext>
                </a:extLst>
              </p:cNvPr>
              <p:cNvSpPr txBox="1"/>
              <p:nvPr/>
            </p:nvSpPr>
            <p:spPr>
              <a:xfrm>
                <a:off x="2235161" y="3961553"/>
                <a:ext cx="557282" cy="336889"/>
              </a:xfrm>
              <a:prstGeom prst="rect">
                <a:avLst/>
              </a:prstGeom>
              <a:noFill/>
            </p:spPr>
            <p:txBody>
              <a:bodyPr wrap="none" rtlCol="0">
                <a:spAutoFit/>
              </a:bodyPr>
              <a:lstStyle/>
              <a:p>
                <a:r>
                  <a:rPr lang="en-US">
                    <a:solidFill>
                      <a:srgbClr val="606060"/>
                    </a:solidFill>
                  </a:rPr>
                  <a:t>24.2</a:t>
                </a:r>
              </a:p>
            </p:txBody>
          </p:sp>
          <p:sp>
            <p:nvSpPr>
              <p:cNvPr id="17" name="TextBox 16">
                <a:extLst>
                  <a:ext uri="{FF2B5EF4-FFF2-40B4-BE49-F238E27FC236}">
                    <a16:creationId xmlns:a16="http://schemas.microsoft.com/office/drawing/2014/main" id="{F0846E62-3B39-4ED7-B6FE-C0D221E23F18}"/>
                  </a:ext>
                </a:extLst>
              </p:cNvPr>
              <p:cNvSpPr txBox="1"/>
              <p:nvPr/>
            </p:nvSpPr>
            <p:spPr>
              <a:xfrm>
                <a:off x="3965868" y="1452826"/>
                <a:ext cx="557282" cy="336889"/>
              </a:xfrm>
              <a:prstGeom prst="rect">
                <a:avLst/>
              </a:prstGeom>
              <a:noFill/>
            </p:spPr>
            <p:txBody>
              <a:bodyPr wrap="none" rtlCol="0">
                <a:spAutoFit/>
              </a:bodyPr>
              <a:lstStyle/>
              <a:p>
                <a:r>
                  <a:rPr lang="en-US">
                    <a:solidFill>
                      <a:srgbClr val="606060"/>
                    </a:solidFill>
                  </a:rPr>
                  <a:t>88.6</a:t>
                </a:r>
              </a:p>
            </p:txBody>
          </p:sp>
          <p:sp>
            <p:nvSpPr>
              <p:cNvPr id="18" name="TextBox 17">
                <a:extLst>
                  <a:ext uri="{FF2B5EF4-FFF2-40B4-BE49-F238E27FC236}">
                    <a16:creationId xmlns:a16="http://schemas.microsoft.com/office/drawing/2014/main" id="{85BA225C-A454-4BEC-A08C-A28C0BDCD843}"/>
                  </a:ext>
                </a:extLst>
              </p:cNvPr>
              <p:cNvSpPr txBox="1"/>
              <p:nvPr/>
            </p:nvSpPr>
            <p:spPr>
              <a:xfrm>
                <a:off x="4718642" y="4876576"/>
                <a:ext cx="447390" cy="336889"/>
              </a:xfrm>
              <a:prstGeom prst="rect">
                <a:avLst/>
              </a:prstGeom>
              <a:noFill/>
            </p:spPr>
            <p:txBody>
              <a:bodyPr wrap="none" rtlCol="0">
                <a:spAutoFit/>
              </a:bodyPr>
              <a:lstStyle/>
              <a:p>
                <a:r>
                  <a:rPr lang="en-US">
                    <a:solidFill>
                      <a:srgbClr val="606060"/>
                    </a:solidFill>
                  </a:rPr>
                  <a:t>0.5</a:t>
                </a:r>
              </a:p>
            </p:txBody>
          </p:sp>
          <p:sp>
            <p:nvSpPr>
              <p:cNvPr id="19" name="TextBox 18">
                <a:extLst>
                  <a:ext uri="{FF2B5EF4-FFF2-40B4-BE49-F238E27FC236}">
                    <a16:creationId xmlns:a16="http://schemas.microsoft.com/office/drawing/2014/main" id="{B4A28100-724B-432E-86B0-0D3E7BD80B1F}"/>
                  </a:ext>
                </a:extLst>
              </p:cNvPr>
              <p:cNvSpPr txBox="1"/>
              <p:nvPr/>
            </p:nvSpPr>
            <p:spPr>
              <a:xfrm>
                <a:off x="1390779" y="5509841"/>
                <a:ext cx="1413827" cy="280741"/>
              </a:xfrm>
              <a:prstGeom prst="rect">
                <a:avLst/>
              </a:prstGeom>
              <a:noFill/>
            </p:spPr>
            <p:txBody>
              <a:bodyPr wrap="none" rtlCol="0">
                <a:spAutoFit/>
              </a:bodyPr>
              <a:lstStyle/>
              <a:p>
                <a:r>
                  <a:rPr lang="en-US" sz="1400" b="1" i="1">
                    <a:solidFill>
                      <a:srgbClr val="606060">
                        <a:lumMod val="75000"/>
                      </a:srgbClr>
                    </a:solidFill>
                    <a:latin typeface="Arial"/>
                  </a:rPr>
                  <a:t>Jan – Jun, 2018</a:t>
                </a:r>
              </a:p>
            </p:txBody>
          </p:sp>
          <p:sp>
            <p:nvSpPr>
              <p:cNvPr id="21" name="TextBox 20">
                <a:extLst>
                  <a:ext uri="{FF2B5EF4-FFF2-40B4-BE49-F238E27FC236}">
                    <a16:creationId xmlns:a16="http://schemas.microsoft.com/office/drawing/2014/main" id="{A1321C36-EDD3-43C6-AB1D-D35BBEC6F3F0}"/>
                  </a:ext>
                </a:extLst>
              </p:cNvPr>
              <p:cNvSpPr txBox="1"/>
              <p:nvPr/>
            </p:nvSpPr>
            <p:spPr>
              <a:xfrm>
                <a:off x="3620125" y="5509841"/>
                <a:ext cx="2180051" cy="280741"/>
              </a:xfrm>
              <a:prstGeom prst="rect">
                <a:avLst/>
              </a:prstGeom>
              <a:noFill/>
            </p:spPr>
            <p:txBody>
              <a:bodyPr wrap="none" rtlCol="0">
                <a:spAutoFit/>
              </a:bodyPr>
              <a:lstStyle/>
              <a:p>
                <a:r>
                  <a:rPr lang="en-US" sz="1400" b="1" i="1">
                    <a:solidFill>
                      <a:srgbClr val="606060"/>
                    </a:solidFill>
                    <a:latin typeface="Arial"/>
                  </a:rPr>
                  <a:t>July 2018 – October 2020</a:t>
                </a:r>
              </a:p>
            </p:txBody>
          </p:sp>
        </p:grpSp>
      </p:grpSp>
    </p:spTree>
    <p:extLst>
      <p:ext uri="{BB962C8B-B14F-4D97-AF65-F5344CB8AC3E}">
        <p14:creationId xmlns:p14="http://schemas.microsoft.com/office/powerpoint/2010/main" val="319993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C16F9D-56EE-4DD9-AEF7-F5359E75877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5613" y="96421"/>
            <a:ext cx="725487" cy="725487"/>
          </a:xfrm>
          <a:prstGeom prst="rect">
            <a:avLst/>
          </a:prstGeom>
        </p:spPr>
      </p:pic>
      <p:sp>
        <p:nvSpPr>
          <p:cNvPr id="2" name="Title 1">
            <a:extLst>
              <a:ext uri="{FF2B5EF4-FFF2-40B4-BE49-F238E27FC236}">
                <a16:creationId xmlns:a16="http://schemas.microsoft.com/office/drawing/2014/main" id="{50EBEC54-796A-4AE2-BFA5-BF9009DFAF03}"/>
              </a:ext>
            </a:extLst>
          </p:cNvPr>
          <p:cNvSpPr>
            <a:spLocks noGrp="1"/>
          </p:cNvSpPr>
          <p:nvPr>
            <p:ph type="title"/>
          </p:nvPr>
        </p:nvSpPr>
        <p:spPr>
          <a:xfrm>
            <a:off x="1148862" y="91006"/>
            <a:ext cx="8692055" cy="636718"/>
          </a:xfrm>
        </p:spPr>
        <p:txBody>
          <a:bodyPr/>
          <a:lstStyle/>
          <a:p>
            <a:r>
              <a:rPr lang="en-US" sz="3400">
                <a:solidFill>
                  <a:srgbClr val="033266"/>
                </a:solidFill>
              </a:rPr>
              <a:t>Seek Appropriate Balance</a:t>
            </a:r>
          </a:p>
        </p:txBody>
      </p:sp>
      <p:sp>
        <p:nvSpPr>
          <p:cNvPr id="4" name="Rectangle: Rounded Corners 3">
            <a:extLst>
              <a:ext uri="{FF2B5EF4-FFF2-40B4-BE49-F238E27FC236}">
                <a16:creationId xmlns:a16="http://schemas.microsoft.com/office/drawing/2014/main" id="{62613BC0-2FAC-4329-A9D4-164542503AB7}"/>
              </a:ext>
            </a:extLst>
          </p:cNvPr>
          <p:cNvSpPr/>
          <p:nvPr/>
        </p:nvSpPr>
        <p:spPr>
          <a:xfrm>
            <a:off x="1482090" y="1148987"/>
            <a:ext cx="9338310" cy="2364234"/>
          </a:xfrm>
          <a:prstGeom prst="roundRect">
            <a:avLst/>
          </a:prstGeom>
          <a:solidFill>
            <a:schemeClr val="bg1">
              <a:lumMod val="95000"/>
            </a:schemeClr>
          </a:solidFill>
          <a:ln>
            <a:solidFill>
              <a:schemeClr val="tx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nSpc>
                <a:spcPct val="110000"/>
              </a:lnSpc>
              <a:spcBef>
                <a:spcPts val="0"/>
              </a:spcBef>
              <a:spcAft>
                <a:spcPts val="800"/>
              </a:spcAft>
              <a:buSzPct val="80000"/>
            </a:pPr>
            <a:r>
              <a:rPr lang="en-US" sz="2000" dirty="0">
                <a:solidFill>
                  <a:schemeClr val="accent4">
                    <a:lumMod val="75000"/>
                  </a:schemeClr>
                </a:solidFill>
                <a:cs typeface="Calibri" panose="020F0502020204030204" pitchFamily="34" charset="0"/>
              </a:rPr>
              <a:t>Natural tension between </a:t>
            </a:r>
            <a:r>
              <a:rPr lang="en-US" sz="2000" b="1" dirty="0">
                <a:solidFill>
                  <a:srgbClr val="C00000"/>
                </a:solidFill>
                <a:cs typeface="Calibri" panose="020F0502020204030204" pitchFamily="34" charset="0"/>
              </a:rPr>
              <a:t>values</a:t>
            </a:r>
            <a:r>
              <a:rPr lang="en-US" sz="2000" dirty="0">
                <a:solidFill>
                  <a:schemeClr val="accent4">
                    <a:lumMod val="75000"/>
                  </a:schemeClr>
                </a:solidFill>
                <a:cs typeface="Calibri" panose="020F0502020204030204" pitchFamily="34" charset="0"/>
              </a:rPr>
              <a:t> &amp; </a:t>
            </a:r>
            <a:r>
              <a:rPr lang="en-US" sz="2000" b="1" dirty="0">
                <a:solidFill>
                  <a:srgbClr val="C00000"/>
                </a:solidFill>
                <a:cs typeface="Calibri" panose="020F0502020204030204" pitchFamily="34" charset="0"/>
              </a:rPr>
              <a:t>needs </a:t>
            </a:r>
            <a:r>
              <a:rPr lang="en-US" sz="2000" dirty="0">
                <a:solidFill>
                  <a:schemeClr val="accent4">
                    <a:lumMod val="75000"/>
                  </a:schemeClr>
                </a:solidFill>
                <a:cs typeface="Calibri" panose="020F0502020204030204" pitchFamily="34" charset="0"/>
              </a:rPr>
              <a:t>of all stakeholders: </a:t>
            </a:r>
          </a:p>
          <a:p>
            <a:pPr marL="800100" lvl="1" indent="-342900">
              <a:lnSpc>
                <a:spcPct val="110000"/>
              </a:lnSpc>
              <a:spcBef>
                <a:spcPts val="0"/>
              </a:spcBef>
              <a:spcAft>
                <a:spcPts val="800"/>
              </a:spcAft>
              <a:buClr>
                <a:srgbClr val="C00000"/>
              </a:buClr>
              <a:buFont typeface="Wingdings" panose="05000000000000000000" pitchFamily="2" charset="2"/>
              <a:buChar char="§"/>
            </a:pPr>
            <a:r>
              <a:rPr lang="en-US" sz="2000" dirty="0">
                <a:solidFill>
                  <a:schemeClr val="accent4">
                    <a:lumMod val="75000"/>
                  </a:schemeClr>
                </a:solidFill>
                <a:cs typeface="Calibri" panose="020F0502020204030204" pitchFamily="34" charset="0"/>
              </a:rPr>
              <a:t>Protect privacy of subjects and research integrity of study</a:t>
            </a:r>
          </a:p>
          <a:p>
            <a:pPr marL="800100" lvl="1" indent="-342900">
              <a:lnSpc>
                <a:spcPct val="110000"/>
              </a:lnSpc>
              <a:spcBef>
                <a:spcPts val="0"/>
              </a:spcBef>
              <a:spcAft>
                <a:spcPts val="800"/>
              </a:spcAft>
              <a:buClr>
                <a:srgbClr val="C00000"/>
              </a:buClr>
              <a:buFont typeface="Wingdings" panose="05000000000000000000" pitchFamily="2" charset="2"/>
              <a:buChar char="§"/>
            </a:pPr>
            <a:r>
              <a:rPr lang="en-US" sz="2000" dirty="0">
                <a:solidFill>
                  <a:schemeClr val="accent4">
                    <a:lumMod val="75000"/>
                  </a:schemeClr>
                </a:solidFill>
                <a:cs typeface="Calibri" panose="020F0502020204030204" pitchFamily="34" charset="0"/>
              </a:rPr>
              <a:t>Respect broad range of participant wishes</a:t>
            </a:r>
          </a:p>
          <a:p>
            <a:pPr marL="800100" lvl="1" indent="-342900">
              <a:lnSpc>
                <a:spcPct val="110000"/>
              </a:lnSpc>
              <a:spcBef>
                <a:spcPts val="0"/>
              </a:spcBef>
              <a:spcAft>
                <a:spcPts val="800"/>
              </a:spcAft>
              <a:buClr>
                <a:srgbClr val="C00000"/>
              </a:buClr>
              <a:buFont typeface="Wingdings" panose="05000000000000000000" pitchFamily="2" charset="2"/>
              <a:buChar char="§"/>
            </a:pPr>
            <a:r>
              <a:rPr lang="en-US" sz="2000" dirty="0">
                <a:solidFill>
                  <a:schemeClr val="accent4">
                    <a:lumMod val="75000"/>
                  </a:schemeClr>
                </a:solidFill>
                <a:cs typeface="Calibri" panose="020F0502020204030204" pitchFamily="34" charset="0"/>
              </a:rPr>
              <a:t>Promote health advances through research</a:t>
            </a:r>
          </a:p>
          <a:p>
            <a:pPr marL="800100" lvl="1" indent="-342900">
              <a:lnSpc>
                <a:spcPct val="110000"/>
              </a:lnSpc>
              <a:spcBef>
                <a:spcPts val="0"/>
              </a:spcBef>
              <a:spcAft>
                <a:spcPts val="800"/>
              </a:spcAft>
              <a:buClr>
                <a:srgbClr val="C00000"/>
              </a:buClr>
              <a:buFont typeface="Wingdings" panose="05000000000000000000" pitchFamily="2" charset="2"/>
              <a:buChar char="§"/>
            </a:pPr>
            <a:r>
              <a:rPr lang="en-US" sz="2000" dirty="0">
                <a:solidFill>
                  <a:schemeClr val="accent4">
                    <a:lumMod val="75000"/>
                  </a:schemeClr>
                </a:solidFill>
                <a:cs typeface="Calibri" panose="020F0502020204030204" pitchFamily="34" charset="0"/>
              </a:rPr>
              <a:t>Support investigators and their ability to do good work</a:t>
            </a:r>
          </a:p>
        </p:txBody>
      </p:sp>
      <p:grpSp>
        <p:nvGrpSpPr>
          <p:cNvPr id="6" name="Group 5" descr="The picture of the scales with the words big data on the left and privacy on the right symbolize how the appropriate balance for data sharing must keep both big data and privacy equally in consideration.">
            <a:extLst>
              <a:ext uri="{FF2B5EF4-FFF2-40B4-BE49-F238E27FC236}">
                <a16:creationId xmlns:a16="http://schemas.microsoft.com/office/drawing/2014/main" id="{337B5DF3-AA29-486C-B6AD-945F98658C80}"/>
              </a:ext>
            </a:extLst>
          </p:cNvPr>
          <p:cNvGrpSpPr/>
          <p:nvPr/>
        </p:nvGrpSpPr>
        <p:grpSpPr>
          <a:xfrm>
            <a:off x="2731824" y="3672334"/>
            <a:ext cx="6920572" cy="3114286"/>
            <a:chOff x="2731824" y="3672334"/>
            <a:chExt cx="6920572" cy="3114286"/>
          </a:xfrm>
        </p:grpSpPr>
        <p:pic>
          <p:nvPicPr>
            <p:cNvPr id="7" name="Picture 2" descr="Image result for create balance">
              <a:extLst>
                <a:ext uri="{FF2B5EF4-FFF2-40B4-BE49-F238E27FC236}">
                  <a16:creationId xmlns:a16="http://schemas.microsoft.com/office/drawing/2014/main" id="{9B720810-1460-49F1-9285-651356778D93}"/>
                </a:ext>
              </a:extLst>
            </p:cNvPr>
            <p:cNvPicPr>
              <a:picLocks noChangeAspect="1" noChangeArrowheads="1"/>
            </p:cNvPicPr>
            <p:nvPr/>
          </p:nvPicPr>
          <p:blipFill>
            <a:blip r:embed="rId4"/>
            <a:srcRect/>
            <a:stretch>
              <a:fillRect/>
            </a:stretch>
          </p:blipFill>
          <p:spPr bwMode="auto">
            <a:xfrm>
              <a:off x="4629762" y="3672334"/>
              <a:ext cx="3114286" cy="3114286"/>
            </a:xfrm>
            <a:prstGeom prst="rect">
              <a:avLst/>
            </a:prstGeom>
            <a:noFill/>
          </p:spPr>
        </p:pic>
        <p:pic>
          <p:nvPicPr>
            <p:cNvPr id="8" name="Picture 7">
              <a:extLst>
                <a:ext uri="{FF2B5EF4-FFF2-40B4-BE49-F238E27FC236}">
                  <a16:creationId xmlns:a16="http://schemas.microsoft.com/office/drawing/2014/main" id="{F0141DDE-BBBE-4C72-BA4F-E6FB06D6FB09}"/>
                </a:ext>
              </a:extLst>
            </p:cNvPr>
            <p:cNvPicPr>
              <a:picLocks noChangeAspect="1"/>
            </p:cNvPicPr>
            <p:nvPr/>
          </p:nvPicPr>
          <p:blipFill>
            <a:blip r:embed="rId5"/>
            <a:stretch>
              <a:fillRect/>
            </a:stretch>
          </p:blipFill>
          <p:spPr>
            <a:xfrm>
              <a:off x="2731824" y="4568963"/>
              <a:ext cx="1821277" cy="1211977"/>
            </a:xfrm>
            <a:prstGeom prst="rect">
              <a:avLst/>
            </a:prstGeom>
          </p:spPr>
        </p:pic>
        <p:pic>
          <p:nvPicPr>
            <p:cNvPr id="9" name="Picture 8">
              <a:extLst>
                <a:ext uri="{FF2B5EF4-FFF2-40B4-BE49-F238E27FC236}">
                  <a16:creationId xmlns:a16="http://schemas.microsoft.com/office/drawing/2014/main" id="{A739FEB2-5EAE-4294-9F3C-DE6FD8B27170}"/>
                </a:ext>
              </a:extLst>
            </p:cNvPr>
            <p:cNvPicPr>
              <a:picLocks noChangeAspect="1"/>
            </p:cNvPicPr>
            <p:nvPr/>
          </p:nvPicPr>
          <p:blipFill>
            <a:blip r:embed="rId6"/>
            <a:stretch>
              <a:fillRect/>
            </a:stretch>
          </p:blipFill>
          <p:spPr>
            <a:xfrm>
              <a:off x="7897369" y="4424859"/>
              <a:ext cx="1755027" cy="1170018"/>
            </a:xfrm>
            <a:prstGeom prst="rect">
              <a:avLst/>
            </a:prstGeom>
          </p:spPr>
        </p:pic>
      </p:grpSp>
    </p:spTree>
    <p:extLst>
      <p:ext uri="{BB962C8B-B14F-4D97-AF65-F5344CB8AC3E}">
        <p14:creationId xmlns:p14="http://schemas.microsoft.com/office/powerpoint/2010/main" val="1964144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04F0D979-7081-4AEE-8506-B32D858E0FB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2423" y="156163"/>
            <a:ext cx="668989" cy="636195"/>
          </a:xfrm>
          <a:prstGeom prst="rect">
            <a:avLst/>
          </a:prstGeom>
        </p:spPr>
      </p:pic>
      <p:sp>
        <p:nvSpPr>
          <p:cNvPr id="2" name="Title 1">
            <a:extLst>
              <a:ext uri="{FF2B5EF4-FFF2-40B4-BE49-F238E27FC236}">
                <a16:creationId xmlns:a16="http://schemas.microsoft.com/office/drawing/2014/main" id="{50EBEC54-796A-4AE2-BFA5-BF9009DFAF03}"/>
              </a:ext>
            </a:extLst>
          </p:cNvPr>
          <p:cNvSpPr>
            <a:spLocks noGrp="1"/>
          </p:cNvSpPr>
          <p:nvPr>
            <p:ph type="title"/>
          </p:nvPr>
        </p:nvSpPr>
        <p:spPr>
          <a:xfrm>
            <a:off x="964319" y="185037"/>
            <a:ext cx="10008482" cy="581025"/>
          </a:xfrm>
        </p:spPr>
        <p:txBody>
          <a:bodyPr/>
          <a:lstStyle/>
          <a:p>
            <a:r>
              <a:rPr lang="en-US" sz="3400">
                <a:solidFill>
                  <a:srgbClr val="033266"/>
                </a:solidFill>
                <a:latin typeface="+mn-lt"/>
              </a:rPr>
              <a:t>ODS Guidance Across Data Life Cycle</a:t>
            </a:r>
          </a:p>
        </p:txBody>
      </p:sp>
      <p:grpSp>
        <p:nvGrpSpPr>
          <p:cNvPr id="8" name="Group 7" descr="ODS' guidance can be broken into three phases of the data life cycle. ODS provides guidance on how data should be collected from research participants and the data sharing plans researchers must provide in order to share that data broadly. ODS also provides guidance when that data is submitted to an NCI repository and how it should be managed. Finally, ODS provides guidance over how the data within repositories can be accessed (where that is unrestricted, managed by some controls, or controlled access for sensitive data) and what secondary uses of that data are appropriate with the informed consent of the user in mind.">
            <a:extLst>
              <a:ext uri="{FF2B5EF4-FFF2-40B4-BE49-F238E27FC236}">
                <a16:creationId xmlns:a16="http://schemas.microsoft.com/office/drawing/2014/main" id="{0F7F920B-E7E3-4415-883A-1E4907C1C1B3}"/>
              </a:ext>
            </a:extLst>
          </p:cNvPr>
          <p:cNvGrpSpPr/>
          <p:nvPr/>
        </p:nvGrpSpPr>
        <p:grpSpPr>
          <a:xfrm>
            <a:off x="724028" y="842971"/>
            <a:ext cx="9969890" cy="5767556"/>
            <a:chOff x="1586588" y="1007263"/>
            <a:chExt cx="8887728" cy="5387589"/>
          </a:xfrm>
        </p:grpSpPr>
        <p:sp>
          <p:nvSpPr>
            <p:cNvPr id="36" name="AutoShape 27">
              <a:extLst>
                <a:ext uri="{FF2B5EF4-FFF2-40B4-BE49-F238E27FC236}">
                  <a16:creationId xmlns:a16="http://schemas.microsoft.com/office/drawing/2014/main" id="{4A5B566A-C4BC-4621-A9F8-F8341ABFEF02}"/>
                </a:ext>
              </a:extLst>
            </p:cNvPr>
            <p:cNvSpPr>
              <a:spLocks noChangeArrowheads="1"/>
            </p:cNvSpPr>
            <p:nvPr/>
          </p:nvSpPr>
          <p:spPr bwMode="auto">
            <a:xfrm rot="5400000">
              <a:off x="7446638" y="4896646"/>
              <a:ext cx="1918497" cy="1077914"/>
            </a:xfrm>
            <a:prstGeom prst="rightArrow">
              <a:avLst>
                <a:gd name="adj1" fmla="val 43391"/>
                <a:gd name="adj2" fmla="val 49756"/>
              </a:avLst>
            </a:prstGeom>
            <a:solidFill>
              <a:srgbClr val="484848"/>
            </a:solidFill>
            <a:ln w="57150" cmpd="sng">
              <a:solidFill>
                <a:schemeClr val="tx1">
                  <a:lumMod val="50000"/>
                </a:schemeClr>
              </a:solidFill>
            </a:ln>
          </p:spPr>
          <p:style>
            <a:lnRef idx="2">
              <a:schemeClr val="accent1"/>
            </a:lnRef>
            <a:fillRef idx="1">
              <a:schemeClr val="lt1"/>
            </a:fillRef>
            <a:effectRef idx="0">
              <a:schemeClr val="accent1"/>
            </a:effectRef>
            <a:fontRef idx="minor">
              <a:schemeClr val="dk1"/>
            </a:fontRef>
          </p:style>
          <p:txBody>
            <a:bodyPr wrap="none" anchor="ctr"/>
            <a:lstStyle/>
            <a:p>
              <a:endParaRPr lang="en-US" sz="1600" b="1">
                <a:solidFill>
                  <a:srgbClr val="606060"/>
                </a:solidFill>
                <a:latin typeface="Arial" charset="0"/>
              </a:endParaRPr>
            </a:p>
            <a:p>
              <a:endParaRPr lang="en-US" sz="1600" b="1">
                <a:solidFill>
                  <a:srgbClr val="606060"/>
                </a:solidFill>
                <a:latin typeface="Arial" charset="0"/>
              </a:endParaRPr>
            </a:p>
          </p:txBody>
        </p:sp>
        <p:sp>
          <p:nvSpPr>
            <p:cNvPr id="35" name="AutoShape 27">
              <a:extLst>
                <a:ext uri="{FF2B5EF4-FFF2-40B4-BE49-F238E27FC236}">
                  <a16:creationId xmlns:a16="http://schemas.microsoft.com/office/drawing/2014/main" id="{A4831FE2-D697-4331-9B77-F5F6C00730DA}"/>
                </a:ext>
              </a:extLst>
            </p:cNvPr>
            <p:cNvSpPr>
              <a:spLocks noChangeArrowheads="1"/>
            </p:cNvSpPr>
            <p:nvPr/>
          </p:nvSpPr>
          <p:spPr bwMode="auto">
            <a:xfrm rot="5400000">
              <a:off x="8168301" y="4913250"/>
              <a:ext cx="1918499" cy="1044706"/>
            </a:xfrm>
            <a:prstGeom prst="rightArrow">
              <a:avLst>
                <a:gd name="adj1" fmla="val 50000"/>
                <a:gd name="adj2" fmla="val 51004"/>
              </a:avLst>
            </a:prstGeom>
            <a:gradFill flip="none" rotWithShape="1">
              <a:gsLst>
                <a:gs pos="0">
                  <a:srgbClr val="03A4B5">
                    <a:shade val="30000"/>
                    <a:satMod val="115000"/>
                  </a:srgbClr>
                </a:gs>
                <a:gs pos="50000">
                  <a:srgbClr val="03A4B5">
                    <a:shade val="67500"/>
                    <a:satMod val="115000"/>
                  </a:srgbClr>
                </a:gs>
                <a:gs pos="100000">
                  <a:srgbClr val="03A4B5">
                    <a:shade val="100000"/>
                    <a:satMod val="115000"/>
                  </a:srgbClr>
                </a:gs>
              </a:gsLst>
              <a:lin ang="10800000" scaled="1"/>
              <a:tileRect/>
            </a:gradFill>
            <a:ln w="57150" cmpd="sng">
              <a:solidFill>
                <a:schemeClr val="tx1">
                  <a:lumMod val="50000"/>
                </a:schemeClr>
              </a:solidFill>
            </a:ln>
          </p:spPr>
          <p:style>
            <a:lnRef idx="2">
              <a:schemeClr val="accent1"/>
            </a:lnRef>
            <a:fillRef idx="1">
              <a:schemeClr val="lt1"/>
            </a:fillRef>
            <a:effectRef idx="0">
              <a:schemeClr val="accent1"/>
            </a:effectRef>
            <a:fontRef idx="minor">
              <a:schemeClr val="dk1"/>
            </a:fontRef>
          </p:style>
          <p:txBody>
            <a:bodyPr wrap="none" anchor="ctr"/>
            <a:lstStyle/>
            <a:p>
              <a:endParaRPr lang="en-US" sz="1400" b="1">
                <a:solidFill>
                  <a:srgbClr val="FFFFFF"/>
                </a:solidFill>
                <a:latin typeface="Arial" charset="0"/>
              </a:endParaRPr>
            </a:p>
            <a:p>
              <a:r>
                <a:rPr lang="en-US" sz="1400" b="1">
                  <a:solidFill>
                    <a:srgbClr val="FFFFFF"/>
                  </a:solidFill>
                  <a:latin typeface="Arial" charset="0"/>
                </a:rPr>
                <a:t>Managed Access</a:t>
              </a:r>
            </a:p>
            <a:p>
              <a:endParaRPr lang="en-US" sz="1400" b="1">
                <a:solidFill>
                  <a:srgbClr val="606060"/>
                </a:solidFill>
                <a:latin typeface="Arial" charset="0"/>
              </a:endParaRPr>
            </a:p>
          </p:txBody>
        </p:sp>
        <p:grpSp>
          <p:nvGrpSpPr>
            <p:cNvPr id="4" name="Group 3">
              <a:extLst>
                <a:ext uri="{FF2B5EF4-FFF2-40B4-BE49-F238E27FC236}">
                  <a16:creationId xmlns:a16="http://schemas.microsoft.com/office/drawing/2014/main" id="{77657B46-8020-4275-A471-0640B7C38541}"/>
                </a:ext>
              </a:extLst>
            </p:cNvPr>
            <p:cNvGrpSpPr/>
            <p:nvPr/>
          </p:nvGrpSpPr>
          <p:grpSpPr>
            <a:xfrm>
              <a:off x="2982896" y="1007263"/>
              <a:ext cx="7491420" cy="4349756"/>
              <a:chOff x="1223963" y="1541463"/>
              <a:chExt cx="7491415" cy="4349756"/>
            </a:xfrm>
          </p:grpSpPr>
          <p:grpSp>
            <p:nvGrpSpPr>
              <p:cNvPr id="5" name="Group 6">
                <a:extLst>
                  <a:ext uri="{FF2B5EF4-FFF2-40B4-BE49-F238E27FC236}">
                    <a16:creationId xmlns:a16="http://schemas.microsoft.com/office/drawing/2014/main" id="{320C7740-F9F9-4355-ABD6-912DA6095F08}"/>
                  </a:ext>
                </a:extLst>
              </p:cNvPr>
              <p:cNvGrpSpPr>
                <a:grpSpLocks/>
              </p:cNvGrpSpPr>
              <p:nvPr/>
            </p:nvGrpSpPr>
            <p:grpSpPr bwMode="auto">
              <a:xfrm>
                <a:off x="1223963" y="2951167"/>
                <a:ext cx="2481263" cy="2513016"/>
                <a:chOff x="771" y="1859"/>
                <a:chExt cx="1563" cy="1583"/>
              </a:xfrm>
            </p:grpSpPr>
            <p:sp>
              <p:nvSpPr>
                <p:cNvPr id="21" name="Text Box 7">
                  <a:extLst>
                    <a:ext uri="{FF2B5EF4-FFF2-40B4-BE49-F238E27FC236}">
                      <a16:creationId xmlns:a16="http://schemas.microsoft.com/office/drawing/2014/main" id="{70BDD57A-7BE8-4CB8-A690-F48004E9687C}"/>
                    </a:ext>
                  </a:extLst>
                </p:cNvPr>
                <p:cNvSpPr txBox="1">
                  <a:spLocks noChangeArrowheads="1"/>
                </p:cNvSpPr>
                <p:nvPr/>
              </p:nvSpPr>
              <p:spPr bwMode="auto">
                <a:xfrm>
                  <a:off x="800" y="2704"/>
                  <a:ext cx="67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sz="1400" b="1">
                    <a:solidFill>
                      <a:srgbClr val="606060"/>
                    </a:solidFill>
                    <a:latin typeface="Helvetica" charset="0"/>
                  </a:endParaRPr>
                </a:p>
              </p:txBody>
            </p:sp>
            <p:grpSp>
              <p:nvGrpSpPr>
                <p:cNvPr id="22" name="Group 8">
                  <a:extLst>
                    <a:ext uri="{FF2B5EF4-FFF2-40B4-BE49-F238E27FC236}">
                      <a16:creationId xmlns:a16="http://schemas.microsoft.com/office/drawing/2014/main" id="{C5F24B9A-CA40-40BA-87B8-B489B4DEB226}"/>
                    </a:ext>
                  </a:extLst>
                </p:cNvPr>
                <p:cNvGrpSpPr>
                  <a:grpSpLocks/>
                </p:cNvGrpSpPr>
                <p:nvPr/>
              </p:nvGrpSpPr>
              <p:grpSpPr bwMode="auto">
                <a:xfrm>
                  <a:off x="1283" y="1859"/>
                  <a:ext cx="1051" cy="1583"/>
                  <a:chOff x="1283" y="1859"/>
                  <a:chExt cx="1051" cy="1583"/>
                </a:xfrm>
              </p:grpSpPr>
              <p:sp>
                <p:nvSpPr>
                  <p:cNvPr id="24" name="Text Box 9">
                    <a:extLst>
                      <a:ext uri="{FF2B5EF4-FFF2-40B4-BE49-F238E27FC236}">
                        <a16:creationId xmlns:a16="http://schemas.microsoft.com/office/drawing/2014/main" id="{77CBCC06-47BA-4828-8F90-2FD6EAE50894}"/>
                      </a:ext>
                    </a:extLst>
                  </p:cNvPr>
                  <p:cNvSpPr txBox="1">
                    <a:spLocks noChangeArrowheads="1"/>
                  </p:cNvSpPr>
                  <p:nvPr/>
                </p:nvSpPr>
                <p:spPr bwMode="auto">
                  <a:xfrm>
                    <a:off x="1298" y="1859"/>
                    <a:ext cx="1027"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606060"/>
                        </a:solidFill>
                        <a:latin typeface="Helvetica" charset="0"/>
                      </a:rPr>
                      <a:t>Submitting Investigators</a:t>
                    </a:r>
                  </a:p>
                </p:txBody>
              </p:sp>
              <p:pic>
                <p:nvPicPr>
                  <p:cNvPr id="25" name="Picture 10" descr="BXP39632s">
                    <a:extLst>
                      <a:ext uri="{FF2B5EF4-FFF2-40B4-BE49-F238E27FC236}">
                        <a16:creationId xmlns:a16="http://schemas.microsoft.com/office/drawing/2014/main" id="{1955AC9A-C808-4B41-8728-A9FD0ABA71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5887" r="10078" b="5353"/>
                  <a:stretch>
                    <a:fillRect/>
                  </a:stretch>
                </p:blipFill>
                <p:spPr bwMode="auto">
                  <a:xfrm>
                    <a:off x="1283" y="2416"/>
                    <a:ext cx="1051" cy="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AutoShape 12">
                  <a:extLst>
                    <a:ext uri="{FF2B5EF4-FFF2-40B4-BE49-F238E27FC236}">
                      <a16:creationId xmlns:a16="http://schemas.microsoft.com/office/drawing/2014/main" id="{1B5E0F1B-6A98-48D9-929A-B4FDC7FFFFDB}"/>
                    </a:ext>
                  </a:extLst>
                </p:cNvPr>
                <p:cNvSpPr>
                  <a:spLocks noChangeArrowheads="1"/>
                </p:cNvSpPr>
                <p:nvPr/>
              </p:nvSpPr>
              <p:spPr bwMode="auto">
                <a:xfrm>
                  <a:off x="771" y="2606"/>
                  <a:ext cx="420" cy="257"/>
                </a:xfrm>
                <a:prstGeom prst="rightArrow">
                  <a:avLst>
                    <a:gd name="adj1" fmla="val 50000"/>
                    <a:gd name="adj2" fmla="val 40856"/>
                  </a:avLst>
                </a:prstGeom>
                <a:solidFill>
                  <a:srgbClr val="178DA9"/>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r"/>
                  <a:endParaRPr lang="en-US" sz="1600">
                    <a:solidFill>
                      <a:srgbClr val="FFFFFF"/>
                    </a:solidFill>
                    <a:latin typeface="Helvetica" charset="0"/>
                  </a:endParaRPr>
                </a:p>
              </p:txBody>
            </p:sp>
          </p:grpSp>
          <p:grpSp>
            <p:nvGrpSpPr>
              <p:cNvPr id="6" name="Group 13">
                <a:extLst>
                  <a:ext uri="{FF2B5EF4-FFF2-40B4-BE49-F238E27FC236}">
                    <a16:creationId xmlns:a16="http://schemas.microsoft.com/office/drawing/2014/main" id="{8252A53D-C79C-49E2-8FFB-1FA8B8D6D3DA}"/>
                  </a:ext>
                </a:extLst>
              </p:cNvPr>
              <p:cNvGrpSpPr>
                <a:grpSpLocks/>
              </p:cNvGrpSpPr>
              <p:nvPr/>
            </p:nvGrpSpPr>
            <p:grpSpPr bwMode="auto">
              <a:xfrm>
                <a:off x="3652839" y="2938466"/>
                <a:ext cx="2640013" cy="2952753"/>
                <a:chOff x="2301" y="1851"/>
                <a:chExt cx="1663" cy="1860"/>
              </a:xfrm>
            </p:grpSpPr>
            <p:pic>
              <p:nvPicPr>
                <p:cNvPr id="16" name="Picture 14" descr="PPP_CTECH_CLP_Server 01b blue">
                  <a:extLst>
                    <a:ext uri="{FF2B5EF4-FFF2-40B4-BE49-F238E27FC236}">
                      <a16:creationId xmlns:a16="http://schemas.microsoft.com/office/drawing/2014/main" id="{44C4F79F-B37F-458A-A8E9-DEACCB1173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5" y="2311"/>
                  <a:ext cx="598"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5">
                  <a:extLst>
                    <a:ext uri="{FF2B5EF4-FFF2-40B4-BE49-F238E27FC236}">
                      <a16:creationId xmlns:a16="http://schemas.microsoft.com/office/drawing/2014/main" id="{94DF3E82-C012-44B4-9593-99216235DB34}"/>
                    </a:ext>
                  </a:extLst>
                </p:cNvPr>
                <p:cNvGrpSpPr>
                  <a:grpSpLocks/>
                </p:cNvGrpSpPr>
                <p:nvPr/>
              </p:nvGrpSpPr>
              <p:grpSpPr bwMode="auto">
                <a:xfrm>
                  <a:off x="2301" y="1851"/>
                  <a:ext cx="1663" cy="1830"/>
                  <a:chOff x="2301" y="1851"/>
                  <a:chExt cx="1663" cy="1830"/>
                </a:xfrm>
              </p:grpSpPr>
              <p:pic>
                <p:nvPicPr>
                  <p:cNvPr id="18" name="Picture 17" descr="PPP_CMEDI_CLP_DNA_02">
                    <a:extLst>
                      <a:ext uri="{FF2B5EF4-FFF2-40B4-BE49-F238E27FC236}">
                        <a16:creationId xmlns:a16="http://schemas.microsoft.com/office/drawing/2014/main" id="{E8C7D5A5-31B6-4424-9690-1D83FDD0948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01" y="2144"/>
                    <a:ext cx="1663" cy="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8">
                    <a:extLst>
                      <a:ext uri="{FF2B5EF4-FFF2-40B4-BE49-F238E27FC236}">
                        <a16:creationId xmlns:a16="http://schemas.microsoft.com/office/drawing/2014/main" id="{1D4CD2AB-C80D-4438-9907-2298CA555EB2}"/>
                      </a:ext>
                    </a:extLst>
                  </p:cNvPr>
                  <p:cNvSpPr txBox="1">
                    <a:spLocks noChangeArrowheads="1"/>
                  </p:cNvSpPr>
                  <p:nvPr/>
                </p:nvSpPr>
                <p:spPr bwMode="auto">
                  <a:xfrm>
                    <a:off x="2481" y="1851"/>
                    <a:ext cx="1453"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dirty="0">
                        <a:solidFill>
                          <a:srgbClr val="606060"/>
                        </a:solidFill>
                        <a:latin typeface="Helvetica" charset="0"/>
                      </a:rPr>
                      <a:t>Data Repositories/ Registries </a:t>
                    </a:r>
                    <a:br>
                      <a:rPr lang="en-US" sz="1600" b="1" dirty="0">
                        <a:solidFill>
                          <a:srgbClr val="606060"/>
                        </a:solidFill>
                        <a:latin typeface="Helvetica" charset="0"/>
                      </a:rPr>
                    </a:br>
                    <a:endParaRPr lang="en-US" sz="1600" b="1" dirty="0">
                      <a:solidFill>
                        <a:srgbClr val="606060"/>
                      </a:solidFill>
                      <a:latin typeface="Helvetica" charset="0"/>
                    </a:endParaRPr>
                  </a:p>
                </p:txBody>
              </p:sp>
            </p:grpSp>
          </p:grpSp>
          <p:grpSp>
            <p:nvGrpSpPr>
              <p:cNvPr id="7" name="Group 21">
                <a:extLst>
                  <a:ext uri="{FF2B5EF4-FFF2-40B4-BE49-F238E27FC236}">
                    <a16:creationId xmlns:a16="http://schemas.microsoft.com/office/drawing/2014/main" id="{426E2ABB-6B7F-492D-A25B-ABBC908D2844}"/>
                  </a:ext>
                </a:extLst>
              </p:cNvPr>
              <p:cNvGrpSpPr>
                <a:grpSpLocks/>
              </p:cNvGrpSpPr>
              <p:nvPr/>
            </p:nvGrpSpPr>
            <p:grpSpPr bwMode="auto">
              <a:xfrm>
                <a:off x="5772152" y="1545043"/>
                <a:ext cx="2943226" cy="3350588"/>
                <a:chOff x="3636" y="1017"/>
                <a:chExt cx="1854" cy="2070"/>
              </a:xfrm>
            </p:grpSpPr>
            <p:grpSp>
              <p:nvGrpSpPr>
                <p:cNvPr id="10" name="Group 22">
                  <a:extLst>
                    <a:ext uri="{FF2B5EF4-FFF2-40B4-BE49-F238E27FC236}">
                      <a16:creationId xmlns:a16="http://schemas.microsoft.com/office/drawing/2014/main" id="{589E06CC-5E20-4E11-9CFB-8C1E943AB18F}"/>
                    </a:ext>
                  </a:extLst>
                </p:cNvPr>
                <p:cNvGrpSpPr>
                  <a:grpSpLocks/>
                </p:cNvGrpSpPr>
                <p:nvPr/>
              </p:nvGrpSpPr>
              <p:grpSpPr bwMode="auto">
                <a:xfrm>
                  <a:off x="3673" y="1017"/>
                  <a:ext cx="1817" cy="2070"/>
                  <a:chOff x="3673" y="1017"/>
                  <a:chExt cx="1817" cy="2070"/>
                </a:xfrm>
              </p:grpSpPr>
              <p:sp>
                <p:nvSpPr>
                  <p:cNvPr id="13" name="AutoShape 23">
                    <a:extLst>
                      <a:ext uri="{FF2B5EF4-FFF2-40B4-BE49-F238E27FC236}">
                        <a16:creationId xmlns:a16="http://schemas.microsoft.com/office/drawing/2014/main" id="{1DD997AB-B9C6-4E33-A30E-09D0AEF047B9}"/>
                      </a:ext>
                    </a:extLst>
                  </p:cNvPr>
                  <p:cNvSpPr>
                    <a:spLocks noChangeArrowheads="1"/>
                  </p:cNvSpPr>
                  <p:nvPr/>
                </p:nvSpPr>
                <p:spPr bwMode="auto">
                  <a:xfrm>
                    <a:off x="3673" y="1017"/>
                    <a:ext cx="1817" cy="898"/>
                  </a:xfrm>
                  <a:prstGeom prst="rightArrow">
                    <a:avLst>
                      <a:gd name="adj1" fmla="val 50000"/>
                      <a:gd name="adj2" fmla="val 46548"/>
                    </a:avLst>
                  </a:prstGeom>
                  <a:solidFill>
                    <a:srgbClr val="6B6965"/>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r"/>
                    <a:r>
                      <a:rPr lang="en-US" b="1">
                        <a:solidFill>
                          <a:srgbClr val="FFFFFF"/>
                        </a:solidFill>
                        <a:latin typeface="Helvetica" charset="0"/>
                      </a:rPr>
                      <a:t>Data Distribution &amp;</a:t>
                    </a:r>
                  </a:p>
                  <a:p>
                    <a:pPr algn="r"/>
                    <a:r>
                      <a:rPr lang="en-US" b="1">
                        <a:solidFill>
                          <a:srgbClr val="FFFFFF"/>
                        </a:solidFill>
                        <a:latin typeface="Helvetica" charset="0"/>
                      </a:rPr>
                      <a:t>Secondary Use</a:t>
                    </a:r>
                  </a:p>
                </p:txBody>
              </p:sp>
              <p:pic>
                <p:nvPicPr>
                  <p:cNvPr id="14" name="Picture 24" descr="3699-Microscope-cropped">
                    <a:extLst>
                      <a:ext uri="{FF2B5EF4-FFF2-40B4-BE49-F238E27FC236}">
                        <a16:creationId xmlns:a16="http://schemas.microsoft.com/office/drawing/2014/main" id="{05A9FC1D-1129-43F1-828D-B94385F9650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79" y="2222"/>
                    <a:ext cx="879"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25">
                    <a:extLst>
                      <a:ext uri="{FF2B5EF4-FFF2-40B4-BE49-F238E27FC236}">
                        <a16:creationId xmlns:a16="http://schemas.microsoft.com/office/drawing/2014/main" id="{BEAE7BF6-97EE-4497-87B5-219072DBB2B0}"/>
                      </a:ext>
                    </a:extLst>
                  </p:cNvPr>
                  <p:cNvSpPr txBox="1">
                    <a:spLocks noChangeArrowheads="1"/>
                  </p:cNvSpPr>
                  <p:nvPr/>
                </p:nvSpPr>
                <p:spPr bwMode="auto">
                  <a:xfrm>
                    <a:off x="4152" y="1878"/>
                    <a:ext cx="94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606060"/>
                        </a:solidFill>
                        <a:latin typeface="Helvetica" charset="0"/>
                      </a:rPr>
                      <a:t>Recipient</a:t>
                    </a:r>
                    <a:br>
                      <a:rPr lang="en-US" sz="1600" b="1">
                        <a:solidFill>
                          <a:srgbClr val="606060"/>
                        </a:solidFill>
                        <a:latin typeface="Helvetica" charset="0"/>
                      </a:rPr>
                    </a:br>
                    <a:r>
                      <a:rPr lang="en-US" sz="1600" b="1">
                        <a:solidFill>
                          <a:srgbClr val="606060"/>
                        </a:solidFill>
                        <a:latin typeface="Helvetica" charset="0"/>
                      </a:rPr>
                      <a:t>Investigators</a:t>
                    </a:r>
                  </a:p>
                </p:txBody>
              </p:sp>
            </p:grpSp>
            <p:sp>
              <p:nvSpPr>
                <p:cNvPr id="11" name="Text Box 26">
                  <a:extLst>
                    <a:ext uri="{FF2B5EF4-FFF2-40B4-BE49-F238E27FC236}">
                      <a16:creationId xmlns:a16="http://schemas.microsoft.com/office/drawing/2014/main" id="{574756E3-327D-4F46-A5F1-FC1D526158AB}"/>
                    </a:ext>
                  </a:extLst>
                </p:cNvPr>
                <p:cNvSpPr txBox="1">
                  <a:spLocks noChangeArrowheads="1"/>
                </p:cNvSpPr>
                <p:nvPr/>
              </p:nvSpPr>
              <p:spPr bwMode="auto">
                <a:xfrm>
                  <a:off x="3824" y="2735"/>
                  <a:ext cx="679"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10000"/>
                    </a:spcBef>
                  </a:pPr>
                  <a:endParaRPr lang="en-US" sz="1400" b="1">
                    <a:solidFill>
                      <a:srgbClr val="606060"/>
                    </a:solidFill>
                    <a:latin typeface="Helvetica" charset="0"/>
                  </a:endParaRPr>
                </a:p>
              </p:txBody>
            </p:sp>
            <p:sp>
              <p:nvSpPr>
                <p:cNvPr id="12" name="AutoShape 27">
                  <a:extLst>
                    <a:ext uri="{FF2B5EF4-FFF2-40B4-BE49-F238E27FC236}">
                      <a16:creationId xmlns:a16="http://schemas.microsoft.com/office/drawing/2014/main" id="{52097668-F272-409E-B188-D3F8789EB5AC}"/>
                    </a:ext>
                  </a:extLst>
                </p:cNvPr>
                <p:cNvSpPr>
                  <a:spLocks noChangeArrowheads="1"/>
                </p:cNvSpPr>
                <p:nvPr/>
              </p:nvSpPr>
              <p:spPr bwMode="auto">
                <a:xfrm>
                  <a:off x="3636" y="2614"/>
                  <a:ext cx="420" cy="257"/>
                </a:xfrm>
                <a:prstGeom prst="rightArrow">
                  <a:avLst>
                    <a:gd name="adj1" fmla="val 50000"/>
                    <a:gd name="adj2" fmla="val 40856"/>
                  </a:avLst>
                </a:prstGeom>
                <a:solidFill>
                  <a:srgbClr val="178DA9"/>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r"/>
                  <a:endParaRPr lang="en-US" sz="1600">
                    <a:solidFill>
                      <a:srgbClr val="FFFFFF"/>
                    </a:solidFill>
                    <a:latin typeface="Helvetica" charset="0"/>
                  </a:endParaRPr>
                </a:p>
              </p:txBody>
            </p:sp>
          </p:grpSp>
          <p:sp>
            <p:nvSpPr>
              <p:cNvPr id="9" name="AutoShape 16">
                <a:extLst>
                  <a:ext uri="{FF2B5EF4-FFF2-40B4-BE49-F238E27FC236}">
                    <a16:creationId xmlns:a16="http://schemas.microsoft.com/office/drawing/2014/main" id="{5C82C2D9-77A8-425F-868B-9FC4B06C5E08}"/>
                  </a:ext>
                </a:extLst>
              </p:cNvPr>
              <p:cNvSpPr>
                <a:spLocks noChangeArrowheads="1"/>
              </p:cNvSpPr>
              <p:nvPr/>
            </p:nvSpPr>
            <p:spPr bwMode="auto">
              <a:xfrm>
                <a:off x="3652839" y="1541463"/>
                <a:ext cx="2587624" cy="1439863"/>
              </a:xfrm>
              <a:prstGeom prst="rightArrow">
                <a:avLst>
                  <a:gd name="adj1" fmla="val 50000"/>
                  <a:gd name="adj2" fmla="val 40022"/>
                </a:avLst>
              </a:prstGeom>
              <a:solidFill>
                <a:srgbClr val="03A4B5"/>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pPr algn="r"/>
                <a:r>
                  <a:rPr lang="en-US" b="1">
                    <a:solidFill>
                      <a:srgbClr val="FFFFFF"/>
                    </a:solidFill>
                    <a:latin typeface="Helvetica" charset="0"/>
                  </a:rPr>
                  <a:t>       Data Submission </a:t>
                </a:r>
                <a:br>
                  <a:rPr lang="en-US" b="1">
                    <a:solidFill>
                      <a:srgbClr val="FFFFFF"/>
                    </a:solidFill>
                    <a:latin typeface="Helvetica" charset="0"/>
                  </a:rPr>
                </a:br>
                <a:r>
                  <a:rPr lang="en-US" b="1">
                    <a:solidFill>
                      <a:srgbClr val="FFFFFF"/>
                    </a:solidFill>
                    <a:latin typeface="Helvetica" charset="0"/>
                  </a:rPr>
                  <a:t>&amp; Management</a:t>
                </a:r>
              </a:p>
            </p:txBody>
          </p:sp>
        </p:grpSp>
        <p:grpSp>
          <p:nvGrpSpPr>
            <p:cNvPr id="26" name="Group 25">
              <a:extLst>
                <a:ext uri="{FF2B5EF4-FFF2-40B4-BE49-F238E27FC236}">
                  <a16:creationId xmlns:a16="http://schemas.microsoft.com/office/drawing/2014/main" id="{C70C29E9-1470-4199-9FD2-D7C36B4EE0EE}"/>
                </a:ext>
              </a:extLst>
            </p:cNvPr>
            <p:cNvGrpSpPr/>
            <p:nvPr/>
          </p:nvGrpSpPr>
          <p:grpSpPr>
            <a:xfrm>
              <a:off x="1586588" y="2416600"/>
              <a:ext cx="1648820" cy="2561327"/>
              <a:chOff x="0" y="2574236"/>
              <a:chExt cx="1648818" cy="2561327"/>
            </a:xfrm>
          </p:grpSpPr>
          <p:grpSp>
            <p:nvGrpSpPr>
              <p:cNvPr id="27" name="Group 2">
                <a:extLst>
                  <a:ext uri="{FF2B5EF4-FFF2-40B4-BE49-F238E27FC236}">
                    <a16:creationId xmlns:a16="http://schemas.microsoft.com/office/drawing/2014/main" id="{08849107-0C50-42DA-9FF6-0F18A126407E}"/>
                  </a:ext>
                </a:extLst>
              </p:cNvPr>
              <p:cNvGrpSpPr>
                <a:grpSpLocks/>
              </p:cNvGrpSpPr>
              <p:nvPr/>
            </p:nvGrpSpPr>
            <p:grpSpPr bwMode="auto">
              <a:xfrm>
                <a:off x="0" y="3721100"/>
                <a:ext cx="1352550" cy="1414463"/>
                <a:chOff x="444" y="1093"/>
                <a:chExt cx="2927" cy="2998"/>
              </a:xfrm>
            </p:grpSpPr>
            <p:pic>
              <p:nvPicPr>
                <p:cNvPr id="29" name="Picture 3" descr="PPP_CGENE_CLP_Bath_Guy">
                  <a:extLst>
                    <a:ext uri="{FF2B5EF4-FFF2-40B4-BE49-F238E27FC236}">
                      <a16:creationId xmlns:a16="http://schemas.microsoft.com/office/drawing/2014/main" id="{F25039B7-CF79-48D2-ACAC-D27B96D2124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4" y="1093"/>
                  <a:ext cx="2200" cy="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 descr="PPP_CGENE_CLP_Bath_Girl">
                  <a:extLst>
                    <a:ext uri="{FF2B5EF4-FFF2-40B4-BE49-F238E27FC236}">
                      <a16:creationId xmlns:a16="http://schemas.microsoft.com/office/drawing/2014/main" id="{93C71E9C-634E-425D-8678-B628F54BCB2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 y="1427"/>
                  <a:ext cx="2328" cy="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 Box 5">
                <a:extLst>
                  <a:ext uri="{FF2B5EF4-FFF2-40B4-BE49-F238E27FC236}">
                    <a16:creationId xmlns:a16="http://schemas.microsoft.com/office/drawing/2014/main" id="{ED62988F-03A9-4916-921B-128B44FC9B72}"/>
                  </a:ext>
                </a:extLst>
              </p:cNvPr>
              <p:cNvSpPr txBox="1">
                <a:spLocks noChangeArrowheads="1"/>
              </p:cNvSpPr>
              <p:nvPr/>
            </p:nvSpPr>
            <p:spPr bwMode="auto">
              <a:xfrm>
                <a:off x="20043" y="2574236"/>
                <a:ext cx="16287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606060"/>
                    </a:solidFill>
                    <a:latin typeface="Helvetica" charset="0"/>
                  </a:rPr>
                  <a:t>Research Participants</a:t>
                </a:r>
              </a:p>
            </p:txBody>
          </p:sp>
        </p:grpSp>
        <p:sp>
          <p:nvSpPr>
            <p:cNvPr id="31" name="AutoShape 11">
              <a:extLst>
                <a:ext uri="{FF2B5EF4-FFF2-40B4-BE49-F238E27FC236}">
                  <a16:creationId xmlns:a16="http://schemas.microsoft.com/office/drawing/2014/main" id="{28E4F617-1491-4BEE-BC62-2C61587EB70E}"/>
                </a:ext>
              </a:extLst>
            </p:cNvPr>
            <p:cNvSpPr>
              <a:spLocks noChangeArrowheads="1"/>
            </p:cNvSpPr>
            <p:nvPr/>
          </p:nvSpPr>
          <p:spPr bwMode="auto">
            <a:xfrm>
              <a:off x="1800796" y="1033833"/>
              <a:ext cx="3952880" cy="1350963"/>
            </a:xfrm>
            <a:prstGeom prst="rightArrow">
              <a:avLst>
                <a:gd name="adj1" fmla="val 50000"/>
                <a:gd name="adj2" fmla="val 43508"/>
              </a:avLst>
            </a:prstGeom>
            <a:solidFill>
              <a:schemeClr val="accent3">
                <a:lumMod val="75000"/>
              </a:schemeClr>
            </a:solidFill>
            <a:ln>
              <a:noFill/>
            </a:ln>
          </p:spPr>
          <p:txBody>
            <a:bodyPr wrap="none" anchor="ctr"/>
            <a:lstStyle/>
            <a:p>
              <a:pPr algn="r"/>
              <a:endParaRPr lang="en-US" b="1">
                <a:solidFill>
                  <a:srgbClr val="FFFFFF"/>
                </a:solidFill>
                <a:latin typeface="Helvetica" charset="0"/>
              </a:endParaRPr>
            </a:p>
            <a:p>
              <a:pPr algn="r"/>
              <a:r>
                <a:rPr lang="en-US" b="1">
                  <a:solidFill>
                    <a:srgbClr val="FFFFFF"/>
                  </a:solidFill>
                  <a:latin typeface="Helvetica" charset="0"/>
                </a:rPr>
                <a:t>Data Collection</a:t>
              </a:r>
            </a:p>
            <a:p>
              <a:pPr algn="r"/>
              <a:r>
                <a:rPr lang="en-US" b="1">
                  <a:solidFill>
                    <a:srgbClr val="FFFFFF"/>
                  </a:solidFill>
                  <a:latin typeface="Helvetica" charset="0"/>
                </a:rPr>
                <a:t>Data Sharing Plans </a:t>
              </a:r>
              <a:br>
                <a:rPr lang="en-US" b="1">
                  <a:solidFill>
                    <a:srgbClr val="FFFFFF"/>
                  </a:solidFill>
                  <a:latin typeface="Helvetica" charset="0"/>
                </a:rPr>
              </a:br>
              <a:endParaRPr lang="en-US" b="1">
                <a:solidFill>
                  <a:srgbClr val="FFFFFF"/>
                </a:solidFill>
                <a:latin typeface="Helvetica" charset="0"/>
              </a:endParaRPr>
            </a:p>
          </p:txBody>
        </p:sp>
        <p:sp>
          <p:nvSpPr>
            <p:cNvPr id="32" name="AutoShape 12">
              <a:extLst>
                <a:ext uri="{FF2B5EF4-FFF2-40B4-BE49-F238E27FC236}">
                  <a16:creationId xmlns:a16="http://schemas.microsoft.com/office/drawing/2014/main" id="{E2B9A129-4372-4FCB-B37F-64DA92B5368E}"/>
                </a:ext>
              </a:extLst>
            </p:cNvPr>
            <p:cNvSpPr>
              <a:spLocks noChangeArrowheads="1"/>
            </p:cNvSpPr>
            <p:nvPr/>
          </p:nvSpPr>
          <p:spPr bwMode="auto">
            <a:xfrm>
              <a:off x="5616355" y="3609606"/>
              <a:ext cx="666750" cy="407988"/>
            </a:xfrm>
            <a:prstGeom prst="rightArrow">
              <a:avLst>
                <a:gd name="adj1" fmla="val 50000"/>
                <a:gd name="adj2" fmla="val 40856"/>
              </a:avLst>
            </a:prstGeom>
            <a:solidFill>
              <a:srgbClr val="178DA9"/>
            </a:solidFill>
            <a:ln>
              <a:noFill/>
            </a:ln>
          </p:spPr>
          <p:txBody>
            <a:bodyPr wrap="none" anchor="ctr"/>
            <a:lstStyle/>
            <a:p>
              <a:pPr algn="r"/>
              <a:endParaRPr lang="en-US" sz="1600">
                <a:solidFill>
                  <a:srgbClr val="FFFFFF"/>
                </a:solidFill>
                <a:latin typeface="Helvetica" charset="0"/>
              </a:endParaRPr>
            </a:p>
          </p:txBody>
        </p:sp>
        <p:sp>
          <p:nvSpPr>
            <p:cNvPr id="33" name="AutoShape 27">
              <a:extLst>
                <a:ext uri="{FF2B5EF4-FFF2-40B4-BE49-F238E27FC236}">
                  <a16:creationId xmlns:a16="http://schemas.microsoft.com/office/drawing/2014/main" id="{09CF8D8A-BAC7-426A-92A7-32C3F23DE5B2}"/>
                </a:ext>
              </a:extLst>
            </p:cNvPr>
            <p:cNvSpPr>
              <a:spLocks noChangeArrowheads="1"/>
            </p:cNvSpPr>
            <p:nvPr/>
          </p:nvSpPr>
          <p:spPr bwMode="auto">
            <a:xfrm rot="5400000">
              <a:off x="8920669" y="4906032"/>
              <a:ext cx="1904060" cy="1044705"/>
            </a:xfrm>
            <a:prstGeom prst="rightArrow">
              <a:avLst>
                <a:gd name="adj1" fmla="val 50000"/>
                <a:gd name="adj2" fmla="val 48781"/>
              </a:avLst>
            </a:prstGeom>
            <a:solidFill>
              <a:srgbClr val="7E8EC3"/>
            </a:solidFill>
            <a:ln w="57150" cmpd="sng">
              <a:solidFill>
                <a:schemeClr val="tx1">
                  <a:lumMod val="50000"/>
                </a:schemeClr>
              </a:solidFill>
            </a:ln>
          </p:spPr>
          <p:style>
            <a:lnRef idx="2">
              <a:schemeClr val="accent1"/>
            </a:lnRef>
            <a:fillRef idx="1">
              <a:schemeClr val="lt1"/>
            </a:fillRef>
            <a:effectRef idx="0">
              <a:schemeClr val="accent1"/>
            </a:effectRef>
            <a:fontRef idx="minor">
              <a:schemeClr val="dk1"/>
            </a:fontRef>
          </p:style>
          <p:txBody>
            <a:bodyPr wrap="none" anchor="ctr"/>
            <a:lstStyle/>
            <a:p>
              <a:endParaRPr lang="en-US" sz="1600" b="1">
                <a:solidFill>
                  <a:srgbClr val="606060"/>
                </a:solidFill>
                <a:latin typeface="Arial" charset="0"/>
              </a:endParaRPr>
            </a:p>
            <a:p>
              <a:endParaRPr lang="en-US" sz="1600" b="1">
                <a:solidFill>
                  <a:srgbClr val="606060"/>
                </a:solidFill>
                <a:latin typeface="Arial" charset="0"/>
              </a:endParaRPr>
            </a:p>
          </p:txBody>
        </p:sp>
        <p:sp>
          <p:nvSpPr>
            <p:cNvPr id="37" name="Text Box 28">
              <a:extLst>
                <a:ext uri="{FF2B5EF4-FFF2-40B4-BE49-F238E27FC236}">
                  <a16:creationId xmlns:a16="http://schemas.microsoft.com/office/drawing/2014/main" id="{143B648B-C50B-4863-9B20-80C9DF7D2E12}"/>
                </a:ext>
              </a:extLst>
            </p:cNvPr>
            <p:cNvSpPr txBox="1">
              <a:spLocks noChangeArrowheads="1"/>
            </p:cNvSpPr>
            <p:nvPr/>
          </p:nvSpPr>
          <p:spPr bwMode="auto">
            <a:xfrm rot="5400000">
              <a:off x="7748242" y="5008046"/>
              <a:ext cx="1346868" cy="521302"/>
            </a:xfrm>
            <a:prstGeom prst="rect">
              <a:avLst/>
            </a:prstGeom>
            <a:no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400" b="1">
                  <a:solidFill>
                    <a:srgbClr val="FFFFFF"/>
                  </a:solidFill>
                  <a:latin typeface="Arial" charset="0"/>
                </a:rPr>
                <a:t>Unrestricted</a:t>
              </a:r>
              <a:r>
                <a:rPr lang="en-US" sz="1600" b="1">
                  <a:solidFill>
                    <a:srgbClr val="FFFFFF"/>
                  </a:solidFill>
                  <a:latin typeface="Arial" charset="0"/>
                </a:rPr>
                <a:t> Access</a:t>
              </a:r>
            </a:p>
          </p:txBody>
        </p:sp>
        <p:sp>
          <p:nvSpPr>
            <p:cNvPr id="34" name="Text Box 22">
              <a:extLst>
                <a:ext uri="{FF2B5EF4-FFF2-40B4-BE49-F238E27FC236}">
                  <a16:creationId xmlns:a16="http://schemas.microsoft.com/office/drawing/2014/main" id="{E05FD313-C860-473E-A1D7-12D7C283A259}"/>
                </a:ext>
              </a:extLst>
            </p:cNvPr>
            <p:cNvSpPr txBox="1">
              <a:spLocks noChangeArrowheads="1"/>
            </p:cNvSpPr>
            <p:nvPr/>
          </p:nvSpPr>
          <p:spPr bwMode="auto">
            <a:xfrm rot="5400000">
              <a:off x="8962529" y="5113072"/>
              <a:ext cx="1918499" cy="466428"/>
            </a:xfrm>
            <a:prstGeom prst="rect">
              <a:avLst/>
            </a:prstGeom>
            <a:no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400" b="1">
                  <a:solidFill>
                    <a:srgbClr val="FFFFFF"/>
                  </a:solidFill>
                  <a:latin typeface="Arial" charset="0"/>
                </a:rPr>
                <a:t>Controlled Access                  [Sensitive data]</a:t>
              </a:r>
            </a:p>
          </p:txBody>
        </p:sp>
      </p:grpSp>
      <p:sp>
        <p:nvSpPr>
          <p:cNvPr id="38" name="TextBox 37">
            <a:extLst>
              <a:ext uri="{FF2B5EF4-FFF2-40B4-BE49-F238E27FC236}">
                <a16:creationId xmlns:a16="http://schemas.microsoft.com/office/drawing/2014/main" id="{58B1995F-582E-4F69-ABCA-E06FF6253276}"/>
              </a:ext>
            </a:extLst>
          </p:cNvPr>
          <p:cNvSpPr txBox="1"/>
          <p:nvPr/>
        </p:nvSpPr>
        <p:spPr>
          <a:xfrm>
            <a:off x="3913306" y="6482046"/>
            <a:ext cx="2709268" cy="338554"/>
          </a:xfrm>
          <a:prstGeom prst="rect">
            <a:avLst/>
          </a:prstGeom>
          <a:noFill/>
        </p:spPr>
        <p:txBody>
          <a:bodyPr wrap="none" rtlCol="0">
            <a:spAutoFit/>
          </a:bodyPr>
          <a:lstStyle/>
          <a:p>
            <a:r>
              <a:rPr lang="en-US" sz="1600" i="1">
                <a:solidFill>
                  <a:srgbClr val="606060"/>
                </a:solidFill>
                <a:latin typeface="Arial Narrow" pitchFamily="34" charset="0"/>
              </a:rPr>
              <a:t>Credit to Vivian Ota Wang – ODS</a:t>
            </a:r>
          </a:p>
        </p:txBody>
      </p:sp>
    </p:spTree>
    <p:extLst>
      <p:ext uri="{BB962C8B-B14F-4D97-AF65-F5344CB8AC3E}">
        <p14:creationId xmlns:p14="http://schemas.microsoft.com/office/powerpoint/2010/main" val="3556008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E1A135C-52FB-493D-9902-A8CD5FAA88DB}"/>
              </a:ext>
            </a:extLst>
          </p:cNvPr>
          <p:cNvSpPr>
            <a:spLocks noGrp="1"/>
          </p:cNvSpPr>
          <p:nvPr>
            <p:ph type="title"/>
          </p:nvPr>
        </p:nvSpPr>
        <p:spPr>
          <a:xfrm>
            <a:off x="834272" y="401884"/>
            <a:ext cx="8165592" cy="566129"/>
          </a:xfrm>
        </p:spPr>
        <p:txBody>
          <a:bodyPr/>
          <a:lstStyle/>
          <a:p>
            <a:r>
              <a:rPr lang="en-US" sz="3200">
                <a:solidFill>
                  <a:schemeClr val="accent3"/>
                </a:solidFill>
              </a:rPr>
              <a:t>Contact Us About Data Sharing</a:t>
            </a:r>
          </a:p>
        </p:txBody>
      </p:sp>
      <p:sp>
        <p:nvSpPr>
          <p:cNvPr id="24" name="Rectangle 23" descr="email symbol">
            <a:extLst>
              <a:ext uri="{FF2B5EF4-FFF2-40B4-BE49-F238E27FC236}">
                <a16:creationId xmlns:a16="http://schemas.microsoft.com/office/drawing/2014/main" id="{8B1B8DF1-8582-48BC-A947-58AB4A4F835A}"/>
              </a:ext>
            </a:extLst>
          </p:cNvPr>
          <p:cNvSpPr/>
          <p:nvPr/>
        </p:nvSpPr>
        <p:spPr>
          <a:xfrm>
            <a:off x="1457910" y="1251617"/>
            <a:ext cx="1240971" cy="12122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fontAlgn="auto">
              <a:spcBef>
                <a:spcPts val="0"/>
              </a:spcBef>
              <a:spcAft>
                <a:spcPts val="0"/>
              </a:spcAft>
            </a:pPr>
            <a:endParaRPr lang="en-US" sz="1350">
              <a:solidFill>
                <a:srgbClr val="FFFFFF"/>
              </a:solidFill>
              <a:latin typeface="Arial"/>
            </a:endParaRPr>
          </a:p>
        </p:txBody>
      </p:sp>
      <p:pic>
        <p:nvPicPr>
          <p:cNvPr id="20" name="Graphic 19" descr="Open envelope">
            <a:extLst>
              <a:ext uri="{FF2B5EF4-FFF2-40B4-BE49-F238E27FC236}">
                <a16:creationId xmlns:a16="http://schemas.microsoft.com/office/drawing/2014/main" id="{17BEB8A2-FF2A-45EE-9E0C-E0D8418F20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62411" y="1391472"/>
            <a:ext cx="1031966" cy="1031966"/>
          </a:xfrm>
          <a:prstGeom prst="rect">
            <a:avLst/>
          </a:prstGeom>
        </p:spPr>
      </p:pic>
      <p:grpSp>
        <p:nvGrpSpPr>
          <p:cNvPr id="7" name="Group 6" descr="nciofficeofdatasharing@mail.gov">
            <a:extLst>
              <a:ext uri="{FF2B5EF4-FFF2-40B4-BE49-F238E27FC236}">
                <a16:creationId xmlns:a16="http://schemas.microsoft.com/office/drawing/2014/main" id="{AE2110BB-E0CF-4A17-99C5-EA43527E25BB}"/>
              </a:ext>
            </a:extLst>
          </p:cNvPr>
          <p:cNvGrpSpPr/>
          <p:nvPr/>
        </p:nvGrpSpPr>
        <p:grpSpPr>
          <a:xfrm>
            <a:off x="2776600" y="1220114"/>
            <a:ext cx="4870615" cy="1256362"/>
            <a:chOff x="3865205" y="4426"/>
            <a:chExt cx="5134027" cy="1675149"/>
          </a:xfrm>
          <a:noFill/>
        </p:grpSpPr>
        <p:sp>
          <p:nvSpPr>
            <p:cNvPr id="15" name="Rectangle 14">
              <a:extLst>
                <a:ext uri="{FF2B5EF4-FFF2-40B4-BE49-F238E27FC236}">
                  <a16:creationId xmlns:a16="http://schemas.microsoft.com/office/drawing/2014/main" id="{9945A9D3-78F0-4190-A45F-9985BFC30A22}"/>
                </a:ext>
              </a:extLst>
            </p:cNvPr>
            <p:cNvSpPr/>
            <p:nvPr/>
          </p:nvSpPr>
          <p:spPr>
            <a:xfrm>
              <a:off x="3865205" y="4426"/>
              <a:ext cx="3540685" cy="1601395"/>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id="{C1BBD826-89EB-416E-A658-776BB533C1C3}"/>
                </a:ext>
              </a:extLst>
            </p:cNvPr>
            <p:cNvSpPr txBox="1"/>
            <p:nvPr/>
          </p:nvSpPr>
          <p:spPr>
            <a:xfrm>
              <a:off x="3913101" y="78180"/>
              <a:ext cx="5086131" cy="160139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defTabSz="533400" fontAlgn="auto">
                <a:lnSpc>
                  <a:spcPct val="90000"/>
                </a:lnSpc>
                <a:spcAft>
                  <a:spcPct val="35000"/>
                </a:spcAft>
              </a:pPr>
              <a:r>
                <a:rPr lang="en-US" sz="2000" b="1">
                  <a:solidFill>
                    <a:srgbClr val="123E57"/>
                  </a:solidFill>
                  <a:latin typeface="Arial"/>
                </a:rPr>
                <a:t>nciofficeofdatasharing@mail.nih.gov</a:t>
              </a:r>
            </a:p>
          </p:txBody>
        </p:sp>
      </p:grpSp>
      <p:sp>
        <p:nvSpPr>
          <p:cNvPr id="21" name="Rectangle 20">
            <a:extLst>
              <a:ext uri="{FF2B5EF4-FFF2-40B4-BE49-F238E27FC236}">
                <a16:creationId xmlns:a16="http://schemas.microsoft.com/office/drawing/2014/main" id="{729091FC-2B9B-4E6A-922F-468EC411064F}"/>
              </a:ext>
              <a:ext uri="{C183D7F6-B498-43B3-948B-1728B52AA6E4}">
                <adec:decorative xmlns:adec="http://schemas.microsoft.com/office/drawing/2017/decorative" val="1"/>
              </a:ext>
            </a:extLst>
          </p:cNvPr>
          <p:cNvSpPr/>
          <p:nvPr/>
        </p:nvSpPr>
        <p:spPr>
          <a:xfrm>
            <a:off x="1457910" y="4804886"/>
            <a:ext cx="1240971" cy="1227908"/>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fontAlgn="auto">
              <a:spcBef>
                <a:spcPts val="0"/>
              </a:spcBef>
              <a:spcAft>
                <a:spcPts val="0"/>
              </a:spcAft>
            </a:pPr>
            <a:endParaRPr lang="en-US" sz="1350">
              <a:solidFill>
                <a:srgbClr val="FFFFFF"/>
              </a:solidFill>
              <a:latin typeface="Arial"/>
            </a:endParaRPr>
          </a:p>
        </p:txBody>
      </p:sp>
      <p:pic>
        <p:nvPicPr>
          <p:cNvPr id="19" name="Graphic 18" descr="Twitter logo">
            <a:extLst>
              <a:ext uri="{FF2B5EF4-FFF2-40B4-BE49-F238E27FC236}">
                <a16:creationId xmlns:a16="http://schemas.microsoft.com/office/drawing/2014/main" id="{4B900972-DC86-4D65-9CB8-C24B9A7EAB1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484280" y="3062726"/>
            <a:ext cx="1214601" cy="1178678"/>
          </a:xfrm>
          <a:prstGeom prst="rect">
            <a:avLst/>
          </a:prstGeom>
        </p:spPr>
      </p:pic>
      <p:grpSp>
        <p:nvGrpSpPr>
          <p:cNvPr id="8" name="Group 7" descr="#NCIODS">
            <a:extLst>
              <a:ext uri="{FF2B5EF4-FFF2-40B4-BE49-F238E27FC236}">
                <a16:creationId xmlns:a16="http://schemas.microsoft.com/office/drawing/2014/main" id="{67DB7161-9C2B-4ADA-B376-B63DA096945F}"/>
              </a:ext>
            </a:extLst>
          </p:cNvPr>
          <p:cNvGrpSpPr/>
          <p:nvPr/>
        </p:nvGrpSpPr>
        <p:grpSpPr>
          <a:xfrm>
            <a:off x="2698881" y="3023255"/>
            <a:ext cx="3495335" cy="1215146"/>
            <a:chOff x="2121285" y="1870052"/>
            <a:chExt cx="3701794" cy="1620194"/>
          </a:xfrm>
          <a:noFill/>
        </p:grpSpPr>
        <p:sp>
          <p:nvSpPr>
            <p:cNvPr id="13" name="Rectangle 12">
              <a:extLst>
                <a:ext uri="{FF2B5EF4-FFF2-40B4-BE49-F238E27FC236}">
                  <a16:creationId xmlns:a16="http://schemas.microsoft.com/office/drawing/2014/main" id="{00885E3B-1427-4C58-8BC0-94126CB2EF97}"/>
                </a:ext>
              </a:extLst>
            </p:cNvPr>
            <p:cNvSpPr/>
            <p:nvPr/>
          </p:nvSpPr>
          <p:spPr>
            <a:xfrm>
              <a:off x="2121285" y="1870052"/>
              <a:ext cx="3540685" cy="1601395"/>
            </a:xfrm>
            <a:prstGeom prst="rect">
              <a:avLst/>
            </a:prstGeom>
            <a:grpFill/>
          </p:spPr>
          <p:style>
            <a:lnRef idx="2">
              <a:schemeClr val="lt1">
                <a:hueOff val="0"/>
                <a:satOff val="0"/>
                <a:lumOff val="0"/>
                <a:alphaOff val="0"/>
              </a:schemeClr>
            </a:lnRef>
            <a:fillRef idx="1">
              <a:schemeClr val="accent5">
                <a:hueOff val="-345209"/>
                <a:satOff val="11981"/>
                <a:lumOff val="-3824"/>
                <a:alphaOff val="0"/>
              </a:schemeClr>
            </a:fillRef>
            <a:effectRef idx="0">
              <a:schemeClr val="accent5">
                <a:hueOff val="-345209"/>
                <a:satOff val="11981"/>
                <a:lumOff val="-3824"/>
                <a:alphaOff val="0"/>
              </a:schemeClr>
            </a:effectRef>
            <a:fontRef idx="minor">
              <a:schemeClr val="lt1"/>
            </a:fontRef>
          </p:style>
        </p:sp>
        <p:sp>
          <p:nvSpPr>
            <p:cNvPr id="14" name="TextBox 13">
              <a:extLst>
                <a:ext uri="{FF2B5EF4-FFF2-40B4-BE49-F238E27FC236}">
                  <a16:creationId xmlns:a16="http://schemas.microsoft.com/office/drawing/2014/main" id="{B4C51022-15B9-4451-BF40-7A5BE10BC97C}"/>
                </a:ext>
              </a:extLst>
            </p:cNvPr>
            <p:cNvSpPr txBox="1"/>
            <p:nvPr/>
          </p:nvSpPr>
          <p:spPr>
            <a:xfrm>
              <a:off x="2282394" y="1888851"/>
              <a:ext cx="3540685" cy="160139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defTabSz="533400" fontAlgn="auto">
                <a:lnSpc>
                  <a:spcPct val="90000"/>
                </a:lnSpc>
                <a:spcAft>
                  <a:spcPct val="35000"/>
                </a:spcAft>
              </a:pPr>
              <a:r>
                <a:rPr lang="en-US" sz="2000" b="1">
                  <a:solidFill>
                    <a:srgbClr val="123E57"/>
                  </a:solidFill>
                  <a:latin typeface="Arial"/>
                </a:rPr>
                <a:t>#NCIODS</a:t>
              </a:r>
            </a:p>
          </p:txBody>
        </p:sp>
      </p:grpSp>
      <p:pic>
        <p:nvPicPr>
          <p:cNvPr id="5" name="Graphic 4" descr="Internet">
            <a:extLst>
              <a:ext uri="{FF2B5EF4-FFF2-40B4-BE49-F238E27FC236}">
                <a16:creationId xmlns:a16="http://schemas.microsoft.com/office/drawing/2014/main" id="{7CC5BEF4-4DDD-4343-82AA-6883984FAB2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74484" y="4830013"/>
            <a:ext cx="1224397" cy="1164293"/>
          </a:xfrm>
          <a:prstGeom prst="rect">
            <a:avLst/>
          </a:prstGeom>
        </p:spPr>
      </p:pic>
      <p:grpSp>
        <p:nvGrpSpPr>
          <p:cNvPr id="10" name="Group 9" descr="datasharing.cancer.gov">
            <a:extLst>
              <a:ext uri="{FF2B5EF4-FFF2-40B4-BE49-F238E27FC236}">
                <a16:creationId xmlns:a16="http://schemas.microsoft.com/office/drawing/2014/main" id="{589E3C8E-A2E0-47CD-967F-BFF4B57A2531}"/>
              </a:ext>
            </a:extLst>
          </p:cNvPr>
          <p:cNvGrpSpPr/>
          <p:nvPr/>
        </p:nvGrpSpPr>
        <p:grpSpPr>
          <a:xfrm>
            <a:off x="2849142" y="4716283"/>
            <a:ext cx="3371446" cy="1278022"/>
            <a:chOff x="3089886" y="3725510"/>
            <a:chExt cx="4398305" cy="1643290"/>
          </a:xfrm>
          <a:noFill/>
        </p:grpSpPr>
        <p:sp>
          <p:nvSpPr>
            <p:cNvPr id="11" name="Rectangle 10">
              <a:extLst>
                <a:ext uri="{FF2B5EF4-FFF2-40B4-BE49-F238E27FC236}">
                  <a16:creationId xmlns:a16="http://schemas.microsoft.com/office/drawing/2014/main" id="{70EEFD4F-331B-45FE-AC40-915BAC9E21E0}"/>
                </a:ext>
              </a:extLst>
            </p:cNvPr>
            <p:cNvSpPr/>
            <p:nvPr/>
          </p:nvSpPr>
          <p:spPr>
            <a:xfrm>
              <a:off x="3913103" y="3725510"/>
              <a:ext cx="3540685" cy="1601395"/>
            </a:xfrm>
            <a:prstGeom prst="rect">
              <a:avLst/>
            </a:prstGeom>
            <a:grpFill/>
          </p:spPr>
          <p:style>
            <a:lnRef idx="2">
              <a:schemeClr val="lt1">
                <a:hueOff val="0"/>
                <a:satOff val="0"/>
                <a:lumOff val="0"/>
                <a:alphaOff val="0"/>
              </a:schemeClr>
            </a:lnRef>
            <a:fillRef idx="1">
              <a:schemeClr val="accent5">
                <a:hueOff val="-690418"/>
                <a:satOff val="23961"/>
                <a:lumOff val="-7648"/>
                <a:alphaOff val="0"/>
              </a:schemeClr>
            </a:fillRef>
            <a:effectRef idx="0">
              <a:schemeClr val="accent5">
                <a:hueOff val="-690418"/>
                <a:satOff val="23961"/>
                <a:lumOff val="-7648"/>
                <a:alphaOff val="0"/>
              </a:schemeClr>
            </a:effectRef>
            <a:fontRef idx="minor">
              <a:schemeClr val="lt1"/>
            </a:fontRef>
          </p:style>
        </p:sp>
        <p:sp>
          <p:nvSpPr>
            <p:cNvPr id="12" name="TextBox 11">
              <a:extLst>
                <a:ext uri="{FF2B5EF4-FFF2-40B4-BE49-F238E27FC236}">
                  <a16:creationId xmlns:a16="http://schemas.microsoft.com/office/drawing/2014/main" id="{1CF7C08D-923D-4B48-90B5-713E30765216}"/>
                </a:ext>
              </a:extLst>
            </p:cNvPr>
            <p:cNvSpPr txBox="1"/>
            <p:nvPr/>
          </p:nvSpPr>
          <p:spPr>
            <a:xfrm>
              <a:off x="3089886" y="3767405"/>
              <a:ext cx="4398305" cy="160139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defTabSz="533400" fontAlgn="auto">
                <a:lnSpc>
                  <a:spcPct val="90000"/>
                </a:lnSpc>
                <a:spcAft>
                  <a:spcPct val="35000"/>
                </a:spcAft>
              </a:pPr>
              <a:r>
                <a:rPr lang="en-US" sz="2000" b="1">
                  <a:solidFill>
                    <a:srgbClr val="123E57"/>
                  </a:solidFill>
                  <a:latin typeface="Arial"/>
                </a:rPr>
                <a:t>datasharing.cancer.gov</a:t>
              </a:r>
            </a:p>
          </p:txBody>
        </p:sp>
      </p:grpSp>
      <p:grpSp>
        <p:nvGrpSpPr>
          <p:cNvPr id="6" name="Group 5">
            <a:extLst>
              <a:ext uri="{FF2B5EF4-FFF2-40B4-BE49-F238E27FC236}">
                <a16:creationId xmlns:a16="http://schemas.microsoft.com/office/drawing/2014/main" id="{A882D35F-38B9-4346-BCBA-7A2BBF6BE567}"/>
              </a:ext>
              <a:ext uri="{C183D7F6-B498-43B3-948B-1728B52AA6E4}">
                <adec:decorative xmlns:adec="http://schemas.microsoft.com/office/drawing/2017/decorative" val="1"/>
              </a:ext>
            </a:extLst>
          </p:cNvPr>
          <p:cNvGrpSpPr/>
          <p:nvPr/>
        </p:nvGrpSpPr>
        <p:grpSpPr>
          <a:xfrm>
            <a:off x="8057944" y="2209592"/>
            <a:ext cx="3804653" cy="4580610"/>
            <a:chOff x="5427682" y="2652666"/>
            <a:chExt cx="3335105" cy="4002943"/>
          </a:xfrm>
        </p:grpSpPr>
        <p:pic>
          <p:nvPicPr>
            <p:cNvPr id="17" name="Picture 16">
              <a:extLst>
                <a:ext uri="{FF2B5EF4-FFF2-40B4-BE49-F238E27FC236}">
                  <a16:creationId xmlns:a16="http://schemas.microsoft.com/office/drawing/2014/main" id="{18B8CB31-198B-4711-A6D4-29ADF0B75BD4}"/>
                </a:ext>
              </a:extLst>
            </p:cNvPr>
            <p:cNvPicPr>
              <a:picLocks noChangeAspect="1"/>
            </p:cNvPicPr>
            <p:nvPr/>
          </p:nvPicPr>
          <p:blipFill>
            <a:blip r:embed="rId9"/>
            <a:stretch>
              <a:fillRect/>
            </a:stretch>
          </p:blipFill>
          <p:spPr>
            <a:xfrm>
              <a:off x="5627526" y="3652065"/>
              <a:ext cx="3003544" cy="3003544"/>
            </a:xfrm>
            <a:prstGeom prst="rect">
              <a:avLst/>
            </a:prstGeom>
          </p:spPr>
        </p:pic>
        <p:sp>
          <p:nvSpPr>
            <p:cNvPr id="18" name="Title 1">
              <a:extLst>
                <a:ext uri="{FF2B5EF4-FFF2-40B4-BE49-F238E27FC236}">
                  <a16:creationId xmlns:a16="http://schemas.microsoft.com/office/drawing/2014/main" id="{AA44EABD-A1D8-401C-9A9B-9FC9E7B64F96}"/>
                </a:ext>
              </a:extLst>
            </p:cNvPr>
            <p:cNvSpPr txBox="1">
              <a:spLocks/>
            </p:cNvSpPr>
            <p:nvPr/>
          </p:nvSpPr>
          <p:spPr bwMode="auto">
            <a:xfrm>
              <a:off x="5924566" y="2855119"/>
              <a:ext cx="2651127" cy="85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Autofit/>
            </a:bodyPr>
            <a:lstStyle>
              <a:lvl1pPr algn="l" defTabSz="457200" rtl="0" eaLnBrk="1" fontAlgn="base" hangingPunct="1">
                <a:lnSpc>
                  <a:spcPct val="90000"/>
                </a:lnSpc>
                <a:spcBef>
                  <a:spcPct val="0"/>
                </a:spcBef>
                <a:spcAft>
                  <a:spcPct val="0"/>
                </a:spcAft>
                <a:defRPr sz="2400" b="0" kern="1200" baseline="0">
                  <a:solidFill>
                    <a:srgbClr val="123E57"/>
                  </a:solidFill>
                  <a:latin typeface="+mj-lt"/>
                  <a:ea typeface="ＭＳ Ｐゴシック" charset="0"/>
                  <a:cs typeface="SapientSansBold"/>
                </a:defRPr>
              </a:lvl1pPr>
              <a:lvl2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5pPr>
              <a:lvl6pPr marL="4572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6pPr>
              <a:lvl7pPr marL="9144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6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8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9pPr>
            </a:lstStyle>
            <a:p>
              <a:pPr algn="ctr" defTabSz="342900"/>
              <a:r>
                <a:rPr lang="en-US" sz="5400" i="1">
                  <a:solidFill>
                    <a:srgbClr val="C00000"/>
                  </a:solidFill>
                  <a:latin typeface="Gabriola" panose="04040605051002020D02" pitchFamily="82" charset="0"/>
                </a:rPr>
                <a:t>Questions</a:t>
              </a:r>
            </a:p>
          </p:txBody>
        </p:sp>
        <p:pic>
          <p:nvPicPr>
            <p:cNvPr id="2050" name="Picture 2" descr="Image result for questions">
              <a:extLst>
                <a:ext uri="{FF2B5EF4-FFF2-40B4-BE49-F238E27FC236}">
                  <a16:creationId xmlns:a16="http://schemas.microsoft.com/office/drawing/2014/main" id="{6ACDF50B-6213-4905-9B59-80636B13583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95809" y="2652666"/>
              <a:ext cx="3266978" cy="19422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EC35BDE-61D3-4F11-94CA-854B1B4A3ED5}"/>
                </a:ext>
              </a:extLst>
            </p:cNvPr>
            <p:cNvSpPr/>
            <p:nvPr/>
          </p:nvSpPr>
          <p:spPr>
            <a:xfrm>
              <a:off x="7549116" y="4594890"/>
              <a:ext cx="889488" cy="5937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D4F02C1-0E5A-4F9B-8B27-AB9F2FE92609}"/>
                </a:ext>
              </a:extLst>
            </p:cNvPr>
            <p:cNvPicPr>
              <a:picLocks noChangeAspect="1"/>
            </p:cNvPicPr>
            <p:nvPr/>
          </p:nvPicPr>
          <p:blipFill>
            <a:blip r:embed="rId11"/>
            <a:stretch>
              <a:fillRect/>
            </a:stretch>
          </p:blipFill>
          <p:spPr>
            <a:xfrm>
              <a:off x="5427682" y="4414311"/>
              <a:ext cx="1471327" cy="977525"/>
            </a:xfrm>
            <a:prstGeom prst="rect">
              <a:avLst/>
            </a:prstGeom>
          </p:spPr>
        </p:pic>
      </p:grpSp>
    </p:spTree>
    <p:extLst>
      <p:ext uri="{BB962C8B-B14F-4D97-AF65-F5344CB8AC3E}">
        <p14:creationId xmlns:p14="http://schemas.microsoft.com/office/powerpoint/2010/main" val="2206820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092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BEC54-796A-4AE2-BFA5-BF9009DFAF03}"/>
              </a:ext>
            </a:extLst>
          </p:cNvPr>
          <p:cNvSpPr>
            <a:spLocks noGrp="1"/>
          </p:cNvSpPr>
          <p:nvPr>
            <p:ph type="title"/>
          </p:nvPr>
        </p:nvSpPr>
        <p:spPr>
          <a:xfrm>
            <a:off x="0" y="165681"/>
            <a:ext cx="5549462" cy="608038"/>
          </a:xfrm>
        </p:spPr>
        <p:txBody>
          <a:bodyPr/>
          <a:lstStyle/>
          <a:p>
            <a:pPr algn="ctr"/>
            <a:r>
              <a:rPr lang="en-US" sz="3400" dirty="0">
                <a:solidFill>
                  <a:srgbClr val="033266"/>
                </a:solidFill>
              </a:rPr>
              <a:t>What</a:t>
            </a:r>
            <a:r>
              <a:rPr lang="en-US" sz="3400" dirty="0">
                <a:solidFill>
                  <a:srgbClr val="002060"/>
                </a:solidFill>
              </a:rPr>
              <a:t> </a:t>
            </a:r>
            <a:r>
              <a:rPr lang="en-US" sz="3400" b="1" i="1" dirty="0">
                <a:solidFill>
                  <a:srgbClr val="C00000"/>
                </a:solidFill>
              </a:rPr>
              <a:t>IS</a:t>
            </a:r>
            <a:r>
              <a:rPr lang="en-US" sz="3400" dirty="0">
                <a:solidFill>
                  <a:srgbClr val="002060"/>
                </a:solidFill>
              </a:rPr>
              <a:t> </a:t>
            </a:r>
            <a:r>
              <a:rPr lang="en-US" sz="3400" dirty="0">
                <a:solidFill>
                  <a:srgbClr val="033266"/>
                </a:solidFill>
              </a:rPr>
              <a:t>Data Sharing?</a:t>
            </a:r>
          </a:p>
        </p:txBody>
      </p:sp>
      <p:sp>
        <p:nvSpPr>
          <p:cNvPr id="6" name="Rectangle: Rounded Corners 5">
            <a:extLst>
              <a:ext uri="{FF2B5EF4-FFF2-40B4-BE49-F238E27FC236}">
                <a16:creationId xmlns:a16="http://schemas.microsoft.com/office/drawing/2014/main" id="{3260B1C3-D77B-4071-B50C-C217930B9863}"/>
              </a:ext>
            </a:extLst>
          </p:cNvPr>
          <p:cNvSpPr/>
          <p:nvPr/>
        </p:nvSpPr>
        <p:spPr>
          <a:xfrm>
            <a:off x="216361" y="1082040"/>
            <a:ext cx="7235999" cy="5306260"/>
          </a:xfrm>
          <a:prstGeom prst="roundRect">
            <a:avLst/>
          </a:prstGeom>
          <a:solidFill>
            <a:schemeClr val="bg1">
              <a:lumMod val="9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defTabSz="635000">
              <a:lnSpc>
                <a:spcPct val="120000"/>
              </a:lnSpc>
              <a:spcAft>
                <a:spcPts val="0"/>
              </a:spcAft>
              <a:buClr>
                <a:schemeClr val="tx2"/>
              </a:buClr>
              <a:buFont typeface="Wingdings" panose="05000000000000000000" pitchFamily="2" charset="2"/>
              <a:buChar char="§"/>
            </a:pPr>
            <a:r>
              <a:rPr lang="en-US" sz="2400" b="1" u="sng" dirty="0">
                <a:solidFill>
                  <a:schemeClr val="accent4">
                    <a:lumMod val="50000"/>
                  </a:schemeClr>
                </a:solidFill>
              </a:rPr>
              <a:t>Data sharing </a:t>
            </a:r>
            <a:r>
              <a:rPr lang="en-US" sz="2400" dirty="0">
                <a:solidFill>
                  <a:schemeClr val="accent4">
                    <a:lumMod val="50000"/>
                  </a:schemeClr>
                </a:solidFill>
              </a:rPr>
              <a:t>– practice of making research data &amp; metadata available for use by the broader community</a:t>
            </a:r>
          </a:p>
          <a:p>
            <a:pPr marL="342900" indent="-342900" defTabSz="635000">
              <a:lnSpc>
                <a:spcPct val="120000"/>
              </a:lnSpc>
              <a:spcAft>
                <a:spcPts val="0"/>
              </a:spcAft>
              <a:buClr>
                <a:schemeClr val="tx2"/>
              </a:buClr>
              <a:buFont typeface="Wingdings" panose="05000000000000000000" pitchFamily="2" charset="2"/>
              <a:buChar char="§"/>
            </a:pPr>
            <a:r>
              <a:rPr lang="en-US" sz="2400" b="1" dirty="0">
                <a:solidFill>
                  <a:srgbClr val="C00000"/>
                </a:solidFill>
              </a:rPr>
              <a:t>Translation</a:t>
            </a:r>
            <a:r>
              <a:rPr lang="en-US" sz="2400" dirty="0">
                <a:solidFill>
                  <a:schemeClr val="accent4">
                    <a:lumMod val="50000"/>
                  </a:schemeClr>
                </a:solidFill>
              </a:rPr>
              <a:t> of research results into </a:t>
            </a:r>
          </a:p>
          <a:p>
            <a:pPr marL="571500" indent="-342900" defTabSz="635000">
              <a:lnSpc>
                <a:spcPct val="120000"/>
              </a:lnSpc>
              <a:spcAft>
                <a:spcPts val="0"/>
              </a:spcAft>
              <a:buClr>
                <a:schemeClr val="tx2"/>
              </a:buClr>
              <a:buFont typeface="Wingdings" panose="05000000000000000000" pitchFamily="2" charset="2"/>
              <a:buChar char="§"/>
            </a:pPr>
            <a:r>
              <a:rPr lang="en-US" sz="2400" dirty="0">
                <a:solidFill>
                  <a:schemeClr val="accent4">
                    <a:lumMod val="50000"/>
                  </a:schemeClr>
                </a:solidFill>
              </a:rPr>
              <a:t>knowledge, products &amp; procedures </a:t>
            </a:r>
          </a:p>
          <a:p>
            <a:pPr marL="571500" indent="-342900" defTabSz="635000">
              <a:lnSpc>
                <a:spcPct val="120000"/>
              </a:lnSpc>
              <a:spcAft>
                <a:spcPts val="1200"/>
              </a:spcAft>
              <a:buClr>
                <a:schemeClr val="tx2"/>
              </a:buClr>
              <a:buFont typeface="Wingdings" panose="05000000000000000000" pitchFamily="2" charset="2"/>
              <a:buChar char="§"/>
            </a:pPr>
            <a:r>
              <a:rPr lang="en-US" sz="2400" dirty="0">
                <a:solidFill>
                  <a:schemeClr val="accent4">
                    <a:lumMod val="50000"/>
                  </a:schemeClr>
                </a:solidFill>
              </a:rPr>
              <a:t>improvement of human health</a:t>
            </a:r>
          </a:p>
          <a:p>
            <a:pPr marL="342900" indent="-342900" defTabSz="635000">
              <a:lnSpc>
                <a:spcPct val="120000"/>
              </a:lnSpc>
              <a:spcAft>
                <a:spcPts val="1200"/>
              </a:spcAft>
              <a:buClr>
                <a:schemeClr val="tx2"/>
              </a:buClr>
              <a:buFont typeface="Wingdings" panose="05000000000000000000" pitchFamily="2" charset="2"/>
              <a:buChar char="§"/>
            </a:pPr>
            <a:r>
              <a:rPr lang="en-US" sz="2400" b="1" dirty="0">
                <a:solidFill>
                  <a:srgbClr val="C00000"/>
                </a:solidFill>
              </a:rPr>
              <a:t>Replication</a:t>
            </a:r>
            <a:r>
              <a:rPr lang="en-US" sz="2400" dirty="0">
                <a:solidFill>
                  <a:schemeClr val="accent4">
                    <a:lumMod val="50000"/>
                  </a:schemeClr>
                </a:solidFill>
              </a:rPr>
              <a:t> of results is key</a:t>
            </a:r>
          </a:p>
          <a:p>
            <a:pPr marL="342900" indent="-342900" defTabSz="635000">
              <a:lnSpc>
                <a:spcPct val="120000"/>
              </a:lnSpc>
              <a:spcAft>
                <a:spcPts val="1200"/>
              </a:spcAft>
              <a:buClr>
                <a:schemeClr val="tx2"/>
              </a:buClr>
              <a:buFont typeface="Wingdings" panose="05000000000000000000" pitchFamily="2" charset="2"/>
              <a:buChar char="§"/>
            </a:pPr>
            <a:r>
              <a:rPr lang="en-US" sz="2400" dirty="0">
                <a:solidFill>
                  <a:schemeClr val="accent4">
                    <a:lumMod val="50000"/>
                  </a:schemeClr>
                </a:solidFill>
              </a:rPr>
              <a:t>Transparency &amp; </a:t>
            </a:r>
            <a:r>
              <a:rPr lang="en-US" sz="2400" b="1" dirty="0">
                <a:solidFill>
                  <a:srgbClr val="C00000"/>
                </a:solidFill>
              </a:rPr>
              <a:t>openness</a:t>
            </a:r>
            <a:r>
              <a:rPr lang="en-US" sz="2400" dirty="0">
                <a:solidFill>
                  <a:schemeClr val="accent4">
                    <a:lumMod val="50000"/>
                  </a:schemeClr>
                </a:solidFill>
              </a:rPr>
              <a:t> are part of the scientific method</a:t>
            </a:r>
          </a:p>
          <a:p>
            <a:pPr marL="342900" indent="-342900" defTabSz="635000">
              <a:lnSpc>
                <a:spcPct val="120000"/>
              </a:lnSpc>
              <a:spcAft>
                <a:spcPts val="1800"/>
              </a:spcAft>
              <a:buClr>
                <a:schemeClr val="tx2"/>
              </a:buClr>
              <a:buFont typeface="Wingdings" panose="05000000000000000000" pitchFamily="2" charset="2"/>
              <a:buChar char="§"/>
            </a:pPr>
            <a:r>
              <a:rPr lang="en-US" sz="2400" dirty="0">
                <a:solidFill>
                  <a:schemeClr val="accent4">
                    <a:lumMod val="50000"/>
                  </a:schemeClr>
                </a:solidFill>
              </a:rPr>
              <a:t>Can be done a variety of ways</a:t>
            </a:r>
          </a:p>
        </p:txBody>
      </p:sp>
      <p:pic>
        <p:nvPicPr>
          <p:cNvPr id="7" name="Picture 6" descr="Drawing of person carrying a box labeled Data along path with sign pointing to &quot;Data Repository - Submissions Welcome&quot;">
            <a:extLst>
              <a:ext uri="{FF2B5EF4-FFF2-40B4-BE49-F238E27FC236}">
                <a16:creationId xmlns:a16="http://schemas.microsoft.com/office/drawing/2014/main" id="{44DF2E28-5651-438E-B344-D3804CF62511}"/>
              </a:ext>
            </a:extLst>
          </p:cNvPr>
          <p:cNvPicPr>
            <a:picLocks noChangeAspect="1"/>
          </p:cNvPicPr>
          <p:nvPr/>
        </p:nvPicPr>
        <p:blipFill>
          <a:blip r:embed="rId3"/>
          <a:stretch>
            <a:fillRect/>
          </a:stretch>
        </p:blipFill>
        <p:spPr>
          <a:xfrm>
            <a:off x="7687492" y="1310640"/>
            <a:ext cx="4288147" cy="3551224"/>
          </a:xfrm>
          <a:prstGeom prst="rect">
            <a:avLst/>
          </a:prstGeom>
        </p:spPr>
      </p:pic>
      <p:pic>
        <p:nvPicPr>
          <p:cNvPr id="3" name="Picture 2" descr="NEJM Logo - The New England Journal of Medicine &#10;M. Mello, et al. &quot;Clinical Trial Participants' Views of the Risks and Benefits of Data Sharing&quot; NEJM, June 7 2018">
            <a:extLst>
              <a:ext uri="{FF2B5EF4-FFF2-40B4-BE49-F238E27FC236}">
                <a16:creationId xmlns:a16="http://schemas.microsoft.com/office/drawing/2014/main" id="{7D52F835-9D25-47BC-AA71-41FFA82610E9}"/>
              </a:ext>
            </a:extLst>
          </p:cNvPr>
          <p:cNvPicPr>
            <a:picLocks noChangeAspect="1"/>
          </p:cNvPicPr>
          <p:nvPr/>
        </p:nvPicPr>
        <p:blipFill>
          <a:blip r:embed="rId4"/>
          <a:stretch>
            <a:fillRect/>
          </a:stretch>
        </p:blipFill>
        <p:spPr>
          <a:xfrm>
            <a:off x="7839891" y="5037493"/>
            <a:ext cx="4288147" cy="1350807"/>
          </a:xfrm>
          <a:prstGeom prst="rect">
            <a:avLst/>
          </a:prstGeom>
          <a:noFill/>
        </p:spPr>
      </p:pic>
    </p:spTree>
    <p:extLst>
      <p:ext uri="{BB962C8B-B14F-4D97-AF65-F5344CB8AC3E}">
        <p14:creationId xmlns:p14="http://schemas.microsoft.com/office/powerpoint/2010/main" val="1800734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BEC54-796A-4AE2-BFA5-BF9009DFAF03}"/>
              </a:ext>
            </a:extLst>
          </p:cNvPr>
          <p:cNvSpPr>
            <a:spLocks noGrp="1"/>
          </p:cNvSpPr>
          <p:nvPr>
            <p:ph type="title"/>
          </p:nvPr>
        </p:nvSpPr>
        <p:spPr>
          <a:xfrm>
            <a:off x="0" y="136492"/>
            <a:ext cx="5759669" cy="572084"/>
          </a:xfrm>
        </p:spPr>
        <p:txBody>
          <a:bodyPr/>
          <a:lstStyle/>
          <a:p>
            <a:pPr algn="ctr"/>
            <a:r>
              <a:rPr lang="en-US" sz="3400">
                <a:solidFill>
                  <a:srgbClr val="033266"/>
                </a:solidFill>
              </a:rPr>
              <a:t>Benefits of Data Sharing</a:t>
            </a:r>
          </a:p>
        </p:txBody>
      </p:sp>
      <p:sp>
        <p:nvSpPr>
          <p:cNvPr id="4" name="Rectangle: Rounded Corners 3">
            <a:extLst>
              <a:ext uri="{FF2B5EF4-FFF2-40B4-BE49-F238E27FC236}">
                <a16:creationId xmlns:a16="http://schemas.microsoft.com/office/drawing/2014/main" id="{4461477C-3092-4BDD-AB57-082FFC02FBD5}"/>
              </a:ext>
            </a:extLst>
          </p:cNvPr>
          <p:cNvSpPr/>
          <p:nvPr/>
        </p:nvSpPr>
        <p:spPr>
          <a:xfrm>
            <a:off x="114663" y="1043625"/>
            <a:ext cx="5678424" cy="1168400"/>
          </a:xfrm>
          <a:prstGeom prst="roundRect">
            <a:avLst/>
          </a:prstGeom>
          <a:solidFill>
            <a:srgbClr val="F3FFFF"/>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spcBef>
                <a:spcPts val="0"/>
              </a:spcBef>
              <a:spcAft>
                <a:spcPts val="0"/>
              </a:spcAft>
              <a:buClr>
                <a:srgbClr val="C00000"/>
              </a:buClr>
            </a:pPr>
            <a:r>
              <a:rPr lang="en-US" sz="2000">
                <a:solidFill>
                  <a:schemeClr val="accent3">
                    <a:lumMod val="75000"/>
                  </a:schemeClr>
                </a:solidFill>
              </a:rPr>
              <a:t>Increases </a:t>
            </a:r>
            <a:r>
              <a:rPr lang="en-US" sz="2000" b="1">
                <a:solidFill>
                  <a:schemeClr val="accent3">
                    <a:lumMod val="75000"/>
                  </a:schemeClr>
                </a:solidFill>
              </a:rPr>
              <a:t>statistical power </a:t>
            </a:r>
            <a:r>
              <a:rPr lang="en-US" sz="2000">
                <a:solidFill>
                  <a:schemeClr val="accent3">
                    <a:lumMod val="75000"/>
                  </a:schemeClr>
                </a:solidFill>
              </a:rPr>
              <a:t>&amp; </a:t>
            </a:r>
            <a:r>
              <a:rPr lang="en-US" sz="2000" b="1">
                <a:solidFill>
                  <a:schemeClr val="accent3">
                    <a:lumMod val="75000"/>
                  </a:schemeClr>
                </a:solidFill>
              </a:rPr>
              <a:t>scientific value </a:t>
            </a:r>
            <a:r>
              <a:rPr lang="en-US" sz="2000">
                <a:solidFill>
                  <a:schemeClr val="accent3">
                    <a:lumMod val="75000"/>
                  </a:schemeClr>
                </a:solidFill>
              </a:rPr>
              <a:t>by integrating data from multiple studies</a:t>
            </a:r>
          </a:p>
        </p:txBody>
      </p:sp>
      <p:sp>
        <p:nvSpPr>
          <p:cNvPr id="6" name="Rectangle: Rounded Corners 5">
            <a:extLst>
              <a:ext uri="{FF2B5EF4-FFF2-40B4-BE49-F238E27FC236}">
                <a16:creationId xmlns:a16="http://schemas.microsoft.com/office/drawing/2014/main" id="{69721BF6-8525-4390-8856-12D581A4186E}"/>
              </a:ext>
            </a:extLst>
          </p:cNvPr>
          <p:cNvSpPr/>
          <p:nvPr/>
        </p:nvSpPr>
        <p:spPr>
          <a:xfrm>
            <a:off x="1297435" y="2333399"/>
            <a:ext cx="5232109" cy="2948465"/>
          </a:xfrm>
          <a:prstGeom prst="roundRect">
            <a:avLst/>
          </a:prstGeom>
          <a:solidFill>
            <a:schemeClr val="bg1"/>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nSpc>
                <a:spcPct val="120000"/>
              </a:lnSpc>
              <a:spcBef>
                <a:spcPts val="0"/>
              </a:spcBef>
              <a:spcAft>
                <a:spcPts val="0"/>
              </a:spcAft>
              <a:buClr>
                <a:srgbClr val="C00000"/>
              </a:buClr>
            </a:pPr>
            <a:r>
              <a:rPr lang="en-US" sz="2000" u="sng" dirty="0">
                <a:solidFill>
                  <a:schemeClr val="accent3">
                    <a:lumMod val="75000"/>
                  </a:schemeClr>
                </a:solidFill>
              </a:rPr>
              <a:t>Enables &amp; facilitates</a:t>
            </a:r>
            <a:r>
              <a:rPr lang="en-US" sz="2000" dirty="0">
                <a:solidFill>
                  <a:schemeClr val="accent3">
                    <a:lumMod val="75000"/>
                  </a:schemeClr>
                </a:solidFill>
              </a:rPr>
              <a:t>:</a:t>
            </a:r>
          </a:p>
          <a:p>
            <a:pPr marL="520700" indent="-342900">
              <a:lnSpc>
                <a:spcPct val="120000"/>
              </a:lnSpc>
              <a:spcBef>
                <a:spcPts val="0"/>
              </a:spcBef>
              <a:spcAft>
                <a:spcPts val="0"/>
              </a:spcAft>
              <a:buClr>
                <a:srgbClr val="C00000"/>
              </a:buClr>
              <a:buFont typeface="Wingdings" panose="05000000000000000000" pitchFamily="2" charset="2"/>
              <a:buChar char="§"/>
            </a:pPr>
            <a:r>
              <a:rPr lang="en-US" sz="2000" b="1" dirty="0">
                <a:solidFill>
                  <a:schemeClr val="accent3">
                    <a:lumMod val="75000"/>
                  </a:schemeClr>
                </a:solidFill>
              </a:rPr>
              <a:t>Reproducibility</a:t>
            </a:r>
            <a:r>
              <a:rPr lang="en-US" sz="2000" dirty="0">
                <a:solidFill>
                  <a:schemeClr val="accent3">
                    <a:lumMod val="75000"/>
                  </a:schemeClr>
                </a:solidFill>
              </a:rPr>
              <a:t> &amp; </a:t>
            </a:r>
            <a:r>
              <a:rPr lang="en-US" sz="2000" b="1" dirty="0">
                <a:solidFill>
                  <a:schemeClr val="accent3">
                    <a:lumMod val="75000"/>
                  </a:schemeClr>
                </a:solidFill>
              </a:rPr>
              <a:t>validation</a:t>
            </a:r>
            <a:r>
              <a:rPr lang="en-US" sz="2000" dirty="0">
                <a:solidFill>
                  <a:schemeClr val="accent3">
                    <a:lumMod val="75000"/>
                  </a:schemeClr>
                </a:solidFill>
              </a:rPr>
              <a:t> of research results </a:t>
            </a:r>
          </a:p>
          <a:p>
            <a:pPr marL="520700" indent="-342900">
              <a:lnSpc>
                <a:spcPct val="120000"/>
              </a:lnSpc>
              <a:spcBef>
                <a:spcPts val="0"/>
              </a:spcBef>
              <a:spcAft>
                <a:spcPts val="0"/>
              </a:spcAft>
              <a:buClr>
                <a:srgbClr val="C00000"/>
              </a:buClr>
              <a:buFont typeface="Wingdings" panose="05000000000000000000" pitchFamily="2" charset="2"/>
              <a:buChar char="§"/>
            </a:pPr>
            <a:r>
              <a:rPr lang="en-US" sz="2000" dirty="0">
                <a:solidFill>
                  <a:schemeClr val="accent3">
                    <a:lumMod val="75000"/>
                  </a:schemeClr>
                </a:solidFill>
              </a:rPr>
              <a:t>Investigation of wide range of research questions</a:t>
            </a:r>
          </a:p>
          <a:p>
            <a:pPr marL="520700" indent="-342900">
              <a:lnSpc>
                <a:spcPct val="120000"/>
              </a:lnSpc>
              <a:spcBef>
                <a:spcPts val="0"/>
              </a:spcBef>
              <a:spcAft>
                <a:spcPts val="0"/>
              </a:spcAft>
              <a:buClr>
                <a:srgbClr val="C00000"/>
              </a:buClr>
              <a:buFont typeface="Wingdings" panose="05000000000000000000" pitchFamily="2" charset="2"/>
              <a:buChar char="§"/>
            </a:pPr>
            <a:r>
              <a:rPr lang="en-US" sz="2000" b="1" dirty="0">
                <a:solidFill>
                  <a:schemeClr val="accent3">
                    <a:lumMod val="75000"/>
                  </a:schemeClr>
                </a:solidFill>
              </a:rPr>
              <a:t>Innovation</a:t>
            </a:r>
            <a:r>
              <a:rPr lang="en-US" sz="2000" dirty="0">
                <a:solidFill>
                  <a:schemeClr val="accent3">
                    <a:lumMod val="75000"/>
                  </a:schemeClr>
                </a:solidFill>
              </a:rPr>
              <a:t> of methods and tools for research</a:t>
            </a:r>
          </a:p>
          <a:p>
            <a:pPr marL="342900" indent="-165100">
              <a:lnSpc>
                <a:spcPct val="120000"/>
              </a:lnSpc>
              <a:spcBef>
                <a:spcPts val="0"/>
              </a:spcBef>
              <a:spcAft>
                <a:spcPts val="0"/>
              </a:spcAft>
              <a:buClr>
                <a:srgbClr val="C00000"/>
              </a:buClr>
              <a:buFont typeface="Arial" panose="020B0604020202020204" pitchFamily="34" charset="0"/>
              <a:buChar char="-"/>
            </a:pPr>
            <a:endParaRPr lang="en-US" sz="2000" dirty="0">
              <a:solidFill>
                <a:schemeClr val="accent3">
                  <a:lumMod val="75000"/>
                </a:schemeClr>
              </a:solidFill>
            </a:endParaRPr>
          </a:p>
        </p:txBody>
      </p:sp>
      <p:pic>
        <p:nvPicPr>
          <p:cNvPr id="133126" name="Picture 6" descr="Image result for benefit of sharing knowledge"/>
          <p:cNvPicPr>
            <a:picLocks noChangeAspect="1" noChangeArrowheads="1"/>
          </p:cNvPicPr>
          <p:nvPr/>
        </p:nvPicPr>
        <p:blipFill>
          <a:blip r:embed="rId3"/>
          <a:srcRect/>
          <a:stretch>
            <a:fillRect/>
          </a:stretch>
        </p:blipFill>
        <p:spPr bwMode="auto">
          <a:xfrm>
            <a:off x="6644207" y="708576"/>
            <a:ext cx="5547793" cy="5835945"/>
          </a:xfrm>
          <a:prstGeom prst="rect">
            <a:avLst/>
          </a:prstGeom>
          <a:noFill/>
        </p:spPr>
      </p:pic>
      <p:sp>
        <p:nvSpPr>
          <p:cNvPr id="7" name="Rectangle: Rounded Corners 6">
            <a:extLst>
              <a:ext uri="{FF2B5EF4-FFF2-40B4-BE49-F238E27FC236}">
                <a16:creationId xmlns:a16="http://schemas.microsoft.com/office/drawing/2014/main" id="{14163EB0-60DC-4270-AAB4-378F894D26DB}"/>
              </a:ext>
            </a:extLst>
          </p:cNvPr>
          <p:cNvSpPr/>
          <p:nvPr/>
        </p:nvSpPr>
        <p:spPr>
          <a:xfrm>
            <a:off x="2156605" y="5368202"/>
            <a:ext cx="4949080" cy="960253"/>
          </a:xfrm>
          <a:prstGeom prst="roundRect">
            <a:avLst/>
          </a:prstGeom>
          <a:solidFill>
            <a:srgbClr val="E9F4F7"/>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spcBef>
                <a:spcPts val="0"/>
              </a:spcBef>
              <a:spcAft>
                <a:spcPts val="0"/>
              </a:spcAft>
              <a:buClr>
                <a:srgbClr val="C00000"/>
              </a:buClr>
            </a:pPr>
            <a:r>
              <a:rPr lang="en-US" sz="2000" dirty="0">
                <a:solidFill>
                  <a:schemeClr val="accent3">
                    <a:lumMod val="75000"/>
                  </a:schemeClr>
                </a:solidFill>
              </a:rPr>
              <a:t>Reduces duplication and saves time, valuable resources &amp; experimental costs</a:t>
            </a:r>
          </a:p>
        </p:txBody>
      </p:sp>
    </p:spTree>
    <p:extLst>
      <p:ext uri="{BB962C8B-B14F-4D97-AF65-F5344CB8AC3E}">
        <p14:creationId xmlns:p14="http://schemas.microsoft.com/office/powerpoint/2010/main" val="2115908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ED6B645-58F9-4646-A439-33FD59174E17}"/>
              </a:ext>
            </a:extLst>
          </p:cNvPr>
          <p:cNvSpPr txBox="1">
            <a:spLocks noGrp="1"/>
          </p:cNvSpPr>
          <p:nvPr>
            <p:ph type="title" idx="4294967295"/>
          </p:nvPr>
        </p:nvSpPr>
        <p:spPr bwMode="auto">
          <a:xfrm>
            <a:off x="-136281" y="454614"/>
            <a:ext cx="5822731" cy="572084"/>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609585" rtl="0" eaLnBrk="1" fontAlgn="base" hangingPunct="1">
              <a:lnSpc>
                <a:spcPct val="90000"/>
              </a:lnSpc>
              <a:spcBef>
                <a:spcPct val="0"/>
              </a:spcBef>
              <a:spcAft>
                <a:spcPct val="0"/>
              </a:spcAft>
              <a:defRPr sz="3200" b="0" kern="1200" baseline="0">
                <a:solidFill>
                  <a:srgbClr val="123E57"/>
                </a:solidFill>
                <a:latin typeface="+mj-lt"/>
                <a:ea typeface="ＭＳ Ｐゴシック" charset="0"/>
                <a:cs typeface="SapientSansBold"/>
              </a:defRPr>
            </a:lvl1pPr>
            <a:lvl2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2pPr>
            <a:lvl3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3pPr>
            <a:lvl4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4pPr>
            <a:lvl5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5pPr>
            <a:lvl6pPr marL="609585" algn="l" defTabSz="609585" rtl="0" eaLnBrk="1" fontAlgn="base" hangingPunct="1">
              <a:spcBef>
                <a:spcPct val="0"/>
              </a:spcBef>
              <a:spcAft>
                <a:spcPct val="0"/>
              </a:spcAft>
              <a:defRPr sz="4933">
                <a:solidFill>
                  <a:schemeClr val="tx2"/>
                </a:solidFill>
                <a:latin typeface="SapientCentroSlab-Light" charset="0"/>
                <a:ea typeface="ＭＳ Ｐゴシック" charset="0"/>
              </a:defRPr>
            </a:lvl6pPr>
            <a:lvl7pPr marL="1219170" algn="l" defTabSz="609585" rtl="0" eaLnBrk="1" fontAlgn="base" hangingPunct="1">
              <a:spcBef>
                <a:spcPct val="0"/>
              </a:spcBef>
              <a:spcAft>
                <a:spcPct val="0"/>
              </a:spcAft>
              <a:defRPr sz="4933">
                <a:solidFill>
                  <a:schemeClr val="tx2"/>
                </a:solidFill>
                <a:latin typeface="SapientCentroSlab-Light" charset="0"/>
                <a:ea typeface="ＭＳ Ｐゴシック" charset="0"/>
              </a:defRPr>
            </a:lvl7pPr>
            <a:lvl8pPr marL="1828754" algn="l" defTabSz="609585" rtl="0" eaLnBrk="1" fontAlgn="base" hangingPunct="1">
              <a:spcBef>
                <a:spcPct val="0"/>
              </a:spcBef>
              <a:spcAft>
                <a:spcPct val="0"/>
              </a:spcAft>
              <a:defRPr sz="4933">
                <a:solidFill>
                  <a:schemeClr val="tx2"/>
                </a:solidFill>
                <a:latin typeface="SapientCentroSlab-Light" charset="0"/>
                <a:ea typeface="ＭＳ Ｐゴシック" charset="0"/>
              </a:defRPr>
            </a:lvl8pPr>
            <a:lvl9pPr marL="2438339" algn="l" defTabSz="609585" rtl="0" eaLnBrk="1" fontAlgn="base" hangingPunct="1">
              <a:spcBef>
                <a:spcPct val="0"/>
              </a:spcBef>
              <a:spcAft>
                <a:spcPct val="0"/>
              </a:spcAft>
              <a:defRPr sz="4933">
                <a:solidFill>
                  <a:schemeClr val="tx2"/>
                </a:solidFill>
                <a:latin typeface="SapientCentroSlab-Light" charset="0"/>
                <a:ea typeface="ＭＳ Ｐゴシック" charset="0"/>
              </a:defRPr>
            </a:lvl9pPr>
          </a:lstStyle>
          <a:p>
            <a:pPr marL="0" marR="0" lvl="0" indent="0" algn="ctr" defTabSz="609585" rtl="0" eaLnBrk="1" fontAlgn="base" latinLnBrk="0" hangingPunct="1">
              <a:lnSpc>
                <a:spcPct val="90000"/>
              </a:lnSpc>
              <a:spcBef>
                <a:spcPct val="0"/>
              </a:spcBef>
              <a:spcAft>
                <a:spcPct val="0"/>
              </a:spcAft>
              <a:buClrTx/>
              <a:buSzTx/>
              <a:buFontTx/>
              <a:buNone/>
              <a:tabLst/>
              <a:defRPr/>
            </a:pPr>
            <a:r>
              <a:rPr kumimoji="0" lang="en-US" sz="3400" b="0" i="0" u="none" strike="noStrike" kern="1200" cap="none" spc="0" normalizeH="0" baseline="0" noProof="0" dirty="0">
                <a:ln>
                  <a:noFill/>
                </a:ln>
                <a:solidFill>
                  <a:srgbClr val="033266"/>
                </a:solidFill>
                <a:effectLst/>
                <a:uLnTx/>
                <a:uFillTx/>
                <a:latin typeface="+mj-lt"/>
                <a:ea typeface="ＭＳ Ｐゴシック" charset="0"/>
                <a:cs typeface="SapientSansBold"/>
              </a:rPr>
              <a:t>Barriers to Data Sharing</a:t>
            </a:r>
          </a:p>
        </p:txBody>
      </p:sp>
      <p:sp>
        <p:nvSpPr>
          <p:cNvPr id="5" name="Rectangle 4">
            <a:extLst>
              <a:ext uri="{FF2B5EF4-FFF2-40B4-BE49-F238E27FC236}">
                <a16:creationId xmlns:a16="http://schemas.microsoft.com/office/drawing/2014/main" id="{48A00FB3-9BF2-4D46-BF07-CCFA82630531}"/>
              </a:ext>
            </a:extLst>
          </p:cNvPr>
          <p:cNvSpPr/>
          <p:nvPr/>
        </p:nvSpPr>
        <p:spPr>
          <a:xfrm>
            <a:off x="0" y="1836066"/>
            <a:ext cx="7381875" cy="4868577"/>
          </a:xfrm>
          <a:prstGeom prst="rect">
            <a:avLst/>
          </a:prstGeom>
        </p:spPr>
        <p:txBody>
          <a:bodyPr wrap="square">
            <a:spAutoFit/>
          </a:bodyPr>
          <a:lstStyle/>
          <a:p>
            <a:pPr lvl="1" algn="just" defTabSz="914400" fontAlgn="auto">
              <a:lnSpc>
                <a:spcPct val="110000"/>
              </a:lnSpc>
              <a:spcBef>
                <a:spcPts val="0"/>
              </a:spcBef>
              <a:spcAft>
                <a:spcPts val="2400"/>
              </a:spcAft>
              <a:buClr>
                <a:srgbClr val="C00000"/>
              </a:buClr>
              <a:buFont typeface="Wingdings" panose="05000000000000000000" pitchFamily="2" charset="2"/>
              <a:buChar char="§"/>
              <a:defRPr/>
            </a:pPr>
            <a:r>
              <a:rPr kumimoji="0" lang="en-US" sz="2500" b="0" i="0" u="none" strike="noStrike" kern="1200" cap="none" spc="0" normalizeH="0" baseline="0" noProof="0">
                <a:ln>
                  <a:noFill/>
                </a:ln>
                <a:solidFill>
                  <a:srgbClr val="1B1B1B"/>
                </a:solidFill>
                <a:effectLst/>
                <a:uLnTx/>
                <a:uFillTx/>
                <a:latin typeface="Arial"/>
                <a:ea typeface="+mn-ea"/>
                <a:cs typeface="+mn-cs"/>
              </a:rPr>
              <a:t>  </a:t>
            </a:r>
            <a:r>
              <a:rPr lang="en-US" sz="2500">
                <a:solidFill>
                  <a:srgbClr val="1B1B1B"/>
                </a:solidFill>
                <a:latin typeface="Arial"/>
                <a:ea typeface="+mn-ea"/>
                <a:cs typeface="+mn-cs"/>
              </a:rPr>
              <a:t>Confidentiality and privacy concerns </a:t>
            </a:r>
          </a:p>
          <a:p>
            <a:pPr lvl="1" algn="just" defTabSz="914400" fontAlgn="auto">
              <a:lnSpc>
                <a:spcPct val="110000"/>
              </a:lnSpc>
              <a:spcBef>
                <a:spcPts val="0"/>
              </a:spcBef>
              <a:spcAft>
                <a:spcPts val="2400"/>
              </a:spcAft>
              <a:buClr>
                <a:srgbClr val="C00000"/>
              </a:buClr>
              <a:buFont typeface="Wingdings" panose="05000000000000000000" pitchFamily="2" charset="2"/>
              <a:buChar char="§"/>
              <a:defRPr/>
            </a:pPr>
            <a:r>
              <a:rPr lang="en-US" sz="2500">
                <a:solidFill>
                  <a:srgbClr val="606060">
                    <a:lumMod val="50000"/>
                  </a:srgbClr>
                </a:solidFill>
                <a:latin typeface="Arial"/>
                <a:ea typeface="+mn-ea"/>
                <a:cs typeface="+mn-cs"/>
              </a:rPr>
              <a:t>  Lack of knowledge about how to submit data</a:t>
            </a:r>
          </a:p>
          <a:p>
            <a:pPr lvl="1" algn="just" defTabSz="914400" fontAlgn="auto">
              <a:lnSpc>
                <a:spcPct val="110000"/>
              </a:lnSpc>
              <a:spcBef>
                <a:spcPts val="0"/>
              </a:spcBef>
              <a:spcAft>
                <a:spcPts val="2400"/>
              </a:spcAft>
              <a:buClr>
                <a:srgbClr val="C00000"/>
              </a:buClr>
              <a:buFont typeface="Wingdings" panose="05000000000000000000" pitchFamily="2" charset="2"/>
              <a:buChar char="§"/>
              <a:defRPr/>
            </a:pPr>
            <a:r>
              <a:rPr lang="en-US" sz="2500">
                <a:solidFill>
                  <a:srgbClr val="1B1B1B"/>
                </a:solidFill>
                <a:latin typeface="Arial"/>
                <a:ea typeface="+mn-ea"/>
                <a:cs typeface="+mn-cs"/>
              </a:rPr>
              <a:t>  Policies that limit data access</a:t>
            </a:r>
          </a:p>
          <a:p>
            <a:pPr lvl="1" algn="just" defTabSz="914400" fontAlgn="auto">
              <a:lnSpc>
                <a:spcPct val="110000"/>
              </a:lnSpc>
              <a:spcBef>
                <a:spcPts val="0"/>
              </a:spcBef>
              <a:spcAft>
                <a:spcPts val="2400"/>
              </a:spcAft>
              <a:buClr>
                <a:srgbClr val="C00000"/>
              </a:buClr>
              <a:buFont typeface="Wingdings" panose="05000000000000000000" pitchFamily="2" charset="2"/>
              <a:buChar char="§"/>
              <a:defRPr/>
            </a:pPr>
            <a:r>
              <a:rPr lang="en-US" sz="2500">
                <a:solidFill>
                  <a:srgbClr val="1B1B1B"/>
                </a:solidFill>
                <a:latin typeface="Arial"/>
                <a:ea typeface="+mn-ea"/>
                <a:cs typeface="+mn-cs"/>
              </a:rPr>
              <a:t>  Lack of knowledge about where data exist</a:t>
            </a:r>
          </a:p>
          <a:p>
            <a:pPr marL="457200" marR="0" lvl="1" indent="0" algn="just" defTabSz="914400" rtl="0" eaLnBrk="1" fontAlgn="auto" latinLnBrk="0" hangingPunct="1">
              <a:lnSpc>
                <a:spcPct val="110000"/>
              </a:lnSpc>
              <a:spcBef>
                <a:spcPts val="0"/>
              </a:spcBef>
              <a:spcAft>
                <a:spcPts val="2400"/>
              </a:spcAft>
              <a:buClr>
                <a:srgbClr val="C00000"/>
              </a:buClr>
              <a:buSzTx/>
              <a:buFont typeface="Wingdings" panose="05000000000000000000" pitchFamily="2" charset="2"/>
              <a:buChar char="§"/>
              <a:tabLst/>
              <a:defRPr/>
            </a:pPr>
            <a:r>
              <a:rPr kumimoji="0" lang="en-US" sz="2500" b="0" i="0" u="none" strike="noStrike" kern="1200" cap="none" spc="0" normalizeH="0" baseline="0" noProof="0">
                <a:ln>
                  <a:noFill/>
                </a:ln>
                <a:solidFill>
                  <a:srgbClr val="1B1B1B"/>
                </a:solidFill>
                <a:effectLst/>
                <a:uLnTx/>
                <a:uFillTx/>
                <a:latin typeface="Arial"/>
                <a:ea typeface="+mn-ea"/>
                <a:cs typeface="+mn-cs"/>
              </a:rPr>
              <a:t>  Lack of knowledge about how to access data</a:t>
            </a:r>
          </a:p>
          <a:p>
            <a:pPr lvl="1" algn="just" defTabSz="914400" fontAlgn="auto">
              <a:lnSpc>
                <a:spcPct val="110000"/>
              </a:lnSpc>
              <a:spcBef>
                <a:spcPts val="0"/>
              </a:spcBef>
              <a:spcAft>
                <a:spcPts val="2400"/>
              </a:spcAft>
              <a:buClr>
                <a:srgbClr val="C00000"/>
              </a:buClr>
              <a:buFont typeface="Wingdings" panose="05000000000000000000" pitchFamily="2" charset="2"/>
              <a:buChar char="§"/>
              <a:defRPr/>
            </a:pPr>
            <a:r>
              <a:rPr lang="en-US" sz="2500">
                <a:solidFill>
                  <a:srgbClr val="1B1B1B"/>
                </a:solidFill>
                <a:latin typeface="Arial"/>
              </a:rPr>
              <a:t>  Lengthy approval process for accessing data</a:t>
            </a:r>
            <a:endParaRPr lang="en-US" sz="2200">
              <a:solidFill>
                <a:srgbClr val="123E57">
                  <a:lumMod val="75000"/>
                </a:srgbClr>
              </a:solidFill>
              <a:latin typeface="Arial"/>
            </a:endParaRPr>
          </a:p>
          <a:p>
            <a:pPr marL="457200" marR="0" lvl="1" indent="0" algn="just" defTabSz="914400" rtl="0" eaLnBrk="1" fontAlgn="auto" latinLnBrk="0" hangingPunct="1">
              <a:lnSpc>
                <a:spcPct val="110000"/>
              </a:lnSpc>
              <a:spcBef>
                <a:spcPts val="0"/>
              </a:spcBef>
              <a:spcAft>
                <a:spcPts val="2400"/>
              </a:spcAft>
              <a:buClr>
                <a:srgbClr val="C00000"/>
              </a:buClr>
              <a:buSzTx/>
              <a:tabLst/>
              <a:defRPr/>
            </a:pPr>
            <a:r>
              <a:rPr kumimoji="0" lang="en-US" sz="2500" b="0" i="0" u="none" strike="noStrike" kern="1200" cap="none" spc="0" normalizeH="0" baseline="0" noProof="0">
                <a:ln>
                  <a:noFill/>
                </a:ln>
                <a:solidFill>
                  <a:srgbClr val="1B1B1B"/>
                </a:solidFill>
                <a:effectLst/>
                <a:uLnTx/>
                <a:uFillTx/>
                <a:latin typeface="Arial"/>
                <a:ea typeface="+mn-ea"/>
                <a:cs typeface="+mn-cs"/>
              </a:rPr>
              <a:t> </a:t>
            </a:r>
          </a:p>
        </p:txBody>
      </p:sp>
      <p:pic>
        <p:nvPicPr>
          <p:cNvPr id="10" name="Picture 4" descr="Security, Secure, Locked, Technology, Safety">
            <a:extLst>
              <a:ext uri="{FF2B5EF4-FFF2-40B4-BE49-F238E27FC236}">
                <a16:creationId xmlns:a16="http://schemas.microsoft.com/office/drawing/2014/main" id="{1D44CD73-FB56-4F34-887C-8439D1690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610" y="104069"/>
            <a:ext cx="4502040" cy="2851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750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87595-BCBF-4680-8072-88BDA0963FDB}"/>
              </a:ext>
            </a:extLst>
          </p:cNvPr>
          <p:cNvSpPr>
            <a:spLocks noGrp="1"/>
          </p:cNvSpPr>
          <p:nvPr>
            <p:ph type="title"/>
          </p:nvPr>
        </p:nvSpPr>
        <p:spPr>
          <a:xfrm>
            <a:off x="525357" y="464334"/>
            <a:ext cx="9279206" cy="423193"/>
          </a:xfrm>
        </p:spPr>
        <p:txBody>
          <a:bodyPr/>
          <a:lstStyle/>
          <a:p>
            <a:r>
              <a:rPr lang="en-US" sz="3400">
                <a:solidFill>
                  <a:srgbClr val="033266"/>
                </a:solidFill>
              </a:rPr>
              <a:t>NCI Office of Data Sharing (ODS)</a:t>
            </a:r>
          </a:p>
        </p:txBody>
      </p:sp>
      <p:sp>
        <p:nvSpPr>
          <p:cNvPr id="4" name="Rectangle 3">
            <a:extLst>
              <a:ext uri="{FF2B5EF4-FFF2-40B4-BE49-F238E27FC236}">
                <a16:creationId xmlns:a16="http://schemas.microsoft.com/office/drawing/2014/main" id="{877A3F28-19E1-4DD9-985C-35D8A9958143}"/>
              </a:ext>
            </a:extLst>
          </p:cNvPr>
          <p:cNvSpPr/>
          <p:nvPr/>
        </p:nvSpPr>
        <p:spPr>
          <a:xfrm>
            <a:off x="83675" y="1763262"/>
            <a:ext cx="6755363" cy="3272691"/>
          </a:xfrm>
          <a:prstGeom prst="rect">
            <a:avLst/>
          </a:prstGeom>
        </p:spPr>
        <p:txBody>
          <a:bodyPr wrap="square">
            <a:spAutoFit/>
          </a:bodyPr>
          <a:lstStyle/>
          <a:p>
            <a:pPr marL="688975" marR="0" lvl="0" indent="-342900" algn="just" defTabSz="914400" rtl="0" eaLnBrk="1" fontAlgn="auto" latinLnBrk="0" hangingPunct="1">
              <a:lnSpc>
                <a:spcPct val="110000"/>
              </a:lnSpc>
              <a:spcBef>
                <a:spcPts val="0"/>
              </a:spcBef>
              <a:spcAft>
                <a:spcPts val="1200"/>
              </a:spcAft>
              <a:buClr>
                <a:srgbClr val="C00000"/>
              </a:buClr>
              <a:buSzTx/>
              <a:buFont typeface="Wingdings" panose="05000000000000000000" pitchFamily="2" charset="2"/>
              <a:buChar char="§"/>
              <a:tabLst/>
              <a:defRPr/>
            </a:pPr>
            <a:r>
              <a:rPr kumimoji="0" lang="en-US" sz="2400" b="0" i="0" u="none" strike="noStrike" kern="1200" cap="none" spc="0" normalizeH="0" baseline="0" noProof="0">
                <a:ln>
                  <a:noFill/>
                </a:ln>
                <a:solidFill>
                  <a:srgbClr val="1B1B1B"/>
                </a:solidFill>
                <a:effectLst/>
                <a:uLnTx/>
                <a:uFillTx/>
                <a:latin typeface="Arial"/>
                <a:ea typeface="+mn-ea"/>
                <a:cs typeface="+mn-cs"/>
              </a:rPr>
              <a:t>Established to enhance data sharing for the NCI and the cancer research community</a:t>
            </a:r>
          </a:p>
          <a:p>
            <a:pPr marL="688975" marR="0" lvl="0" indent="-342900" algn="just" defTabSz="914400" rtl="0" eaLnBrk="1" fontAlgn="auto" latinLnBrk="0" hangingPunct="1">
              <a:lnSpc>
                <a:spcPct val="110000"/>
              </a:lnSpc>
              <a:spcBef>
                <a:spcPts val="0"/>
              </a:spcBef>
              <a:spcAft>
                <a:spcPts val="1200"/>
              </a:spcAft>
              <a:buClr>
                <a:srgbClr val="C00000"/>
              </a:buClr>
              <a:buSzTx/>
              <a:buFont typeface="Wingdings" panose="05000000000000000000" pitchFamily="2" charset="2"/>
              <a:buChar char="§"/>
              <a:tabLst/>
              <a:defRPr/>
            </a:pPr>
            <a:endParaRPr kumimoji="0" lang="en-US" sz="2400" b="0" i="0" u="none" strike="noStrike" kern="1200" cap="none" spc="0" normalizeH="0" baseline="0" noProof="0">
              <a:ln>
                <a:noFill/>
              </a:ln>
              <a:solidFill>
                <a:srgbClr val="1B1B1B"/>
              </a:solidFill>
              <a:effectLst/>
              <a:uLnTx/>
              <a:uFillTx/>
              <a:latin typeface="Arial"/>
              <a:ea typeface="+mn-ea"/>
              <a:cs typeface="+mn-cs"/>
            </a:endParaRPr>
          </a:p>
          <a:p>
            <a:pPr marL="688975" marR="0" lvl="0" indent="-342900" algn="just" defTabSz="914400" rtl="0" eaLnBrk="1" fontAlgn="auto" latinLnBrk="0" hangingPunct="1">
              <a:lnSpc>
                <a:spcPct val="110000"/>
              </a:lnSpc>
              <a:spcBef>
                <a:spcPts val="0"/>
              </a:spcBef>
              <a:spcAft>
                <a:spcPts val="1200"/>
              </a:spcAft>
              <a:buClr>
                <a:srgbClr val="C00000"/>
              </a:buClr>
              <a:buSzTx/>
              <a:buFont typeface="Wingdings" panose="05000000000000000000" pitchFamily="2" charset="2"/>
              <a:buChar char="§"/>
              <a:tabLst/>
              <a:defRPr/>
            </a:pPr>
            <a:r>
              <a:rPr kumimoji="0" lang="en-US" sz="2400" b="0" i="0" u="none" strike="noStrike" kern="1200" cap="none" spc="0" normalizeH="0" baseline="0" noProof="0">
                <a:ln>
                  <a:noFill/>
                </a:ln>
                <a:solidFill>
                  <a:srgbClr val="1B1B1B"/>
                </a:solidFill>
                <a:effectLst/>
                <a:uLnTx/>
                <a:uFillTx/>
                <a:latin typeface="Arial"/>
                <a:ea typeface="+mn-ea"/>
                <a:cs typeface="+mn-cs"/>
              </a:rPr>
              <a:t>Headquartered within the Center for Biomedical Informatics and Information Technology (CBIIT)</a:t>
            </a:r>
          </a:p>
          <a:p>
            <a:pPr marL="688975" marR="0" lvl="0" indent="-342900" algn="just" defTabSz="914400" rtl="0" eaLnBrk="1" fontAlgn="auto" latinLnBrk="0" hangingPunct="1">
              <a:lnSpc>
                <a:spcPct val="110000"/>
              </a:lnSpc>
              <a:spcBef>
                <a:spcPts val="0"/>
              </a:spcBef>
              <a:spcAft>
                <a:spcPts val="1200"/>
              </a:spcAft>
              <a:buClr>
                <a:srgbClr val="C00000"/>
              </a:buClr>
              <a:buSzTx/>
              <a:buFont typeface="Wingdings" panose="05000000000000000000" pitchFamily="2" charset="2"/>
              <a:buChar char="§"/>
              <a:tabLst/>
              <a:defRPr/>
            </a:pPr>
            <a:endParaRPr kumimoji="0" lang="en-US" sz="1800" b="0" i="0" u="none" strike="noStrike" kern="1200" cap="none" spc="0" normalizeH="0" baseline="0" noProof="0">
              <a:ln>
                <a:noFill/>
              </a:ln>
              <a:solidFill>
                <a:srgbClr val="1B1B1B"/>
              </a:solidFill>
              <a:effectLst/>
              <a:uLnTx/>
              <a:uFillTx/>
              <a:latin typeface="Arial"/>
              <a:ea typeface="+mn-ea"/>
              <a:cs typeface="+mn-cs"/>
            </a:endParaRPr>
          </a:p>
        </p:txBody>
      </p:sp>
      <p:pic>
        <p:nvPicPr>
          <p:cNvPr id="9" name="Picture 2" descr="Data Sharing web">
            <a:extLst>
              <a:ext uri="{FF2B5EF4-FFF2-40B4-BE49-F238E27FC236}">
                <a16:creationId xmlns:a16="http://schemas.microsoft.com/office/drawing/2014/main" id="{D01CAB55-1C53-4C1A-B915-6B308E1E3E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952" t="1496" r="21209" b="2144"/>
          <a:stretch/>
        </p:blipFill>
        <p:spPr bwMode="auto">
          <a:xfrm>
            <a:off x="7601814" y="1506453"/>
            <a:ext cx="4108478" cy="404201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5B673F3-EA66-4D42-AB5E-6BD78DE6812B}"/>
              </a:ext>
            </a:extLst>
          </p:cNvPr>
          <p:cNvSpPr/>
          <p:nvPr/>
        </p:nvSpPr>
        <p:spPr>
          <a:xfrm>
            <a:off x="7548649" y="6024334"/>
            <a:ext cx="4323620" cy="369332"/>
          </a:xfrm>
          <a:prstGeom prst="rect">
            <a:avLst/>
          </a:prstGeom>
        </p:spPr>
        <p:txBody>
          <a:bodyPr wrap="none">
            <a:spAutoFit/>
          </a:bodyPr>
          <a:lstStyle/>
          <a:p>
            <a:r>
              <a:rPr lang="en-US"/>
              <a:t>https://datascience.cancer.gov/data-sharing</a:t>
            </a:r>
          </a:p>
        </p:txBody>
      </p:sp>
    </p:spTree>
    <p:extLst>
      <p:ext uri="{BB962C8B-B14F-4D97-AF65-F5344CB8AC3E}">
        <p14:creationId xmlns:p14="http://schemas.microsoft.com/office/powerpoint/2010/main" val="21211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33266"/>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0BE739-2A35-4413-B573-3FE964356689}"/>
              </a:ext>
            </a:extLst>
          </p:cNvPr>
          <p:cNvSpPr txBox="1">
            <a:spLocks noGrp="1"/>
          </p:cNvSpPr>
          <p:nvPr>
            <p:ph type="title" idx="4294967295"/>
          </p:nvPr>
        </p:nvSpPr>
        <p:spPr>
          <a:xfrm>
            <a:off x="301193" y="143143"/>
            <a:ext cx="6074780" cy="4231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09585" rtl="0" eaLnBrk="1" fontAlgn="base" hangingPunct="1">
              <a:spcBef>
                <a:spcPct val="0"/>
              </a:spcBef>
              <a:spcAft>
                <a:spcPct val="0"/>
              </a:spcAft>
              <a:defRPr sz="3200" b="0" kern="1200">
                <a:solidFill>
                  <a:srgbClr val="123E57"/>
                </a:solidFill>
                <a:latin typeface="+mj-lt"/>
                <a:ea typeface="ＭＳ Ｐゴシック" charset="0"/>
                <a:cs typeface="SapientSansBold"/>
              </a:defRPr>
            </a:lvl1pPr>
            <a:lvl2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2pPr>
            <a:lvl3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3pPr>
            <a:lvl4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4pPr>
            <a:lvl5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5pPr>
            <a:lvl6pPr marL="609585" algn="l" defTabSz="609585" rtl="0" eaLnBrk="1" fontAlgn="base" hangingPunct="1">
              <a:spcBef>
                <a:spcPct val="0"/>
              </a:spcBef>
              <a:spcAft>
                <a:spcPct val="0"/>
              </a:spcAft>
              <a:defRPr sz="4933">
                <a:solidFill>
                  <a:schemeClr val="tx2"/>
                </a:solidFill>
                <a:latin typeface="SapientCentroSlab-Light" charset="0"/>
                <a:ea typeface="ＭＳ Ｐゴシック" charset="0"/>
              </a:defRPr>
            </a:lvl6pPr>
            <a:lvl7pPr marL="1219170" algn="l" defTabSz="609585" rtl="0" eaLnBrk="1" fontAlgn="base" hangingPunct="1">
              <a:spcBef>
                <a:spcPct val="0"/>
              </a:spcBef>
              <a:spcAft>
                <a:spcPct val="0"/>
              </a:spcAft>
              <a:defRPr sz="4933">
                <a:solidFill>
                  <a:schemeClr val="tx2"/>
                </a:solidFill>
                <a:latin typeface="SapientCentroSlab-Light" charset="0"/>
                <a:ea typeface="ＭＳ Ｐゴシック" charset="0"/>
              </a:defRPr>
            </a:lvl7pPr>
            <a:lvl8pPr marL="1828754" algn="l" defTabSz="609585" rtl="0" eaLnBrk="1" fontAlgn="base" hangingPunct="1">
              <a:spcBef>
                <a:spcPct val="0"/>
              </a:spcBef>
              <a:spcAft>
                <a:spcPct val="0"/>
              </a:spcAft>
              <a:defRPr sz="4933">
                <a:solidFill>
                  <a:schemeClr val="tx2"/>
                </a:solidFill>
                <a:latin typeface="SapientCentroSlab-Light" charset="0"/>
                <a:ea typeface="ＭＳ Ｐゴシック" charset="0"/>
              </a:defRPr>
            </a:lvl8pPr>
            <a:lvl9pPr marL="2438339" algn="l" defTabSz="609585" rtl="0" eaLnBrk="1" fontAlgn="base" hangingPunct="1">
              <a:spcBef>
                <a:spcPct val="0"/>
              </a:spcBef>
              <a:spcAft>
                <a:spcPct val="0"/>
              </a:spcAft>
              <a:defRPr sz="4933">
                <a:solidFill>
                  <a:schemeClr val="tx2"/>
                </a:solidFill>
                <a:latin typeface="SapientCentroSlab-Light" charset="0"/>
                <a:ea typeface="ＭＳ Ｐゴシック"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3400" b="0" i="0" u="none" strike="noStrike" kern="1200" cap="none" spc="0" normalizeH="0" baseline="0" noProof="0" dirty="0">
                <a:ln>
                  <a:noFill/>
                </a:ln>
                <a:solidFill>
                  <a:srgbClr val="FFFFFF"/>
                </a:solidFill>
                <a:effectLst/>
                <a:uLnTx/>
                <a:uFillTx/>
                <a:latin typeface="Arial"/>
                <a:ea typeface="ＭＳ Ｐゴシック" charset="0"/>
                <a:cs typeface="SapientSansBold"/>
              </a:rPr>
              <a:t>Office of Data Sharing Mission</a:t>
            </a:r>
          </a:p>
        </p:txBody>
      </p:sp>
      <p:sp>
        <p:nvSpPr>
          <p:cNvPr id="2" name="Text Placeholder 1">
            <a:extLst>
              <a:ext uri="{FF2B5EF4-FFF2-40B4-BE49-F238E27FC236}">
                <a16:creationId xmlns:a16="http://schemas.microsoft.com/office/drawing/2014/main" id="{32972DA4-2FF1-415D-B39B-EE069E2974A3}"/>
              </a:ext>
            </a:extLst>
          </p:cNvPr>
          <p:cNvSpPr>
            <a:spLocks noGrp="1"/>
          </p:cNvSpPr>
          <p:nvPr>
            <p:ph type="body" sz="quarter" idx="10"/>
          </p:nvPr>
        </p:nvSpPr>
        <p:spPr>
          <a:xfrm>
            <a:off x="0" y="1282221"/>
            <a:ext cx="12191999" cy="2355920"/>
          </a:xfrm>
        </p:spPr>
        <p:txBody>
          <a:bodyPr/>
          <a:lstStyle/>
          <a:p>
            <a:r>
              <a:rPr lang="en-US"/>
              <a:t>“</a:t>
            </a:r>
            <a:r>
              <a:rPr lang="en-US" i="0"/>
              <a:t>To create a comprehensive data sharing vision and strategy for NCI which advocates for the proper balance between broad and equitable data sharing with the needs of the research and participant communities.” </a:t>
            </a:r>
          </a:p>
        </p:txBody>
      </p:sp>
      <p:grpSp>
        <p:nvGrpSpPr>
          <p:cNvPr id="5" name="Group 4" descr="Pictures Jaime Guidry Auvil, PhD, Director; Vivian Ola Wang, PhD, Deputy Director; Subhashini Jagu, PhD; Freddie Pruitt, PhD; Sylvia Gayle, PhD; and Joseph Flores-Toro, PhD">
            <a:extLst>
              <a:ext uri="{FF2B5EF4-FFF2-40B4-BE49-F238E27FC236}">
                <a16:creationId xmlns:a16="http://schemas.microsoft.com/office/drawing/2014/main" id="{67CD8304-B155-45F3-B718-85C639DD6CCF}"/>
              </a:ext>
            </a:extLst>
          </p:cNvPr>
          <p:cNvGrpSpPr/>
          <p:nvPr/>
        </p:nvGrpSpPr>
        <p:grpSpPr>
          <a:xfrm>
            <a:off x="2020522" y="3885592"/>
            <a:ext cx="8100939" cy="2429427"/>
            <a:chOff x="2214708" y="3932219"/>
            <a:chExt cx="8100939" cy="2429427"/>
          </a:xfrm>
        </p:grpSpPr>
        <p:pic>
          <p:nvPicPr>
            <p:cNvPr id="21" name="Picture 2" descr="Image of Subhashini Jagu, Ph.D.">
              <a:extLst>
                <a:ext uri="{FF2B5EF4-FFF2-40B4-BE49-F238E27FC236}">
                  <a16:creationId xmlns:a16="http://schemas.microsoft.com/office/drawing/2014/main" id="{DAE1A4E4-B177-496A-9C7C-FEB183A0DB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37" t="5886" r="23136" b="-898"/>
            <a:stretch/>
          </p:blipFill>
          <p:spPr bwMode="auto">
            <a:xfrm>
              <a:off x="4965428" y="3944300"/>
              <a:ext cx="1293703" cy="1812233"/>
            </a:xfrm>
            <a:prstGeom prst="rect">
              <a:avLst/>
            </a:prstGeom>
            <a:noFill/>
            <a:ln w="38100">
              <a:solidFill>
                <a:schemeClr val="tx1">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E3F79FAB-F13E-4EA4-B65F-41E058A3D962}"/>
                </a:ext>
              </a:extLst>
            </p:cNvPr>
            <p:cNvPicPr>
              <a:picLocks noChangeAspect="1"/>
            </p:cNvPicPr>
            <p:nvPr/>
          </p:nvPicPr>
          <p:blipFill rotWithShape="1">
            <a:blip r:embed="rId4"/>
            <a:srcRect l="7345" t="12033" r="15702"/>
            <a:stretch/>
          </p:blipFill>
          <p:spPr>
            <a:xfrm>
              <a:off x="8991778" y="3944300"/>
              <a:ext cx="1293702" cy="1791960"/>
            </a:xfrm>
            <a:prstGeom prst="rect">
              <a:avLst/>
            </a:prstGeom>
            <a:ln w="38100">
              <a:solidFill>
                <a:schemeClr val="tx1">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pic>
        <p:grpSp>
          <p:nvGrpSpPr>
            <p:cNvPr id="4" name="Group 3">
              <a:extLst>
                <a:ext uri="{FF2B5EF4-FFF2-40B4-BE49-F238E27FC236}">
                  <a16:creationId xmlns:a16="http://schemas.microsoft.com/office/drawing/2014/main" id="{747B38CF-CE6D-467C-9C22-73615594A9DC}"/>
                </a:ext>
              </a:extLst>
            </p:cNvPr>
            <p:cNvGrpSpPr/>
            <p:nvPr/>
          </p:nvGrpSpPr>
          <p:grpSpPr>
            <a:xfrm>
              <a:off x="2214708" y="3932219"/>
              <a:ext cx="8100939" cy="2429427"/>
              <a:chOff x="2214708" y="3930486"/>
              <a:chExt cx="8100939" cy="2429427"/>
            </a:xfrm>
          </p:grpSpPr>
          <p:grpSp>
            <p:nvGrpSpPr>
              <p:cNvPr id="29" name="Group 28">
                <a:extLst>
                  <a:ext uri="{FF2B5EF4-FFF2-40B4-BE49-F238E27FC236}">
                    <a16:creationId xmlns:a16="http://schemas.microsoft.com/office/drawing/2014/main" id="{3C29CFBE-1230-4F1E-AED0-97BEA6234D57}"/>
                  </a:ext>
                </a:extLst>
              </p:cNvPr>
              <p:cNvGrpSpPr/>
              <p:nvPr/>
            </p:nvGrpSpPr>
            <p:grpSpPr>
              <a:xfrm>
                <a:off x="2214708" y="3930486"/>
                <a:ext cx="6811700" cy="2429427"/>
                <a:chOff x="855058" y="4018060"/>
                <a:chExt cx="6811700" cy="2429427"/>
              </a:xfrm>
            </p:grpSpPr>
            <p:grpSp>
              <p:nvGrpSpPr>
                <p:cNvPr id="28" name="Group 27">
                  <a:extLst>
                    <a:ext uri="{FF2B5EF4-FFF2-40B4-BE49-F238E27FC236}">
                      <a16:creationId xmlns:a16="http://schemas.microsoft.com/office/drawing/2014/main" id="{D297FAED-D336-464A-BEA6-D4A896BA0397}"/>
                    </a:ext>
                  </a:extLst>
                </p:cNvPr>
                <p:cNvGrpSpPr/>
                <p:nvPr/>
              </p:nvGrpSpPr>
              <p:grpSpPr>
                <a:xfrm>
                  <a:off x="855058" y="5847323"/>
                  <a:ext cx="6811700" cy="600164"/>
                  <a:chOff x="855058" y="5847323"/>
                  <a:chExt cx="6811700" cy="600164"/>
                </a:xfrm>
              </p:grpSpPr>
              <p:sp>
                <p:nvSpPr>
                  <p:cNvPr id="27" name="TextBox 26">
                    <a:extLst>
                      <a:ext uri="{FF2B5EF4-FFF2-40B4-BE49-F238E27FC236}">
                        <a16:creationId xmlns:a16="http://schemas.microsoft.com/office/drawing/2014/main" id="{D175997D-833E-4196-B3DB-08B5531BD4E2}"/>
                      </a:ext>
                    </a:extLst>
                  </p:cNvPr>
                  <p:cNvSpPr txBox="1"/>
                  <p:nvPr/>
                </p:nvSpPr>
                <p:spPr>
                  <a:xfrm>
                    <a:off x="4748218" y="5847323"/>
                    <a:ext cx="1757097" cy="600164"/>
                  </a:xfrm>
                  <a:prstGeom prst="rect">
                    <a:avLst/>
                  </a:prstGeom>
                  <a:solidFill>
                    <a:schemeClr val="tx1">
                      <a:lumMod val="50000"/>
                    </a:schemeClr>
                  </a:solidFill>
                  <a:ln w="38100">
                    <a:solidFill>
                      <a:schemeClr val="tx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Freddie Pruitt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Ph.D.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a:ea typeface="+mn-ea"/>
                      <a:cs typeface="+mn-cs"/>
                    </a:endParaRPr>
                  </a:p>
                </p:txBody>
              </p:sp>
              <p:sp>
                <p:nvSpPr>
                  <p:cNvPr id="24" name="TextBox 23">
                    <a:extLst>
                      <a:ext uri="{FF2B5EF4-FFF2-40B4-BE49-F238E27FC236}">
                        <a16:creationId xmlns:a16="http://schemas.microsoft.com/office/drawing/2014/main" id="{CD8EFA61-7D87-48BE-B55A-B0C6A1438B00}"/>
                      </a:ext>
                    </a:extLst>
                  </p:cNvPr>
                  <p:cNvSpPr txBox="1"/>
                  <p:nvPr/>
                </p:nvSpPr>
                <p:spPr>
                  <a:xfrm>
                    <a:off x="2226662" y="5862712"/>
                    <a:ext cx="1394698" cy="584775"/>
                  </a:xfrm>
                  <a:prstGeom prst="rect">
                    <a:avLst/>
                  </a:prstGeom>
                  <a:solidFill>
                    <a:schemeClr val="tx1">
                      <a:lumMod val="50000"/>
                    </a:schemeClr>
                  </a:solidFill>
                  <a:ln w="38100">
                    <a:solidFill>
                      <a:schemeClr val="tx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 Vivian Ota Wang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 Ph.D.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FFFFFF"/>
                        </a:solidFill>
                        <a:latin typeface="Arial"/>
                        <a:ea typeface="+mn-ea"/>
                        <a:cs typeface="+mn-cs"/>
                      </a:rPr>
                      <a:t>Deputy Director</a:t>
                    </a:r>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3A1B5FF0-DA3C-4E97-928F-05FB0A26E3B3}"/>
                      </a:ext>
                    </a:extLst>
                  </p:cNvPr>
                  <p:cNvSpPr txBox="1"/>
                  <p:nvPr/>
                </p:nvSpPr>
                <p:spPr>
                  <a:xfrm>
                    <a:off x="855058" y="5862712"/>
                    <a:ext cx="1356527" cy="584775"/>
                  </a:xfrm>
                  <a:prstGeom prst="rect">
                    <a:avLst/>
                  </a:prstGeom>
                  <a:solidFill>
                    <a:schemeClr val="tx1">
                      <a:lumMod val="50000"/>
                    </a:schemeClr>
                  </a:solidFill>
                  <a:ln w="38100">
                    <a:solidFill>
                      <a:schemeClr val="tx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Jaime Guidry Auvil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Director</a:t>
                    </a:r>
                  </a:p>
                </p:txBody>
              </p:sp>
              <p:sp>
                <p:nvSpPr>
                  <p:cNvPr id="25" name="TextBox 24">
                    <a:extLst>
                      <a:ext uri="{FF2B5EF4-FFF2-40B4-BE49-F238E27FC236}">
                        <a16:creationId xmlns:a16="http://schemas.microsoft.com/office/drawing/2014/main" id="{2C2467B0-5B76-4141-AD1A-45D316E79D81}"/>
                      </a:ext>
                    </a:extLst>
                  </p:cNvPr>
                  <p:cNvSpPr txBox="1"/>
                  <p:nvPr/>
                </p:nvSpPr>
                <p:spPr>
                  <a:xfrm>
                    <a:off x="6303813" y="5847323"/>
                    <a:ext cx="1362945" cy="600164"/>
                  </a:xfrm>
                  <a:prstGeom prst="rect">
                    <a:avLst/>
                  </a:prstGeom>
                  <a:solidFill>
                    <a:schemeClr val="tx1">
                      <a:lumMod val="50000"/>
                    </a:schemeClr>
                  </a:solidFill>
                  <a:ln w="38100">
                    <a:solidFill>
                      <a:schemeClr val="tx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Sylvia Gayle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Ph.D.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a:ea typeface="+mn-ea"/>
                      <a:cs typeface="+mn-cs"/>
                    </a:endParaRPr>
                  </a:p>
                </p:txBody>
              </p:sp>
              <p:sp>
                <p:nvSpPr>
                  <p:cNvPr id="26" name="TextBox 25">
                    <a:extLst>
                      <a:ext uri="{FF2B5EF4-FFF2-40B4-BE49-F238E27FC236}">
                        <a16:creationId xmlns:a16="http://schemas.microsoft.com/office/drawing/2014/main" id="{8A38A97D-DD3D-45B5-84A2-D011E959E5A0}"/>
                      </a:ext>
                    </a:extLst>
                  </p:cNvPr>
                  <p:cNvSpPr txBox="1"/>
                  <p:nvPr/>
                </p:nvSpPr>
                <p:spPr>
                  <a:xfrm>
                    <a:off x="3621360" y="5847323"/>
                    <a:ext cx="1269200" cy="600164"/>
                  </a:xfrm>
                  <a:prstGeom prst="rect">
                    <a:avLst/>
                  </a:prstGeom>
                  <a:solidFill>
                    <a:schemeClr val="tx1">
                      <a:lumMod val="50000"/>
                    </a:schemeClr>
                  </a:solidFill>
                  <a:ln w="38100">
                    <a:solidFill>
                      <a:schemeClr val="tx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Subhashini Jagu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Ph.D.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20" name="Group 19">
                  <a:extLst>
                    <a:ext uri="{FF2B5EF4-FFF2-40B4-BE49-F238E27FC236}">
                      <a16:creationId xmlns:a16="http://schemas.microsoft.com/office/drawing/2014/main" id="{75B81F3E-2D4B-484D-ACD0-7C0916D91502}"/>
                    </a:ext>
                  </a:extLst>
                </p:cNvPr>
                <p:cNvGrpSpPr/>
                <p:nvPr/>
              </p:nvGrpSpPr>
              <p:grpSpPr>
                <a:xfrm>
                  <a:off x="879794" y="4018060"/>
                  <a:ext cx="6695277" cy="1824314"/>
                  <a:chOff x="879794" y="4000304"/>
                  <a:chExt cx="6695277" cy="1824314"/>
                </a:xfrm>
              </p:grpSpPr>
              <p:pic>
                <p:nvPicPr>
                  <p:cNvPr id="9" name="Picture 8" descr="A screenshot of a person&#10;&#10;Description generated with very high confidence">
                    <a:extLst>
                      <a:ext uri="{FF2B5EF4-FFF2-40B4-BE49-F238E27FC236}">
                        <a16:creationId xmlns:a16="http://schemas.microsoft.com/office/drawing/2014/main" id="{ECB312E3-1865-4015-AA06-2EE47573643A}"/>
                      </a:ext>
                    </a:extLst>
                  </p:cNvPr>
                  <p:cNvPicPr/>
                  <p:nvPr/>
                </p:nvPicPr>
                <p:blipFill rotWithShape="1">
                  <a:blip r:embed="rId5">
                    <a:extLst>
                      <a:ext uri="{28A0092B-C50C-407E-A947-70E740481C1C}">
                        <a14:useLocalDpi xmlns:a14="http://schemas.microsoft.com/office/drawing/2010/main" val="0"/>
                      </a:ext>
                    </a:extLst>
                  </a:blip>
                  <a:srcRect l="3230" t="26960" r="80337" b="29340"/>
                  <a:stretch/>
                </p:blipFill>
                <p:spPr>
                  <a:xfrm>
                    <a:off x="879794" y="4002560"/>
                    <a:ext cx="1293703" cy="1812487"/>
                  </a:xfrm>
                  <a:prstGeom prst="rect">
                    <a:avLst/>
                  </a:prstGeom>
                  <a:ln w="38100">
                    <a:solidFill>
                      <a:schemeClr val="tx1">
                        <a:lumMod val="50000"/>
                      </a:schemeClr>
                    </a:solidFill>
                  </a:ln>
                </p:spPr>
              </p:pic>
              <p:pic>
                <p:nvPicPr>
                  <p:cNvPr id="16" name="Picture 15" descr="A screenshot of a person&#10;&#10;Description generated with very high confidence">
                    <a:extLst>
                      <a:ext uri="{FF2B5EF4-FFF2-40B4-BE49-F238E27FC236}">
                        <a16:creationId xmlns:a16="http://schemas.microsoft.com/office/drawing/2014/main" id="{3122AFCF-FBA8-4AC1-84C8-8E39EE66ED83}"/>
                      </a:ext>
                    </a:extLst>
                  </p:cNvPr>
                  <p:cNvPicPr/>
                  <p:nvPr/>
                </p:nvPicPr>
                <p:blipFill rotWithShape="1">
                  <a:blip r:embed="rId5">
                    <a:extLst>
                      <a:ext uri="{28A0092B-C50C-407E-A947-70E740481C1C}">
                        <a14:useLocalDpi xmlns:a14="http://schemas.microsoft.com/office/drawing/2010/main" val="0"/>
                      </a:ext>
                    </a:extLst>
                  </a:blip>
                  <a:srcRect l="22355" t="27345" r="60281" b="28515"/>
                  <a:stretch/>
                </p:blipFill>
                <p:spPr>
                  <a:xfrm>
                    <a:off x="2249167" y="4002814"/>
                    <a:ext cx="1293703" cy="1812233"/>
                  </a:xfrm>
                  <a:prstGeom prst="rect">
                    <a:avLst/>
                  </a:prstGeom>
                  <a:ln w="38100">
                    <a:solidFill>
                      <a:schemeClr val="tx1">
                        <a:lumMod val="50000"/>
                      </a:schemeClr>
                    </a:solidFill>
                  </a:ln>
                </p:spPr>
              </p:pic>
              <p:pic>
                <p:nvPicPr>
                  <p:cNvPr id="17" name="Picture 16">
                    <a:extLst>
                      <a:ext uri="{FF2B5EF4-FFF2-40B4-BE49-F238E27FC236}">
                        <a16:creationId xmlns:a16="http://schemas.microsoft.com/office/drawing/2014/main" id="{57FBEC67-A87A-43E0-AF00-9A192498BD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3813" y="4000304"/>
                    <a:ext cx="1271258" cy="1812233"/>
                  </a:xfrm>
                  <a:prstGeom prst="rect">
                    <a:avLst/>
                  </a:prstGeom>
                  <a:ln w="38100">
                    <a:solidFill>
                      <a:schemeClr val="tx1">
                        <a:lumMod val="50000"/>
                      </a:schemeClr>
                    </a:solidFill>
                  </a:ln>
                </p:spPr>
              </p:pic>
              <p:pic>
                <p:nvPicPr>
                  <p:cNvPr id="19" name="Picture 18" descr="A screenshot of a person&#10;&#10;Description generated with very high confidence">
                    <a:extLst>
                      <a:ext uri="{FF2B5EF4-FFF2-40B4-BE49-F238E27FC236}">
                        <a16:creationId xmlns:a16="http://schemas.microsoft.com/office/drawing/2014/main" id="{FB82037E-1AAD-4656-87CF-6202B246C5EB}"/>
                      </a:ext>
                    </a:extLst>
                  </p:cNvPr>
                  <p:cNvPicPr/>
                  <p:nvPr/>
                </p:nvPicPr>
                <p:blipFill rotWithShape="1">
                  <a:blip r:embed="rId5">
                    <a:extLst>
                      <a:ext uri="{28A0092B-C50C-407E-A947-70E740481C1C}">
                        <a14:useLocalDpi xmlns:a14="http://schemas.microsoft.com/office/drawing/2010/main" val="0"/>
                      </a:ext>
                    </a:extLst>
                  </a:blip>
                  <a:srcRect l="40886" t="27538" r="41541" b="29556"/>
                  <a:stretch/>
                </p:blipFill>
                <p:spPr>
                  <a:xfrm>
                    <a:off x="4974009" y="4012385"/>
                    <a:ext cx="1305517" cy="1812233"/>
                  </a:xfrm>
                  <a:prstGeom prst="rect">
                    <a:avLst/>
                  </a:prstGeom>
                  <a:ln w="38100">
                    <a:solidFill>
                      <a:schemeClr val="tx1">
                        <a:lumMod val="50000"/>
                      </a:schemeClr>
                    </a:solidFill>
                  </a:ln>
                </p:spPr>
              </p:pic>
            </p:grpSp>
          </p:grpSp>
          <p:sp>
            <p:nvSpPr>
              <p:cNvPr id="30" name="TextBox 29">
                <a:extLst>
                  <a:ext uri="{FF2B5EF4-FFF2-40B4-BE49-F238E27FC236}">
                    <a16:creationId xmlns:a16="http://schemas.microsoft.com/office/drawing/2014/main" id="{338673D9-2EB6-4EF8-9A87-C49A4EC2E0A9}"/>
                  </a:ext>
                </a:extLst>
              </p:cNvPr>
              <p:cNvSpPr txBox="1"/>
              <p:nvPr/>
            </p:nvSpPr>
            <p:spPr>
              <a:xfrm>
                <a:off x="8920949" y="5759749"/>
                <a:ext cx="1394698" cy="600164"/>
              </a:xfrm>
              <a:prstGeom prst="rect">
                <a:avLst/>
              </a:prstGeom>
              <a:solidFill>
                <a:schemeClr val="tx1">
                  <a:lumMod val="50000"/>
                </a:schemeClr>
              </a:solidFill>
              <a:ln w="38100">
                <a:solidFill>
                  <a:schemeClr val="tx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Joseph Flores-Toro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Ph.D.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6" name="Rectangle 5">
            <a:extLst>
              <a:ext uri="{FF2B5EF4-FFF2-40B4-BE49-F238E27FC236}">
                <a16:creationId xmlns:a16="http://schemas.microsoft.com/office/drawing/2014/main" id="{F04DB360-4166-4E66-9B40-D4BCBEFDAAC9}"/>
              </a:ext>
            </a:extLst>
          </p:cNvPr>
          <p:cNvSpPr/>
          <p:nvPr/>
        </p:nvSpPr>
        <p:spPr>
          <a:xfrm>
            <a:off x="5918210" y="6426883"/>
            <a:ext cx="4323620" cy="369332"/>
          </a:xfrm>
          <a:prstGeom prst="rect">
            <a:avLst/>
          </a:prstGeom>
        </p:spPr>
        <p:txBody>
          <a:bodyPr wrap="none">
            <a:spAutoFit/>
          </a:bodyPr>
          <a:lstStyle/>
          <a:p>
            <a:r>
              <a:rPr lang="en-US">
                <a:solidFill>
                  <a:schemeClr val="bg1"/>
                </a:solidFill>
              </a:rPr>
              <a:t>https://datascience.cancer.gov/data-sharing</a:t>
            </a:r>
          </a:p>
        </p:txBody>
      </p:sp>
    </p:spTree>
    <p:extLst>
      <p:ext uri="{BB962C8B-B14F-4D97-AF65-F5344CB8AC3E}">
        <p14:creationId xmlns:p14="http://schemas.microsoft.com/office/powerpoint/2010/main" val="4041269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BEC54-796A-4AE2-BFA5-BF9009DFAF03}"/>
              </a:ext>
            </a:extLst>
          </p:cNvPr>
          <p:cNvSpPr>
            <a:spLocks noGrp="1"/>
          </p:cNvSpPr>
          <p:nvPr>
            <p:ph type="title"/>
          </p:nvPr>
        </p:nvSpPr>
        <p:spPr>
          <a:xfrm>
            <a:off x="521750" y="177039"/>
            <a:ext cx="8090622" cy="595419"/>
          </a:xfrm>
        </p:spPr>
        <p:txBody>
          <a:bodyPr/>
          <a:lstStyle/>
          <a:p>
            <a:r>
              <a:rPr lang="en-US" sz="3400">
                <a:solidFill>
                  <a:srgbClr val="033266"/>
                </a:solidFill>
              </a:rPr>
              <a:t>What does the Office of Data Sharing do?</a:t>
            </a:r>
          </a:p>
        </p:txBody>
      </p:sp>
      <p:grpSp>
        <p:nvGrpSpPr>
          <p:cNvPr id="10" name="Group 9" descr="NCI Data Sharing Vision - Guide implementation and interpretation of data access and sharing policies and standards.">
            <a:extLst>
              <a:ext uri="{FF2B5EF4-FFF2-40B4-BE49-F238E27FC236}">
                <a16:creationId xmlns:a16="http://schemas.microsoft.com/office/drawing/2014/main" id="{56B4E63D-B3E6-4092-91C1-FE35A9A345EA}"/>
              </a:ext>
            </a:extLst>
          </p:cNvPr>
          <p:cNvGrpSpPr/>
          <p:nvPr/>
        </p:nvGrpSpPr>
        <p:grpSpPr>
          <a:xfrm>
            <a:off x="442325" y="1509607"/>
            <a:ext cx="5791236" cy="1428331"/>
            <a:chOff x="786581" y="1509607"/>
            <a:chExt cx="5791236" cy="1428331"/>
          </a:xfrm>
        </p:grpSpPr>
        <p:grpSp>
          <p:nvGrpSpPr>
            <p:cNvPr id="44" name="Group 43">
              <a:extLst>
                <a:ext uri="{FF2B5EF4-FFF2-40B4-BE49-F238E27FC236}">
                  <a16:creationId xmlns:a16="http://schemas.microsoft.com/office/drawing/2014/main" id="{1E236A6E-036B-46A2-BDB9-B7A3808614A6}"/>
                </a:ext>
              </a:extLst>
            </p:cNvPr>
            <p:cNvGrpSpPr/>
            <p:nvPr/>
          </p:nvGrpSpPr>
          <p:grpSpPr>
            <a:xfrm>
              <a:off x="786581" y="1547278"/>
              <a:ext cx="1294109" cy="1294109"/>
              <a:chOff x="6277584" y="1375655"/>
              <a:chExt cx="1294109" cy="1294109"/>
            </a:xfrm>
          </p:grpSpPr>
          <p:sp>
            <p:nvSpPr>
              <p:cNvPr id="16" name="Rectangle 15">
                <a:extLst>
                  <a:ext uri="{FF2B5EF4-FFF2-40B4-BE49-F238E27FC236}">
                    <a16:creationId xmlns:a16="http://schemas.microsoft.com/office/drawing/2014/main" id="{A4A7D0A0-2AE1-4867-B9AD-93732AB73E9E}"/>
                  </a:ext>
                </a:extLst>
              </p:cNvPr>
              <p:cNvSpPr/>
              <p:nvPr/>
            </p:nvSpPr>
            <p:spPr>
              <a:xfrm>
                <a:off x="6277584" y="1375655"/>
                <a:ext cx="1294109" cy="1294109"/>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pic>
            <p:nvPicPr>
              <p:cNvPr id="34" name="Graphic 33" descr="Gavel">
                <a:extLst>
                  <a:ext uri="{FF2B5EF4-FFF2-40B4-BE49-F238E27FC236}">
                    <a16:creationId xmlns:a16="http://schemas.microsoft.com/office/drawing/2014/main" id="{FB4C3423-89E7-4E64-8E91-E347C2BCC9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80997" y="1530403"/>
                <a:ext cx="914400" cy="914400"/>
              </a:xfrm>
              <a:prstGeom prst="rect">
                <a:avLst/>
              </a:prstGeom>
            </p:spPr>
          </p:pic>
        </p:grpSp>
        <p:grpSp>
          <p:nvGrpSpPr>
            <p:cNvPr id="5" name="Group 4">
              <a:extLst>
                <a:ext uri="{FF2B5EF4-FFF2-40B4-BE49-F238E27FC236}">
                  <a16:creationId xmlns:a16="http://schemas.microsoft.com/office/drawing/2014/main" id="{7C25BE72-5374-4ADA-B084-9F88581C5FF0}"/>
                </a:ext>
              </a:extLst>
            </p:cNvPr>
            <p:cNvGrpSpPr/>
            <p:nvPr/>
          </p:nvGrpSpPr>
          <p:grpSpPr>
            <a:xfrm>
              <a:off x="2248604" y="1509607"/>
              <a:ext cx="4329213" cy="1428331"/>
              <a:chOff x="2187687" y="1521528"/>
              <a:chExt cx="3102244" cy="1750289"/>
            </a:xfrm>
          </p:grpSpPr>
          <p:sp>
            <p:nvSpPr>
              <p:cNvPr id="11" name="TextBox 10">
                <a:extLst>
                  <a:ext uri="{FF2B5EF4-FFF2-40B4-BE49-F238E27FC236}">
                    <a16:creationId xmlns:a16="http://schemas.microsoft.com/office/drawing/2014/main" id="{3246A231-C461-4C8F-B895-BB36BA7CEB94}"/>
                  </a:ext>
                </a:extLst>
              </p:cNvPr>
              <p:cNvSpPr txBox="1"/>
              <p:nvPr/>
            </p:nvSpPr>
            <p:spPr>
              <a:xfrm>
                <a:off x="2187687" y="2027215"/>
                <a:ext cx="3102244" cy="1244602"/>
              </a:xfrm>
              <a:prstGeom prst="rect">
                <a:avLst/>
              </a:prstGeom>
              <a:noFill/>
            </p:spPr>
            <p:txBody>
              <a:bodyPr wrap="square" rtlCol="0">
                <a:spAutoFit/>
              </a:bodyPr>
              <a:lstStyle/>
              <a:p>
                <a:r>
                  <a:rPr lang="en-US" sz="2000" dirty="0">
                    <a:solidFill>
                      <a:schemeClr val="tx1">
                        <a:lumMod val="50000"/>
                      </a:schemeClr>
                    </a:solidFill>
                    <a:latin typeface="+mj-lt"/>
                  </a:rPr>
                  <a:t>Guide implementation and interpretation of data access and sharing policies and standards.</a:t>
                </a:r>
              </a:p>
            </p:txBody>
          </p:sp>
          <p:sp>
            <p:nvSpPr>
              <p:cNvPr id="27" name="TextBox 26">
                <a:extLst>
                  <a:ext uri="{FF2B5EF4-FFF2-40B4-BE49-F238E27FC236}">
                    <a16:creationId xmlns:a16="http://schemas.microsoft.com/office/drawing/2014/main" id="{259C6EF2-2544-4C57-9615-17EE2A34199D}"/>
                  </a:ext>
                </a:extLst>
              </p:cNvPr>
              <p:cNvSpPr txBox="1"/>
              <p:nvPr/>
            </p:nvSpPr>
            <p:spPr>
              <a:xfrm>
                <a:off x="2201071" y="1521528"/>
                <a:ext cx="3006673" cy="490298"/>
              </a:xfrm>
              <a:prstGeom prst="rect">
                <a:avLst/>
              </a:prstGeom>
              <a:noFill/>
            </p:spPr>
            <p:txBody>
              <a:bodyPr wrap="square" rtlCol="0">
                <a:spAutoFit/>
              </a:bodyPr>
              <a:lstStyle/>
              <a:p>
                <a:r>
                  <a:rPr lang="en-US" sz="2000" b="1">
                    <a:solidFill>
                      <a:schemeClr val="accent4"/>
                    </a:solidFill>
                    <a:latin typeface="+mj-lt"/>
                  </a:rPr>
                  <a:t>NCI Data Sharing Vision</a:t>
                </a:r>
              </a:p>
            </p:txBody>
          </p:sp>
        </p:grpSp>
      </p:grpSp>
      <p:grpSp>
        <p:nvGrpSpPr>
          <p:cNvPr id="17" name="Group 16" descr="Data Access and Submission - Guide NCI's data submission and access policies and processes.">
            <a:extLst>
              <a:ext uri="{FF2B5EF4-FFF2-40B4-BE49-F238E27FC236}">
                <a16:creationId xmlns:a16="http://schemas.microsoft.com/office/drawing/2014/main" id="{09F36A85-B416-4DF7-8B16-E18C03FB78BF}"/>
              </a:ext>
            </a:extLst>
          </p:cNvPr>
          <p:cNvGrpSpPr/>
          <p:nvPr/>
        </p:nvGrpSpPr>
        <p:grpSpPr>
          <a:xfrm>
            <a:off x="6643077" y="1497081"/>
            <a:ext cx="5396651" cy="1463854"/>
            <a:chOff x="6804447" y="1497081"/>
            <a:chExt cx="5396651" cy="1463854"/>
          </a:xfrm>
        </p:grpSpPr>
        <p:grpSp>
          <p:nvGrpSpPr>
            <p:cNvPr id="42" name="Group 41">
              <a:extLst>
                <a:ext uri="{FF2B5EF4-FFF2-40B4-BE49-F238E27FC236}">
                  <a16:creationId xmlns:a16="http://schemas.microsoft.com/office/drawing/2014/main" id="{8D97FD4D-0EE4-474D-A95F-2AA9624371E6}"/>
                </a:ext>
              </a:extLst>
            </p:cNvPr>
            <p:cNvGrpSpPr/>
            <p:nvPr/>
          </p:nvGrpSpPr>
          <p:grpSpPr>
            <a:xfrm>
              <a:off x="6804447" y="1547278"/>
              <a:ext cx="1294109" cy="1294109"/>
              <a:chOff x="1487317" y="2957153"/>
              <a:chExt cx="1294109" cy="1294109"/>
            </a:xfrm>
          </p:grpSpPr>
          <p:sp>
            <p:nvSpPr>
              <p:cNvPr id="14" name="Rectangle 13">
                <a:extLst>
                  <a:ext uri="{FF2B5EF4-FFF2-40B4-BE49-F238E27FC236}">
                    <a16:creationId xmlns:a16="http://schemas.microsoft.com/office/drawing/2014/main" id="{3D0BE92C-CD0C-42E4-A643-1C8527CC7213}"/>
                  </a:ext>
                </a:extLst>
              </p:cNvPr>
              <p:cNvSpPr/>
              <p:nvPr/>
            </p:nvSpPr>
            <p:spPr>
              <a:xfrm>
                <a:off x="1487317" y="2957153"/>
                <a:ext cx="1294109" cy="129410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pic>
            <p:nvPicPr>
              <p:cNvPr id="28" name="Graphic 27" descr="Checklist">
                <a:extLst>
                  <a:ext uri="{FF2B5EF4-FFF2-40B4-BE49-F238E27FC236}">
                    <a16:creationId xmlns:a16="http://schemas.microsoft.com/office/drawing/2014/main" id="{4ABDF929-97BA-4E28-9B45-C72D9E9228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66742" y="3036579"/>
                <a:ext cx="1135256" cy="1135256"/>
              </a:xfrm>
              <a:prstGeom prst="rect">
                <a:avLst/>
              </a:prstGeom>
            </p:spPr>
          </p:pic>
        </p:grpSp>
        <p:grpSp>
          <p:nvGrpSpPr>
            <p:cNvPr id="4" name="Group 3">
              <a:extLst>
                <a:ext uri="{FF2B5EF4-FFF2-40B4-BE49-F238E27FC236}">
                  <a16:creationId xmlns:a16="http://schemas.microsoft.com/office/drawing/2014/main" id="{F717CD40-EBBA-4B5D-A646-885D2DEBF7A9}"/>
                </a:ext>
              </a:extLst>
            </p:cNvPr>
            <p:cNvGrpSpPr/>
            <p:nvPr/>
          </p:nvGrpSpPr>
          <p:grpSpPr>
            <a:xfrm>
              <a:off x="8212037" y="1497081"/>
              <a:ext cx="3989061" cy="1463854"/>
              <a:chOff x="8122437" y="1425279"/>
              <a:chExt cx="3608522" cy="1463854"/>
            </a:xfrm>
          </p:grpSpPr>
          <p:sp>
            <p:nvSpPr>
              <p:cNvPr id="32" name="TextBox 31">
                <a:extLst>
                  <a:ext uri="{FF2B5EF4-FFF2-40B4-BE49-F238E27FC236}">
                    <a16:creationId xmlns:a16="http://schemas.microsoft.com/office/drawing/2014/main" id="{461AAE48-52C1-4FE8-B62A-EC9D08D04694}"/>
                  </a:ext>
                </a:extLst>
              </p:cNvPr>
              <p:cNvSpPr txBox="1"/>
              <p:nvPr/>
            </p:nvSpPr>
            <p:spPr>
              <a:xfrm>
                <a:off x="8122437" y="1873470"/>
                <a:ext cx="3608522" cy="1015663"/>
              </a:xfrm>
              <a:prstGeom prst="rect">
                <a:avLst/>
              </a:prstGeom>
              <a:noFill/>
            </p:spPr>
            <p:txBody>
              <a:bodyPr wrap="square" rtlCol="0">
                <a:spAutoFit/>
              </a:bodyPr>
              <a:lstStyle/>
              <a:p>
                <a:r>
                  <a:rPr lang="en-US" sz="2000" dirty="0">
                    <a:solidFill>
                      <a:schemeClr val="tx1">
                        <a:lumMod val="50000"/>
                      </a:schemeClr>
                    </a:solidFill>
                    <a:latin typeface="+mj-lt"/>
                  </a:rPr>
                  <a:t>Guide NCI’s data submission and access policies and processes.</a:t>
                </a:r>
              </a:p>
            </p:txBody>
          </p:sp>
          <p:sp>
            <p:nvSpPr>
              <p:cNvPr id="29" name="TextBox 28">
                <a:extLst>
                  <a:ext uri="{FF2B5EF4-FFF2-40B4-BE49-F238E27FC236}">
                    <a16:creationId xmlns:a16="http://schemas.microsoft.com/office/drawing/2014/main" id="{4AFF297C-310C-4D56-BC17-92F5C1CA5B64}"/>
                  </a:ext>
                </a:extLst>
              </p:cNvPr>
              <p:cNvSpPr txBox="1"/>
              <p:nvPr/>
            </p:nvSpPr>
            <p:spPr>
              <a:xfrm>
                <a:off x="8122437" y="1425279"/>
                <a:ext cx="3608522" cy="400110"/>
              </a:xfrm>
              <a:prstGeom prst="rect">
                <a:avLst/>
              </a:prstGeom>
              <a:noFill/>
            </p:spPr>
            <p:txBody>
              <a:bodyPr wrap="square" rtlCol="0">
                <a:spAutoFit/>
              </a:bodyPr>
              <a:lstStyle/>
              <a:p>
                <a:r>
                  <a:rPr lang="en-US" sz="2000" b="1">
                    <a:solidFill>
                      <a:schemeClr val="accent5"/>
                    </a:solidFill>
                    <a:latin typeface="+mj-lt"/>
                  </a:rPr>
                  <a:t>Data Access and Submission</a:t>
                </a:r>
              </a:p>
            </p:txBody>
          </p:sp>
        </p:grpSp>
      </p:grpSp>
      <p:grpSp>
        <p:nvGrpSpPr>
          <p:cNvPr id="18" name="Group 17" descr="NCI Data Sharing Guidance - Provide data sharing guidance and resources.">
            <a:extLst>
              <a:ext uri="{FF2B5EF4-FFF2-40B4-BE49-F238E27FC236}">
                <a16:creationId xmlns:a16="http://schemas.microsoft.com/office/drawing/2014/main" id="{C099E151-3349-4208-8881-747EA6EEF87C}"/>
              </a:ext>
            </a:extLst>
          </p:cNvPr>
          <p:cNvGrpSpPr/>
          <p:nvPr/>
        </p:nvGrpSpPr>
        <p:grpSpPr>
          <a:xfrm>
            <a:off x="509412" y="4281250"/>
            <a:ext cx="5696791" cy="1331538"/>
            <a:chOff x="6804447" y="4218726"/>
            <a:chExt cx="5696791" cy="1331538"/>
          </a:xfrm>
        </p:grpSpPr>
        <p:grpSp>
          <p:nvGrpSpPr>
            <p:cNvPr id="47" name="Group 46">
              <a:extLst>
                <a:ext uri="{FF2B5EF4-FFF2-40B4-BE49-F238E27FC236}">
                  <a16:creationId xmlns:a16="http://schemas.microsoft.com/office/drawing/2014/main" id="{77770F6C-02A6-4166-8CB2-729723C596CD}"/>
                </a:ext>
              </a:extLst>
            </p:cNvPr>
            <p:cNvGrpSpPr/>
            <p:nvPr/>
          </p:nvGrpSpPr>
          <p:grpSpPr>
            <a:xfrm>
              <a:off x="6804447" y="4256155"/>
              <a:ext cx="1294109" cy="1294109"/>
              <a:chOff x="1487316" y="4665772"/>
              <a:chExt cx="1294109" cy="1294109"/>
            </a:xfrm>
          </p:grpSpPr>
          <p:sp>
            <p:nvSpPr>
              <p:cNvPr id="15" name="Rectangle 14">
                <a:extLst>
                  <a:ext uri="{FF2B5EF4-FFF2-40B4-BE49-F238E27FC236}">
                    <a16:creationId xmlns:a16="http://schemas.microsoft.com/office/drawing/2014/main" id="{C1B1D174-B568-4162-BDDD-1FDEEA26D672}"/>
                  </a:ext>
                </a:extLst>
              </p:cNvPr>
              <p:cNvSpPr/>
              <p:nvPr/>
            </p:nvSpPr>
            <p:spPr>
              <a:xfrm>
                <a:off x="1487316" y="4665772"/>
                <a:ext cx="1294109" cy="1294109"/>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36" name="Graphic 35" descr="Lecturer">
                <a:extLst>
                  <a:ext uri="{FF2B5EF4-FFF2-40B4-BE49-F238E27FC236}">
                    <a16:creationId xmlns:a16="http://schemas.microsoft.com/office/drawing/2014/main" id="{D3467094-DDFC-4016-A0D2-31DFD429877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19602" y="4698058"/>
                <a:ext cx="1229536" cy="1229536"/>
              </a:xfrm>
              <a:prstGeom prst="rect">
                <a:avLst/>
              </a:prstGeom>
            </p:spPr>
          </p:pic>
        </p:grpSp>
        <p:grpSp>
          <p:nvGrpSpPr>
            <p:cNvPr id="3" name="Group 2">
              <a:extLst>
                <a:ext uri="{FF2B5EF4-FFF2-40B4-BE49-F238E27FC236}">
                  <a16:creationId xmlns:a16="http://schemas.microsoft.com/office/drawing/2014/main" id="{AD203D28-0900-4ECD-91A3-15684D21B104}"/>
                </a:ext>
              </a:extLst>
            </p:cNvPr>
            <p:cNvGrpSpPr/>
            <p:nvPr/>
          </p:nvGrpSpPr>
          <p:grpSpPr>
            <a:xfrm>
              <a:off x="8212037" y="4218726"/>
              <a:ext cx="4289201" cy="1152790"/>
              <a:chOff x="8200052" y="4420220"/>
              <a:chExt cx="3867629" cy="1152790"/>
            </a:xfrm>
          </p:grpSpPr>
          <p:sp>
            <p:nvSpPr>
              <p:cNvPr id="9" name="TextBox 8">
                <a:extLst>
                  <a:ext uri="{FF2B5EF4-FFF2-40B4-BE49-F238E27FC236}">
                    <a16:creationId xmlns:a16="http://schemas.microsoft.com/office/drawing/2014/main" id="{D5CB3AA6-F652-42CB-9A29-DC609E42FCCD}"/>
                  </a:ext>
                </a:extLst>
              </p:cNvPr>
              <p:cNvSpPr txBox="1"/>
              <p:nvPr/>
            </p:nvSpPr>
            <p:spPr>
              <a:xfrm>
                <a:off x="8207364" y="4865124"/>
                <a:ext cx="3314466" cy="707886"/>
              </a:xfrm>
              <a:prstGeom prst="rect">
                <a:avLst/>
              </a:prstGeom>
              <a:noFill/>
            </p:spPr>
            <p:txBody>
              <a:bodyPr wrap="square" rtlCol="0">
                <a:spAutoFit/>
              </a:bodyPr>
              <a:lstStyle/>
              <a:p>
                <a:r>
                  <a:rPr lang="en-US" sz="2000" dirty="0">
                    <a:solidFill>
                      <a:schemeClr val="tx1">
                        <a:lumMod val="50000"/>
                      </a:schemeClr>
                    </a:solidFill>
                    <a:latin typeface="+mj-lt"/>
                  </a:rPr>
                  <a:t>Provide data sharing guidance and resources </a:t>
                </a:r>
              </a:p>
            </p:txBody>
          </p:sp>
          <p:sp>
            <p:nvSpPr>
              <p:cNvPr id="33" name="TextBox 32">
                <a:extLst>
                  <a:ext uri="{FF2B5EF4-FFF2-40B4-BE49-F238E27FC236}">
                    <a16:creationId xmlns:a16="http://schemas.microsoft.com/office/drawing/2014/main" id="{D3AA54CD-AE00-4854-B6DD-83F46AB14123}"/>
                  </a:ext>
                </a:extLst>
              </p:cNvPr>
              <p:cNvSpPr txBox="1"/>
              <p:nvPr/>
            </p:nvSpPr>
            <p:spPr>
              <a:xfrm>
                <a:off x="8200052" y="4420220"/>
                <a:ext cx="3867629" cy="400110"/>
              </a:xfrm>
              <a:prstGeom prst="rect">
                <a:avLst/>
              </a:prstGeom>
              <a:noFill/>
            </p:spPr>
            <p:txBody>
              <a:bodyPr wrap="square" rtlCol="0">
                <a:spAutoFit/>
              </a:bodyPr>
              <a:lstStyle/>
              <a:p>
                <a:r>
                  <a:rPr lang="en-US" sz="2000" b="1">
                    <a:latin typeface="+mj-lt"/>
                  </a:rPr>
                  <a:t>NCI Data Sharing Guidance</a:t>
                </a:r>
              </a:p>
            </p:txBody>
          </p:sp>
        </p:grpSp>
      </p:grpSp>
      <p:grpSp>
        <p:nvGrpSpPr>
          <p:cNvPr id="12" name="Group 11" descr="Ethical/Social/Legal Implications for Data Sharing - Advise on considerations for ethical data access and sharing.">
            <a:extLst>
              <a:ext uri="{FF2B5EF4-FFF2-40B4-BE49-F238E27FC236}">
                <a16:creationId xmlns:a16="http://schemas.microsoft.com/office/drawing/2014/main" id="{513EAD28-A308-4FFA-8AAB-C45CC86CD1CB}"/>
              </a:ext>
            </a:extLst>
          </p:cNvPr>
          <p:cNvGrpSpPr/>
          <p:nvPr/>
        </p:nvGrpSpPr>
        <p:grpSpPr>
          <a:xfrm>
            <a:off x="6643077" y="4188938"/>
            <a:ext cx="5761179" cy="1465967"/>
            <a:chOff x="786581" y="4195322"/>
            <a:chExt cx="5761179" cy="1465967"/>
          </a:xfrm>
        </p:grpSpPr>
        <p:grpSp>
          <p:nvGrpSpPr>
            <p:cNvPr id="41" name="Group 40">
              <a:extLst>
                <a:ext uri="{FF2B5EF4-FFF2-40B4-BE49-F238E27FC236}">
                  <a16:creationId xmlns:a16="http://schemas.microsoft.com/office/drawing/2014/main" id="{F85D3DCF-8DD7-40C2-910D-E424F77C3DD3}"/>
                </a:ext>
              </a:extLst>
            </p:cNvPr>
            <p:cNvGrpSpPr/>
            <p:nvPr/>
          </p:nvGrpSpPr>
          <p:grpSpPr>
            <a:xfrm>
              <a:off x="786581" y="4256155"/>
              <a:ext cx="1294109" cy="1294109"/>
              <a:chOff x="1487317" y="1375655"/>
              <a:chExt cx="1294109" cy="1294109"/>
            </a:xfrm>
          </p:grpSpPr>
          <p:sp>
            <p:nvSpPr>
              <p:cNvPr id="13" name="Rectangle 12">
                <a:extLst>
                  <a:ext uri="{FF2B5EF4-FFF2-40B4-BE49-F238E27FC236}">
                    <a16:creationId xmlns:a16="http://schemas.microsoft.com/office/drawing/2014/main" id="{C3CB3417-7AD2-4219-90B5-D036FE3AD9A1}"/>
                  </a:ext>
                </a:extLst>
              </p:cNvPr>
              <p:cNvSpPr/>
              <p:nvPr/>
            </p:nvSpPr>
            <p:spPr>
              <a:xfrm>
                <a:off x="1487317" y="1375655"/>
                <a:ext cx="1294109" cy="129410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26" name="Graphic 25" descr="Scales of Justice">
                <a:extLst>
                  <a:ext uri="{FF2B5EF4-FFF2-40B4-BE49-F238E27FC236}">
                    <a16:creationId xmlns:a16="http://schemas.microsoft.com/office/drawing/2014/main" id="{CCFF326C-855C-4C5E-9D7C-191A1F2DE89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66742" y="1455081"/>
                <a:ext cx="1135256" cy="1135256"/>
              </a:xfrm>
              <a:prstGeom prst="rect">
                <a:avLst/>
              </a:prstGeom>
            </p:spPr>
          </p:pic>
        </p:grpSp>
        <p:grpSp>
          <p:nvGrpSpPr>
            <p:cNvPr id="6" name="Group 5">
              <a:extLst>
                <a:ext uri="{FF2B5EF4-FFF2-40B4-BE49-F238E27FC236}">
                  <a16:creationId xmlns:a16="http://schemas.microsoft.com/office/drawing/2014/main" id="{F15A555F-4619-4F55-8C8C-11E25F3BDFE0}"/>
                </a:ext>
              </a:extLst>
            </p:cNvPr>
            <p:cNvGrpSpPr/>
            <p:nvPr/>
          </p:nvGrpSpPr>
          <p:grpSpPr>
            <a:xfrm>
              <a:off x="2218547" y="4195322"/>
              <a:ext cx="4329213" cy="1465967"/>
              <a:chOff x="2187687" y="4141400"/>
              <a:chExt cx="3900777" cy="1465967"/>
            </a:xfrm>
          </p:grpSpPr>
          <p:sp>
            <p:nvSpPr>
              <p:cNvPr id="8" name="TextBox 7">
                <a:extLst>
                  <a:ext uri="{FF2B5EF4-FFF2-40B4-BE49-F238E27FC236}">
                    <a16:creationId xmlns:a16="http://schemas.microsoft.com/office/drawing/2014/main" id="{16271D06-1A2C-48B2-B858-B6BF2E94A1FC}"/>
                  </a:ext>
                </a:extLst>
              </p:cNvPr>
              <p:cNvSpPr txBox="1"/>
              <p:nvPr/>
            </p:nvSpPr>
            <p:spPr>
              <a:xfrm>
                <a:off x="2214769" y="4899481"/>
                <a:ext cx="3521530" cy="707886"/>
              </a:xfrm>
              <a:prstGeom prst="rect">
                <a:avLst/>
              </a:prstGeom>
              <a:noFill/>
            </p:spPr>
            <p:txBody>
              <a:bodyPr wrap="square" rtlCol="0">
                <a:spAutoFit/>
              </a:bodyPr>
              <a:lstStyle/>
              <a:p>
                <a:r>
                  <a:rPr lang="en-US" sz="2000" dirty="0">
                    <a:solidFill>
                      <a:schemeClr val="tx1">
                        <a:lumMod val="50000"/>
                      </a:schemeClr>
                    </a:solidFill>
                    <a:latin typeface="+mj-lt"/>
                  </a:rPr>
                  <a:t>Advise on considerations for ethical data access and sharing.</a:t>
                </a:r>
              </a:p>
            </p:txBody>
          </p:sp>
          <p:sp>
            <p:nvSpPr>
              <p:cNvPr id="31" name="TextBox 30">
                <a:extLst>
                  <a:ext uri="{FF2B5EF4-FFF2-40B4-BE49-F238E27FC236}">
                    <a16:creationId xmlns:a16="http://schemas.microsoft.com/office/drawing/2014/main" id="{1E6A9DDC-127F-4FC9-ACA9-AD56BBAAB7D3}"/>
                  </a:ext>
                </a:extLst>
              </p:cNvPr>
              <p:cNvSpPr txBox="1"/>
              <p:nvPr/>
            </p:nvSpPr>
            <p:spPr>
              <a:xfrm>
                <a:off x="2187687" y="4141400"/>
                <a:ext cx="3900777" cy="707886"/>
              </a:xfrm>
              <a:prstGeom prst="rect">
                <a:avLst/>
              </a:prstGeom>
              <a:noFill/>
            </p:spPr>
            <p:txBody>
              <a:bodyPr wrap="square" rtlCol="0">
                <a:spAutoFit/>
              </a:bodyPr>
              <a:lstStyle/>
              <a:p>
                <a:r>
                  <a:rPr lang="en-US" sz="2000" b="1">
                    <a:solidFill>
                      <a:schemeClr val="accent3"/>
                    </a:solidFill>
                    <a:latin typeface="+mj-lt"/>
                  </a:rPr>
                  <a:t>Ethical/Social/Legal </a:t>
                </a:r>
              </a:p>
              <a:p>
                <a:r>
                  <a:rPr lang="en-US" sz="2000" b="1">
                    <a:solidFill>
                      <a:schemeClr val="accent3"/>
                    </a:solidFill>
                    <a:latin typeface="+mj-lt"/>
                  </a:rPr>
                  <a:t>Implications for Data Sharing</a:t>
                </a:r>
              </a:p>
            </p:txBody>
          </p:sp>
        </p:grpSp>
      </p:grpSp>
    </p:spTree>
    <p:extLst>
      <p:ext uri="{BB962C8B-B14F-4D97-AF65-F5344CB8AC3E}">
        <p14:creationId xmlns:p14="http://schemas.microsoft.com/office/powerpoint/2010/main" val="3152520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FFCADE33-D58C-4CEA-81DA-B42A1879180C}"/>
              </a:ext>
              <a:ext uri="{C183D7F6-B498-43B3-948B-1728B52AA6E4}">
                <adec:decorative xmlns:adec="http://schemas.microsoft.com/office/drawing/2017/decorative" val="1"/>
              </a:ext>
            </a:extLst>
          </p:cNvPr>
          <p:cNvGrpSpPr/>
          <p:nvPr/>
        </p:nvGrpSpPr>
        <p:grpSpPr>
          <a:xfrm>
            <a:off x="122544" y="238103"/>
            <a:ext cx="600267" cy="600267"/>
            <a:chOff x="1487317" y="1375655"/>
            <a:chExt cx="1294109" cy="1294109"/>
          </a:xfrm>
        </p:grpSpPr>
        <p:sp>
          <p:nvSpPr>
            <p:cNvPr id="22" name="Rectangle 21">
              <a:extLst>
                <a:ext uri="{FF2B5EF4-FFF2-40B4-BE49-F238E27FC236}">
                  <a16:creationId xmlns:a16="http://schemas.microsoft.com/office/drawing/2014/main" id="{CFB8FC6F-1498-4D99-A39A-8FF15C3D3C7B}"/>
                </a:ext>
              </a:extLst>
            </p:cNvPr>
            <p:cNvSpPr/>
            <p:nvPr/>
          </p:nvSpPr>
          <p:spPr>
            <a:xfrm>
              <a:off x="1487317" y="1375655"/>
              <a:ext cx="1294109" cy="129410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23" name="Graphic 22" descr="Scales of Justice">
              <a:extLst>
                <a:ext uri="{FF2B5EF4-FFF2-40B4-BE49-F238E27FC236}">
                  <a16:creationId xmlns:a16="http://schemas.microsoft.com/office/drawing/2014/main" id="{1EF68EE7-1548-4809-A423-136608A417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66742" y="1455081"/>
              <a:ext cx="1135256" cy="1135256"/>
            </a:xfrm>
            <a:prstGeom prst="rect">
              <a:avLst/>
            </a:prstGeom>
          </p:spPr>
        </p:pic>
      </p:grpSp>
      <p:grpSp>
        <p:nvGrpSpPr>
          <p:cNvPr id="4" name="Group 3">
            <a:extLst>
              <a:ext uri="{FF2B5EF4-FFF2-40B4-BE49-F238E27FC236}">
                <a16:creationId xmlns:a16="http://schemas.microsoft.com/office/drawing/2014/main" id="{EA1B2604-17B7-4A63-9B01-E4365E179ED8}"/>
              </a:ext>
              <a:ext uri="{C183D7F6-B498-43B3-948B-1728B52AA6E4}">
                <adec:decorative xmlns:adec="http://schemas.microsoft.com/office/drawing/2017/decorative" val="1"/>
              </a:ext>
            </a:extLst>
          </p:cNvPr>
          <p:cNvGrpSpPr/>
          <p:nvPr/>
        </p:nvGrpSpPr>
        <p:grpSpPr>
          <a:xfrm>
            <a:off x="122545" y="264643"/>
            <a:ext cx="608576" cy="600267"/>
            <a:chOff x="6277584" y="1375655"/>
            <a:chExt cx="1294109" cy="1294109"/>
          </a:xfrm>
        </p:grpSpPr>
        <p:sp>
          <p:nvSpPr>
            <p:cNvPr id="5" name="Rectangle 4">
              <a:extLst>
                <a:ext uri="{FF2B5EF4-FFF2-40B4-BE49-F238E27FC236}">
                  <a16:creationId xmlns:a16="http://schemas.microsoft.com/office/drawing/2014/main" id="{DF22776F-75FF-46D6-80A4-3329D39D5CF4}"/>
                </a:ext>
              </a:extLst>
            </p:cNvPr>
            <p:cNvSpPr/>
            <p:nvPr/>
          </p:nvSpPr>
          <p:spPr>
            <a:xfrm>
              <a:off x="6277584" y="1375655"/>
              <a:ext cx="1294109" cy="1294109"/>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pic>
          <p:nvPicPr>
            <p:cNvPr id="6" name="Graphic 5" descr="Gavel">
              <a:extLst>
                <a:ext uri="{FF2B5EF4-FFF2-40B4-BE49-F238E27FC236}">
                  <a16:creationId xmlns:a16="http://schemas.microsoft.com/office/drawing/2014/main" id="{1F9FB8AD-7ECE-4C30-A8AF-B965FDB6EC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80997" y="1530403"/>
              <a:ext cx="914400" cy="914400"/>
            </a:xfrm>
            <a:prstGeom prst="rect">
              <a:avLst/>
            </a:prstGeom>
          </p:spPr>
        </p:pic>
      </p:grpSp>
      <p:sp>
        <p:nvSpPr>
          <p:cNvPr id="2" name="Title 1">
            <a:extLst>
              <a:ext uri="{FF2B5EF4-FFF2-40B4-BE49-F238E27FC236}">
                <a16:creationId xmlns:a16="http://schemas.microsoft.com/office/drawing/2014/main" id="{384B38A2-3740-465A-B494-DCC7AD8419FC}"/>
              </a:ext>
            </a:extLst>
          </p:cNvPr>
          <p:cNvSpPr>
            <a:spLocks noGrp="1"/>
          </p:cNvSpPr>
          <p:nvPr>
            <p:ph type="title"/>
          </p:nvPr>
        </p:nvSpPr>
        <p:spPr>
          <a:xfrm>
            <a:off x="857192" y="450718"/>
            <a:ext cx="10887456" cy="423193"/>
          </a:xfrm>
        </p:spPr>
        <p:txBody>
          <a:bodyPr/>
          <a:lstStyle/>
          <a:p>
            <a:r>
              <a:rPr lang="en-US" sz="3400">
                <a:solidFill>
                  <a:srgbClr val="033266"/>
                </a:solidFill>
              </a:rPr>
              <a:t>Lead NCI Data Sharing, Management and Access</a:t>
            </a:r>
          </a:p>
        </p:txBody>
      </p:sp>
      <p:sp>
        <p:nvSpPr>
          <p:cNvPr id="3" name="Content Placeholder 2">
            <a:extLst>
              <a:ext uri="{FF2B5EF4-FFF2-40B4-BE49-F238E27FC236}">
                <a16:creationId xmlns:a16="http://schemas.microsoft.com/office/drawing/2014/main" id="{5AD532F9-5B4F-4CFE-81CB-970D10ADE3EC}"/>
              </a:ext>
            </a:extLst>
          </p:cNvPr>
          <p:cNvSpPr>
            <a:spLocks noGrp="1"/>
          </p:cNvSpPr>
          <p:nvPr>
            <p:ph sz="quarter" idx="11"/>
          </p:nvPr>
        </p:nvSpPr>
        <p:spPr>
          <a:xfrm>
            <a:off x="356454" y="1205799"/>
            <a:ext cx="6741071" cy="5203339"/>
          </a:xfrm>
        </p:spPr>
        <p:txBody>
          <a:bodyPr/>
          <a:lstStyle/>
          <a:p>
            <a:pPr marL="457200" lvl="2">
              <a:lnSpc>
                <a:spcPct val="110000"/>
              </a:lnSpc>
              <a:spcBef>
                <a:spcPts val="0"/>
              </a:spcBef>
              <a:spcAft>
                <a:spcPts val="600"/>
              </a:spcAft>
              <a:buClr>
                <a:srgbClr val="C00000"/>
              </a:buClr>
              <a:buFont typeface="Wingdings" panose="05000000000000000000" pitchFamily="2" charset="2"/>
              <a:buChar char="§"/>
            </a:pPr>
            <a:r>
              <a:rPr lang="en-US" sz="2000"/>
              <a:t>Establish the NCI approach to Data Sharing policies considering:</a:t>
            </a:r>
          </a:p>
          <a:p>
            <a:pPr marL="914400" lvl="3">
              <a:lnSpc>
                <a:spcPct val="110000"/>
              </a:lnSpc>
              <a:spcBef>
                <a:spcPts val="0"/>
              </a:spcBef>
              <a:spcAft>
                <a:spcPts val="600"/>
              </a:spcAft>
              <a:buClr>
                <a:srgbClr val="C00000"/>
              </a:buClr>
              <a:buFont typeface="Calibri" panose="020F0502020204030204" pitchFamily="34" charset="0"/>
              <a:buChar char="-"/>
            </a:pPr>
            <a:r>
              <a:rPr lang="en-US" sz="2000"/>
              <a:t>NCI mission</a:t>
            </a:r>
          </a:p>
          <a:p>
            <a:pPr marL="914400" lvl="3">
              <a:lnSpc>
                <a:spcPct val="110000"/>
              </a:lnSpc>
              <a:spcBef>
                <a:spcPts val="0"/>
              </a:spcBef>
              <a:spcAft>
                <a:spcPts val="600"/>
              </a:spcAft>
              <a:buClr>
                <a:srgbClr val="C00000"/>
              </a:buClr>
              <a:buFont typeface="Calibri" panose="020F0502020204030204" pitchFamily="34" charset="0"/>
              <a:buChar char="-"/>
            </a:pPr>
            <a:r>
              <a:rPr lang="en-US" sz="2000"/>
              <a:t>DOC programmatic priorities</a:t>
            </a:r>
          </a:p>
          <a:p>
            <a:pPr marL="914400" lvl="3">
              <a:lnSpc>
                <a:spcPct val="110000"/>
              </a:lnSpc>
              <a:spcBef>
                <a:spcPts val="0"/>
              </a:spcBef>
              <a:spcAft>
                <a:spcPts val="1200"/>
              </a:spcAft>
              <a:buClr>
                <a:srgbClr val="C00000"/>
              </a:buClr>
              <a:buFont typeface="Calibri" panose="020F0502020204030204" pitchFamily="34" charset="0"/>
              <a:buChar char="-"/>
            </a:pPr>
            <a:r>
              <a:rPr lang="en-US" sz="2000"/>
              <a:t>Patient/ study participant intent</a:t>
            </a:r>
          </a:p>
          <a:p>
            <a:pPr marL="457200" lvl="2">
              <a:lnSpc>
                <a:spcPct val="110000"/>
              </a:lnSpc>
              <a:buClr>
                <a:srgbClr val="C00000"/>
              </a:buClr>
              <a:buFont typeface="Wingdings" panose="05000000000000000000" pitchFamily="2" charset="2"/>
              <a:buChar char="§"/>
            </a:pPr>
            <a:r>
              <a:rPr lang="en-US" sz="2000"/>
              <a:t>Educate and incentivize NCI &amp; NIH personnel and external cancer research stakeholders to support understanding of, and compliance with, the NIH &amp; NCI policies.</a:t>
            </a:r>
          </a:p>
          <a:p>
            <a:pPr marL="457200" lvl="2">
              <a:lnSpc>
                <a:spcPct val="110000"/>
              </a:lnSpc>
              <a:buClr>
                <a:srgbClr val="C00000"/>
              </a:buClr>
              <a:buFont typeface="Wingdings" panose="05000000000000000000" pitchFamily="2" charset="2"/>
              <a:buChar char="§"/>
            </a:pPr>
            <a:r>
              <a:rPr lang="en-US" sz="2000"/>
              <a:t>Lead data sharing expectations for NCI Cancer </a:t>
            </a:r>
            <a:r>
              <a:rPr lang="en-US" sz="2000" err="1"/>
              <a:t>Moonshot</a:t>
            </a:r>
            <a:r>
              <a:rPr lang="en-US" sz="2000" baseline="30000" err="1"/>
              <a:t>SM</a:t>
            </a:r>
            <a:r>
              <a:rPr lang="en-US" sz="2000" baseline="30000"/>
              <a:t> </a:t>
            </a:r>
            <a:r>
              <a:rPr lang="en-US" sz="2000"/>
              <a:t>Public Access and Data Sharing Policy.</a:t>
            </a:r>
          </a:p>
          <a:p>
            <a:pPr marL="457200" lvl="2">
              <a:lnSpc>
                <a:spcPct val="110000"/>
              </a:lnSpc>
              <a:buClr>
                <a:srgbClr val="C00000"/>
              </a:buClr>
              <a:buFont typeface="Wingdings" panose="05000000000000000000" pitchFamily="2" charset="2"/>
              <a:buChar char="§"/>
            </a:pPr>
            <a:r>
              <a:rPr lang="en-US" sz="2000"/>
              <a:t>Represent NCI on NIH and external governance committees. </a:t>
            </a:r>
          </a:p>
          <a:p>
            <a:pPr marL="457200" lvl="2">
              <a:lnSpc>
                <a:spcPct val="110000"/>
              </a:lnSpc>
              <a:buClr>
                <a:srgbClr val="C00000"/>
              </a:buClr>
              <a:buFont typeface="Wingdings" panose="05000000000000000000" pitchFamily="2" charset="2"/>
              <a:buChar char="§"/>
            </a:pPr>
            <a:endParaRPr lang="en-US" sz="1800"/>
          </a:p>
          <a:p>
            <a:pPr marL="457200" lvl="2">
              <a:lnSpc>
                <a:spcPct val="110000"/>
              </a:lnSpc>
              <a:buClr>
                <a:srgbClr val="C00000"/>
              </a:buClr>
              <a:buFont typeface="Wingdings" panose="05000000000000000000" pitchFamily="2" charset="2"/>
              <a:buChar char="§"/>
            </a:pPr>
            <a:endParaRPr lang="en-US" sz="1800"/>
          </a:p>
          <a:p>
            <a:pPr marL="152408" lvl="2" indent="0">
              <a:lnSpc>
                <a:spcPct val="110000"/>
              </a:lnSpc>
              <a:buClr>
                <a:srgbClr val="C00000"/>
              </a:buClr>
              <a:buNone/>
            </a:pPr>
            <a:endParaRPr lang="en-US" sz="1800"/>
          </a:p>
          <a:p>
            <a:endParaRPr lang="en-US" sz="1800"/>
          </a:p>
        </p:txBody>
      </p:sp>
      <p:pic>
        <p:nvPicPr>
          <p:cNvPr id="2050" name="Picture 2">
            <a:extLst>
              <a:ext uri="{FF2B5EF4-FFF2-40B4-BE49-F238E27FC236}">
                <a16:creationId xmlns:a16="http://schemas.microsoft.com/office/drawing/2014/main" id="{4D383B9F-C116-4FAD-A240-3772D517078C}"/>
              </a:ext>
              <a:ext uri="{C183D7F6-B498-43B3-948B-1728B52AA6E4}">
                <adec:decorative xmlns:adec="http://schemas.microsoft.com/office/drawing/2017/decorative" val="1"/>
              </a:ext>
            </a:extLst>
          </p:cNvPr>
          <p:cNvPicPr>
            <a:picLocks noChangeAspect="1" noChangeArrowheads="1"/>
          </p:cNvPicPr>
          <p:nvPr/>
        </p:nvPicPr>
        <p:blipFill>
          <a:blip r:embed="rId7"/>
          <a:srcRect/>
          <a:stretch/>
        </p:blipFill>
        <p:spPr bwMode="auto">
          <a:xfrm>
            <a:off x="7097525" y="1213561"/>
            <a:ext cx="3752660" cy="25355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ancer moonshot">
            <a:extLst>
              <a:ext uri="{FF2B5EF4-FFF2-40B4-BE49-F238E27FC236}">
                <a16:creationId xmlns:a16="http://schemas.microsoft.com/office/drawing/2014/main" id="{FFE9C94F-9357-4EF0-B128-0082623BDE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92306" y="3428999"/>
            <a:ext cx="3543240" cy="2657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295803"/>
      </p:ext>
    </p:extLst>
  </p:cSld>
  <p:clrMapOvr>
    <a:masterClrMapping/>
  </p:clrMapOvr>
</p:sld>
</file>

<file path=ppt/theme/theme1.xml><?xml version="1.0" encoding="utf-8"?>
<a:theme xmlns:a="http://schemas.openxmlformats.org/drawingml/2006/main" name="NCI PPT Template 4x3 WHIT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CI PPT Template 16x9 BLU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NCI PPT Template 16x9 BLUE">
  <a:themeElements>
    <a:clrScheme name="Custom 2">
      <a:dk1>
        <a:srgbClr val="606060"/>
      </a:dk1>
      <a:lt1>
        <a:srgbClr val="FFFFFF"/>
      </a:lt1>
      <a:dk2>
        <a:srgbClr val="2A71A5"/>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NCI PPT Template 16x9 BLUE">
  <a:themeElements>
    <a:clrScheme name="Custom 2">
      <a:dk1>
        <a:srgbClr val="606060"/>
      </a:dk1>
      <a:lt1>
        <a:srgbClr val="FFFFFF"/>
      </a:lt1>
      <a:dk2>
        <a:srgbClr val="2A71A5"/>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NCI PPT Template 4x3 WHIT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NCI PPT Template 16x9 BLU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NCI PPT Template 16x9 BLUE">
  <a:themeElements>
    <a:clrScheme name="Custom 2">
      <a:dk1>
        <a:srgbClr val="606060"/>
      </a:dk1>
      <a:lt1>
        <a:srgbClr val="FFFFFF"/>
      </a:lt1>
      <a:dk2>
        <a:srgbClr val="2A71A5"/>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063B70CFBA0A4EA9AA5837B994D482" ma:contentTypeVersion="11" ma:contentTypeDescription="Create a new document." ma:contentTypeScope="" ma:versionID="e13c66873c8eeeca82247078dd738a4b">
  <xsd:schema xmlns:xsd="http://www.w3.org/2001/XMLSchema" xmlns:xs="http://www.w3.org/2001/XMLSchema" xmlns:p="http://schemas.microsoft.com/office/2006/metadata/properties" xmlns:ns3="3c39e367-f821-4734-a86f-0cab7f942330" xmlns:ns4="87c39ab2-de71-4f76-8619-512a67de3903" targetNamespace="http://schemas.microsoft.com/office/2006/metadata/properties" ma:root="true" ma:fieldsID="c4043855b7532386fad0788df189410a" ns3:_="" ns4:_="">
    <xsd:import namespace="3c39e367-f821-4734-a86f-0cab7f942330"/>
    <xsd:import namespace="87c39ab2-de71-4f76-8619-512a67de3903"/>
    <xsd:element name="properties">
      <xsd:complexType>
        <xsd:sequence>
          <xsd:element name="documentManagement">
            <xsd:complexType>
              <xsd:all>
                <xsd:element ref="ns3:MediaServiceMetadata" minOccurs="0"/>
                <xsd:element ref="ns3:MediaServiceFastMetadata" minOccurs="0"/>
                <xsd:element ref="ns3:MediaServiceAutoTags" minOccurs="0"/>
                <xsd:element ref="ns4:SharedWithUsers" minOccurs="0"/>
                <xsd:element ref="ns4:SharedWithDetails" minOccurs="0"/>
                <xsd:element ref="ns4:SharingHintHash"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39e367-f821-4734-a86f-0cab7f942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c39ab2-de71-4f76-8619-512a67de390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D8275C-5FEE-451A-8747-F1B127A6B0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39e367-f821-4734-a86f-0cab7f942330"/>
    <ds:schemaRef ds:uri="87c39ab2-de71-4f76-8619-512a67de39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BDC0117-953C-413D-9E6E-96897217D5CC}">
  <ds:schemaRefs>
    <ds:schemaRef ds:uri="http://purl.org/dc/elements/1.1/"/>
    <ds:schemaRef ds:uri="http://schemas.microsoft.com/office/2006/documentManagement/types"/>
    <ds:schemaRef ds:uri="87c39ab2-de71-4f76-8619-512a67de3903"/>
    <ds:schemaRef ds:uri="http://schemas.openxmlformats.org/package/2006/metadata/core-properties"/>
    <ds:schemaRef ds:uri="http://schemas.microsoft.com/office/2006/metadata/properties"/>
    <ds:schemaRef ds:uri="3c39e367-f821-4734-a86f-0cab7f942330"/>
    <ds:schemaRef ds:uri="http://schemas.microsoft.com/office/infopath/2007/PartnerControls"/>
    <ds:schemaRef ds:uri="http://www.w3.org/XML/1998/namespace"/>
    <ds:schemaRef ds:uri="http://purl.org/dc/dcmitype/"/>
    <ds:schemaRef ds:uri="http://purl.org/dc/terms/"/>
  </ds:schemaRefs>
</ds:datastoreItem>
</file>

<file path=customXml/itemProps3.xml><?xml version="1.0" encoding="utf-8"?>
<ds:datastoreItem xmlns:ds="http://schemas.openxmlformats.org/officeDocument/2006/customXml" ds:itemID="{17549ACA-BB53-42DA-AE54-538EA9F664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9470</TotalTime>
  <Words>2220</Words>
  <Application>Microsoft Office PowerPoint</Application>
  <PresentationFormat>Widescreen</PresentationFormat>
  <Paragraphs>421</Paragraphs>
  <Slides>29</Slides>
  <Notes>28</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29</vt:i4>
      </vt:variant>
    </vt:vector>
  </HeadingPairs>
  <TitlesOfParts>
    <vt:vector size="47" baseType="lpstr">
      <vt:lpstr>Arial</vt:lpstr>
      <vt:lpstr>Arial Narrow</vt:lpstr>
      <vt:lpstr>Book Antiqua</vt:lpstr>
      <vt:lpstr>Calibri</vt:lpstr>
      <vt:lpstr>Californian FB</vt:lpstr>
      <vt:lpstr>Copperplate Gothic Bold</vt:lpstr>
      <vt:lpstr>Gabriola</vt:lpstr>
      <vt:lpstr>Helvetica</vt:lpstr>
      <vt:lpstr>Palatino Linotype</vt:lpstr>
      <vt:lpstr>SapientCentroSlab-Light</vt:lpstr>
      <vt:lpstr>Wingdings</vt:lpstr>
      <vt:lpstr>NCI PPT Template 4x3 WHITE</vt:lpstr>
      <vt:lpstr>NCI PPT Template 16x9 BLUE</vt:lpstr>
      <vt:lpstr>1_NCI PPT Template 16x9 BLUE</vt:lpstr>
      <vt:lpstr>2_NCI PPT Template 16x9 BLUE</vt:lpstr>
      <vt:lpstr>1_NCI PPT Template 4x3 WHITE</vt:lpstr>
      <vt:lpstr>3_NCI PPT Template 16x9 BLUE</vt:lpstr>
      <vt:lpstr>4_NCI PPT Template 16x9 BLUE</vt:lpstr>
      <vt:lpstr>Data Management &amp; Sharing at NCI</vt:lpstr>
      <vt:lpstr>Today’s Presenter</vt:lpstr>
      <vt:lpstr>What IS Data Sharing?</vt:lpstr>
      <vt:lpstr>Benefits of Data Sharing</vt:lpstr>
      <vt:lpstr>Barriers to Data Sharing</vt:lpstr>
      <vt:lpstr>NCI Office of Data Sharing (ODS)</vt:lpstr>
      <vt:lpstr>Office of Data Sharing Mission</vt:lpstr>
      <vt:lpstr>What does the Office of Data Sharing do?</vt:lpstr>
      <vt:lpstr>Lead NCI Data Sharing, Management and Access</vt:lpstr>
      <vt:lpstr>Relevant NIH &amp; NCI Data Sharing Policies</vt:lpstr>
      <vt:lpstr>Clinical Trials Access Policy</vt:lpstr>
      <vt:lpstr>NCI Cancer MoonshotSM Mission</vt:lpstr>
      <vt:lpstr>Moonshot Public Access &amp; Data Sharing Policy</vt:lpstr>
      <vt:lpstr>Benefits/Rationale for GDS</vt:lpstr>
      <vt:lpstr>NIH Genomic Data Sharing (GDS) Policy</vt:lpstr>
      <vt:lpstr>NIH Genomic Data Sharing Policy</vt:lpstr>
      <vt:lpstr>Expectations for Genomic Data Submission &amp; Public Release</vt:lpstr>
      <vt:lpstr>Expectations for Genomic and Phenomic  Data Submission  &amp; Public Release</vt:lpstr>
      <vt:lpstr>Unrestricted- vs Controlled-access to Human Genomic Data</vt:lpstr>
      <vt:lpstr> The dbGaP Data Request Process</vt:lpstr>
      <vt:lpstr>The dbGaP Data Request Process</vt:lpstr>
      <vt:lpstr> NIH Code of Conduct for Genomic Data Use</vt:lpstr>
      <vt:lpstr>Number of NIH dbGaP Data Access Requests By Year</vt:lpstr>
      <vt:lpstr>Data Access Requests by NIH Data Access Committee (01/01/2020 – 09/24/2020)</vt:lpstr>
      <vt:lpstr>ODS Data Access Centralization</vt:lpstr>
      <vt:lpstr>Seek Appropriate Balance</vt:lpstr>
      <vt:lpstr>ODS Guidance Across Data Life Cycle</vt:lpstr>
      <vt:lpstr>Contact Us About Data Sharing</vt:lpstr>
      <vt:lpstr>PowerPoint Presentation</vt:lpstr>
    </vt:vector>
  </TitlesOfParts>
  <Company>NCI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Management and Sharing at NCI - Dr. Silvia Gayle</dc:title>
  <dc:subject>Data Management and Sharing at NCI - Dr. Silvia Gayle</dc:subject>
  <dc:creator>NCI</dc:creator>
  <cp:lastModifiedBy>Mencarelli, Anna  (NIH/NCI) [C]</cp:lastModifiedBy>
  <cp:revision>80</cp:revision>
  <cp:lastPrinted>2018-10-09T15:35:34Z</cp:lastPrinted>
  <dcterms:created xsi:type="dcterms:W3CDTF">2013-05-02T18:01:03Z</dcterms:created>
  <dcterms:modified xsi:type="dcterms:W3CDTF">2020-11-16T15:40:05Z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Jive_LatestUserAccountName">
    <vt:lpwstr>ctompk</vt:lpwstr>
  </property>
  <property fmtid="{D5CDD505-2E9C-101B-9397-08002B2CF9AE}" pid="3" name="Offisync_UpdateToken">
    <vt:lpwstr>6</vt:lpwstr>
  </property>
  <property fmtid="{D5CDD505-2E9C-101B-9397-08002B2CF9AE}" pid="4" name="Jive_VersionGuid">
    <vt:lpwstr>52528687-c425-4c02-aa36-9dee618be8dc</vt:lpwstr>
  </property>
  <property fmtid="{D5CDD505-2E9C-101B-9397-08002B2CF9AE}" pid="5" name="Offisync_ProviderInitializationData">
    <vt:lpwstr>https://vox.sapient.com</vt:lpwstr>
  </property>
  <property fmtid="{D5CDD505-2E9C-101B-9397-08002B2CF9AE}" pid="6" name="Offisync_ServerID">
    <vt:lpwstr>2a760b3e-54a5-418b-9dd9-555cd32dea45</vt:lpwstr>
  </property>
  <property fmtid="{D5CDD505-2E9C-101B-9397-08002B2CF9AE}" pid="7" name="Offisync_UniqueId">
    <vt:lpwstr>79519</vt:lpwstr>
  </property>
  <property fmtid="{D5CDD505-2E9C-101B-9397-08002B2CF9AE}" pid="8" name="ContentTypeId">
    <vt:lpwstr>0x01010015063B70CFBA0A4EA9AA5837B994D482</vt:lpwstr>
  </property>
  <property fmtid="{D5CDD505-2E9C-101B-9397-08002B2CF9AE}" pid="9" name="Language">
    <vt:lpwstr>English</vt:lpwstr>
  </property>
</Properties>
</file>