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87" r:id="rId2"/>
    <p:sldId id="257" r:id="rId3"/>
    <p:sldId id="258" r:id="rId4"/>
    <p:sldId id="259" r:id="rId5"/>
    <p:sldId id="260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980" r:id="rId39"/>
    <p:sldId id="981" r:id="rId40"/>
    <p:sldId id="863" r:id="rId41"/>
    <p:sldId id="888" r:id="rId42"/>
    <p:sldId id="982" r:id="rId43"/>
    <p:sldId id="869" r:id="rId44"/>
    <p:sldId id="984" r:id="rId45"/>
    <p:sldId id="985" r:id="rId46"/>
    <p:sldId id="776" r:id="rId47"/>
    <p:sldId id="883" r:id="rId48"/>
    <p:sldId id="987" r:id="rId49"/>
    <p:sldId id="986" r:id="rId50"/>
    <p:sldId id="840" r:id="rId51"/>
    <p:sldId id="887" r:id="rId52"/>
    <p:sldId id="989" r:id="rId53"/>
    <p:sldId id="990" r:id="rId54"/>
    <p:sldId id="991" r:id="rId55"/>
    <p:sldId id="88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5"/>
    <p:restoredTop sz="86429"/>
  </p:normalViewPr>
  <p:slideViewPr>
    <p:cSldViewPr snapToGrid="0">
      <p:cViewPr varScale="1">
        <p:scale>
          <a:sx n="67" d="100"/>
          <a:sy n="67" d="100"/>
        </p:scale>
        <p:origin x="176" y="9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4257D-89B8-3B41-A46E-8ACF33412326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9B64-AE16-DD4E-A11D-A63F330CF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7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6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6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0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3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0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1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3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9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7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07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0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0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0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7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9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0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0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72110B1F-ABE5-0BCB-9A96-58F3F76D4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703DC376-19AD-6235-CA28-B6DFDB857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4026B6CD-99EB-DC1E-BD42-E128A60732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6860717-6CC1-FC4E-87CF-5621485FBF97}" type="slidenum">
              <a:rPr lang="en-US" altLang="en-US" sz="1200" smtClean="0">
                <a:latin typeface="Times" pitchFamily="2" charset="0"/>
              </a:rPr>
              <a:pPr/>
              <a:t>38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FF82DEBD-AF66-B0CE-01A8-3BF5E37BF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CB5DB75D-5CE8-DE27-B278-B0F6387FD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9CD98A67-4C0F-8B45-8FD7-57D95AD894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71E5F12-336C-6C49-B3AE-DB525D57FFD1}" type="slidenum">
              <a:rPr lang="en-US" altLang="en-US" sz="1200" smtClean="0">
                <a:latin typeface="Times" pitchFamily="2" charset="0"/>
              </a:rPr>
              <a:pPr/>
              <a:t>39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6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F616E078-433C-3C7C-CB56-8242F8120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109358CD-2950-D17B-5D0C-A4D01E4BB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5A88BF36-6AA7-C114-6A80-BA370095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51F44CA-D9A0-0044-8D26-EEC0F85FA8E9}" type="slidenum">
              <a:rPr lang="en-US" altLang="en-US" sz="1200" smtClean="0">
                <a:latin typeface="Times" pitchFamily="2" charset="0"/>
              </a:rPr>
              <a:pPr/>
              <a:t>40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EBE1AD95-72DE-B49A-3FDC-7A3CE1AE8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90C18ABE-2311-4DFD-CEC7-5B2C9C4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EF6808C8-3F2C-ED06-D29C-FBD89B46F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5A0B435-21F1-164F-8656-27A0CD9DA576}" type="slidenum">
              <a:rPr lang="en-US" altLang="en-US" sz="1200" smtClean="0">
                <a:latin typeface="Times" pitchFamily="2" charset="0"/>
              </a:rPr>
              <a:pPr/>
              <a:t>41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DA2D62CF-B079-6E78-F707-30ED281CA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402E9482-8D27-DBC5-02F7-BB9C7D15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9E01B533-00B8-22D1-346A-9B57ADABA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26F53BB-209E-FA44-BA00-E9116A9850DD}" type="slidenum">
              <a:rPr lang="en-US" altLang="en-US" sz="1200" smtClean="0">
                <a:latin typeface="Times" pitchFamily="2" charset="0"/>
              </a:rPr>
              <a:pPr/>
              <a:t>42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2F67FD5B-D4F6-FBAB-D225-5B1D576FDA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1A56263-8141-8548-978C-A67D3B4988D7}" type="slidenum">
              <a:rPr lang="en-US" altLang="en-US" sz="1200" smtClean="0">
                <a:latin typeface="Times" pitchFamily="2" charset="0"/>
              </a:rPr>
              <a:pPr/>
              <a:t>43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5BDC7A5-8CDE-195D-D41D-7E855C554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A742CF4-633C-EE5A-C971-FAFD6728C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Despite the name there are several patterns of disease which are characterized by chronicity ot smoldering</a:t>
            </a:r>
            <a:endParaRPr lang="en-US" altLang="en-US" sz="1600">
              <a:latin typeface="Times" pitchFamily="2" charset="0"/>
              <a:ea typeface="ＭＳ Ｐゴシック" panose="020B0600070205080204" pitchFamily="34" charset="-128"/>
            </a:endParaRPr>
          </a:p>
          <a:p>
            <a:endParaRPr lang="en-US" altLang="en-US" sz="1600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 sz="1600">
                <a:latin typeface="Times" pitchFamily="2" charset="0"/>
                <a:ea typeface="ＭＳ Ｐゴシック" panose="020B0600070205080204" pitchFamily="34" charset="-128"/>
              </a:rPr>
              <a:t>The combination of the  facts that the disease is largely clonal or oligoclonal and there is a long latency between infection and development of illness suggests that the events leading to disease are slow and may involve an additional transforming event </a:t>
            </a:r>
          </a:p>
          <a:p>
            <a:r>
              <a:rPr lang="en-US" altLang="en-US" sz="1600">
                <a:latin typeface="Times" pitchFamily="2" charset="0"/>
                <a:ea typeface="ＭＳ Ｐゴシック" panose="020B0600070205080204" pitchFamily="34" charset="-128"/>
              </a:rPr>
              <a:t>Recently gastric lympoma was identified with HTLV-I integrated so these designations may undergo change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can be primary gastric NHL with HTLV-I integration</a:t>
            </a: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Eur J Gastroenterol Hepatol 2000 Mar;12(3):357-60</a:t>
            </a:r>
          </a:p>
          <a:p>
            <a:endParaRPr lang="en-US" altLang="en-US" sz="160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DB97072F-8E9F-3A81-9266-EBD3C7744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7B661C5D-55FB-69AE-4E37-8086A1239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61A65A1C-4859-C024-FA75-94D02506B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135152E-BFEE-BC4F-9A19-1104FE51B09A}" type="slidenum">
              <a:rPr lang="en-US" altLang="en-US" sz="1200" smtClean="0">
                <a:latin typeface="Times" pitchFamily="2" charset="0"/>
              </a:rPr>
              <a:pPr/>
              <a:t>44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95BCCA8B-F6BB-7DC1-3CE8-3DAC3311C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D9F00EA5-A5D5-00AF-6902-6CB3EFDF0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85E6079E-3B3B-DF7C-56BC-207E72F3E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E963CDF-87DC-5C44-855F-A92E627BC398}" type="slidenum">
              <a:rPr lang="en-US" altLang="en-US" sz="1200" smtClean="0">
                <a:latin typeface="Times" pitchFamily="2" charset="0"/>
              </a:rPr>
              <a:pPr/>
              <a:t>45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1770F7DC-F499-E06E-87C2-4758DABE3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B3F94D39-F3AA-8F8F-4114-2A1E7C1AD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D8A0AACE-2ED6-82CA-9F92-0879E7ABC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C44CE78-53FB-DC46-A3F9-1D4BDA1C3647}" type="slidenum">
              <a:rPr lang="en-US" altLang="en-US" sz="1200" smtClean="0">
                <a:latin typeface="Times" pitchFamily="2" charset="0"/>
              </a:rPr>
              <a:pPr/>
              <a:t>46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BCFA1E1E-F128-4C03-A25F-E4E475005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9C0BBE14-9EDC-9D6B-F39D-3C5FFD73D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295A1A4D-D7A1-9770-0DFA-F5FA43BA6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AD2503B-3DD2-3A46-A480-07613B56C442}" type="slidenum">
              <a:rPr lang="en-US" altLang="en-US" sz="1200" smtClean="0">
                <a:latin typeface="Times" pitchFamily="2" charset="0"/>
              </a:rPr>
              <a:pPr/>
              <a:t>47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95DD5E17-6ACA-8669-56A7-7C4DF6390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BAD400B3-73E9-5701-AF05-4D24A719B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7F6F3A10-9B15-D2DB-A005-2C1DD2CCB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E9472D1-CE64-0740-B3BF-7E02C77DEF80}" type="slidenum">
              <a:rPr lang="en-US" altLang="en-US" sz="1200" smtClean="0">
                <a:latin typeface="Times" pitchFamily="2" charset="0"/>
              </a:rPr>
              <a:pPr/>
              <a:t>48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A875268D-BD45-3FE8-3C08-EE15D5FD7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A47D3102-1EEF-0DC6-813A-1467D08D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A93B0552-C8C1-4F09-0254-8FCE95C57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3C5977D-07AA-DF4E-AA3E-50199C171FAB}" type="slidenum">
              <a:rPr lang="en-US" altLang="en-US" sz="1200" smtClean="0">
                <a:latin typeface="Times" pitchFamily="2" charset="0"/>
              </a:rPr>
              <a:pPr/>
              <a:t>49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8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A4874764-E937-C743-4B91-A947B46B62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A2DCEA74-E8FC-C20E-354C-2FDC17174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1356A735-EB95-382C-B654-47F3A11EC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A217785-88E5-B143-AB16-ACBDF9234303}" type="slidenum">
              <a:rPr lang="en-US" altLang="en-US" sz="1200" smtClean="0">
                <a:latin typeface="Times" pitchFamily="2" charset="0"/>
              </a:rPr>
              <a:pPr/>
              <a:t>50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5FA13448-0231-6445-89CA-BB0A4A1D9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B846A49D-E238-08E4-E0D0-9FEA7042F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F03B15B6-439A-1112-C930-6E6A3B79D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C4A8BE0-73F4-204F-86E3-D1221971A2B8}" type="slidenum">
              <a:rPr lang="en-US" altLang="en-US" sz="1200" smtClean="0">
                <a:latin typeface="Times" pitchFamily="2" charset="0"/>
              </a:rPr>
              <a:pPr/>
              <a:t>51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E27E3EDD-7A12-9FAA-F9CA-EC3473BE5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70FF4AFB-9029-14D3-8DCB-37653A2D3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016A9965-417C-E4FE-B1DC-AD4BEE9E4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D037BCC-8FDD-AB48-86A4-C6E44B0A6392}" type="slidenum">
              <a:rPr lang="en-US" altLang="en-US" sz="1200" smtClean="0">
                <a:latin typeface="Times" pitchFamily="2" charset="0"/>
              </a:rPr>
              <a:pPr/>
              <a:t>52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81968AA9-565A-97A9-5420-E6B0B03ED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35B12167-6819-27D0-6C5E-1847E7FBA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C031A5DA-300C-21EA-E49F-9E801CAAF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1E3332D-6153-2F49-8789-A5CA20C52ACA}" type="slidenum">
              <a:rPr lang="en-US" altLang="en-US" sz="1200" smtClean="0">
                <a:latin typeface="Times" pitchFamily="2" charset="0"/>
              </a:rPr>
              <a:pPr/>
              <a:t>53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41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5F599C0B-259C-32C7-7B92-B1B89A445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A2FF54C3-7B70-C1A2-B09A-E91EF2B2D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11D94F82-2AE3-D0F1-4D87-53F249C17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1A4A815-EF7A-DA46-B308-538760F26E99}" type="slidenum">
              <a:rPr lang="en-US" altLang="en-US" sz="1200" smtClean="0">
                <a:latin typeface="Times" pitchFamily="2" charset="0"/>
              </a:rPr>
              <a:pPr/>
              <a:t>55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7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1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9B64-AE16-DD4E-A11D-A63F330CF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D87F-A8A3-F7AA-FAFE-748A1D027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ED02B-7A28-E2F4-A6C6-B824D1AF0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4BF7-D591-B7D0-0C1C-CB0271EE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5A3D-4A23-34F7-F1E5-5FB66A2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40137-8772-234A-EF65-1C7BE462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5368-C4B7-DBE5-1716-CF6E7DD6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4A845-CFF1-5B4E-4BD3-578527F3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EDF15-CE3B-9413-E9DD-A0F7CD67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DD4EB-64CB-F11B-8FDE-42A69568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E939-6F2B-FFC6-1CB0-145B0F7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06FD0-CDD5-C593-B6BF-CF5099AC6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FD4CC-2198-1493-E9EE-30E928A66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3ED2-84B1-AFCD-FCE1-9388C187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0F29-4297-EE3D-0E11-97B255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543A3-7023-0F05-4291-8D9C4C1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8AF0-59BB-109C-9426-21D2AE21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425D-FECB-1ABA-D1FE-DA3ED164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24A2-3D76-0990-400A-0F7D281B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258A4-793C-7004-D3FA-406B031C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7B4CD-A288-99E5-FD9B-D2829976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E476-ADFB-DBD9-C1A7-20F597FC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302C5-129E-E1F3-2C8E-EBCA7EC29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BDAE3-9C60-2156-9EED-9B839D7C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7E5F9-3D92-92C4-483E-8C312F72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ED393-6CF7-24C8-E97D-5FFF09E3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5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08BA-EE8C-9C07-356F-E75D88B2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8EEC-F08D-0143-06DD-F9F31DAD7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128E8-915C-7C3E-1FFD-B8CE3A40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53CD3-A874-7D0C-6680-53660789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A37EE-FFBD-5138-8892-A4CD6513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9161B-1D0A-ECA1-25C7-7A48D678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964A-5D11-EFE9-814F-197C77B0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7D35-7A0B-232A-002A-C51AF31E0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719EC-EB6C-838E-9948-2B9E4982A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93D97-C7F1-63BB-D502-F688EF379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1F3FE-2B59-52F4-F903-A0CD1D4F0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616C4-67D7-E442-A135-14709208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4E986-C0BC-EBBC-516D-3FE1E891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3C513-04B1-DF11-6927-91131DA3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3ED4-7697-FBC4-4B19-9FA3C38A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76C56-CE64-375C-294F-D0FEFFA4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9E963-9299-4250-E4E5-A9C04637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CBE9B-0C01-90A6-5549-A4105FA6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03624-1E4E-571B-7ABA-E75F9CAE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66A5-CBC8-BDC1-E37F-0317218B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100FE-E98D-CAC6-F4FA-7BF86F3E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C3ED-4C99-D1BC-5C18-2EB16B6E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200F-A8CF-6D9E-5F8E-29F90D2E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ECAB4-1C1B-C326-7667-CFE9619B5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E8A05-BC4F-EC63-7364-6FE4D62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25DA9-490B-617D-1B9F-10E52B78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12FF2-39D9-BB94-B050-CB48B933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91F5-1B08-57AF-036B-88B3906A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C7CE3-84F4-71C5-90FE-ECABA4F28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BDD82-62D4-4BA2-CFE9-E08B2C111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CB080-34C9-69D1-D37D-06E163A5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8CD57-1BCC-455B-97B6-A280682B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F4ED4-F2F2-EA27-5CE4-427287AE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647D5-8CF9-04BC-7919-486FD997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9FA6F-2BE0-3775-5CD7-6DAEB42BD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639B-761D-9831-BFC7-F7C32A5A5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A61C-DFA6-704A-816E-4D96F79C478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1F877-E5DB-7B39-4141-65A99420E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AEDBC-DC07-004E-7C5C-E8976973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011-53F1-694B-A86C-4C57CE72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1EF8-430B-6FE6-778D-5664D68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6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Retroviruses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700" b="1" dirty="0">
                <a:solidFill>
                  <a:schemeClr val="accent1">
                    <a:lumMod val="75000"/>
                  </a:schemeClr>
                </a:solidFill>
              </a:rPr>
              <a:t>Retroviruses</a:t>
            </a: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TRACO lecture series</a:t>
            </a: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September 9, 2024</a:t>
            </a: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Frank </a:t>
            </a:r>
            <a:r>
              <a:rPr lang="en-US" sz="4900" b="1" dirty="0" err="1">
                <a:solidFill>
                  <a:schemeClr val="accent1">
                    <a:lumMod val="75000"/>
                  </a:schemeClr>
                </a:solidFill>
              </a:rPr>
              <a:t>Maldarelli</a:t>
            </a: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HIV Dynamics and Replication Program</a:t>
            </a:r>
            <a:b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		NCI</a:t>
            </a:r>
          </a:p>
        </p:txBody>
      </p:sp>
    </p:spTree>
    <p:extLst>
      <p:ext uri="{BB962C8B-B14F-4D97-AF65-F5344CB8AC3E}">
        <p14:creationId xmlns:p14="http://schemas.microsoft.com/office/powerpoint/2010/main" val="83160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1661-A87F-5293-7E41-43E5D835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Aging prevalence</a:t>
            </a:r>
          </a:p>
        </p:txBody>
      </p:sp>
      <p:pic>
        <p:nvPicPr>
          <p:cNvPr id="3" name="Picture 2" descr="Age prevalencee">
            <a:extLst>
              <a:ext uri="{FF2B5EF4-FFF2-40B4-BE49-F238E27FC236}">
                <a16:creationId xmlns:a16="http://schemas.microsoft.com/office/drawing/2014/main" id="{6926B887-7644-340A-4C31-3EBB41C0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0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3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466A-3E0C-5A58-099C-AD788C8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persistence</a:t>
            </a:r>
          </a:p>
        </p:txBody>
      </p:sp>
      <p:pic>
        <p:nvPicPr>
          <p:cNvPr id="3" name="Picture 2" descr="HIV persistence">
            <a:extLst>
              <a:ext uri="{FF2B5EF4-FFF2-40B4-BE49-F238E27FC236}">
                <a16:creationId xmlns:a16="http://schemas.microsoft.com/office/drawing/2014/main" id="{C7972C33-49C2-544E-766D-55AE0F122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4113"/>
            <a:ext cx="10515600" cy="47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1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58D6-9888-50BD-8F1B-1914A236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populations</a:t>
            </a:r>
          </a:p>
        </p:txBody>
      </p:sp>
      <p:pic>
        <p:nvPicPr>
          <p:cNvPr id="3" name="Picture 2" descr="HIV populations">
            <a:extLst>
              <a:ext uri="{FF2B5EF4-FFF2-40B4-BE49-F238E27FC236}">
                <a16:creationId xmlns:a16="http://schemas.microsoft.com/office/drawing/2014/main" id="{B67C6BC3-ADC7-2FF3-2502-8F621BB8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0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79F7-E303-5DAD-C3D7-DCFCA010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populations</a:t>
            </a:r>
          </a:p>
        </p:txBody>
      </p:sp>
      <p:pic>
        <p:nvPicPr>
          <p:cNvPr id="3" name="Picture 2" descr="HIV populations">
            <a:extLst>
              <a:ext uri="{FF2B5EF4-FFF2-40B4-BE49-F238E27FC236}">
                <a16:creationId xmlns:a16="http://schemas.microsoft.com/office/drawing/2014/main" id="{30F68134-FD68-2581-2E85-E2B5E213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50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5F3F-4437-D12F-D9E9-C5D81394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="1" dirty="0"/>
              <a:t>olecular biology/replication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025B-C9B6-5F46-2DC6-E816AE3D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6524"/>
            <a:ext cx="10515600" cy="252247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4" name="Picture 3" descr="Molecular biology/replication">
            <a:extLst>
              <a:ext uri="{FF2B5EF4-FFF2-40B4-BE49-F238E27FC236}">
                <a16:creationId xmlns:a16="http://schemas.microsoft.com/office/drawing/2014/main" id="{72D199DB-285B-F235-5A63-568050C5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8FB8-9FB3-4DB2-E219-FCD5FBD0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4FEE3-C10F-794E-3FA0-074C5316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3971"/>
            <a:ext cx="10515600" cy="210207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4" name="Picture 3" descr="Retroviruses">
            <a:extLst>
              <a:ext uri="{FF2B5EF4-FFF2-40B4-BE49-F238E27FC236}">
                <a16:creationId xmlns:a16="http://schemas.microsoft.com/office/drawing/2014/main" id="{B9702AC5-AE2E-63B5-BB1E-EAD55FBF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9372"/>
            <a:ext cx="10515600" cy="53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181F-51A7-072D-DF75-EFFC124F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ECDD-41FC-AAD9-D47B-3C85EB2D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999"/>
            <a:ext cx="10515600" cy="299545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4" name="Picture 3" descr="Retroviruses">
            <a:extLst>
              <a:ext uri="{FF2B5EF4-FFF2-40B4-BE49-F238E27FC236}">
                <a16:creationId xmlns:a16="http://schemas.microsoft.com/office/drawing/2014/main" id="{EC3C6DEE-42AC-7FE9-BE9A-D010563E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8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28E9-BF0C-D0AB-1B12-C201657F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70C2-05EA-58CC-8F1B-63AAE54F0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8359"/>
            <a:ext cx="10515600" cy="357350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" name="Picture 3" descr="Retroviruses">
            <a:extLst>
              <a:ext uri="{FF2B5EF4-FFF2-40B4-BE49-F238E27FC236}">
                <a16:creationId xmlns:a16="http://schemas.microsoft.com/office/drawing/2014/main" id="{9D11E8A3-14CD-0870-1B07-D95C0BE0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6442"/>
            <a:ext cx="10515600" cy="51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753F-1FEC-7CD6-D422-276D29E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Lenitvirus</a:t>
            </a:r>
            <a:r>
              <a:rPr lang="en-US" b="1" dirty="0"/>
              <a:t>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0879-7B35-C1CA-0768-9D1E92AE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6523"/>
            <a:ext cx="10515600" cy="5044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Lentivirus relationships">
            <a:extLst>
              <a:ext uri="{FF2B5EF4-FFF2-40B4-BE49-F238E27FC236}">
                <a16:creationId xmlns:a16="http://schemas.microsoft.com/office/drawing/2014/main" id="{15C81D30-BB19-96E8-9EEA-537876D2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5" y="1690688"/>
            <a:ext cx="1061239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25A6-F2B9-9761-6ED3-C315B57C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infection curve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428B16-FE6A-E0D3-3CE7-BF4E73D18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9794" y="7126288"/>
            <a:ext cx="252412" cy="168275"/>
          </a:xfrm>
          <a:prstGeom prst="rect">
            <a:avLst/>
          </a:prstGeom>
        </p:spPr>
      </p:pic>
      <p:pic>
        <p:nvPicPr>
          <p:cNvPr id="5" name="Picture 4" descr="HIV infection curve">
            <a:extLst>
              <a:ext uri="{FF2B5EF4-FFF2-40B4-BE49-F238E27FC236}">
                <a16:creationId xmlns:a16="http://schemas.microsoft.com/office/drawing/2014/main" id="{027EEBA1-67B3-32B3-7797-8C16E3D1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4086"/>
            <a:ext cx="10515600" cy="50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CF60-348C-6551-ED2F-2F4F93A5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26D2E-BCAC-DE64-BDA8-0F32AE46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2952"/>
            <a:ext cx="10515600" cy="199695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4" name="Picture 3" descr="Retroviruses">
            <a:extLst>
              <a:ext uri="{FF2B5EF4-FFF2-40B4-BE49-F238E27FC236}">
                <a16:creationId xmlns:a16="http://schemas.microsoft.com/office/drawing/2014/main" id="{7A27FDD2-D303-3E39-10DD-5CEF4757A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800"/>
            <a:ext cx="10515600" cy="5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F12E-C8FC-4B53-DE56-D5481FE9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Retroviruses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8405-5D84-6DF6-BB16-8C96AF85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4483"/>
            <a:ext cx="10515600" cy="5044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ventions">
            <a:extLst>
              <a:ext uri="{FF2B5EF4-FFF2-40B4-BE49-F238E27FC236}">
                <a16:creationId xmlns:a16="http://schemas.microsoft.com/office/drawing/2014/main" id="{9417705A-026A-0C9E-83C9-61DCE3C5C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52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2BE-05A4-B3A1-C5A7-A673D773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DF6-322A-E4F4-36D7-31E4BD05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5503"/>
            <a:ext cx="10515600" cy="35735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4" name="Picture 3" descr="Conventions">
            <a:extLst>
              <a:ext uri="{FF2B5EF4-FFF2-40B4-BE49-F238E27FC236}">
                <a16:creationId xmlns:a16="http://schemas.microsoft.com/office/drawing/2014/main" id="{7E8C9731-6B9C-FD19-D1B2-3FEEC7E30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9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AA78-2FDF-8493-E878-91A9DFD2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Retrovirus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2E83-674C-D7DF-3A0E-50ABECA3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7337"/>
            <a:ext cx="10515600" cy="40990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 descr="Glossary">
            <a:extLst>
              <a:ext uri="{FF2B5EF4-FFF2-40B4-BE49-F238E27FC236}">
                <a16:creationId xmlns:a16="http://schemas.microsoft.com/office/drawing/2014/main" id="{CC489C7A-8D94-952A-BA33-4C51C37D6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52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F482-054A-3367-C03D-9F060003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virion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3E113-C0D9-D8BB-B87A-1B00B3AB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04993"/>
            <a:ext cx="10515600" cy="210206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4" name="Picture 3" descr="Virion">
            <a:extLst>
              <a:ext uri="{FF2B5EF4-FFF2-40B4-BE49-F238E27FC236}">
                <a16:creationId xmlns:a16="http://schemas.microsoft.com/office/drawing/2014/main" id="{7C7C64FB-A072-A84D-E790-5343A4032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FF92-58C8-0027-62FD-EF20E9DD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HIV-1 replication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E210-7D49-E270-B242-D43F38C3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5503"/>
            <a:ext cx="10515600" cy="29429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4" name="Picture 3" descr="Replication cycle">
            <a:extLst>
              <a:ext uri="{FF2B5EF4-FFF2-40B4-BE49-F238E27FC236}">
                <a16:creationId xmlns:a16="http://schemas.microsoft.com/office/drawing/2014/main" id="{200877DB-DE5B-D130-81F4-144409F14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E119-A87A-1E2F-A61F-D8AD3F1C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attachment and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5ACB0-B4CD-725D-3B55-F3BC47972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586"/>
            <a:ext cx="10515600" cy="12612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Attachment and entry">
            <a:extLst>
              <a:ext uri="{FF2B5EF4-FFF2-40B4-BE49-F238E27FC236}">
                <a16:creationId xmlns:a16="http://schemas.microsoft.com/office/drawing/2014/main" id="{5AA2C150-CC9E-B494-707E-C31B7808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6442"/>
            <a:ext cx="10515600" cy="50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C1C0-7EDA-7FD4-5D0B-07FA700C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</a:t>
            </a:r>
            <a:r>
              <a:rPr lang="en-US" b="1" dirty="0"/>
              <a:t>ocking the HIV receptor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5459-04B8-59CE-3119-B63037E1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6827"/>
            <a:ext cx="10515600" cy="294289"/>
          </a:xfrm>
        </p:spPr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4" name="Picture 3" descr="HIV receptor">
            <a:extLst>
              <a:ext uri="{FF2B5EF4-FFF2-40B4-BE49-F238E27FC236}">
                <a16:creationId xmlns:a16="http://schemas.microsoft.com/office/drawing/2014/main" id="{D77F3A94-6702-B716-41C1-9AE506EA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1156"/>
            <a:ext cx="10515600" cy="4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8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F056-04C7-F35A-8D38-3E5A7251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Blocking the HIV coreceptor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1148-1179-A9B4-1F4D-E11C33FB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6523"/>
            <a:ext cx="10515600" cy="262759"/>
          </a:xfrm>
        </p:spPr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4" name="Picture 3" descr="HIV coreceptor">
            <a:extLst>
              <a:ext uri="{FF2B5EF4-FFF2-40B4-BE49-F238E27FC236}">
                <a16:creationId xmlns:a16="http://schemas.microsoft.com/office/drawing/2014/main" id="{3B23BE31-6BEC-D07B-92E7-44280265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6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595-431C-CEB8-D7A1-A83EB649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Blocking HIV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3FC6-E0BB-7025-0F72-F3E8A0FD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5503"/>
            <a:ext cx="10515600" cy="7357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HIV fusion">
            <a:extLst>
              <a:ext uri="{FF2B5EF4-FFF2-40B4-BE49-F238E27FC236}">
                <a16:creationId xmlns:a16="http://schemas.microsoft.com/office/drawing/2014/main" id="{4FC33ECC-E95D-6F87-26AA-5FE23A70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5212-5C77-82A2-B7C7-74212C1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HIV-1 replication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F06F-491E-3AAB-44F4-A2F82DCC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57545"/>
            <a:ext cx="10515600" cy="38888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 descr="Replication cycle">
            <a:extLst>
              <a:ext uri="{FF2B5EF4-FFF2-40B4-BE49-F238E27FC236}">
                <a16:creationId xmlns:a16="http://schemas.microsoft.com/office/drawing/2014/main" id="{03EBE365-923F-C972-C30C-D3AFADFB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6953-BAED-20CE-4ACD-0C0B65B1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1F33-B9B8-F40D-1E29-DF027E79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04993"/>
            <a:ext cx="10515600" cy="241738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4" name="Picture 3" descr="HIV cases">
            <a:extLst>
              <a:ext uri="{FF2B5EF4-FFF2-40B4-BE49-F238E27FC236}">
                <a16:creationId xmlns:a16="http://schemas.microsoft.com/office/drawing/2014/main" id="{B58E7C56-7C3C-A003-0C6F-442CA9D4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5" y="1690687"/>
            <a:ext cx="10612395" cy="55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0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B7FA-3A20-CEEC-8896-99E798DB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="1" dirty="0"/>
              <a:t>IV Post-entry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4A3E-A059-D82D-452F-FDE74ECD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04993"/>
            <a:ext cx="10515600" cy="34684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4" name="Picture 3" descr="Post-entry">
            <a:extLst>
              <a:ext uri="{FF2B5EF4-FFF2-40B4-BE49-F238E27FC236}">
                <a16:creationId xmlns:a16="http://schemas.microsoft.com/office/drawing/2014/main" id="{501F6E53-2A30-1DCB-111F-13F79983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52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3A0C-E895-0113-2DC7-94F78074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Post-entry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24F8-9FBF-1822-24A3-7587543D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89075"/>
            <a:ext cx="10515600" cy="39939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 descr="Post-entry">
            <a:extLst>
              <a:ext uri="{FF2B5EF4-FFF2-40B4-BE49-F238E27FC236}">
                <a16:creationId xmlns:a16="http://schemas.microsoft.com/office/drawing/2014/main" id="{DE708A13-B246-A503-8FDA-33195B511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A242-8E68-9F3F-5C56-3E9258A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 selection in Trim 5-alpha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0709-72C3-5CD1-39BA-82C5CCA6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8565"/>
            <a:ext cx="10515600" cy="6411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rim 5-alpha">
            <a:extLst>
              <a:ext uri="{FF2B5EF4-FFF2-40B4-BE49-F238E27FC236}">
                <a16:creationId xmlns:a16="http://schemas.microsoft.com/office/drawing/2014/main" id="{5DE0D84D-41E0-0903-D5E6-47D74416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9372"/>
            <a:ext cx="10515600" cy="50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2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25BF-5436-7194-6DF8-3774828C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HIV reverse transcription, uncoating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6F7BD-0902-FA7F-9416-888F50F59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3972"/>
            <a:ext cx="10515600" cy="9459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Transcription, uncoating and integration">
            <a:extLst>
              <a:ext uri="{FF2B5EF4-FFF2-40B4-BE49-F238E27FC236}">
                <a16:creationId xmlns:a16="http://schemas.microsoft.com/office/drawing/2014/main" id="{7E94BEB0-EFD1-95F1-37B4-C9BE1620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9372"/>
            <a:ext cx="10515600" cy="50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D44B-9A35-6E1D-87A2-A00E4D68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Reverse transcriptase enzymatic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78F7-AB06-3E4D-A235-74E49F1E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4483"/>
            <a:ext cx="10515600" cy="32582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4" name="Picture 3" descr="Enzymatic activities">
            <a:extLst>
              <a:ext uri="{FF2B5EF4-FFF2-40B4-BE49-F238E27FC236}">
                <a16:creationId xmlns:a16="http://schemas.microsoft.com/office/drawing/2014/main" id="{D5EEF9B5-852E-8A58-BF94-C66EC031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0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D2E9-7829-F1EC-FA12-4EF56F29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</a:t>
            </a:r>
            <a:r>
              <a:rPr lang="en-US" b="1" dirty="0"/>
              <a:t>ror-prone HIV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7C51-1A79-FEA6-49A3-D534E38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5503"/>
            <a:ext cx="10515600" cy="14714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Pathogenic determinant">
            <a:extLst>
              <a:ext uri="{FF2B5EF4-FFF2-40B4-BE49-F238E27FC236}">
                <a16:creationId xmlns:a16="http://schemas.microsoft.com/office/drawing/2014/main" id="{EF223B26-8306-16F3-57FE-4B92A37E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D2D3-C921-D79B-E76E-7F6AD17D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HIV reverse transcription, uncoating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B3AE-FC22-A672-69E7-0A836312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6523"/>
            <a:ext cx="10515600" cy="38888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 descr="Uncoating and integration">
            <a:extLst>
              <a:ext uri="{FF2B5EF4-FFF2-40B4-BE49-F238E27FC236}">
                <a16:creationId xmlns:a16="http://schemas.microsoft.com/office/drawing/2014/main" id="{BECB3882-F894-7A8F-00DE-26915631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8226"/>
            <a:ext cx="10515600" cy="49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6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8170-AF01-656C-1A44-E9EBA200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Replication late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5F93-E20F-C5B2-70C2-F6281DCE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8359"/>
            <a:ext cx="10515600" cy="37837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" name="Picture 3" descr="Replication late events">
            <a:extLst>
              <a:ext uri="{FF2B5EF4-FFF2-40B4-BE49-F238E27FC236}">
                <a16:creationId xmlns:a16="http://schemas.microsoft.com/office/drawing/2014/main" id="{C27BF7D1-2AD5-71BF-8467-2DC6DE75F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3538"/>
            <a:ext cx="10515600" cy="52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7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Translation">
            <a:extLst>
              <a:ext uri="{FF2B5EF4-FFF2-40B4-BE49-F238E27FC236}">
                <a16:creationId xmlns:a16="http://schemas.microsoft.com/office/drawing/2014/main" id="{68DB0799-7581-BFF8-3F68-0849A549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82776"/>
            <a:ext cx="102870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itle 2">
            <a:extLst>
              <a:ext uri="{FF2B5EF4-FFF2-40B4-BE49-F238E27FC236}">
                <a16:creationId xmlns:a16="http://schemas.microsoft.com/office/drawing/2014/main" id="{19D0121A-D46F-9A8C-569A-84AD4C4AF0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dirty="0"/>
              <a:t>Translation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Particle maturation">
            <a:extLst>
              <a:ext uri="{FF2B5EF4-FFF2-40B4-BE49-F238E27FC236}">
                <a16:creationId xmlns:a16="http://schemas.microsoft.com/office/drawing/2014/main" id="{BAAA57ED-C077-AF90-47B7-CD3BA17E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60538"/>
            <a:ext cx="102870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itle 2">
            <a:extLst>
              <a:ext uri="{FF2B5EF4-FFF2-40B4-BE49-F238E27FC236}">
                <a16:creationId xmlns:a16="http://schemas.microsoft.com/office/drawing/2014/main" id="{5492F7C5-57DB-DDB5-1A05-0BA8FAB993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dirty="0"/>
              <a:t>HIV particle maturation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F75B-AF22-9B3E-04E6-62437914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 eradication goals not met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A080AD-DB81-6782-6E1F-1735E9586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3606" y="7126288"/>
            <a:ext cx="204787" cy="136525"/>
          </a:xfrm>
          <a:prstGeom prst="rect">
            <a:avLst/>
          </a:prstGeom>
        </p:spPr>
      </p:pic>
      <p:pic>
        <p:nvPicPr>
          <p:cNvPr id="5" name="Picture 4" descr="Goals not met">
            <a:extLst>
              <a:ext uri="{FF2B5EF4-FFF2-40B4-BE49-F238E27FC236}">
                <a16:creationId xmlns:a16="http://schemas.microsoft.com/office/drawing/2014/main" id="{802AFA4C-F194-25D9-6AD3-F59AD49A1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49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>
            <a:extLst>
              <a:ext uri="{FF2B5EF4-FFF2-40B4-BE49-F238E27FC236}">
                <a16:creationId xmlns:a16="http://schemas.microsoft.com/office/drawing/2014/main" id="{31DDB622-98EB-D5F9-BD4D-5BC5D26A9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>
              <a:defRPr/>
            </a:pPr>
            <a:r>
              <a:rPr lang="en-US" sz="3713" dirty="0">
                <a:solidFill>
                  <a:srgbClr val="0000AF"/>
                </a:solidFill>
                <a:ea typeface="ＭＳ Ｐゴシック" charset="0"/>
                <a:cs typeface="ＭＳ Ｐゴシック" charset="0"/>
              </a:rPr>
              <a:t>Retroviruses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46B7F0B3-8DB5-99D6-992E-DED14EF9B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sz="2363" dirty="0">
                <a:solidFill>
                  <a:srgbClr val="D9D9D9"/>
                </a:solidFill>
                <a:ea typeface="ＭＳ Ｐゴシック" charset="0"/>
                <a:cs typeface="ＭＳ Ｐゴシック" charset="0"/>
              </a:rPr>
              <a:t>Introduction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sz="2363" dirty="0">
                <a:solidFill>
                  <a:srgbClr val="D9D9D9"/>
                </a:solidFill>
                <a:ea typeface="ＭＳ Ｐゴシック" charset="0"/>
                <a:cs typeface="ＭＳ Ｐゴシック" charset="0"/>
              </a:rPr>
              <a:t>Molecular Biology/Replication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sz="2363" dirty="0">
                <a:ea typeface="ＭＳ Ｐゴシック" charset="0"/>
                <a:cs typeface="ＭＳ Ｐゴシック" charset="0"/>
              </a:rPr>
              <a:t>Retroviruses in Human Populations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sz="2363" dirty="0">
                <a:solidFill>
                  <a:srgbClr val="D9D9D9"/>
                </a:solidFill>
                <a:ea typeface="ＭＳ Ｐゴシック" charset="0"/>
                <a:cs typeface="ＭＳ Ｐゴシック" charset="0"/>
              </a:rPr>
              <a:t>Emergence/Spread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sz="2363" dirty="0">
                <a:solidFill>
                  <a:srgbClr val="D9D9D9"/>
                </a:solidFill>
                <a:ea typeface="ＭＳ Ｐゴシック" charset="0"/>
                <a:cs typeface="ＭＳ Ｐゴシック" charset="0"/>
              </a:rPr>
              <a:t>Lessons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endParaRPr lang="en-US" sz="2363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 descr="Lentivirus relationship">
            <a:extLst>
              <a:ext uri="{FF2B5EF4-FFF2-40B4-BE49-F238E27FC236}">
                <a16:creationId xmlns:a16="http://schemas.microsoft.com/office/drawing/2014/main" id="{B6940C84-BC5A-EC67-5BAC-EF5AFC722843}"/>
              </a:ext>
            </a:extLst>
          </p:cNvPr>
          <p:cNvSpPr/>
          <p:nvPr/>
        </p:nvSpPr>
        <p:spPr bwMode="auto">
          <a:xfrm>
            <a:off x="952500" y="0"/>
            <a:ext cx="10287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-128"/>
            </a:endParaRPr>
          </a:p>
        </p:txBody>
      </p:sp>
      <p:sp>
        <p:nvSpPr>
          <p:cNvPr id="732162" name="Rectangle 2">
            <a:extLst>
              <a:ext uri="{FF2B5EF4-FFF2-40B4-BE49-F238E27FC236}">
                <a16:creationId xmlns:a16="http://schemas.microsoft.com/office/drawing/2014/main" id="{A82A8FE2-2104-898D-45EF-31EB59B34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>
              <a:defRPr/>
            </a:pPr>
            <a:r>
              <a:rPr lang="en-US" sz="3713" b="1" dirty="0">
                <a:solidFill>
                  <a:srgbClr val="0000AF"/>
                </a:solidFill>
                <a:latin typeface="Arial"/>
                <a:cs typeface="Arial"/>
              </a:rPr>
              <a:t>Lentivirus Relationships</a:t>
            </a:r>
          </a:p>
        </p:txBody>
      </p:sp>
      <p:grpSp>
        <p:nvGrpSpPr>
          <p:cNvPr id="79875" name="Group 3" descr="Lentivirus relationships">
            <a:extLst>
              <a:ext uri="{FF2B5EF4-FFF2-40B4-BE49-F238E27FC236}">
                <a16:creationId xmlns:a16="http://schemas.microsoft.com/office/drawing/2014/main" id="{EF17574D-E2F4-8195-3FDA-4D2A36C66F5A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1506539"/>
            <a:ext cx="5708650" cy="5083175"/>
            <a:chOff x="864" y="1008"/>
            <a:chExt cx="3196" cy="3201"/>
          </a:xfrm>
        </p:grpSpPr>
        <p:sp>
          <p:nvSpPr>
            <p:cNvPr id="79879" name="Text Box 4">
              <a:extLst>
                <a:ext uri="{FF2B5EF4-FFF2-40B4-BE49-F238E27FC236}">
                  <a16:creationId xmlns:a16="http://schemas.microsoft.com/office/drawing/2014/main" id="{288109DF-BA1A-70E5-243F-7C4049C8A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008"/>
              <a:ext cx="700" cy="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867" tIns="48933" rIns="97867" bIns="48933">
              <a:spAutoFit/>
            </a:bodyPr>
            <a:lstStyle>
              <a:lvl1pPr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HIV-2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SIV-smm</a:t>
              </a:r>
            </a:p>
            <a:p>
              <a:endParaRPr lang="en-US" altLang="en-US" sz="2000">
                <a:latin typeface="Arial" panose="020B0604020202020204" pitchFamily="34" charset="0"/>
              </a:endParaRPr>
            </a:p>
            <a:p>
              <a:r>
                <a:rPr lang="en-US" altLang="en-US" sz="2000">
                  <a:latin typeface="Arial" panose="020B0604020202020204" pitchFamily="34" charset="0"/>
                </a:rPr>
                <a:t>SIV-syk</a:t>
              </a:r>
            </a:p>
            <a:p>
              <a:endParaRPr lang="en-US" altLang="en-US" sz="2000">
                <a:latin typeface="Arial" panose="020B0604020202020204" pitchFamily="34" charset="0"/>
              </a:endParaRPr>
            </a:p>
            <a:p>
              <a:r>
                <a:rPr lang="en-US" altLang="en-US" sz="2000">
                  <a:latin typeface="Arial" panose="020B0604020202020204" pitchFamily="34" charset="0"/>
                </a:rPr>
                <a:t>HIV-1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SIV-cpz</a:t>
              </a:r>
            </a:p>
            <a:p>
              <a:endParaRPr lang="en-US" altLang="en-US" sz="2000">
                <a:latin typeface="Arial" panose="020B0604020202020204" pitchFamily="34" charset="0"/>
              </a:endParaRPr>
            </a:p>
            <a:p>
              <a:r>
                <a:rPr lang="en-US" altLang="en-US" sz="2000">
                  <a:latin typeface="Arial" panose="020B0604020202020204" pitchFamily="34" charset="0"/>
                </a:rPr>
                <a:t>SIV-agm</a:t>
              </a:r>
            </a:p>
            <a:p>
              <a:endParaRPr lang="en-US" altLang="en-US" sz="2000">
                <a:latin typeface="Arial" panose="020B0604020202020204" pitchFamily="34" charset="0"/>
              </a:endParaRPr>
            </a:p>
            <a:p>
              <a:r>
                <a:rPr lang="en-US" altLang="en-US" sz="2000">
                  <a:latin typeface="Arial" panose="020B0604020202020204" pitchFamily="34" charset="0"/>
                </a:rPr>
                <a:t>VMV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CAEV</a:t>
              </a:r>
            </a:p>
            <a:p>
              <a:endParaRPr lang="en-US" altLang="en-US" sz="2000">
                <a:latin typeface="Arial" panose="020B0604020202020204" pitchFamily="34" charset="0"/>
              </a:endParaRPr>
            </a:p>
            <a:p>
              <a:r>
                <a:rPr lang="en-US" altLang="en-US" sz="2000">
                  <a:latin typeface="Arial" panose="020B0604020202020204" pitchFamily="34" charset="0"/>
                </a:rPr>
                <a:t>EIAV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BIV</a:t>
              </a:r>
            </a:p>
          </p:txBody>
        </p:sp>
        <p:sp>
          <p:nvSpPr>
            <p:cNvPr id="732165" name="Line 5">
              <a:extLst>
                <a:ext uri="{FF2B5EF4-FFF2-40B4-BE49-F238E27FC236}">
                  <a16:creationId xmlns:a16="http://schemas.microsoft.com/office/drawing/2014/main" id="{A8A2BA8E-2FFC-0286-80AC-EE9EB4F50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152"/>
              <a:ext cx="52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66" name="Line 6">
              <a:extLst>
                <a:ext uri="{FF2B5EF4-FFF2-40B4-BE49-F238E27FC236}">
                  <a16:creationId xmlns:a16="http://schemas.microsoft.com/office/drawing/2014/main" id="{5D654CC9-3A77-D1EB-E788-DC046FFBB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296"/>
              <a:ext cx="52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67" name="Line 7">
              <a:extLst>
                <a:ext uri="{FF2B5EF4-FFF2-40B4-BE49-F238E27FC236}">
                  <a16:creationId xmlns:a16="http://schemas.microsoft.com/office/drawing/2014/main" id="{CA03DFBE-3BFD-8913-1E8A-A489B37BA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2064"/>
              <a:ext cx="52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68" name="Line 8">
              <a:extLst>
                <a:ext uri="{FF2B5EF4-FFF2-40B4-BE49-F238E27FC236}">
                  <a16:creationId xmlns:a16="http://schemas.microsoft.com/office/drawing/2014/main" id="{81528F13-5876-1B39-5963-CBFE9C169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2256"/>
              <a:ext cx="52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69" name="Line 9">
              <a:extLst>
                <a:ext uri="{FF2B5EF4-FFF2-40B4-BE49-F238E27FC236}">
                  <a16:creationId xmlns:a16="http://schemas.microsoft.com/office/drawing/2014/main" id="{2D72C703-1411-DEC6-E36D-93C5C7BE6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3072"/>
              <a:ext cx="52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0" name="Line 10">
              <a:extLst>
                <a:ext uri="{FF2B5EF4-FFF2-40B4-BE49-F238E27FC236}">
                  <a16:creationId xmlns:a16="http://schemas.microsoft.com/office/drawing/2014/main" id="{1539A876-12C1-E161-2E34-B041484E9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3264"/>
              <a:ext cx="52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1" name="Line 11">
              <a:extLst>
                <a:ext uri="{FF2B5EF4-FFF2-40B4-BE49-F238E27FC236}">
                  <a16:creationId xmlns:a16="http://schemas.microsoft.com/office/drawing/2014/main" id="{15479A57-EAFB-E204-6A24-7A5098B3A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600"/>
              <a:ext cx="124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2" name="Line 12">
              <a:extLst>
                <a:ext uri="{FF2B5EF4-FFF2-40B4-BE49-F238E27FC236}">
                  <a16:creationId xmlns:a16="http://schemas.microsoft.com/office/drawing/2014/main" id="{E14DF407-B0A0-4C19-AA86-A04EF488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792"/>
              <a:ext cx="124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9888" name="Text Box 13">
              <a:extLst>
                <a:ext uri="{FF2B5EF4-FFF2-40B4-BE49-F238E27FC236}">
                  <a16:creationId xmlns:a16="http://schemas.microsoft.com/office/drawing/2014/main" id="{A8EE063A-55D2-B173-97D0-9902AE843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8" y="3955"/>
              <a:ext cx="3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867" tIns="48933" rIns="97867" bIns="48933">
              <a:spAutoFit/>
            </a:bodyPr>
            <a:lstStyle>
              <a:lvl1pPr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FIV</a:t>
              </a:r>
            </a:p>
          </p:txBody>
        </p:sp>
        <p:sp>
          <p:nvSpPr>
            <p:cNvPr id="79889" name="Text Box 14">
              <a:extLst>
                <a:ext uri="{FF2B5EF4-FFF2-40B4-BE49-F238E27FC236}">
                  <a16:creationId xmlns:a16="http://schemas.microsoft.com/office/drawing/2014/main" id="{B83F0A2F-E436-4B27-1286-4FB57A882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" y="2707"/>
              <a:ext cx="66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867" tIns="48933" rIns="97867" bIns="48933">
              <a:spAutoFit/>
            </a:bodyPr>
            <a:lstStyle>
              <a:lvl1pPr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 defTabSz="935038"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SIV-mnd</a:t>
              </a:r>
            </a:p>
          </p:txBody>
        </p:sp>
        <p:sp>
          <p:nvSpPr>
            <p:cNvPr id="732175" name="Line 15">
              <a:extLst>
                <a:ext uri="{FF2B5EF4-FFF2-40B4-BE49-F238E27FC236}">
                  <a16:creationId xmlns:a16="http://schemas.microsoft.com/office/drawing/2014/main" id="{FF0E50B2-4F50-4FA0-D6E0-3F910616E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152"/>
              <a:ext cx="0" cy="14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6" name="Line 16">
              <a:extLst>
                <a:ext uri="{FF2B5EF4-FFF2-40B4-BE49-F238E27FC236}">
                  <a16:creationId xmlns:a16="http://schemas.microsoft.com/office/drawing/2014/main" id="{B51527A6-131D-CC7A-4D7F-4462D9117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64"/>
              <a:ext cx="0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7" name="Line 17">
              <a:extLst>
                <a:ext uri="{FF2B5EF4-FFF2-40B4-BE49-F238E27FC236}">
                  <a16:creationId xmlns:a16="http://schemas.microsoft.com/office/drawing/2014/main" id="{F1E1545B-4DF7-FCCA-786C-B42596F36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072"/>
              <a:ext cx="0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8" name="Line 18">
              <a:extLst>
                <a:ext uri="{FF2B5EF4-FFF2-40B4-BE49-F238E27FC236}">
                  <a16:creationId xmlns:a16="http://schemas.microsoft.com/office/drawing/2014/main" id="{3D49AAE3-7A92-90C8-CCA0-BD3F58A8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600"/>
              <a:ext cx="0" cy="19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79" name="Line 19">
              <a:extLst>
                <a:ext uri="{FF2B5EF4-FFF2-40B4-BE49-F238E27FC236}">
                  <a16:creationId xmlns:a16="http://schemas.microsoft.com/office/drawing/2014/main" id="{445AA08E-19C3-3057-1B7E-357E48DD9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3168"/>
              <a:ext cx="11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0" name="Line 20">
              <a:extLst>
                <a:ext uri="{FF2B5EF4-FFF2-40B4-BE49-F238E27FC236}">
                  <a16:creationId xmlns:a16="http://schemas.microsoft.com/office/drawing/2014/main" id="{6E4F90E9-A22D-0E2C-FF88-02D9DB950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3696"/>
              <a:ext cx="43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1" name="Line 21">
              <a:extLst>
                <a:ext uri="{FF2B5EF4-FFF2-40B4-BE49-F238E27FC236}">
                  <a16:creationId xmlns:a16="http://schemas.microsoft.com/office/drawing/2014/main" id="{25045810-04CB-D083-2E48-E4225FD77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4080"/>
              <a:ext cx="11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2" name="Line 22">
              <a:extLst>
                <a:ext uri="{FF2B5EF4-FFF2-40B4-BE49-F238E27FC236}">
                  <a16:creationId xmlns:a16="http://schemas.microsoft.com/office/drawing/2014/main" id="{DC40CD97-EE70-AF04-FFF1-0713172FA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2832"/>
              <a:ext cx="105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3" name="Line 23">
              <a:extLst>
                <a:ext uri="{FF2B5EF4-FFF2-40B4-BE49-F238E27FC236}">
                  <a16:creationId xmlns:a16="http://schemas.microsoft.com/office/drawing/2014/main" id="{3F63455A-82A5-5C63-7F30-F5BB87F44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2640"/>
              <a:ext cx="158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4" name="Line 24">
              <a:extLst>
                <a:ext uri="{FF2B5EF4-FFF2-40B4-BE49-F238E27FC236}">
                  <a16:creationId xmlns:a16="http://schemas.microsoft.com/office/drawing/2014/main" id="{3E08DEB5-E171-CC69-DE70-9AF1E11C4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2160"/>
              <a:ext cx="105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5" name="Line 25">
              <a:extLst>
                <a:ext uri="{FF2B5EF4-FFF2-40B4-BE49-F238E27FC236}">
                  <a16:creationId xmlns:a16="http://schemas.microsoft.com/office/drawing/2014/main" id="{4DE071E2-D147-B2EC-B533-F78055944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160"/>
              <a:ext cx="0" cy="525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6" name="Line 26">
              <a:extLst>
                <a:ext uri="{FF2B5EF4-FFF2-40B4-BE49-F238E27FC236}">
                  <a16:creationId xmlns:a16="http://schemas.microsoft.com/office/drawing/2014/main" id="{55E14F43-B71D-E01A-4C8E-99999C241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728"/>
              <a:ext cx="206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7" name="Line 27">
              <a:extLst>
                <a:ext uri="{FF2B5EF4-FFF2-40B4-BE49-F238E27FC236}">
                  <a16:creationId xmlns:a16="http://schemas.microsoft.com/office/drawing/2014/main" id="{EF2407EB-1071-2D1D-9095-2A2D3C868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248"/>
              <a:ext cx="153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8" name="Line 28">
              <a:extLst>
                <a:ext uri="{FF2B5EF4-FFF2-40B4-BE49-F238E27FC236}">
                  <a16:creationId xmlns:a16="http://schemas.microsoft.com/office/drawing/2014/main" id="{3B216344-BE5A-D635-50AA-01141000D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0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89" name="Line 29">
              <a:extLst>
                <a:ext uri="{FF2B5EF4-FFF2-40B4-BE49-F238E27FC236}">
                  <a16:creationId xmlns:a16="http://schemas.microsoft.com/office/drawing/2014/main" id="{80555299-77D9-54C5-44C4-7CC57492B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488"/>
              <a:ext cx="1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0" name="Line 30">
              <a:extLst>
                <a:ext uri="{FF2B5EF4-FFF2-40B4-BE49-F238E27FC236}">
                  <a16:creationId xmlns:a16="http://schemas.microsoft.com/office/drawing/2014/main" id="{BA456997-0BB3-30EB-F797-55D5F92A2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00"/>
              <a:ext cx="62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1" name="Line 31">
              <a:extLst>
                <a:ext uri="{FF2B5EF4-FFF2-40B4-BE49-F238E27FC236}">
                  <a16:creationId xmlns:a16="http://schemas.microsoft.com/office/drawing/2014/main" id="{311D7D27-B409-5CBC-974A-D44443471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88"/>
              <a:ext cx="0" cy="91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2" name="Line 32">
              <a:extLst>
                <a:ext uri="{FF2B5EF4-FFF2-40B4-BE49-F238E27FC236}">
                  <a16:creationId xmlns:a16="http://schemas.microsoft.com/office/drawing/2014/main" id="{10525124-96D7-481C-6151-729A3D212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168"/>
              <a:ext cx="0" cy="52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3" name="Line 33">
              <a:extLst>
                <a:ext uri="{FF2B5EF4-FFF2-40B4-BE49-F238E27FC236}">
                  <a16:creationId xmlns:a16="http://schemas.microsoft.com/office/drawing/2014/main" id="{4E2494D6-A5EA-35C3-3369-C3CA05350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3408"/>
              <a:ext cx="1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4" name="Line 34">
              <a:extLst>
                <a:ext uri="{FF2B5EF4-FFF2-40B4-BE49-F238E27FC236}">
                  <a16:creationId xmlns:a16="http://schemas.microsoft.com/office/drawing/2014/main" id="{7D934744-3F74-DEF8-6FF4-DD0C0EE5B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408"/>
              <a:ext cx="0" cy="67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5" name="Line 35">
              <a:extLst>
                <a:ext uri="{FF2B5EF4-FFF2-40B4-BE49-F238E27FC236}">
                  <a16:creationId xmlns:a16="http://schemas.microsoft.com/office/drawing/2014/main" id="{D89849F9-5BF2-6337-1521-EEBDDDBFC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1968"/>
              <a:ext cx="19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6" name="Line 36">
              <a:extLst>
                <a:ext uri="{FF2B5EF4-FFF2-40B4-BE49-F238E27FC236}">
                  <a16:creationId xmlns:a16="http://schemas.microsoft.com/office/drawing/2014/main" id="{10FFC52E-7AB4-F62D-A9FA-4660661E4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68"/>
              <a:ext cx="0" cy="909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7" name="Line 37">
              <a:extLst>
                <a:ext uri="{FF2B5EF4-FFF2-40B4-BE49-F238E27FC236}">
                  <a16:creationId xmlns:a16="http://schemas.microsoft.com/office/drawing/2014/main" id="{B0A68CF2-E7B4-5350-1DD4-748C28081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400"/>
              <a:ext cx="9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8" name="Line 38">
              <a:extLst>
                <a:ext uri="{FF2B5EF4-FFF2-40B4-BE49-F238E27FC236}">
                  <a16:creationId xmlns:a16="http://schemas.microsoft.com/office/drawing/2014/main" id="{510CCF4E-B400-B4DC-48FD-54E54FE50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3744"/>
              <a:ext cx="67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2199" name="Line 39">
              <a:extLst>
                <a:ext uri="{FF2B5EF4-FFF2-40B4-BE49-F238E27FC236}">
                  <a16:creationId xmlns:a16="http://schemas.microsoft.com/office/drawing/2014/main" id="{B1E8D04A-EB6F-3089-333D-85B81CD49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400"/>
              <a:ext cx="0" cy="1389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7867" tIns="48933" rIns="97867" bIns="48933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32200" name="Line 40">
            <a:extLst>
              <a:ext uri="{FF2B5EF4-FFF2-40B4-BE49-F238E27FC236}">
                <a16:creationId xmlns:a16="http://schemas.microsoft.com/office/drawing/2014/main" id="{32A2D228-8116-EA63-C0AA-9EBE5E83D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6300" y="64008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9877" name="Text Box 41">
            <a:extLst>
              <a:ext uri="{FF2B5EF4-FFF2-40B4-BE49-F238E27FC236}">
                <a16:creationId xmlns:a16="http://schemas.microsoft.com/office/drawing/2014/main" id="{1001ABEE-C046-F0BF-6BE4-ABE8AC7A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0" y="6248400"/>
            <a:ext cx="18240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534" tIns="46767" rIns="93534" bIns="46767">
            <a:spAutoFit/>
          </a:bodyPr>
          <a:lstStyle>
            <a:lvl1pPr defTabSz="935038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1 % difference</a:t>
            </a:r>
            <a:endParaRPr lang="en-US" altLang="en-US" sz="2500">
              <a:latin typeface="Arial" panose="020B0604020202020204" pitchFamily="34" charset="0"/>
            </a:endParaRPr>
          </a:p>
        </p:txBody>
      </p:sp>
      <p:sp>
        <p:nvSpPr>
          <p:cNvPr id="732204" name="Line 44">
            <a:extLst>
              <a:ext uri="{FF2B5EF4-FFF2-40B4-BE49-F238E27FC236}">
                <a16:creationId xmlns:a16="http://schemas.microsoft.com/office/drawing/2014/main" id="{7B233435-FDAC-EC12-B1A8-C85DB8DB2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4450" y="1562100"/>
            <a:ext cx="94488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7414F99D-6851-C445-B232-52691FEF4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HTLV distribution</a:t>
            </a:r>
          </a:p>
        </p:txBody>
      </p:sp>
      <p:pic>
        <p:nvPicPr>
          <p:cNvPr id="81922" name="Picture 1" descr="HTLV distribution">
            <a:extLst>
              <a:ext uri="{FF2B5EF4-FFF2-40B4-BE49-F238E27FC236}">
                <a16:creationId xmlns:a16="http://schemas.microsoft.com/office/drawing/2014/main" id="{B7224639-2E6D-7915-3683-E6E52DE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52588"/>
            <a:ext cx="102870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464F88B-AF49-C078-5D6E-4A4E26EF9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4025" y="0"/>
            <a:ext cx="8743950" cy="1143000"/>
          </a:xfrm>
        </p:spPr>
        <p:txBody>
          <a:bodyPr rtlCol="0">
            <a:normAutofit/>
          </a:bodyPr>
          <a:lstStyle/>
          <a:p>
            <a:pPr defTabSz="771571">
              <a:defRPr/>
            </a:pPr>
            <a:r>
              <a:rPr lang="en-US" sz="3713" dirty="0">
                <a:solidFill>
                  <a:srgbClr val="0000AF"/>
                </a:solidFill>
              </a:rPr>
              <a:t>HTLV-I ATL</a:t>
            </a:r>
          </a:p>
        </p:txBody>
      </p:sp>
      <p:sp>
        <p:nvSpPr>
          <p:cNvPr id="83970" name="Rectangle 3" descr="HTLV-1 ATL">
            <a:extLst>
              <a:ext uri="{FF2B5EF4-FFF2-40B4-BE49-F238E27FC236}">
                <a16:creationId xmlns:a16="http://schemas.microsoft.com/office/drawing/2014/main" id="{D946AA9A-A3B1-D87A-E161-2A10BDF150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1126" y="914400"/>
            <a:ext cx="10201275" cy="5257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 Latency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(&gt;30  years)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Small pediatric series in SA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Approximately 1% of HTLV- I infected adults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syndromes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TB, MAC, Leprosy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PCP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Strongyloides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Scabies esp. Norwegian scabies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Noninfectious-hypercalcemia+lytic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bone lesions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Therapy-Chemotherapy,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anti-Tac</a:t>
            </a:r>
          </a:p>
        </p:txBody>
      </p:sp>
      <p:sp>
        <p:nvSpPr>
          <p:cNvPr id="183300" name="Line 4">
            <a:extLst>
              <a:ext uri="{FF2B5EF4-FFF2-40B4-BE49-F238E27FC236}">
                <a16:creationId xmlns:a16="http://schemas.microsoft.com/office/drawing/2014/main" id="{ABF96B50-B44C-87AC-FF55-DB5053B63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5" y="914400"/>
            <a:ext cx="9429750" cy="0"/>
          </a:xfrm>
          <a:prstGeom prst="line">
            <a:avLst/>
          </a:prstGeom>
          <a:noFill/>
          <a:ln w="9525">
            <a:solidFill>
              <a:srgbClr val="6E92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A26AEC6B-9C91-76E7-45F5-4C148CF16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HIV-1 origins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EEBA301C-7537-F536-F468-E6B941BA7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8939" y="7766050"/>
            <a:ext cx="8874125" cy="1063625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19" name="Picture 1" descr="HIV-1 origins">
            <a:extLst>
              <a:ext uri="{FF2B5EF4-FFF2-40B4-BE49-F238E27FC236}">
                <a16:creationId xmlns:a16="http://schemas.microsoft.com/office/drawing/2014/main" id="{F50A79A8-D023-DF79-27AD-5D1F385C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30400"/>
            <a:ext cx="10287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05443BE1-CC7E-4EBA-C9F9-4364C392F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Bushmeat trade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A2D1CB87-6F29-A6DE-788F-93710AE190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8939" y="7493000"/>
            <a:ext cx="8874125" cy="1897063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067" name="Picture 1" descr="Bushmeat trade">
            <a:extLst>
              <a:ext uri="{FF2B5EF4-FFF2-40B4-BE49-F238E27FC236}">
                <a16:creationId xmlns:a16="http://schemas.microsoft.com/office/drawing/2014/main" id="{8B4F668E-4188-56B4-95FA-B28577E4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38338"/>
            <a:ext cx="102870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57750483-74D9-3343-F25C-8E65498C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771571">
              <a:defRPr/>
            </a:pPr>
            <a:r>
              <a:rPr lang="en-US" sz="3713" b="1" dirty="0">
                <a:solidFill>
                  <a:srgbClr val="0000AF"/>
                </a:solidFill>
                <a:latin typeface="+mn-lt"/>
              </a:rPr>
              <a:t>HIV Spread</a:t>
            </a:r>
          </a:p>
        </p:txBody>
      </p:sp>
      <p:sp>
        <p:nvSpPr>
          <p:cNvPr id="817155" name="Rectangle 3">
            <a:extLst>
              <a:ext uri="{FF2B5EF4-FFF2-40B4-BE49-F238E27FC236}">
                <a16:creationId xmlns:a16="http://schemas.microsoft.com/office/drawing/2014/main" id="{7D5DF506-D53A-7529-5131-C918FD90C7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58939" y="1825625"/>
            <a:ext cx="4371975" cy="4351338"/>
          </a:xfrm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/>
          </a:bodyPr>
          <a:lstStyle/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600" dirty="0"/>
              <a:t>Biologic</a:t>
            </a:r>
          </a:p>
          <a:p>
            <a:pPr marL="578678" lvl="1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600" dirty="0"/>
              <a:t>Blood and body fluid</a:t>
            </a:r>
          </a:p>
          <a:p>
            <a:pPr marL="578678" lvl="1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600" dirty="0"/>
              <a:t>Iatrogenic</a:t>
            </a:r>
          </a:p>
          <a:p>
            <a:pPr marL="964463" lvl="2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600" dirty="0"/>
              <a:t>Blood transfusion</a:t>
            </a:r>
          </a:p>
          <a:p>
            <a:pPr marL="964463" lvl="2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600" dirty="0"/>
              <a:t>Vaccination –needles not vaccine</a:t>
            </a:r>
          </a:p>
          <a:p>
            <a:pPr marL="578678" lvl="1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600" dirty="0"/>
              <a:t>Mother to Child</a:t>
            </a:r>
          </a:p>
          <a:p>
            <a:pPr marL="578678" lvl="1" indent="-192893" defTabSz="771571">
              <a:spcBef>
                <a:spcPts val="422"/>
              </a:spcBef>
              <a:buFont typeface="Arial"/>
              <a:buChar char="•"/>
              <a:defRPr/>
            </a:pPr>
            <a:endParaRPr lang="en-US" altLang="en-US" sz="2600" dirty="0"/>
          </a:p>
        </p:txBody>
      </p:sp>
      <p:sp>
        <p:nvSpPr>
          <p:cNvPr id="817157" name="Rectangle 5">
            <a:extLst>
              <a:ext uri="{FF2B5EF4-FFF2-40B4-BE49-F238E27FC236}">
                <a16:creationId xmlns:a16="http://schemas.microsoft.com/office/drawing/2014/main" id="{5AFF2478-5D94-A2AC-434F-87028011CF4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61089" y="1825625"/>
            <a:ext cx="4371975" cy="4351338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Non-Biologic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Political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Economic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Multiple Epidemics</a:t>
            </a:r>
          </a:p>
          <a:p>
            <a:pPr lvl="1" eaLnBrk="1" hangingPunct="1"/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817156" name="Line 4">
            <a:extLst>
              <a:ext uri="{FF2B5EF4-FFF2-40B4-BE49-F238E27FC236}">
                <a16:creationId xmlns:a16="http://schemas.microsoft.com/office/drawing/2014/main" id="{EB3A06FE-3C67-62CD-1A4C-F30C5B076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4450" y="1308100"/>
            <a:ext cx="94488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 autoUpdateAnimBg="0"/>
      <p:bldP spid="81715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62D076-C708-6298-42B4-4708AF26E764}"/>
              </a:ext>
            </a:extLst>
          </p:cNvPr>
          <p:cNvSpPr/>
          <p:nvPr/>
        </p:nvSpPr>
        <p:spPr bwMode="auto">
          <a:xfrm>
            <a:off x="952500" y="0"/>
            <a:ext cx="10287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-128"/>
            </a:endParaRPr>
          </a:p>
        </p:txBody>
      </p:sp>
      <p:sp>
        <p:nvSpPr>
          <p:cNvPr id="56322" name="Title 1">
            <a:extLst>
              <a:ext uri="{FF2B5EF4-FFF2-40B4-BE49-F238E27FC236}">
                <a16:creationId xmlns:a16="http://schemas.microsoft.com/office/drawing/2014/main" id="{D0D6EA59-B118-A7D3-210D-5CF67442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26" y="117475"/>
            <a:ext cx="9515475" cy="114300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0000AF"/>
                </a:solidFill>
                <a:latin typeface="+mn-lt"/>
                <a:cs typeface="Arial" panose="020B0604020202020204" pitchFamily="34" charset="0"/>
              </a:rPr>
              <a:t>Zoonotic Transmission of HIV Coincides  with Population Expansion in Africa</a:t>
            </a:r>
          </a:p>
        </p:txBody>
      </p:sp>
      <p:grpSp>
        <p:nvGrpSpPr>
          <p:cNvPr id="92163" name="Group 20" descr="Zoonotic transmission">
            <a:extLst>
              <a:ext uri="{FF2B5EF4-FFF2-40B4-BE49-F238E27FC236}">
                <a16:creationId xmlns:a16="http://schemas.microsoft.com/office/drawing/2014/main" id="{E2CD1D75-212B-6A8A-5B18-CB0D1228A45A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1131889"/>
            <a:ext cx="10287000" cy="5692775"/>
            <a:chOff x="0" y="1153056"/>
            <a:chExt cx="9144000" cy="5693706"/>
          </a:xfrm>
        </p:grpSpPr>
        <p:grpSp>
          <p:nvGrpSpPr>
            <p:cNvPr id="92164" name="Group 19">
              <a:extLst>
                <a:ext uri="{FF2B5EF4-FFF2-40B4-BE49-F238E27FC236}">
                  <a16:creationId xmlns:a16="http://schemas.microsoft.com/office/drawing/2014/main" id="{4B62B972-FFB4-7B7D-D87E-B97C3074C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53056"/>
              <a:ext cx="9144000" cy="5586086"/>
              <a:chOff x="-8070633" y="1333974"/>
              <a:chExt cx="8070633" cy="5524025"/>
            </a:xfrm>
          </p:grpSpPr>
          <p:sp>
            <p:nvSpPr>
              <p:cNvPr id="92168" name="Rectangle 12">
                <a:extLst>
                  <a:ext uri="{FF2B5EF4-FFF2-40B4-BE49-F238E27FC236}">
                    <a16:creationId xmlns:a16="http://schemas.microsoft.com/office/drawing/2014/main" id="{0C79206C-8EBC-D6CA-253A-1678FEB7F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070633" y="1333974"/>
                <a:ext cx="8070633" cy="55240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pic>
            <p:nvPicPr>
              <p:cNvPr id="92169" name="Picture 11">
                <a:extLst>
                  <a:ext uri="{FF2B5EF4-FFF2-40B4-BE49-F238E27FC236}">
                    <a16:creationId xmlns:a16="http://schemas.microsoft.com/office/drawing/2014/main" id="{39406E9C-BE94-B84F-9084-D7677C6F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555236" y="1656014"/>
                <a:ext cx="7103149" cy="4917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F2754E-B630-98A2-1187-386231B2F456}"/>
                </a:ext>
              </a:extLst>
            </p:cNvPr>
            <p:cNvSpPr txBox="1"/>
            <p:nvPr/>
          </p:nvSpPr>
          <p:spPr>
            <a:xfrm>
              <a:off x="1378656" y="6426005"/>
              <a:ext cx="6539089" cy="36994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en-US" altLang="en-US" sz="1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Year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40436B-7138-CC08-AF83-917C14BD2E2C}"/>
                </a:ext>
              </a:extLst>
            </p:cNvPr>
            <p:cNvSpPr txBox="1"/>
            <p:nvPr/>
          </p:nvSpPr>
          <p:spPr>
            <a:xfrm rot="16200000">
              <a:off x="-1042700" y="3880674"/>
              <a:ext cx="2965935" cy="3019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Human Population (millions)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04CC26-3586-EC03-94DF-C8511E4ADC56}"/>
                </a:ext>
              </a:extLst>
            </p:cNvPr>
            <p:cNvSpPr/>
            <p:nvPr/>
          </p:nvSpPr>
          <p:spPr>
            <a:xfrm>
              <a:off x="6986412" y="6570492"/>
              <a:ext cx="1703211" cy="2762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http://www.populstat.info/</a:t>
              </a:r>
            </a:p>
          </p:txBody>
        </p:sp>
      </p:grp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F8F1148E-D6B8-B435-588A-24CA5AFD6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HIV spread</a:t>
            </a: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3D4E4436-73E3-5CBE-3A8C-C961D5C6D28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58939" y="7397750"/>
            <a:ext cx="4371975" cy="573088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94211" name="Content Placeholder 1">
            <a:extLst>
              <a:ext uri="{FF2B5EF4-FFF2-40B4-BE49-F238E27FC236}">
                <a16:creationId xmlns:a16="http://schemas.microsoft.com/office/drawing/2014/main" id="{54FD1BFF-5C54-F5E2-68C3-964F34AAB6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7764" y="7205663"/>
            <a:ext cx="1698625" cy="1133475"/>
          </a:xfrm>
        </p:spPr>
      </p:pic>
      <p:pic>
        <p:nvPicPr>
          <p:cNvPr id="94212" name="Picture 2" descr="HIV spread">
            <a:extLst>
              <a:ext uri="{FF2B5EF4-FFF2-40B4-BE49-F238E27FC236}">
                <a16:creationId xmlns:a16="http://schemas.microsoft.com/office/drawing/2014/main" id="{7ADEF0A2-B7DB-8B61-D7CB-D5A57585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87526"/>
            <a:ext cx="10287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8613E2F-8978-6752-E112-07CA16331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HIV spread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9F6A9475-E92E-779D-3E2E-39742FFD6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8939" y="7261225"/>
            <a:ext cx="8874125" cy="1855788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259" name="Picture 3" descr="HIV spread">
            <a:extLst>
              <a:ext uri="{FF2B5EF4-FFF2-40B4-BE49-F238E27FC236}">
                <a16:creationId xmlns:a16="http://schemas.microsoft.com/office/drawing/2014/main" id="{4A5539C7-D90B-3710-F323-956FACD3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90688"/>
            <a:ext cx="102870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346-86E4-BB37-2959-BCEBF19D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need is great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259C-DACB-E730-C42D-B250E6AC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7847"/>
            <a:ext cx="10515600" cy="44143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 descr="The need is great">
            <a:extLst>
              <a:ext uri="{FF2B5EF4-FFF2-40B4-BE49-F238E27FC236}">
                <a16:creationId xmlns:a16="http://schemas.microsoft.com/office/drawing/2014/main" id="{695E852D-D965-BA30-FD35-84C08407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 descr="HIV spread">
            <a:extLst>
              <a:ext uri="{FF2B5EF4-FFF2-40B4-BE49-F238E27FC236}">
                <a16:creationId xmlns:a16="http://schemas.microsoft.com/office/drawing/2014/main" id="{3CA0AAE0-094E-A73A-DF67-84A4B7D5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41463"/>
            <a:ext cx="10287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6478C-BB8E-1A54-2F69-04A45473F0A7}"/>
              </a:ext>
            </a:extLst>
          </p:cNvPr>
          <p:cNvSpPr txBox="1"/>
          <p:nvPr/>
        </p:nvSpPr>
        <p:spPr>
          <a:xfrm>
            <a:off x="1320801" y="6146800"/>
            <a:ext cx="15605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Worobey et al.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28D6A9-2225-AE4B-AC35-A1C2897D56BB}"/>
              </a:ext>
            </a:extLst>
          </p:cNvPr>
          <p:cNvSpPr txBox="1">
            <a:spLocks noChangeArrowheads="1"/>
          </p:cNvSpPr>
          <p:nvPr/>
        </p:nvSpPr>
        <p:spPr>
          <a:xfrm>
            <a:off x="952501" y="1"/>
            <a:ext cx="8874125" cy="1325563"/>
          </a:xfrm>
          <a:prstGeom prst="rect">
            <a:avLst/>
          </a:prstGeom>
        </p:spPr>
        <p:txBody>
          <a:bodyPr/>
          <a:lstStyle>
            <a:lvl1pPr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7715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771571" fontAlgn="auto">
              <a:spcAft>
                <a:spcPts val="0"/>
              </a:spcAft>
              <a:defRPr/>
            </a:pPr>
            <a:endParaRPr lang="en-US" sz="3713" b="1" dirty="0">
              <a:solidFill>
                <a:srgbClr val="0000AF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4A43C-0CA4-4274-18CB-0B515B2819E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US" sz="3710" b="1" dirty="0">
                <a:solidFill>
                  <a:srgbClr val="0000A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HIV Spread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F4A8-4582-F4E3-69FE-352EC909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6" y="2211389"/>
            <a:ext cx="10607675" cy="13620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Therapy and Beyond</a:t>
            </a:r>
            <a:br>
              <a:rPr lang="en-US" altLang="en-US" sz="5400" b="1" dirty="0">
                <a:solidFill>
                  <a:srgbClr val="0000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000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7276CD7C-68E4-8A0B-837D-ADC5DB268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Treatment for all</a:t>
            </a:r>
          </a:p>
        </p:txBody>
      </p:sp>
      <p:pic>
        <p:nvPicPr>
          <p:cNvPr id="104450" name="Content Placeholder 1">
            <a:extLst>
              <a:ext uri="{FF2B5EF4-FFF2-40B4-BE49-F238E27FC236}">
                <a16:creationId xmlns:a16="http://schemas.microsoft.com/office/drawing/2014/main" id="{C84F204A-0321-B264-B397-BBA811152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7539" y="7356475"/>
            <a:ext cx="796925" cy="531813"/>
          </a:xfrm>
        </p:spPr>
      </p:pic>
      <p:pic>
        <p:nvPicPr>
          <p:cNvPr id="104451" name="Picture 2" descr="Treatment for all">
            <a:extLst>
              <a:ext uri="{FF2B5EF4-FFF2-40B4-BE49-F238E27FC236}">
                <a16:creationId xmlns:a16="http://schemas.microsoft.com/office/drawing/2014/main" id="{630DB4EE-235B-69CC-1F88-94282C94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01813"/>
            <a:ext cx="10287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6F920BD6-FC8B-0209-11BA-655C1548D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Worlds AIDS day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693B8BB7-E5BB-5D0C-DC93-BD4341EAA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8939" y="7588250"/>
            <a:ext cx="8874125" cy="1514475"/>
          </a:xfrm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499" name="Picture 1" descr="AIDS day">
            <a:extLst>
              <a:ext uri="{FF2B5EF4-FFF2-40B4-BE49-F238E27FC236}">
                <a16:creationId xmlns:a16="http://schemas.microsoft.com/office/drawing/2014/main" id="{7A43A5A7-F5F5-56DE-3FA2-E5F76C5A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92313"/>
            <a:ext cx="102870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5335-5876-456D-603B-01B90AB3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advances</a:t>
            </a:r>
          </a:p>
        </p:txBody>
      </p:sp>
      <p:pic>
        <p:nvPicPr>
          <p:cNvPr id="3" name="Picture 2" descr="Key advances">
            <a:extLst>
              <a:ext uri="{FF2B5EF4-FFF2-40B4-BE49-F238E27FC236}">
                <a16:creationId xmlns:a16="http://schemas.microsoft.com/office/drawing/2014/main" id="{836BFDEF-012E-A81A-8458-FB7B20216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49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>
            <a:extLst>
              <a:ext uri="{FF2B5EF4-FFF2-40B4-BE49-F238E27FC236}">
                <a16:creationId xmlns:a16="http://schemas.microsoft.com/office/drawing/2014/main" id="{1E6AE44E-79CA-0691-5148-0B178E66D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5089" y="-127000"/>
            <a:ext cx="9515475" cy="1752600"/>
          </a:xfrm>
        </p:spPr>
        <p:txBody>
          <a:bodyPr rtlCol="0">
            <a:normAutofit/>
          </a:bodyPr>
          <a:lstStyle/>
          <a:p>
            <a:pPr defTabSz="771571">
              <a:defRPr/>
            </a:pPr>
            <a:r>
              <a:rPr lang="en-US" sz="3713" b="1" dirty="0">
                <a:solidFill>
                  <a:srgbClr val="0000AF"/>
                </a:solidFill>
                <a:latin typeface="+mn-lt"/>
              </a:rPr>
              <a:t>Lessons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73002-589E-3D7B-7B93-D631BE08A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0800" y="1397000"/>
            <a:ext cx="7893050" cy="4114800"/>
          </a:xfrm>
        </p:spPr>
        <p:txBody>
          <a:bodyPr rtlCol="0">
            <a:normAutofit/>
          </a:bodyPr>
          <a:lstStyle/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Viruses are bad and should be avoided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Except when they save the planet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And maybe if it saves you from the next virus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Epidemics are not single events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Epidemics evolve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Detailed understanding of replication leads to new therapy</a:t>
            </a:r>
          </a:p>
          <a:p>
            <a:pPr marL="192893" indent="-192893" defTabSz="771571">
              <a:spcBef>
                <a:spcPts val="844"/>
              </a:spcBef>
              <a:buFont typeface="Arial"/>
              <a:buChar char="•"/>
              <a:defRPr/>
            </a:pPr>
            <a:r>
              <a:rPr lang="en-US" altLang="en-US" sz="2363" dirty="0"/>
              <a:t>Antivirals are useful </a:t>
            </a:r>
          </a:p>
          <a:p>
            <a:pPr marL="578678" lvl="1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025" dirty="0"/>
              <a:t>Instituted as early as possible</a:t>
            </a:r>
          </a:p>
          <a:p>
            <a:pPr marL="578678" lvl="1" indent="-192893" defTabSz="771571">
              <a:spcBef>
                <a:spcPts val="422"/>
              </a:spcBef>
              <a:buFont typeface="Arial"/>
              <a:buChar char="•"/>
              <a:defRPr/>
            </a:pPr>
            <a:r>
              <a:rPr lang="en-US" altLang="en-US" sz="2025" dirty="0"/>
              <a:t>Adherence is essential</a:t>
            </a:r>
          </a:p>
        </p:txBody>
      </p:sp>
      <p:sp>
        <p:nvSpPr>
          <p:cNvPr id="864260" name="Line 4">
            <a:extLst>
              <a:ext uri="{FF2B5EF4-FFF2-40B4-BE49-F238E27FC236}">
                <a16:creationId xmlns:a16="http://schemas.microsoft.com/office/drawing/2014/main" id="{C1693EFF-0308-E892-73E5-A43EB8C12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1079500"/>
            <a:ext cx="9429750" cy="0"/>
          </a:xfrm>
          <a:prstGeom prst="line">
            <a:avLst/>
          </a:prstGeom>
          <a:noFill/>
          <a:ln w="9525">
            <a:solidFill>
              <a:srgbClr val="6E92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0E36-9E03-CD6E-7ADC-B33A2D0F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US epidemic</a:t>
            </a:r>
          </a:p>
        </p:txBody>
      </p:sp>
      <p:pic>
        <p:nvPicPr>
          <p:cNvPr id="3" name="Picture 2" descr="US epidemic">
            <a:extLst>
              <a:ext uri="{FF2B5EF4-FFF2-40B4-BE49-F238E27FC236}">
                <a16:creationId xmlns:a16="http://schemas.microsoft.com/office/drawing/2014/main" id="{438C219E-5193-2F34-C7D6-1EE830563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515600" cy="50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FAC6-1A95-3460-DC0D-26EE10B6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not met</a:t>
            </a:r>
          </a:p>
        </p:txBody>
      </p:sp>
      <p:pic>
        <p:nvPicPr>
          <p:cNvPr id="3" name="Picture 2" descr="Goals not met">
            <a:extLst>
              <a:ext uri="{FF2B5EF4-FFF2-40B4-BE49-F238E27FC236}">
                <a16:creationId xmlns:a16="http://schemas.microsoft.com/office/drawing/2014/main" id="{BE78E05A-7112-0A22-9216-F131A7CC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E19F-3B25-6C90-00AD-3A1FA9A9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Trends in the US</a:t>
            </a:r>
          </a:p>
        </p:txBody>
      </p:sp>
      <p:pic>
        <p:nvPicPr>
          <p:cNvPr id="3" name="Picture 2" descr="Trends in the US">
            <a:extLst>
              <a:ext uri="{FF2B5EF4-FFF2-40B4-BE49-F238E27FC236}">
                <a16:creationId xmlns:a16="http://schemas.microsoft.com/office/drawing/2014/main" id="{D09642F2-9798-D07A-1E4C-133F61AE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9372"/>
            <a:ext cx="10515600" cy="49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3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20A-26CB-5DD3-1BA7-D4C3910C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 epidemic</a:t>
            </a:r>
          </a:p>
        </p:txBody>
      </p:sp>
      <p:pic>
        <p:nvPicPr>
          <p:cNvPr id="3" name="Picture 2" descr="US epidemic">
            <a:extLst>
              <a:ext uri="{FF2B5EF4-FFF2-40B4-BE49-F238E27FC236}">
                <a16:creationId xmlns:a16="http://schemas.microsoft.com/office/drawing/2014/main" id="{5A334467-71E2-2F57-8789-F556DE23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0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488</Words>
  <Application>Microsoft Macintosh PowerPoint</Application>
  <PresentationFormat>Widescreen</PresentationFormat>
  <Paragraphs>174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ＭＳ Ｐゴシック</vt:lpstr>
      <vt:lpstr>Arial</vt:lpstr>
      <vt:lpstr>Calibri</vt:lpstr>
      <vt:lpstr>Calibri Light</vt:lpstr>
      <vt:lpstr>Helvetica</vt:lpstr>
      <vt:lpstr>Times</vt:lpstr>
      <vt:lpstr>Office Theme 2013 - 2022</vt:lpstr>
      <vt:lpstr>Retroviruses   Retroviruses TRACO lecture series September 9, 2024 Frank Maldarelli HIV Dynamics and Replication Program   NCI</vt:lpstr>
      <vt:lpstr>Retroviruses</vt:lpstr>
      <vt:lpstr>HIV cases</vt:lpstr>
      <vt:lpstr>HIV eradication goals not met</vt:lpstr>
      <vt:lpstr>The need is great</vt:lpstr>
      <vt:lpstr>US epidemic</vt:lpstr>
      <vt:lpstr>Goals not met</vt:lpstr>
      <vt:lpstr>Trends in the US</vt:lpstr>
      <vt:lpstr>US epidemic</vt:lpstr>
      <vt:lpstr>Aging prevalence</vt:lpstr>
      <vt:lpstr>HIV persistence</vt:lpstr>
      <vt:lpstr>HIV populations</vt:lpstr>
      <vt:lpstr>HIV populations</vt:lpstr>
      <vt:lpstr>Molecular biology/replication</vt:lpstr>
      <vt:lpstr>Retroviruses</vt:lpstr>
      <vt:lpstr>Retroviruses</vt:lpstr>
      <vt:lpstr>Retroviruses</vt:lpstr>
      <vt:lpstr>Lenitvirus relationships</vt:lpstr>
      <vt:lpstr>HIV infection curve</vt:lpstr>
      <vt:lpstr>Retroviruses conventions</vt:lpstr>
      <vt:lpstr>Retrovirus conventions</vt:lpstr>
      <vt:lpstr>Retrovirus glossary</vt:lpstr>
      <vt:lpstr>HIV virion</vt:lpstr>
      <vt:lpstr>HIV-1 replication cycle</vt:lpstr>
      <vt:lpstr>HIV attachment and entry</vt:lpstr>
      <vt:lpstr>Blocking the HIV receptor</vt:lpstr>
      <vt:lpstr>Blocking the HIV coreceptor</vt:lpstr>
      <vt:lpstr>Blocking HIV fusion</vt:lpstr>
      <vt:lpstr>HIV-1 replication cycle</vt:lpstr>
      <vt:lpstr>HIV Post-entry events</vt:lpstr>
      <vt:lpstr>HIV Post-entry events</vt:lpstr>
      <vt:lpstr>Positive selection in Trim 5-alpha</vt:lpstr>
      <vt:lpstr>HIV reverse transcription, uncoating and integration</vt:lpstr>
      <vt:lpstr>Reverse transcriptase enzymatic activities</vt:lpstr>
      <vt:lpstr>Error-prone HIV replication</vt:lpstr>
      <vt:lpstr>HIV reverse transcription, uncoating and integration</vt:lpstr>
      <vt:lpstr>Replication late events</vt:lpstr>
      <vt:lpstr>Translation</vt:lpstr>
      <vt:lpstr>HIV particle maturation</vt:lpstr>
      <vt:lpstr>Retroviruses</vt:lpstr>
      <vt:lpstr>Lentivirus Relationships</vt:lpstr>
      <vt:lpstr>HTLV distribution</vt:lpstr>
      <vt:lpstr>HTLV-I ATL</vt:lpstr>
      <vt:lpstr>HIV-1 origins</vt:lpstr>
      <vt:lpstr>Bushmeat trade</vt:lpstr>
      <vt:lpstr>HIV Spread</vt:lpstr>
      <vt:lpstr>Zoonotic Transmission of HIV Coincides  with Population Expansion in Africa</vt:lpstr>
      <vt:lpstr>HIV spread</vt:lpstr>
      <vt:lpstr>HIV spread</vt:lpstr>
      <vt:lpstr>HIV Spread </vt:lpstr>
      <vt:lpstr>HIV Therapy and Beyond </vt:lpstr>
      <vt:lpstr>Treatment for all</vt:lpstr>
      <vt:lpstr>Worlds AIDS day</vt:lpstr>
      <vt:lpstr>Key advances</vt:lpstr>
      <vt:lpstr>Lessons</vt:lpstr>
    </vt:vector>
  </TitlesOfParts>
  <Manager/>
  <Company>NCI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TRACO</dc:title>
  <dc:subject/>
  <dc:creator>CCT</dc:creator>
  <cp:keywords>Retroviruses</cp:keywords>
  <dc:description/>
  <cp:lastModifiedBy>Moody, Terry (NIH/NCI) [E]</cp:lastModifiedBy>
  <cp:revision>47</cp:revision>
  <dcterms:created xsi:type="dcterms:W3CDTF">2023-01-01T19:12:51Z</dcterms:created>
  <dcterms:modified xsi:type="dcterms:W3CDTF">2024-09-12T18:13:28Z</dcterms:modified>
  <cp:category/>
</cp:coreProperties>
</file>