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7"/>
  </p:notesMasterIdLst>
  <p:sldIdLst>
    <p:sldId id="2145706957" r:id="rId3"/>
    <p:sldId id="293" r:id="rId4"/>
    <p:sldId id="324" r:id="rId5"/>
    <p:sldId id="294" r:id="rId6"/>
    <p:sldId id="295" r:id="rId7"/>
    <p:sldId id="296" r:id="rId8"/>
    <p:sldId id="302" r:id="rId9"/>
    <p:sldId id="2145706952" r:id="rId10"/>
    <p:sldId id="299" r:id="rId11"/>
    <p:sldId id="327" r:id="rId12"/>
    <p:sldId id="301" r:id="rId13"/>
    <p:sldId id="297" r:id="rId14"/>
    <p:sldId id="303" r:id="rId15"/>
    <p:sldId id="304" r:id="rId16"/>
    <p:sldId id="305"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2145706955" r:id="rId33"/>
    <p:sldId id="2145706956" r:id="rId34"/>
    <p:sldId id="2145706959" r:id="rId35"/>
    <p:sldId id="26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70A"/>
    <a:srgbClr val="CC66FF"/>
    <a:srgbClr val="336699"/>
    <a:srgbClr val="9900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3" autoAdjust="0"/>
    <p:restoredTop sz="72534" autoAdjust="0"/>
  </p:normalViewPr>
  <p:slideViewPr>
    <p:cSldViewPr snapToGrid="0">
      <p:cViewPr varScale="1">
        <p:scale>
          <a:sx n="90" d="100"/>
          <a:sy n="90" d="100"/>
        </p:scale>
        <p:origin x="888"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1498-08FA-4C04-99FD-C8150C4211B8}" type="datetimeFigureOut">
              <a:rPr lang="en-US" smtClean="0"/>
              <a:t>7/21/26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57A1E-4A9F-4D51-9D8C-AF32E00FDE8E}" type="slidenum">
              <a:rPr lang="en-US" smtClean="0"/>
              <a:t>‹#›</a:t>
            </a:fld>
            <a:endParaRPr lang="en-US"/>
          </a:p>
        </p:txBody>
      </p:sp>
    </p:spTree>
    <p:extLst>
      <p:ext uri="{BB962C8B-B14F-4D97-AF65-F5344CB8AC3E}">
        <p14:creationId xmlns:p14="http://schemas.microsoft.com/office/powerpoint/2010/main" val="24665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rants.nih.gov/policy-and-compliance/policy-topics/peer-review/revisions-nih-fellowship-application-review-process/reviewer-guidance" TargetMode="External"/><Relationship Id="rId7" Type="http://schemas.openxmlformats.org/officeDocument/2006/relationships/hyperlink" Target="https://grants.nih.gov/policy-and-compliance/policy-topics/peer-review/revisions-nih-fellowship-application-review-process/changes-to-fellowship-review-criteria"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niehs.nih.gov/news/factor/2025/1/science-highlights/grant-app-changes" TargetMode="External"/><Relationship Id="rId5" Type="http://schemas.openxmlformats.org/officeDocument/2006/relationships/hyperlink" Target="https://cas.uncg.edu/changes-to-nih-fellowships-coming-in-2025/" TargetMode="External"/><Relationship Id="rId4" Type="http://schemas.openxmlformats.org/officeDocument/2006/relationships/hyperlink" Target="https://grantsights.com/blog/nih-fellowship-grants-f31-f32"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rants.nih.gov/policy-and-compliance/policy-topics/peer-review/revisions-nih-fellowship-application-review-process/reviewer-guidance" TargetMode="External"/><Relationship Id="rId7" Type="http://schemas.openxmlformats.org/officeDocument/2006/relationships/hyperlink" Target="https://grants.nih.gov/policy-and-compliance/policy-topics/peer-review/revisions-nih-fellowship-application-review-process/changes-to-fellowship-review-criteria"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niehs.nih.gov/news/factor/2025/1/science-highlights/grant-app-changes" TargetMode="External"/><Relationship Id="rId5" Type="http://schemas.openxmlformats.org/officeDocument/2006/relationships/hyperlink" Target="https://cas.uncg.edu/changes-to-nih-fellowships-coming-in-2025/" TargetMode="External"/><Relationship Id="rId4" Type="http://schemas.openxmlformats.org/officeDocument/2006/relationships/hyperlink" Target="https://grantsights.com/blog/nih-fellowship-grants-f31-f32"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rants.nih.gov/policy/humansubjects/hs-decision.ht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grants.nih.gov/policy-and-compliance/policy-topics/human-subjects/research"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336699"/>
                </a:solidFill>
                <a:latin typeface="Arial" panose="020B0604020202020204" pitchFamily="34" charset="0"/>
                <a:cs typeface="Arial" panose="020B0604020202020204" pitchFamily="34" charset="0"/>
              </a:rPr>
              <a:t>Everybody </a:t>
            </a:r>
            <a:r>
              <a:rPr lang="en-US" sz="1200" b="0" dirty="0">
                <a:solidFill>
                  <a:srgbClr val="336699"/>
                </a:solidFill>
                <a:latin typeface="Arial" panose="020B0604020202020204" pitchFamily="34" charset="0"/>
                <a:cs typeface="Arial" panose="020B0604020202020204" pitchFamily="34" charset="0"/>
              </a:rPr>
              <a:t>is muted so please put your questions in the chat.  The slides and recording will be posted on the NCI F99/K00 webpage under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33669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336699"/>
                </a:solidFill>
                <a:latin typeface="Arial" panose="020B0604020202020204" pitchFamily="34" charset="0"/>
                <a:cs typeface="Arial" panose="020B0604020202020204" pitchFamily="34" charset="0"/>
              </a:rPr>
              <a:t>There is no need to write down any notes since everything I will say will be in my slides.  I put all my notes in my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336699"/>
                </a:solidFill>
                <a:latin typeface="Arial" panose="020B0604020202020204" pitchFamily="34" charset="0"/>
                <a:cs typeface="Arial" panose="020B0604020202020204" pitchFamily="34" charset="0"/>
              </a:rPr>
              <a:t> </a:t>
            </a:r>
            <a:endParaRPr lang="en-US" b="0" dirty="0"/>
          </a:p>
          <a:p>
            <a:r>
              <a:rPr lang="en-US" sz="1200" kern="1200" dirty="0">
                <a:solidFill>
                  <a:schemeClr val="tx1"/>
                </a:solidFill>
                <a:effectLst/>
                <a:latin typeface="+mn-lt"/>
                <a:ea typeface="+mn-ea"/>
                <a:cs typeface="+mn-cs"/>
              </a:rPr>
              <a:t>This Notice of funding opportunity or NOFO is an NIH parent NOFO but this webinar is only for prospective NCI applicants since it is specific for NCI program</a:t>
            </a:r>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29650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rPr>
              <a:t>How is the award structured financially? </a:t>
            </a:r>
          </a:p>
          <a:p>
            <a:pPr marL="457200" indent="-457200">
              <a:buFont typeface="Arial" panose="020B0604020202020204" pitchFamily="34" charset="0"/>
              <a:buChar char="•"/>
            </a:pPr>
            <a:endParaRPr lang="en-US" sz="1200" dirty="0">
              <a:solidFill>
                <a:srgbClr val="000000"/>
              </a:solidFill>
              <a:latin typeface="Arial" panose="020B0604020202020204" pitchFamily="34" charset="0"/>
            </a:endParaRPr>
          </a:p>
          <a:p>
            <a:pPr marL="457200" indent="-457200">
              <a:buFont typeface="Arial" panose="020B0604020202020204" pitchFamily="34" charset="0"/>
              <a:buChar char="•"/>
            </a:pPr>
            <a:r>
              <a:rPr lang="en-US" sz="1200" dirty="0">
                <a:solidFill>
                  <a:srgbClr val="000000"/>
                </a:solidFill>
                <a:latin typeface="Arial" panose="020B0604020202020204" pitchFamily="34" charset="0"/>
              </a:rPr>
              <a:t>The predoc F99 phase will give support for up to 2 years but will not be extended. So you need to graduate by the end of year 2 of your award and be ready to transition to the postdoc phase.</a:t>
            </a:r>
          </a:p>
          <a:p>
            <a:pPr marL="457200" indent="-457200">
              <a:buFont typeface="Arial" panose="020B0604020202020204" pitchFamily="34" charset="0"/>
              <a:buChar char="•"/>
            </a:pPr>
            <a:endParaRPr lang="en-US" sz="1200" dirty="0">
              <a:solidFill>
                <a:srgbClr val="000000"/>
              </a:solidFill>
              <a:latin typeface="Arial" panose="020B0604020202020204" pitchFamily="34" charset="0"/>
            </a:endParaRPr>
          </a:p>
          <a:p>
            <a:pPr marL="457200" indent="-457200">
              <a:buFont typeface="Arial" panose="020B0604020202020204" pitchFamily="34" charset="0"/>
              <a:buChar char="•"/>
            </a:pPr>
            <a:r>
              <a:rPr lang="en-US" sz="1200" dirty="0">
                <a:solidFill>
                  <a:srgbClr val="000000"/>
                </a:solidFill>
                <a:latin typeface="Arial" panose="020B0604020202020204" pitchFamily="34" charset="0"/>
              </a:rPr>
              <a:t>In the K00 postdoc phase, you are an employee with full benefits.  The salary in the K00 is up to 80K/year but cannot exceed the institution base salary.  This is an NIH policy.</a:t>
            </a:r>
          </a:p>
          <a:p>
            <a:r>
              <a:rPr lang="en-US" sz="1200" dirty="0">
                <a:solidFill>
                  <a:srgbClr val="000000"/>
                </a:solidFill>
                <a:latin typeface="Arial" panose="020B0604020202020204" pitchFamily="34" charset="0"/>
              </a:rPr>
              <a:t>  </a:t>
            </a:r>
          </a:p>
          <a:p>
            <a:pPr marL="457200" indent="-457200">
              <a:buFont typeface="Arial" panose="020B0604020202020204" pitchFamily="34" charset="0"/>
              <a:buChar char="•"/>
            </a:pPr>
            <a:r>
              <a:rPr lang="en-US" sz="1200" dirty="0">
                <a:solidFill>
                  <a:srgbClr val="000000"/>
                </a:solidFill>
                <a:latin typeface="Arial" panose="020B0604020202020204" pitchFamily="34" charset="0"/>
              </a:rPr>
              <a:t>This slide and the NCI ICO website give you details of what to expect budget wise in both phases.</a:t>
            </a:r>
          </a:p>
          <a:p>
            <a:endParaRPr lang="en-US" sz="1200" dirty="0">
              <a:solidFill>
                <a:srgbClr val="000000"/>
              </a:solidFill>
              <a:latin typeface="Arial" panose="020B0604020202020204" pitchFamily="34" charset="0"/>
            </a:endParaRPr>
          </a:p>
          <a:p>
            <a:pPr marL="457200" indent="-457200">
              <a:buFont typeface="Arial" panose="020B0604020202020204" pitchFamily="34" charset="0"/>
              <a:buChar char="•"/>
            </a:pPr>
            <a:r>
              <a:rPr lang="en-US" sz="1200" dirty="0">
                <a:solidFill>
                  <a:srgbClr val="000000"/>
                </a:solidFill>
                <a:latin typeface="Arial" panose="020B0604020202020204" pitchFamily="34" charset="0"/>
              </a:rPr>
              <a:t>You may do your postdoc at the NIH or other national laboratory, but if you do, the funds will come from a different source.</a:t>
            </a:r>
            <a:endParaRPr lang="en-US" sz="1200" dirty="0"/>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11</a:t>
            </a:fld>
            <a:endParaRPr lang="en-US"/>
          </a:p>
        </p:txBody>
      </p:sp>
    </p:spTree>
    <p:extLst>
      <p:ext uri="{BB962C8B-B14F-4D97-AF65-F5344CB8AC3E}">
        <p14:creationId xmlns:p14="http://schemas.microsoft.com/office/powerpoint/2010/main" val="67625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F99 uses the same SF424 fellowship application package that is used for other fellowships, including the F31 NRSA pre-doctoral fellowship.</a:t>
            </a:r>
          </a:p>
          <a:p>
            <a:endParaRPr lang="en-US" sz="12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But there are some key differences from the F31.</a:t>
            </a:r>
          </a:p>
          <a:p>
            <a:endParaRPr lang="en-US" sz="12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a:solidFill>
                  <a:srgbClr val="FF0000"/>
                </a:solidFill>
                <a:latin typeface="Arial" panose="020B0604020202020204" pitchFamily="34" charset="0"/>
                <a:cs typeface="Arial" panose="020B0604020202020204" pitchFamily="34" charset="0"/>
              </a:rPr>
              <a:t>Fellowship Applicant Section </a:t>
            </a:r>
            <a:r>
              <a:rPr lang="en-US" sz="1200" dirty="0">
                <a:solidFill>
                  <a:srgbClr val="000000"/>
                </a:solidFill>
                <a:latin typeface="Arial" panose="020B0604020202020204" pitchFamily="34" charset="0"/>
                <a:cs typeface="Arial" panose="020B0604020202020204" pitchFamily="34" charset="0"/>
              </a:rPr>
              <a:t>has modified instructions</a:t>
            </a:r>
          </a:p>
          <a:p>
            <a:endParaRPr lang="en-US" sz="12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a:solidFill>
                  <a:srgbClr val="FF0000"/>
                </a:solidFill>
                <a:latin typeface="Arial" panose="020B0604020202020204" pitchFamily="34" charset="0"/>
                <a:cs typeface="Arial" panose="020B0604020202020204" pitchFamily="34" charset="0"/>
              </a:rPr>
              <a:t>The Specific Aims and Research Strategy Sections </a:t>
            </a:r>
            <a:r>
              <a:rPr lang="en-US" sz="1200" dirty="0">
                <a:solidFill>
                  <a:srgbClr val="000000"/>
                </a:solidFill>
                <a:latin typeface="Arial" panose="020B0604020202020204" pitchFamily="34" charset="0"/>
                <a:cs typeface="Arial" panose="020B0604020202020204" pitchFamily="34" charset="0"/>
              </a:rPr>
              <a:t>of the F99 do not use the typical research grant format. I’ll elaborate on this in few minutes.</a:t>
            </a:r>
          </a:p>
          <a:p>
            <a:pPr marL="457200" indent="-4572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Review Criteria are different from the F31!</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12</a:t>
            </a:fld>
            <a:endParaRPr lang="en-US"/>
          </a:p>
        </p:txBody>
      </p:sp>
    </p:spTree>
    <p:extLst>
      <p:ext uri="{BB962C8B-B14F-4D97-AF65-F5344CB8AC3E}">
        <p14:creationId xmlns:p14="http://schemas.microsoft.com/office/powerpoint/2010/main" val="187437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You must read the NOFO instructions in </a:t>
            </a:r>
            <a:r>
              <a:rPr lang="en-US" sz="1200" b="1" dirty="0">
                <a:solidFill>
                  <a:srgbClr val="000000"/>
                </a:solidFill>
                <a:latin typeface="Arial" panose="020B0604020202020204" pitchFamily="34" charset="0"/>
                <a:cs typeface="Arial" panose="020B0604020202020204" pitchFamily="34" charset="0"/>
              </a:rPr>
              <a:t>Section IV. </a:t>
            </a:r>
            <a:r>
              <a:rPr lang="en-US" sz="1200" b="1" u="sng" dirty="0">
                <a:solidFill>
                  <a:srgbClr val="000000"/>
                </a:solidFill>
                <a:latin typeface="Arial" panose="020B0604020202020204" pitchFamily="34" charset="0"/>
                <a:cs typeface="Arial" panose="020B0604020202020204" pitchFamily="34" charset="0"/>
              </a:rPr>
              <a:t>Application and Submission Information</a:t>
            </a:r>
            <a:r>
              <a:rPr lang="en-US" sz="1200" b="1"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very carefully!</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There is a hierarchy to instructions for applying to the NIH: </a:t>
            </a:r>
          </a:p>
          <a:p>
            <a:pPr marL="342900" indent="-342900">
              <a:buFont typeface="Wingdings" panose="05000000000000000000" pitchFamily="2" charset="2"/>
              <a:buChar char="Ø"/>
            </a:pPr>
            <a:r>
              <a:rPr lang="en-US" sz="1200" dirty="0">
                <a:solidFill>
                  <a:srgbClr val="000000"/>
                </a:solidFill>
                <a:latin typeface="Arial" panose="020B0604020202020204" pitchFamily="34" charset="0"/>
                <a:cs typeface="Arial" panose="020B0604020202020204" pitchFamily="34" charset="0"/>
              </a:rPr>
              <a:t>first there’s the </a:t>
            </a:r>
            <a:r>
              <a:rPr lang="en-US" sz="1200" u="sng" dirty="0">
                <a:solidFill>
                  <a:srgbClr val="000000"/>
                </a:solidFill>
                <a:latin typeface="Arial" panose="020B0604020202020204" pitchFamily="34" charset="0"/>
                <a:cs typeface="Arial" panose="020B0604020202020204" pitchFamily="34" charset="0"/>
              </a:rPr>
              <a:t>NIH application guide</a:t>
            </a:r>
            <a:r>
              <a:rPr lang="en-US" sz="1200" dirty="0">
                <a:solidFill>
                  <a:srgbClr val="000000"/>
                </a:solidFill>
                <a:latin typeface="Arial" panose="020B0604020202020204" pitchFamily="34" charset="0"/>
                <a:cs typeface="Arial" panose="020B0604020202020204" pitchFamily="34" charset="0"/>
              </a:rPr>
              <a:t>, which gives generic instructions</a:t>
            </a:r>
          </a:p>
          <a:p>
            <a:pPr marL="342900" indent="-342900">
              <a:buFont typeface="Wingdings" panose="05000000000000000000" pitchFamily="2" charset="2"/>
              <a:buChar char="Ø"/>
            </a:pPr>
            <a:r>
              <a:rPr lang="en-US" sz="1200" dirty="0">
                <a:solidFill>
                  <a:srgbClr val="000000"/>
                </a:solidFill>
                <a:latin typeface="Arial" panose="020B0604020202020204" pitchFamily="34" charset="0"/>
                <a:cs typeface="Arial" panose="020B0604020202020204" pitchFamily="34" charset="0"/>
              </a:rPr>
              <a:t>Then there are </a:t>
            </a:r>
            <a:r>
              <a:rPr lang="en-US" sz="1200" u="sng" dirty="0">
                <a:solidFill>
                  <a:srgbClr val="000000"/>
                </a:solidFill>
                <a:latin typeface="Arial" panose="020B0604020202020204" pitchFamily="34" charset="0"/>
                <a:cs typeface="Arial" panose="020B0604020202020204" pitchFamily="34" charset="0"/>
              </a:rPr>
              <a:t>specific instructions </a:t>
            </a:r>
            <a:r>
              <a:rPr lang="en-US" sz="1200" dirty="0">
                <a:solidFill>
                  <a:srgbClr val="000000"/>
                </a:solidFill>
                <a:latin typeface="Arial" panose="020B0604020202020204" pitchFamily="34" charset="0"/>
                <a:cs typeface="Arial" panose="020B0604020202020204" pitchFamily="34" charset="0"/>
              </a:rPr>
              <a:t>for various types of applications (individual fellowships have their own section), and </a:t>
            </a:r>
          </a:p>
          <a:p>
            <a:pPr marL="342900" indent="-342900">
              <a:buFont typeface="Wingdings" panose="05000000000000000000" pitchFamily="2" charset="2"/>
              <a:buChar char="Ø"/>
            </a:pPr>
            <a:r>
              <a:rPr lang="en-US" sz="1200" dirty="0">
                <a:solidFill>
                  <a:srgbClr val="000000"/>
                </a:solidFill>
                <a:latin typeface="Arial" panose="020B0604020202020204" pitchFamily="34" charset="0"/>
                <a:cs typeface="Arial" panose="020B0604020202020204" pitchFamily="34" charset="0"/>
              </a:rPr>
              <a:t>Then there is the  </a:t>
            </a:r>
            <a:r>
              <a:rPr lang="en-US" sz="1200" u="sng" dirty="0">
                <a:solidFill>
                  <a:srgbClr val="000000"/>
                </a:solidFill>
                <a:latin typeface="Arial" panose="020B0604020202020204" pitchFamily="34" charset="0"/>
                <a:cs typeface="Arial" panose="020B0604020202020204" pitchFamily="34" charset="0"/>
              </a:rPr>
              <a:t>NOFO </a:t>
            </a:r>
            <a:r>
              <a:rPr lang="en-US" sz="1200" dirty="0">
                <a:solidFill>
                  <a:srgbClr val="000000"/>
                </a:solidFill>
                <a:latin typeface="Arial" panose="020B0604020202020204" pitchFamily="34" charset="0"/>
                <a:cs typeface="Arial" panose="020B0604020202020204" pitchFamily="34" charset="0"/>
              </a:rPr>
              <a:t>(PA-27-037)</a:t>
            </a:r>
          </a:p>
          <a:p>
            <a:r>
              <a:rPr lang="en-US" sz="1200" dirty="0">
                <a:solidFill>
                  <a:srgbClr val="0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there is different advice offered, remember that the NOFO overrules the application guide - </a:t>
            </a:r>
            <a:r>
              <a:rPr lang="en-US" sz="1200" b="1" u="sng" dirty="0">
                <a:solidFill>
                  <a:srgbClr val="000000"/>
                </a:solidFill>
                <a:latin typeface="Arial" panose="020B0604020202020204" pitchFamily="34" charset="0"/>
                <a:cs typeface="Arial" panose="020B0604020202020204" pitchFamily="34" charset="0"/>
              </a:rPr>
              <a:t>follow the NOFO</a:t>
            </a:r>
            <a:r>
              <a:rPr lang="en-US" sz="1200" dirty="0">
                <a:solidFill>
                  <a:srgbClr val="000000"/>
                </a:solidFill>
                <a:latin typeface="Arial" panose="020B0604020202020204" pitchFamily="34" charset="0"/>
                <a:cs typeface="Arial" panose="020B0604020202020204" pitchFamily="34" charset="0"/>
              </a:rPr>
              <a:t>.</a:t>
            </a:r>
          </a:p>
          <a:p>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Reference letters: Your referees must submit new reference letters every time you submit an application.  NIH does not re-use letters from a different/prior application.</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Referees should not be directly involved in the application - not sponsor, co-sponsor, or collaborator.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Check the status often – late reference letters are not accepted.  </a:t>
            </a:r>
          </a:p>
          <a:p>
            <a:pPr marL="342900"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It is your responsibility to follow up with the referees</a:t>
            </a:r>
          </a:p>
          <a:p>
            <a:pPr marL="342900" indent="-342900">
              <a:buFont typeface="Wingdings" panose="05000000000000000000" pitchFamily="2" charset="2"/>
              <a:buChar char="v"/>
            </a:pPr>
            <a:r>
              <a:rPr lang="en-US" sz="1200" dirty="0">
                <a:latin typeface="Arial" panose="020B0604020202020204" pitchFamily="34" charset="0"/>
                <a:cs typeface="Arial" panose="020B0604020202020204" pitchFamily="34" charset="0"/>
              </a:rPr>
              <a:t>If the 3 required letters are </a:t>
            </a:r>
            <a:r>
              <a:rPr lang="en-US" sz="1200" b="1" dirty="0">
                <a:latin typeface="Arial" panose="020B0604020202020204" pitchFamily="34" charset="0"/>
                <a:cs typeface="Arial" panose="020B0604020202020204" pitchFamily="34" charset="0"/>
              </a:rPr>
              <a:t>missing</a:t>
            </a:r>
            <a:r>
              <a:rPr lang="en-US" sz="1200" dirty="0">
                <a:latin typeface="Arial" panose="020B0604020202020204" pitchFamily="34" charset="0"/>
                <a:cs typeface="Arial" panose="020B0604020202020204" pitchFamily="34" charset="0"/>
              </a:rPr>
              <a:t>, application will </a:t>
            </a:r>
            <a:r>
              <a:rPr lang="en-US" sz="1200" b="1" dirty="0">
                <a:latin typeface="Arial" panose="020B0604020202020204" pitchFamily="34" charset="0"/>
                <a:cs typeface="Arial" panose="020B0604020202020204" pitchFamily="34" charset="0"/>
              </a:rPr>
              <a:t>not be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b="1" dirty="0">
              <a:solidFill>
                <a:srgbClr val="FF0000"/>
              </a:solidFill>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13</a:t>
            </a:fld>
            <a:endParaRPr lang="en-US"/>
          </a:p>
        </p:txBody>
      </p:sp>
    </p:spTree>
    <p:extLst>
      <p:ext uri="{BB962C8B-B14F-4D97-AF65-F5344CB8AC3E}">
        <p14:creationId xmlns:p14="http://schemas.microsoft.com/office/powerpoint/2010/main" val="161571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F.200 form is often called the Cover Sheet. It is 2 pages and contains nuts and bolts information.</a:t>
            </a:r>
          </a:p>
          <a:p>
            <a:pPr marL="0" indent="0">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Please request the maximum time allowed (5 years = 2 years for F99 and 3 years for K00).</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NIH issues grants in </a:t>
            </a:r>
            <a:r>
              <a:rPr lang="en-US" sz="1200" b="1" u="sng" dirty="0">
                <a:solidFill>
                  <a:srgbClr val="000000"/>
                </a:solidFill>
                <a:latin typeface="Arial" panose="020B0604020202020204" pitchFamily="34" charset="0"/>
                <a:cs typeface="Arial" panose="020B0604020202020204" pitchFamily="34" charset="0"/>
              </a:rPr>
              <a:t>1-year blocks</a:t>
            </a:r>
            <a:r>
              <a:rPr lang="en-US" sz="1200" dirty="0">
                <a:solidFill>
                  <a:srgbClr val="000000"/>
                </a:solidFill>
                <a:latin typeface="Arial" panose="020B0604020202020204" pitchFamily="34" charset="0"/>
                <a:cs typeface="Arial" panose="020B0604020202020204" pitchFamily="34" charset="0"/>
              </a:rPr>
              <a:t>, and you don’t want to run short if you need an extra day or an extra month to finish the F99 phase. You can always finish earlier than 2 year but not less than 1 year</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14</a:t>
            </a:fld>
            <a:endParaRPr lang="en-US"/>
          </a:p>
        </p:txBody>
      </p:sp>
    </p:spTree>
    <p:extLst>
      <p:ext uri="{BB962C8B-B14F-4D97-AF65-F5344CB8AC3E}">
        <p14:creationId xmlns:p14="http://schemas.microsoft.com/office/powerpoint/2010/main" val="378398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t>
            </a:r>
            <a:r>
              <a:rPr lang="en-US" sz="1200" b="1" u="sng" dirty="0">
                <a:solidFill>
                  <a:srgbClr val="000000"/>
                </a:solidFill>
                <a:latin typeface="Arial" panose="020B0604020202020204" pitchFamily="34" charset="0"/>
                <a:cs typeface="Arial" panose="020B0604020202020204" pitchFamily="34" charset="0"/>
              </a:rPr>
              <a:t>Research and Related Other Project Information </a:t>
            </a:r>
            <a:r>
              <a:rPr lang="en-US" sz="1200" dirty="0">
                <a:solidFill>
                  <a:srgbClr val="000000"/>
                </a:solidFill>
                <a:latin typeface="Arial" panose="020B0604020202020204" pitchFamily="34" charset="0"/>
                <a:cs typeface="Arial" panose="020B0604020202020204" pitchFamily="34" charset="0"/>
              </a:rPr>
              <a:t>forms in this section are all about your current university and your current project, not the postdoc K00 phase.</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1 &amp; 2: </a:t>
            </a:r>
            <a:r>
              <a:rPr lang="en-US" sz="1200" dirty="0">
                <a:solidFill>
                  <a:srgbClr val="000000"/>
                </a:solidFill>
                <a:latin typeface="Arial" panose="020B0604020202020204" pitchFamily="34" charset="0"/>
                <a:cs typeface="Arial" panose="020B0604020202020204" pitchFamily="34" charset="0"/>
              </a:rPr>
              <a:t>This section starts off with Human Subjects and Vertebrate Animals. These are basic yes/no questions, but in a later section F.500 and F430, there are more parts. I’ll give advice later on these topics at the end of my talk.</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6. International activities: Although foreign institutions are not allowed to apply, </a:t>
            </a:r>
            <a:r>
              <a:rPr lang="en-US" sz="1200" u="sng" dirty="0">
                <a:solidFill>
                  <a:srgbClr val="000000"/>
                </a:solidFill>
                <a:latin typeface="Arial" panose="020B0604020202020204" pitchFamily="34" charset="0"/>
                <a:cs typeface="Arial" panose="020B0604020202020204" pitchFamily="34" charset="0"/>
              </a:rPr>
              <a:t>foreign components </a:t>
            </a:r>
            <a:r>
              <a:rPr lang="en-US" sz="1200" dirty="0">
                <a:solidFill>
                  <a:srgbClr val="000000"/>
                </a:solidFill>
                <a:latin typeface="Arial" panose="020B0604020202020204" pitchFamily="34" charset="0"/>
                <a:cs typeface="Arial" panose="020B0604020202020204" pitchFamily="34" charset="0"/>
              </a:rPr>
              <a:t>are permitted. If you have foreign collaborators, list them here.</a:t>
            </a: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15</a:t>
            </a:fld>
            <a:endParaRPr lang="en-US"/>
          </a:p>
        </p:txBody>
      </p:sp>
    </p:spTree>
    <p:extLst>
      <p:ext uri="{BB962C8B-B14F-4D97-AF65-F5344CB8AC3E}">
        <p14:creationId xmlns:p14="http://schemas.microsoft.com/office/powerpoint/2010/main" val="339496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cs typeface="Arial" panose="020B0604020202020204" pitchFamily="34" charset="0"/>
              </a:rPr>
              <a:t>For those doing all of their research at their degree-granting university, this part is straightforward.</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BC0E3D"/>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For others, a second performance site should be added. The primary site should be where most of the work will be done.</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BC0E3D"/>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The Human Subjects and Vertebrate Animal </a:t>
            </a:r>
            <a:r>
              <a:rPr lang="en-US" sz="1200" b="1" u="sng" dirty="0">
                <a:solidFill>
                  <a:srgbClr val="000000"/>
                </a:solidFill>
                <a:latin typeface="Arial" panose="020B0604020202020204" pitchFamily="34" charset="0"/>
                <a:cs typeface="Arial" panose="020B0604020202020204" pitchFamily="34" charset="0"/>
              </a:rPr>
              <a:t>approvals</a:t>
            </a:r>
            <a:r>
              <a:rPr lang="en-US" sz="1200" dirty="0">
                <a:solidFill>
                  <a:srgbClr val="000000"/>
                </a:solidFill>
                <a:latin typeface="Arial" panose="020B0604020202020204" pitchFamily="34" charset="0"/>
                <a:cs typeface="Arial" panose="020B0604020202020204" pitchFamily="34" charset="0"/>
              </a:rPr>
              <a:t> must be for each site where the work will be done.</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16</a:t>
            </a:fld>
            <a:endParaRPr lang="en-US"/>
          </a:p>
        </p:txBody>
      </p:sp>
    </p:spTree>
    <p:extLst>
      <p:ext uri="{BB962C8B-B14F-4D97-AF65-F5344CB8AC3E}">
        <p14:creationId xmlns:p14="http://schemas.microsoft.com/office/powerpoint/2010/main" val="234747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Key Personnel: you must list yourself and your sponsor.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I’ll give some advice about the </a:t>
            </a:r>
            <a:r>
              <a:rPr lang="en-US" sz="1200" dirty="0" err="1">
                <a:solidFill>
                  <a:srgbClr val="000000"/>
                </a:solidFill>
                <a:latin typeface="Arial" panose="020B0604020202020204" pitchFamily="34" charset="0"/>
                <a:cs typeface="Arial" panose="020B0604020202020204" pitchFamily="34" charset="0"/>
              </a:rPr>
              <a:t>biosketches</a:t>
            </a:r>
            <a:r>
              <a:rPr lang="en-US" sz="1200" dirty="0">
                <a:solidFill>
                  <a:srgbClr val="000000"/>
                </a:solidFill>
                <a:latin typeface="Arial" panose="020B0604020202020204" pitchFamily="34" charset="0"/>
                <a:cs typeface="Arial" panose="020B0604020202020204" pitchFamily="34" charset="0"/>
              </a:rPr>
              <a:t> on the next slide.</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Co-sponsors: reviewers look to see if their role is substantive and well defined in the proposal.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Do not include a co-sponsor just to have one, or just because they are famous!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your sponsor has limited mentoring experience, a co-sponsor who has an established track record of mentoring grad students might help your case. But only if the person meets with you regularly and is highly engaged in your training plan.</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17</a:t>
            </a:fld>
            <a:endParaRPr lang="en-US"/>
          </a:p>
        </p:txBody>
      </p:sp>
    </p:spTree>
    <p:extLst>
      <p:ext uri="{BB962C8B-B14F-4D97-AF65-F5344CB8AC3E}">
        <p14:creationId xmlns:p14="http://schemas.microsoft.com/office/powerpoint/2010/main" val="39578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solidFill>
                  <a:srgbClr val="000000"/>
                </a:solidFill>
                <a:latin typeface="Arial" panose="020B0604020202020204" pitchFamily="34" charset="0"/>
              </a:rPr>
              <a:t>Biosketches</a:t>
            </a:r>
            <a:r>
              <a:rPr lang="en-US" dirty="0">
                <a:solidFill>
                  <a:srgbClr val="000000"/>
                </a:solidFill>
                <a:latin typeface="Arial" panose="020B0604020202020204" pitchFamily="34" charset="0"/>
              </a:rPr>
              <a:t> are required for all Senior/Key Personnel and Other Significant Contributors. Be sure to use the </a:t>
            </a:r>
            <a:r>
              <a:rPr lang="en-US" sz="1200" u="sng" dirty="0">
                <a:solidFill>
                  <a:srgbClr val="FF0000"/>
                </a:solidFill>
                <a:latin typeface="Arial" panose="020B0604020202020204" pitchFamily="34" charset="0"/>
                <a:cs typeface="Arial" panose="020B0604020202020204" pitchFamily="34" charset="0"/>
              </a:rPr>
              <a:t>Biographical Sketch Common Form</a:t>
            </a:r>
            <a:r>
              <a:rPr lang="en-US" dirty="0">
                <a:solidFill>
                  <a:srgbClr val="000000"/>
                </a:solidFill>
                <a:latin typeface="Arial" panose="020B0604020202020204" pitchFamily="34" charset="0"/>
              </a:rPr>
              <a:t>.</a:t>
            </a:r>
            <a:endParaRPr lang="en-US" b="1" dirty="0">
              <a:solidFill>
                <a:srgbClr val="FF0000"/>
              </a:solidFill>
              <a:latin typeface="Arial" panose="020B0604020202020204" pitchFamily="34" charset="0"/>
            </a:endParaRPr>
          </a:p>
          <a:p>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Fellowship applicants may include manuscripts in preparation, submitted, or in revision, but these carry less weight with reviewers. </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If one of these gets published and there is more than 30 days before the actual review date, you may submit an update to the </a:t>
            </a:r>
            <a:r>
              <a:rPr lang="en-US" b="1" u="sng" dirty="0">
                <a:solidFill>
                  <a:srgbClr val="000000"/>
                </a:solidFill>
                <a:latin typeface="Arial" panose="020B0604020202020204" pitchFamily="34" charset="0"/>
              </a:rPr>
              <a:t>Scientific Review Officer</a:t>
            </a:r>
            <a:r>
              <a:rPr lang="en-US" dirty="0">
                <a:solidFill>
                  <a:srgbClr val="000000"/>
                </a:solidFill>
                <a:latin typeface="Arial" panose="020B0604020202020204" pitchFamily="34" charset="0"/>
              </a:rPr>
              <a:t>, who runs the review meeting and will be listed as the contact in your eRA commons account. </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You may also use an update to report any positive changes in sponsor funding (new grants), since reviewers weigh this heavily when evaluating your sponsor. </a:t>
            </a:r>
          </a:p>
          <a:p>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Personal Statement: Briefly describe why you are well-suited for your role(s) in this project. </a:t>
            </a:r>
          </a:p>
          <a:p>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It helps if the sponsor and other key personnel </a:t>
            </a:r>
            <a:r>
              <a:rPr lang="en-US" b="1" u="sng" dirty="0">
                <a:solidFill>
                  <a:srgbClr val="000000"/>
                </a:solidFill>
                <a:latin typeface="Arial" panose="020B0604020202020204" pitchFamily="34" charset="0"/>
              </a:rPr>
              <a:t>customize</a:t>
            </a:r>
            <a:r>
              <a:rPr lang="en-US" dirty="0">
                <a:solidFill>
                  <a:srgbClr val="000000"/>
                </a:solidFill>
                <a:latin typeface="Arial" panose="020B0604020202020204" pitchFamily="34" charset="0"/>
              </a:rPr>
              <a:t> their PS to their roles in this application;</a:t>
            </a:r>
          </a:p>
          <a:p>
            <a:pPr marL="285750" indent="-285750">
              <a:buFont typeface="Arial" panose="020B0604020202020204" pitchFamily="34" charset="0"/>
              <a:buChar char="•"/>
            </a:pPr>
            <a:endParaRPr lang="en-US" dirty="0">
              <a:solidFill>
                <a:srgbClr val="000000"/>
              </a:solidFill>
              <a:latin typeface="ArialMT"/>
            </a:endParaRPr>
          </a:p>
          <a:p>
            <a:pPr marL="285750" indent="-285750">
              <a:buFont typeface="Arial" panose="020B0604020202020204" pitchFamily="34" charset="0"/>
              <a:buChar char="•"/>
            </a:pPr>
            <a:r>
              <a:rPr lang="en-US" dirty="0">
                <a:solidFill>
                  <a:srgbClr val="000000"/>
                </a:solidFill>
                <a:latin typeface="ArialMT"/>
              </a:rPr>
              <a:t>don’t just use their research </a:t>
            </a:r>
            <a:r>
              <a:rPr lang="en-US" dirty="0" err="1">
                <a:solidFill>
                  <a:srgbClr val="000000"/>
                </a:solidFill>
                <a:latin typeface="Arial" panose="020B0604020202020204" pitchFamily="34" charset="0"/>
              </a:rPr>
              <a:t>biosketch</a:t>
            </a:r>
            <a:r>
              <a:rPr lang="en-US" dirty="0">
                <a:solidFill>
                  <a:srgbClr val="000000"/>
                </a:solidFill>
                <a:latin typeface="Arial" panose="020B0604020202020204" pitchFamily="34" charset="0"/>
              </a:rPr>
              <a:t> from other grants. </a:t>
            </a:r>
          </a:p>
          <a:p>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Yours should include aspects of your training; your previous experimental work on this specific topic or related topics; your technical expertise; your collaborators or scientific environment; and/or your past performance in this or related fields.</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there are factors affecting your past productivity that you wish to explain, such as family care responsibilities, illness, disability, or military service, you may address them in your personal statement.</a:t>
            </a:r>
          </a:p>
          <a:p>
            <a:r>
              <a:rPr lang="en-US" sz="1200" dirty="0">
                <a:solidFill>
                  <a:srgbClr val="0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Indicate if you have published or created research products under another name.</a:t>
            </a:r>
          </a:p>
          <a:p>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Contributions to science: Briefly describe up to five of your most significant contributions to science.</a:t>
            </a:r>
            <a:endParaRPr lang="en-US" dirty="0">
              <a:highlight>
                <a:srgbClr val="CC66FF"/>
              </a:highlight>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18</a:t>
            </a:fld>
            <a:endParaRPr lang="en-US"/>
          </a:p>
        </p:txBody>
      </p:sp>
    </p:spTree>
    <p:extLst>
      <p:ext uri="{BB962C8B-B14F-4D97-AF65-F5344CB8AC3E}">
        <p14:creationId xmlns:p14="http://schemas.microsoft.com/office/powerpoint/2010/main" val="299149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Finally – the “heart” of the application! I’ll go over the parts in red in some detail.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My advice is to carefully read the NOFO instructions and the review criteria before writing this part.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Every part of the application is important, so don’t focus solely on the research plan.</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Appendix rules are very strict. Don’t risk being returned without review for “overstuffing.”</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ATTENTION: EVERYONE MUST WRITE IN THEIR OWN WORDS– FOR ALL FELLOWSHIP APPLICATIONS!!</a:t>
            </a:r>
          </a:p>
          <a:p>
            <a:pPr marL="342900" indent="-342900">
              <a:buFont typeface="Arial" panose="020B0604020202020204" pitchFamily="34" charset="0"/>
              <a:buChar char="•"/>
            </a:pPr>
            <a:endParaRPr lang="en-US" sz="1200" dirty="0">
              <a:solidFill>
                <a:srgbClr val="BC0E3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NCI will not fund an f or k application that was copy/pasted from a sponsor’s prior grant even if it was not funded and even if it receives a great score. </a:t>
            </a:r>
            <a:r>
              <a:rPr lang="en-US" sz="1200" b="1" dirty="0">
                <a:solidFill>
                  <a:srgbClr val="000000"/>
                </a:solidFill>
                <a:latin typeface="Arial" panose="020B0604020202020204" pitchFamily="34" charset="0"/>
                <a:cs typeface="Arial" panose="020B0604020202020204" pitchFamily="34" charset="0"/>
              </a:rPr>
              <a:t>And yes, we do check!</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19</a:t>
            </a:fld>
            <a:endParaRPr lang="en-US"/>
          </a:p>
        </p:txBody>
      </p:sp>
    </p:spTree>
    <p:extLst>
      <p:ext uri="{BB962C8B-B14F-4D97-AF65-F5344CB8AC3E}">
        <p14:creationId xmlns:p14="http://schemas.microsoft.com/office/powerpoint/2010/main" val="221557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slide shows the major components of the fellowship application vs the R01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Your sponsor is used to focusing on the research strategy in an R01 application which has 12 pages. But training grants devote about half of that space to the </a:t>
            </a:r>
            <a:r>
              <a:rPr lang="en-US" sz="1200" b="1" u="sng" dirty="0">
                <a:solidFill>
                  <a:srgbClr val="000000"/>
                </a:solidFill>
                <a:latin typeface="Arial" panose="020B0604020202020204" pitchFamily="34" charset="0"/>
                <a:cs typeface="Arial" panose="020B0604020202020204" pitchFamily="34" charset="0"/>
              </a:rPr>
              <a:t>applicant</a:t>
            </a:r>
            <a:r>
              <a:rPr lang="en-US" sz="1200" dirty="0">
                <a:solidFill>
                  <a:srgbClr val="000000"/>
                </a:solidFill>
                <a:latin typeface="Arial" panose="020B0604020202020204" pitchFamily="34" charset="0"/>
                <a:cs typeface="Arial" panose="020B0604020202020204" pitchFamily="34" charset="0"/>
              </a:rPr>
              <a:t> and the </a:t>
            </a:r>
            <a:r>
              <a:rPr lang="en-US" sz="1200" b="1" u="sng" dirty="0">
                <a:solidFill>
                  <a:srgbClr val="000000"/>
                </a:solidFill>
                <a:latin typeface="Arial" panose="020B0604020202020204" pitchFamily="34" charset="0"/>
                <a:cs typeface="Arial" panose="020B0604020202020204" pitchFamily="34" charset="0"/>
              </a:rPr>
              <a:t>career development</a:t>
            </a:r>
            <a:r>
              <a:rPr lang="en-US" sz="1200" dirty="0">
                <a:solidFill>
                  <a:srgbClr val="000000"/>
                </a:solidFill>
                <a:latin typeface="Arial" panose="020B0604020202020204" pitchFamily="34" charset="0"/>
                <a:cs typeface="Arial" panose="020B0604020202020204" pitchFamily="34" charset="0"/>
              </a:rPr>
              <a:t> (6 pages).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Do not skimp on this! Read and follow all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If your sponsor does not provide the information as requested in the instructions for the sponsor statement, ask for revision – you are the PI and this is YOUR grant application.</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20</a:t>
            </a:fld>
            <a:endParaRPr lang="en-US"/>
          </a:p>
        </p:txBody>
      </p:sp>
    </p:spTree>
    <p:extLst>
      <p:ext uri="{BB962C8B-B14F-4D97-AF65-F5344CB8AC3E}">
        <p14:creationId xmlns:p14="http://schemas.microsoft.com/office/powerpoint/2010/main" val="248940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apologize to the veterans of NIH grant system who are very familiar with all these terms, but we have many newcomers, so I like to define few key terms for them to be able to follow my presentation. </a:t>
            </a:r>
          </a:p>
        </p:txBody>
      </p:sp>
      <p:sp>
        <p:nvSpPr>
          <p:cNvPr id="4" name="Slide Number Placeholder 3"/>
          <p:cNvSpPr>
            <a:spLocks noGrp="1"/>
          </p:cNvSpPr>
          <p:nvPr>
            <p:ph type="sldNum" sz="quarter" idx="5"/>
          </p:nvPr>
        </p:nvSpPr>
        <p:spPr/>
        <p:txBody>
          <a:bodyPr/>
          <a:lstStyle/>
          <a:p>
            <a:fld id="{41E57A1E-4A9F-4D51-9D8C-AF32E00FDE8E}" type="slidenum">
              <a:rPr lang="en-US" smtClean="0"/>
              <a:t>3</a:t>
            </a:fld>
            <a:endParaRPr lang="en-US"/>
          </a:p>
        </p:txBody>
      </p:sp>
    </p:spTree>
    <p:extLst>
      <p:ext uri="{BB962C8B-B14F-4D97-AF65-F5344CB8AC3E}">
        <p14:creationId xmlns:p14="http://schemas.microsoft.com/office/powerpoint/2010/main" val="33232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The candidate is not required to be doing cancer research for the F99 phase but MUST propose doing </a:t>
            </a:r>
            <a:r>
              <a:rPr lang="en-US" sz="1200" b="1" u="sng" dirty="0">
                <a:solidFill>
                  <a:srgbClr val="000000"/>
                </a:solidFill>
                <a:latin typeface="Arial" panose="020B0604020202020204" pitchFamily="34" charset="0"/>
                <a:cs typeface="Arial" panose="020B0604020202020204" pitchFamily="34" charset="0"/>
              </a:rPr>
              <a:t>cancer-focused</a:t>
            </a:r>
            <a:r>
              <a:rPr lang="en-US" sz="1200" dirty="0">
                <a:solidFill>
                  <a:srgbClr val="000000"/>
                </a:solidFill>
                <a:latin typeface="Arial" panose="020B0604020202020204" pitchFamily="34" charset="0"/>
                <a:cs typeface="Arial" panose="020B0604020202020204" pitchFamily="34" charset="0"/>
              </a:rPr>
              <a:t> research for the </a:t>
            </a:r>
            <a:r>
              <a:rPr lang="en-US" sz="1200" b="1" u="sng" dirty="0">
                <a:solidFill>
                  <a:srgbClr val="000000"/>
                </a:solidFill>
                <a:latin typeface="Arial" panose="020B0604020202020204" pitchFamily="34" charset="0"/>
                <a:cs typeface="Arial" panose="020B0604020202020204" pitchFamily="34" charset="0"/>
              </a:rPr>
              <a:t>K00 phase</a:t>
            </a:r>
            <a:r>
              <a:rPr lang="en-US" sz="1200" dirty="0">
                <a:solidFill>
                  <a:srgbClr val="00000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Arial" panose="020B0604020202020204" pitchFamily="34" charset="0"/>
              <a:cs typeface="Arial" panose="020B0604020202020204" pitchFamily="34" charset="0"/>
            </a:endParaRPr>
          </a:p>
          <a:p>
            <a:endParaRPr lang="en-US" sz="1200" b="1" dirty="0">
              <a:solidFill>
                <a:srgbClr val="000000"/>
              </a:solidFill>
              <a:latin typeface="Arial" panose="020B0604020202020204" pitchFamily="34" charset="0"/>
              <a:cs typeface="Arial" panose="020B0604020202020204" pitchFamily="34" charset="0"/>
            </a:endParaRPr>
          </a:p>
          <a:p>
            <a:endParaRPr lang="en-US" sz="1200" b="1" dirty="0">
              <a:solidFill>
                <a:srgbClr val="000000"/>
              </a:solidFill>
              <a:latin typeface="Arial" panose="020B0604020202020204" pitchFamily="34" charset="0"/>
              <a:cs typeface="Arial" panose="020B0604020202020204" pitchFamily="34" charset="0"/>
            </a:endParaRPr>
          </a:p>
          <a:p>
            <a:r>
              <a:rPr lang="en-US" sz="1200" b="1" dirty="0">
                <a:solidFill>
                  <a:srgbClr val="000000"/>
                </a:solidFill>
                <a:latin typeface="Arial" panose="020B0604020202020204" pitchFamily="34" charset="0"/>
                <a:cs typeface="Arial" panose="020B0604020202020204" pitchFamily="34" charset="0"/>
              </a:rPr>
              <a:t>Fellowship Applicant Section</a:t>
            </a:r>
            <a:r>
              <a:rPr lang="en-US" sz="1200" dirty="0">
                <a:solidFill>
                  <a:srgbClr val="0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Develop this in collaboration with your sponsor but it should be written by you.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This section is 6 pages long – my advice is to use it all!</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This section should reinforce the Research Plan and be consistent with what your sponsor says. Some redundancy is OK.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Use this attachment with its 3 sub-sections to describe personalized career goals with appropriate career stages for both phases and beyond.</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Be sure to include both research &amp; career development activities for the entire award period (both phases).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Allotting 100% of your time only to research is probably not a good idea, but neither is allotting only 60%.</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You may wish to identify areas for growth and development and then propose activities to address these areas.</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It is up to you as the candidate to make a strong case that </a:t>
            </a:r>
            <a:r>
              <a:rPr lang="en-US" sz="1200" dirty="0">
                <a:solidFill>
                  <a:srgbClr val="000000"/>
                </a:solidFill>
                <a:latin typeface="Arial" panose="020B0604020202020204" pitchFamily="34" charset="0"/>
              </a:rPr>
              <a:t>your training has prepared you for a future career in cancer research, </a:t>
            </a:r>
            <a:r>
              <a:rPr lang="en-US" sz="1200" dirty="0">
                <a:solidFill>
                  <a:srgbClr val="000000"/>
                </a:solidFill>
                <a:latin typeface="Arial" panose="020B0604020202020204" pitchFamily="34" charset="0"/>
                <a:cs typeface="Arial" panose="020B0604020202020204" pitchFamily="34" charset="0"/>
              </a:rPr>
              <a:t>committed to pursuing a career as an independent cancer researcher,</a:t>
            </a:r>
            <a:r>
              <a:rPr lang="en-US" sz="1200" dirty="0">
                <a:solidFill>
                  <a:srgbClr val="000000"/>
                </a:solidFill>
                <a:latin typeface="Arial" panose="020B0604020202020204" pitchFamily="34" charset="0"/>
              </a:rPr>
              <a:t> and that you are sincere in your commitment.</a:t>
            </a: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1. </a:t>
            </a:r>
            <a:r>
              <a:rPr lang="en-US" sz="1200" u="sng" dirty="0">
                <a:solidFill>
                  <a:srgbClr val="000000"/>
                </a:solidFill>
                <a:latin typeface="Arial" panose="020B0604020202020204" pitchFamily="34" charset="0"/>
                <a:cs typeface="Arial" panose="020B0604020202020204" pitchFamily="34" charset="0"/>
              </a:rPr>
              <a:t>Doctoral Dissertation and Research Experience</a:t>
            </a:r>
            <a:r>
              <a:rPr lang="en-US" sz="1200" dirty="0">
                <a:solidFill>
                  <a:srgbClr val="000000"/>
                </a:solidFill>
                <a:latin typeface="Arial" panose="020B0604020202020204" pitchFamily="34" charset="0"/>
                <a:cs typeface="Arial" panose="020B0604020202020204" pitchFamily="34" charset="0"/>
              </a:rPr>
              <a:t>: Summarize all of your research</a:t>
            </a:r>
          </a:p>
          <a:p>
            <a:r>
              <a:rPr lang="en-US" sz="1200" dirty="0">
                <a:solidFill>
                  <a:srgbClr val="000000"/>
                </a:solidFill>
                <a:latin typeface="Arial" panose="020B0604020202020204" pitchFamily="34" charset="0"/>
                <a:cs typeface="Arial" panose="020B0604020202020204" pitchFamily="34" charset="0"/>
              </a:rPr>
              <a:t>experience in </a:t>
            </a:r>
            <a:r>
              <a:rPr lang="en-US" sz="1200" u="sng" dirty="0">
                <a:solidFill>
                  <a:srgbClr val="FF0000"/>
                </a:solidFill>
                <a:latin typeface="Arial" panose="020B0604020202020204" pitchFamily="34" charset="0"/>
                <a:cs typeface="Arial" panose="020B0604020202020204" pitchFamily="34" charset="0"/>
              </a:rPr>
              <a:t>chronological order</a:t>
            </a:r>
            <a:r>
              <a:rPr lang="en-US" sz="1200" dirty="0">
                <a:solidFill>
                  <a:srgbClr val="000000"/>
                </a:solidFill>
                <a:latin typeface="Arial" panose="020B0604020202020204" pitchFamily="34" charset="0"/>
                <a:cs typeface="Arial" panose="020B0604020202020204" pitchFamily="34" charset="0"/>
              </a:rPr>
              <a:t>. include the areas studied and conclusions drawn. Place your current field and prior training within the context of your ultimate career goal.</a:t>
            </a:r>
          </a:p>
          <a:p>
            <a:r>
              <a:rPr lang="en-US" sz="1200" dirty="0">
                <a:solidFill>
                  <a:srgbClr val="000000"/>
                </a:solidFill>
                <a:latin typeface="Arial" panose="020B0604020202020204" pitchFamily="34" charset="0"/>
                <a:cs typeface="Arial" panose="020B0604020202020204" pitchFamily="34" charset="0"/>
              </a:rPr>
              <a:t>2. </a:t>
            </a:r>
            <a:r>
              <a:rPr lang="en-US" sz="1200" u="sng" dirty="0">
                <a:solidFill>
                  <a:srgbClr val="000000"/>
                </a:solidFill>
                <a:latin typeface="Arial" panose="020B0604020202020204" pitchFamily="34" charset="0"/>
                <a:cs typeface="Arial" panose="020B0604020202020204" pitchFamily="34" charset="0"/>
              </a:rPr>
              <a:t>Training Goals and Objectives</a:t>
            </a:r>
            <a:r>
              <a:rPr lang="en-US" sz="1200" dirty="0">
                <a:solidFill>
                  <a:srgbClr val="000000"/>
                </a:solidFill>
                <a:latin typeface="Arial" panose="020B0604020202020204" pitchFamily="34" charset="0"/>
                <a:cs typeface="Arial" panose="020B0604020202020204" pitchFamily="34" charset="0"/>
              </a:rPr>
              <a:t>: Describe your long-term career goal, the training goals for</a:t>
            </a:r>
          </a:p>
          <a:p>
            <a:r>
              <a:rPr lang="en-US" sz="1200" dirty="0">
                <a:solidFill>
                  <a:srgbClr val="000000"/>
                </a:solidFill>
                <a:latin typeface="Arial" panose="020B0604020202020204" pitchFamily="34" charset="0"/>
                <a:cs typeface="Arial" panose="020B0604020202020204" pitchFamily="34" charset="0"/>
              </a:rPr>
              <a:t>each phase and explain how this award will enable the attainment of these goals. Identify</a:t>
            </a:r>
          </a:p>
          <a:p>
            <a:r>
              <a:rPr lang="en-US" sz="1200" dirty="0">
                <a:solidFill>
                  <a:srgbClr val="000000"/>
                </a:solidFill>
                <a:latin typeface="Arial" panose="020B0604020202020204" pitchFamily="34" charset="0"/>
                <a:cs typeface="Arial" panose="020B0604020202020204" pitchFamily="34" charset="0"/>
              </a:rPr>
              <a:t>the skills, theories, conceptual approaches, etc. to be learned or enhanced during the</a:t>
            </a:r>
          </a:p>
          <a:p>
            <a:r>
              <a:rPr lang="en-US" sz="1200" dirty="0">
                <a:solidFill>
                  <a:srgbClr val="000000"/>
                </a:solidFill>
                <a:latin typeface="Arial" panose="020B0604020202020204" pitchFamily="34" charset="0"/>
                <a:cs typeface="Arial" panose="020B0604020202020204" pitchFamily="34" charset="0"/>
              </a:rPr>
              <a:t>award. What skills do you have, what is needed for your future independent career? </a:t>
            </a:r>
            <a:r>
              <a:rPr lang="en-US" sz="1200" b="1" dirty="0">
                <a:solidFill>
                  <a:srgbClr val="000000"/>
                </a:solidFill>
                <a:latin typeface="Arial" panose="020B0604020202020204" pitchFamily="34" charset="0"/>
                <a:cs typeface="Arial" panose="020B0604020202020204" pitchFamily="34" charset="0"/>
              </a:rPr>
              <a:t>How</a:t>
            </a:r>
          </a:p>
          <a:p>
            <a:r>
              <a:rPr lang="en-US" sz="1200" b="1" dirty="0">
                <a:solidFill>
                  <a:srgbClr val="000000"/>
                </a:solidFill>
                <a:latin typeface="Arial" panose="020B0604020202020204" pitchFamily="34" charset="0"/>
                <a:cs typeface="Arial" panose="020B0604020202020204" pitchFamily="34" charset="0"/>
              </a:rPr>
              <a:t>will you identify a K00 mentor? </a:t>
            </a:r>
            <a:r>
              <a:rPr lang="en-US" sz="1200" dirty="0">
                <a:solidFill>
                  <a:srgbClr val="000000"/>
                </a:solidFill>
                <a:latin typeface="Arial" panose="020B0604020202020204" pitchFamily="34" charset="0"/>
                <a:cs typeface="Arial" panose="020B0604020202020204" pitchFamily="34" charset="0"/>
              </a:rPr>
              <a:t>Discuss how the proposed research will facilitate your</a:t>
            </a:r>
          </a:p>
          <a:p>
            <a:r>
              <a:rPr lang="en-US" sz="1200" dirty="0">
                <a:solidFill>
                  <a:srgbClr val="000000"/>
                </a:solidFill>
                <a:latin typeface="Arial" panose="020B0604020202020204" pitchFamily="34" charset="0"/>
                <a:cs typeface="Arial" panose="020B0604020202020204" pitchFamily="34" charset="0"/>
              </a:rPr>
              <a:t>transition to the next career stage:  </a:t>
            </a:r>
            <a:r>
              <a:rPr lang="en-US" sz="1200" b="1" dirty="0">
                <a:solidFill>
                  <a:srgbClr val="000000"/>
                </a:solidFill>
                <a:latin typeface="Arial" panose="020B0604020202020204" pitchFamily="34" charset="0"/>
                <a:cs typeface="Arial" panose="020B0604020202020204" pitchFamily="34" charset="0"/>
              </a:rPr>
              <a:t>F99 → K00 → later on.</a:t>
            </a:r>
          </a:p>
          <a:p>
            <a:r>
              <a:rPr lang="en-US" sz="1200" dirty="0">
                <a:solidFill>
                  <a:srgbClr val="000000"/>
                </a:solidFill>
                <a:latin typeface="Arial" panose="020B0604020202020204" pitchFamily="34" charset="0"/>
                <a:cs typeface="Arial" panose="020B0604020202020204" pitchFamily="34" charset="0"/>
              </a:rPr>
              <a:t>3. </a:t>
            </a:r>
            <a:r>
              <a:rPr lang="en-US" sz="1200" u="sng" dirty="0">
                <a:solidFill>
                  <a:srgbClr val="000000"/>
                </a:solidFill>
                <a:latin typeface="Arial" panose="020B0604020202020204" pitchFamily="34" charset="0"/>
                <a:cs typeface="Arial" panose="020B0604020202020204" pitchFamily="34" charset="0"/>
              </a:rPr>
              <a:t>Activities Planned Under This Award</a:t>
            </a:r>
            <a:r>
              <a:rPr lang="en-US" sz="1200" dirty="0">
                <a:solidFill>
                  <a:srgbClr val="000000"/>
                </a:solidFill>
                <a:latin typeface="Arial" panose="020B0604020202020204" pitchFamily="34" charset="0"/>
                <a:cs typeface="Arial" panose="020B0604020202020204" pitchFamily="34" charset="0"/>
              </a:rPr>
              <a:t>: Describe the scientific and professional development</a:t>
            </a:r>
          </a:p>
          <a:p>
            <a:r>
              <a:rPr lang="en-US" sz="1200" dirty="0">
                <a:solidFill>
                  <a:srgbClr val="000000"/>
                </a:solidFill>
                <a:latin typeface="Arial" panose="020B0604020202020204" pitchFamily="34" charset="0"/>
                <a:cs typeface="Arial" panose="020B0604020202020204" pitchFamily="34" charset="0"/>
              </a:rPr>
              <a:t>activities planned for each phase and explain how the activities will facilitate the transition</a:t>
            </a:r>
          </a:p>
          <a:p>
            <a:r>
              <a:rPr lang="en-US" sz="1200" dirty="0">
                <a:solidFill>
                  <a:srgbClr val="000000"/>
                </a:solidFill>
                <a:latin typeface="Arial" panose="020B0604020202020204" pitchFamily="34" charset="0"/>
                <a:cs typeface="Arial" panose="020B0604020202020204" pitchFamily="34" charset="0"/>
              </a:rPr>
              <a:t>to each subsequent career stage. Include a timeline with scientific, professional</a:t>
            </a:r>
          </a:p>
          <a:p>
            <a:r>
              <a:rPr lang="en-US" sz="1200" dirty="0">
                <a:solidFill>
                  <a:srgbClr val="000000"/>
                </a:solidFill>
                <a:latin typeface="Arial" panose="020B0604020202020204" pitchFamily="34" charset="0"/>
                <a:cs typeface="Arial" panose="020B0604020202020204" pitchFamily="34" charset="0"/>
              </a:rPr>
              <a:t>development, and career milestones. Describe, by year, the activities (research,</a:t>
            </a:r>
          </a:p>
          <a:p>
            <a:r>
              <a:rPr lang="en-US" sz="1200" dirty="0">
                <a:solidFill>
                  <a:srgbClr val="000000"/>
                </a:solidFill>
                <a:latin typeface="Arial" panose="020B0604020202020204" pitchFamily="34" charset="0"/>
                <a:cs typeface="Arial" panose="020B0604020202020204" pitchFamily="34" charset="0"/>
              </a:rPr>
              <a:t>coursework, etc.) and estimate the percentage of time to be devoted to each activity. The</a:t>
            </a:r>
          </a:p>
          <a:p>
            <a:r>
              <a:rPr lang="en-US" sz="1200" dirty="0">
                <a:solidFill>
                  <a:srgbClr val="000000"/>
                </a:solidFill>
                <a:latin typeface="Arial" panose="020B0604020202020204" pitchFamily="34" charset="0"/>
                <a:cs typeface="Arial" panose="020B0604020202020204" pitchFamily="34" charset="0"/>
              </a:rPr>
              <a:t>activities should be individually tailored to your career and be well-integrated with your</a:t>
            </a:r>
          </a:p>
          <a:p>
            <a:r>
              <a:rPr lang="en-US" sz="1200" dirty="0">
                <a:solidFill>
                  <a:srgbClr val="000000"/>
                </a:solidFill>
                <a:latin typeface="Arial" panose="020B0604020202020204" pitchFamily="34" charset="0"/>
                <a:cs typeface="Arial" panose="020B0604020202020204" pitchFamily="34" charset="0"/>
              </a:rPr>
              <a:t>research project. Describe the skills and techniques as well as any planned, non-research</a:t>
            </a:r>
          </a:p>
          <a:p>
            <a:r>
              <a:rPr lang="en-US" sz="1200" dirty="0">
                <a:solidFill>
                  <a:srgbClr val="000000"/>
                </a:solidFill>
                <a:latin typeface="Arial" panose="020B0604020202020204" pitchFamily="34" charset="0"/>
                <a:cs typeface="Arial" panose="020B0604020202020204" pitchFamily="34" charset="0"/>
              </a:rPr>
              <a:t>activities (e.g. those relating to professional development and clinical activities). </a:t>
            </a:r>
            <a:r>
              <a:rPr lang="en-US" sz="1200" b="1" dirty="0">
                <a:solidFill>
                  <a:srgbClr val="000000"/>
                </a:solidFill>
                <a:latin typeface="Arial" panose="020B0604020202020204" pitchFamily="34" charset="0"/>
                <a:cs typeface="Arial" panose="020B0604020202020204" pitchFamily="34" charset="0"/>
              </a:rPr>
              <a:t>Provide a</a:t>
            </a:r>
          </a:p>
          <a:p>
            <a:r>
              <a:rPr lang="en-US" sz="1200" b="1" dirty="0">
                <a:solidFill>
                  <a:srgbClr val="000000"/>
                </a:solidFill>
                <a:latin typeface="Arial" panose="020B0604020202020204" pitchFamily="34" charset="0"/>
                <a:cs typeface="Arial" panose="020B0604020202020204" pitchFamily="34" charset="0"/>
              </a:rPr>
              <a:t>timeline!</a:t>
            </a: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21</a:t>
            </a:fld>
            <a:endParaRPr lang="en-US"/>
          </a:p>
        </p:txBody>
      </p:sp>
    </p:spTree>
    <p:extLst>
      <p:ext uri="{BB962C8B-B14F-4D97-AF65-F5344CB8AC3E}">
        <p14:creationId xmlns:p14="http://schemas.microsoft.com/office/powerpoint/2010/main" val="234241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Let’s turn to the Research Training Plan which includes section 5, 6, and 8 that follow normal guidance. Specific Aims and Research Strategy have some special instructions. I’ll go over them next</a:t>
            </a:r>
            <a:endParaRPr lang="en-US" sz="1200" dirty="0"/>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22</a:t>
            </a:fld>
            <a:endParaRPr lang="en-US"/>
          </a:p>
        </p:txBody>
      </p:sp>
    </p:spTree>
    <p:extLst>
      <p:ext uri="{BB962C8B-B14F-4D97-AF65-F5344CB8AC3E}">
        <p14:creationId xmlns:p14="http://schemas.microsoft.com/office/powerpoint/2010/main" val="795510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typical candidate is far along in their defined dissertation research project but has yet not committed to a specific postdoc lab.</a:t>
            </a:r>
          </a:p>
          <a:p>
            <a:r>
              <a:rPr lang="en-US" sz="1200" dirty="0">
                <a:solidFill>
                  <a:srgbClr val="0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This presents a challenge for writing a traditional Research Training Plan – We do not want to prolong the time to degree by having applicants propose additional new experiments for the F99 phase, and applicants are not yet in a position to write a detailed research proposal for the K00 phase.</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To address this, </a:t>
            </a:r>
            <a:r>
              <a:rPr lang="en-US" sz="1200" b="1" dirty="0">
                <a:solidFill>
                  <a:srgbClr val="000000"/>
                </a:solidFill>
                <a:latin typeface="Arial" panose="020B0604020202020204" pitchFamily="34" charset="0"/>
                <a:cs typeface="Arial" panose="020B0604020202020204" pitchFamily="34" charset="0"/>
              </a:rPr>
              <a:t>all applications are required to use these 2 specific aims.  </a:t>
            </a:r>
            <a:r>
              <a:rPr lang="en-US" sz="1200" dirty="0">
                <a:solidFill>
                  <a:srgbClr val="000000"/>
                </a:solidFill>
                <a:latin typeface="Arial" panose="020B0604020202020204" pitchFamily="34" charset="0"/>
                <a:cs typeface="Arial" panose="020B0604020202020204" pitchFamily="34" charset="0"/>
              </a:rPr>
              <a:t>You can think about them </a:t>
            </a:r>
            <a:r>
              <a:rPr lang="en-US" sz="1200" dirty="0">
                <a:latin typeface="Arial" panose="020B0604020202020204" pitchFamily="34" charset="0"/>
                <a:cs typeface="Arial" panose="020B0604020202020204" pitchFamily="34" charset="0"/>
              </a:rPr>
              <a:t>in the following way</a:t>
            </a:r>
            <a:r>
              <a:rPr lang="en-US" sz="1200" dirty="0">
                <a:solidFill>
                  <a:srgbClr val="00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Think of </a:t>
            </a:r>
            <a:r>
              <a:rPr lang="en-US" sz="1200" u="sng" dirty="0">
                <a:solidFill>
                  <a:srgbClr val="000000"/>
                </a:solidFill>
                <a:latin typeface="Arial" panose="020B0604020202020204" pitchFamily="34" charset="0"/>
                <a:cs typeface="Arial" panose="020B0604020202020204" pitchFamily="34" charset="0"/>
              </a:rPr>
              <a:t>Aim 1 </a:t>
            </a:r>
            <a:r>
              <a:rPr lang="en-US" sz="1200" dirty="0">
                <a:solidFill>
                  <a:srgbClr val="000000"/>
                </a:solidFill>
                <a:latin typeface="Arial" panose="020B0604020202020204" pitchFamily="34" charset="0"/>
                <a:cs typeface="Arial" panose="020B0604020202020204" pitchFamily="34" charset="0"/>
              </a:rPr>
              <a:t>as setting up the dissertation’s specific hypothesis and objectives that will be used to examine the hypothesis and the preliminary data, then describing the methods/approaches/techniques to be used for the remaining experiments.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Add a discussion of the expected outcomes, possible problems and how they will be managed, and, when appropriate, alternative approaches that might be tried if the initial approaches do not work.</a:t>
            </a: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Aim 2</a:t>
            </a:r>
            <a:r>
              <a:rPr lang="en-US" sz="1200" dirty="0">
                <a:solidFill>
                  <a:srgbClr val="000000"/>
                </a:solidFill>
                <a:latin typeface="Arial" panose="020B0604020202020204" pitchFamily="34" charset="0"/>
                <a:cs typeface="Arial" panose="020B0604020202020204" pitchFamily="34" charset="0"/>
              </a:rPr>
              <a:t>: Should </a:t>
            </a:r>
            <a:r>
              <a:rPr lang="en-US" sz="1200" b="1" dirty="0">
                <a:solidFill>
                  <a:srgbClr val="000000"/>
                </a:solidFill>
                <a:latin typeface="Arial" panose="020B0604020202020204" pitchFamily="34" charset="0"/>
                <a:cs typeface="Arial" panose="020B0604020202020204" pitchFamily="34" charset="0"/>
              </a:rPr>
              <a:t>not </a:t>
            </a:r>
            <a:r>
              <a:rPr lang="en-US" sz="1200" dirty="0">
                <a:solidFill>
                  <a:srgbClr val="000000"/>
                </a:solidFill>
                <a:latin typeface="Arial" panose="020B0604020202020204" pitchFamily="34" charset="0"/>
                <a:cs typeface="Arial" panose="020B0604020202020204" pitchFamily="34" charset="0"/>
              </a:rPr>
              <a:t>be a continuation of the PhD research, unless you plan to take on a whole </a:t>
            </a:r>
            <a:r>
              <a:rPr lang="en-US" sz="1200" b="1" u="sng" dirty="0">
                <a:solidFill>
                  <a:srgbClr val="000000"/>
                </a:solidFill>
                <a:latin typeface="Arial" panose="020B0604020202020204" pitchFamily="34" charset="0"/>
                <a:cs typeface="Arial" panose="020B0604020202020204" pitchFamily="34" charset="0"/>
              </a:rPr>
              <a:t>new aspect </a:t>
            </a:r>
            <a:r>
              <a:rPr lang="en-US" sz="1200" dirty="0">
                <a:solidFill>
                  <a:srgbClr val="000000"/>
                </a:solidFill>
                <a:latin typeface="Arial" panose="020B0604020202020204" pitchFamily="34" charset="0"/>
                <a:cs typeface="Arial" panose="020B0604020202020204" pitchFamily="34" charset="0"/>
              </a:rPr>
              <a:t>of the project. For example, a physicist might propose to work on the biology of the same project for his/her postdoc phase. Reviewers look for the training potential – </a:t>
            </a:r>
            <a:r>
              <a:rPr lang="en-US" sz="1200" b="1" dirty="0">
                <a:solidFill>
                  <a:srgbClr val="000000"/>
                </a:solidFill>
                <a:latin typeface="Arial" panose="020B0604020202020204" pitchFamily="34" charset="0"/>
                <a:cs typeface="Arial" panose="020B0604020202020204" pitchFamily="34" charset="0"/>
              </a:rPr>
              <a:t>the need for additional training</a:t>
            </a:r>
            <a:r>
              <a:rPr lang="en-US" sz="1200" dirty="0">
                <a:solidFill>
                  <a:srgbClr val="000000"/>
                </a:solidFill>
                <a:latin typeface="Arial" panose="020B0604020202020204" pitchFamily="34" charset="0"/>
                <a:cs typeface="Arial" panose="020B0604020202020204" pitchFamily="34" charset="0"/>
              </a:rPr>
              <a:t>. That’s hard to do if you merely continue your PhD project.</a:t>
            </a:r>
          </a:p>
          <a:p>
            <a:pPr marL="342900" indent="-342900">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Predocs must move to a new institution for the postdoc phase.  Staying with the PhD sponsor will not be allowed.</a:t>
            </a:r>
            <a:endParaRPr lang="en-US"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b="1"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23</a:t>
            </a:fld>
            <a:endParaRPr lang="en-US"/>
          </a:p>
        </p:txBody>
      </p:sp>
    </p:spTree>
    <p:extLst>
      <p:ext uri="{BB962C8B-B14F-4D97-AF65-F5344CB8AC3E}">
        <p14:creationId xmlns:p14="http://schemas.microsoft.com/office/powerpoint/2010/main" val="966377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t>
            </a:r>
            <a:r>
              <a:rPr lang="en-US" sz="1200" u="sng" dirty="0">
                <a:solidFill>
                  <a:srgbClr val="000000"/>
                </a:solidFill>
                <a:latin typeface="Arial" panose="020B0604020202020204" pitchFamily="34" charset="0"/>
                <a:cs typeface="Arial" panose="020B0604020202020204" pitchFamily="34" charset="0"/>
              </a:rPr>
              <a:t>Research Strategy </a:t>
            </a:r>
            <a:r>
              <a:rPr lang="en-US" sz="1200" dirty="0">
                <a:solidFill>
                  <a:srgbClr val="000000"/>
                </a:solidFill>
                <a:latin typeface="Arial" panose="020B0604020202020204" pitchFamily="34" charset="0"/>
                <a:cs typeface="Arial" panose="020B0604020202020204" pitchFamily="34" charset="0"/>
              </a:rPr>
              <a:t>has 2 components: </a:t>
            </a:r>
            <a:r>
              <a:rPr lang="en-US" sz="1200" b="0" i="0" u="sng" dirty="0">
                <a:solidFill>
                  <a:srgbClr val="C00000"/>
                </a:solidFill>
                <a:latin typeface="Arial" panose="020B0604020202020204" pitchFamily="34" charset="0"/>
                <a:cs typeface="Arial" panose="020B0604020202020204" pitchFamily="34" charset="0"/>
              </a:rPr>
              <a:t>Scientific Foundation and Rationale </a:t>
            </a:r>
            <a:r>
              <a:rPr lang="en-US" sz="1200" dirty="0">
                <a:solidFill>
                  <a:srgbClr val="000000"/>
                </a:solidFill>
                <a:latin typeface="Arial" panose="020B0604020202020204" pitchFamily="34" charset="0"/>
                <a:cs typeface="Arial" panose="020B0604020202020204" pitchFamily="34" charset="0"/>
              </a:rPr>
              <a:t>and </a:t>
            </a:r>
            <a:r>
              <a:rPr lang="en-US" sz="1200" u="sng" dirty="0">
                <a:solidFill>
                  <a:srgbClr val="000000"/>
                </a:solidFill>
                <a:latin typeface="Arial" panose="020B0604020202020204" pitchFamily="34" charset="0"/>
                <a:cs typeface="Arial" panose="020B0604020202020204" pitchFamily="34" charset="0"/>
              </a:rPr>
              <a:t>Approach</a:t>
            </a:r>
            <a:r>
              <a:rPr lang="en-US" sz="1200" dirty="0">
                <a:solidFill>
                  <a:srgbClr val="000000"/>
                </a:solidFill>
                <a:latin typeface="Arial" panose="020B0604020202020204" pitchFamily="34" charset="0"/>
                <a:cs typeface="Arial" panose="020B0604020202020204" pitchFamily="34" charset="0"/>
              </a:rPr>
              <a:t>.   </a:t>
            </a:r>
            <a:r>
              <a:rPr lang="en-US" sz="1200" u="sng" dirty="0">
                <a:solidFill>
                  <a:srgbClr val="000000"/>
                </a:solidFill>
                <a:latin typeface="Arial" panose="020B0604020202020204" pitchFamily="34" charset="0"/>
                <a:cs typeface="Arial" panose="020B0604020202020204" pitchFamily="34" charset="0"/>
              </a:rPr>
              <a:t>Innovation</a:t>
            </a:r>
            <a:r>
              <a:rPr lang="en-US" sz="1200" dirty="0">
                <a:solidFill>
                  <a:srgbClr val="000000"/>
                </a:solidFill>
                <a:latin typeface="Arial" panose="020B0604020202020204" pitchFamily="34" charset="0"/>
                <a:cs typeface="Arial" panose="020B0604020202020204" pitchFamily="34" charset="0"/>
              </a:rPr>
              <a:t> is not required for fellowships. </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combination of plans for the PhD and postdoc phases should prepare the applicant for a career as an independent investigator in cancer research.</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There should be a logical and compelling connection between the phases and the aims, and they should support the career goals.</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The application title, project summary, and project narrative should reflect BOTH dissertation project and postdoc plans.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Arial" panose="020B0604020202020204" pitchFamily="34" charset="0"/>
              <a:cs typeface="Arial" panose="020B0604020202020204" pitchFamily="34" charset="0"/>
            </a:endParaRPr>
          </a:p>
          <a:p>
            <a:pPr marL="457200" indent="-457200">
              <a:buAutoNum type="arabicPeriod"/>
            </a:pPr>
            <a:r>
              <a:rPr lang="en-US" sz="1200" dirty="0">
                <a:solidFill>
                  <a:srgbClr val="000000"/>
                </a:solidFill>
                <a:latin typeface="Arial" panose="020B0604020202020204" pitchFamily="34" charset="0"/>
                <a:cs typeface="Arial" panose="020B0604020202020204" pitchFamily="34" charset="0"/>
              </a:rPr>
              <a:t>Use your best judgement! Reviewers will be looking to see that you can coherently explain your dissertation project, that you have a handle on the science that remains to be done, and that it is reasonable to complete the work within a 1-2 year period. </a:t>
            </a:r>
          </a:p>
          <a:p>
            <a:pPr marL="457200" indent="-457200">
              <a:buAutoNum type="arabicPeriod"/>
            </a:pPr>
            <a:r>
              <a:rPr lang="en-US" sz="1200" dirty="0">
                <a:solidFill>
                  <a:srgbClr val="000000"/>
                </a:solidFill>
                <a:latin typeface="Arial" panose="020B0604020202020204" pitchFamily="34" charset="0"/>
                <a:cs typeface="Arial" panose="020B0604020202020204" pitchFamily="34" charset="0"/>
              </a:rPr>
              <a:t>Do not neglect Aim 2! I recommend at least 2 pages. Remember that the K00 phase makes up about 2/3 of the funding period. So do not skimp on this part just because you don’t yet have a defined postdoc project.</a:t>
            </a:r>
          </a:p>
          <a:p>
            <a:pPr marL="457200" indent="-457200">
              <a:buAutoNum type="arabicPeriod"/>
            </a:pPr>
            <a:r>
              <a:rPr lang="en-US" sz="1200" dirty="0">
                <a:solidFill>
                  <a:srgbClr val="000000"/>
                </a:solidFill>
                <a:latin typeface="Arial" panose="020B0604020202020204" pitchFamily="34" charset="0"/>
                <a:cs typeface="Arial" panose="020B0604020202020204" pitchFamily="34" charset="0"/>
              </a:rPr>
              <a:t>You might discuss a pressing problem in an area of cancer research, why that area </a:t>
            </a:r>
            <a:r>
              <a:rPr lang="en-US" sz="1200" b="0" i="0" kern="1200" dirty="0">
                <a:solidFill>
                  <a:schemeClr val="tx1"/>
                </a:solidFill>
                <a:effectLst/>
                <a:latin typeface="+mn-lt"/>
                <a:ea typeface="+mn-ea"/>
                <a:cs typeface="+mn-cs"/>
              </a:rPr>
              <a:t>stimulates</a:t>
            </a:r>
            <a:r>
              <a:rPr lang="en-US" sz="1200" dirty="0">
                <a:solidFill>
                  <a:srgbClr val="000000"/>
                </a:solidFill>
                <a:latin typeface="Arial" panose="020B0604020202020204" pitchFamily="34" charset="0"/>
                <a:cs typeface="Arial" panose="020B0604020202020204" pitchFamily="34" charset="0"/>
              </a:rPr>
              <a:t> your interest, and where you see yourself contributing. What approach will you take? Consider the kinds of skills you will need (but don’t have yet) to succeed in that career.</a:t>
            </a:r>
          </a:p>
          <a:p>
            <a:pPr marL="457200" indent="-457200">
              <a:buAutoNum type="arabicPeriod"/>
            </a:pPr>
            <a:r>
              <a:rPr lang="en-US" sz="1200" dirty="0">
                <a:solidFill>
                  <a:srgbClr val="000000"/>
                </a:solidFill>
                <a:latin typeface="Arial" panose="020B0604020202020204" pitchFamily="34" charset="0"/>
                <a:cs typeface="Arial" panose="020B0604020202020204" pitchFamily="34" charset="0"/>
              </a:rPr>
              <a:t>If you need some coursework or other training in the F99 phase to prepare you for the K00 phase, plan for this in the “Activities planned” part of the Fellowship Applicant section.</a:t>
            </a:r>
            <a:endParaRPr lang="en-US" sz="12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24</a:t>
            </a:fld>
            <a:endParaRPr lang="en-US"/>
          </a:p>
        </p:txBody>
      </p:sp>
    </p:spTree>
    <p:extLst>
      <p:ext uri="{BB962C8B-B14F-4D97-AF65-F5344CB8AC3E}">
        <p14:creationId xmlns:p14="http://schemas.microsoft.com/office/powerpoint/2010/main" val="2362454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Sponsor statement is written by your sponsor and co-sponsors. There are 5 parts.</a:t>
            </a: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Research Support Available</a:t>
            </a:r>
            <a:r>
              <a:rPr lang="en-US" sz="1200" dirty="0">
                <a:solidFill>
                  <a:srgbClr val="000000"/>
                </a:solidFill>
                <a:latin typeface="Arial" panose="020B0604020202020204" pitchFamily="34" charset="0"/>
                <a:cs typeface="Arial" panose="020B0604020202020204" pitchFamily="34" charset="0"/>
              </a:rPr>
              <a:t>: list all current and pending research and research training support </a:t>
            </a:r>
            <a:r>
              <a:rPr lang="en-US" sz="1200" b="1" dirty="0">
                <a:solidFill>
                  <a:srgbClr val="000000"/>
                </a:solidFill>
                <a:latin typeface="Arial" panose="020B0604020202020204" pitchFamily="34" charset="0"/>
                <a:cs typeface="Arial" panose="020B0604020202020204" pitchFamily="34" charset="0"/>
              </a:rPr>
              <a:t>specifically available </a:t>
            </a:r>
            <a:r>
              <a:rPr lang="en-US" sz="1200" dirty="0">
                <a:solidFill>
                  <a:srgbClr val="000000"/>
                </a:solidFill>
                <a:latin typeface="Arial" panose="020B0604020202020204" pitchFamily="34" charset="0"/>
                <a:cs typeface="Arial" panose="020B0604020202020204" pitchFamily="34" charset="0"/>
              </a:rPr>
              <a:t>for this particular training fellowship. If the sponsor’s research support will end prior to the end of the proposed training period or sponsor has no funding currently, </a:t>
            </a:r>
            <a:r>
              <a:rPr lang="en-US" sz="1200" dirty="0">
                <a:solidFill>
                  <a:srgbClr val="C10000"/>
                </a:solidFill>
                <a:latin typeface="Arial" panose="020B0604020202020204" pitchFamily="34" charset="0"/>
                <a:cs typeface="Arial" panose="020B0604020202020204" pitchFamily="34" charset="0"/>
              </a:rPr>
              <a:t>the sponsor should provide a contingency plan for how the fellow’s research will be supported.</a:t>
            </a: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Previous Fellows/Trainees</a:t>
            </a:r>
            <a:r>
              <a:rPr lang="en-US" sz="1200" dirty="0">
                <a:solidFill>
                  <a:srgbClr val="000000"/>
                </a:solidFill>
                <a:latin typeface="Arial" panose="020B0604020202020204" pitchFamily="34" charset="0"/>
                <a:cs typeface="Arial" panose="020B0604020202020204" pitchFamily="34" charset="0"/>
              </a:rPr>
              <a:t>: Give the total number of predoctoral and postdoctoral individuals previously sponsored. Select up to five that are representative and, for those five, provide information on time spent in the lab, their present employing organizations, and position titles or occupations.</a:t>
            </a: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Training Plan, Environment, Research Facilities</a:t>
            </a:r>
            <a:r>
              <a:rPr lang="en-US" sz="1200" dirty="0">
                <a:solidFill>
                  <a:srgbClr val="000000"/>
                </a:solidFill>
                <a:latin typeface="Arial" panose="020B0604020202020204" pitchFamily="34" charset="0"/>
                <a:cs typeface="Arial" panose="020B0604020202020204" pitchFamily="34" charset="0"/>
              </a:rPr>
              <a:t>: Describe the research training plan that the sponsor has developed </a:t>
            </a:r>
            <a:r>
              <a:rPr lang="en-US" sz="1200" u="sng" dirty="0">
                <a:solidFill>
                  <a:srgbClr val="000000"/>
                </a:solidFill>
                <a:latin typeface="Arial" panose="020B0604020202020204" pitchFamily="34" charset="0"/>
                <a:cs typeface="Arial" panose="020B0604020202020204" pitchFamily="34" charset="0"/>
              </a:rPr>
              <a:t>specifically</a:t>
            </a:r>
            <a:r>
              <a:rPr lang="en-US" sz="1200" dirty="0">
                <a:solidFill>
                  <a:srgbClr val="000000"/>
                </a:solidFill>
                <a:latin typeface="Arial" panose="020B0604020202020204" pitchFamily="34" charset="0"/>
                <a:cs typeface="Arial" panose="020B0604020202020204" pitchFamily="34" charset="0"/>
              </a:rPr>
              <a:t> for the Fellowship candidate. This should be individualized for the candidate, keeping in mind his/her strengths and any gaps and needed skills. Include items such as classes, seminars, opportunities for interaction with other groups and scientists, and professional skills development opportunities. Describe the research environment and available research facilities and equipment. Indicate the relationship of the proposed research training to the candidate's career goals.</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Describe the skills and techniques that the applicant will learn. Relate these to the applicant’s career goals. If a sponsor team is proposed, this plan should describe the role of each sponsor and how they will communicate and coordinate their efforts to mentor the candidate effectively.</a:t>
            </a:r>
          </a:p>
          <a:p>
            <a:pPr marL="342900" indent="-342900">
              <a:buFont typeface="Arial" panose="020B0604020202020204" pitchFamily="34" charset="0"/>
              <a:buChar char="•"/>
            </a:pPr>
            <a:r>
              <a:rPr lang="en-US" sz="1200" dirty="0">
                <a:solidFill>
                  <a:srgbClr val="C10000"/>
                </a:solidFill>
                <a:latin typeface="Arial" panose="020B0604020202020204" pitchFamily="34" charset="0"/>
                <a:cs typeface="Arial" panose="020B0604020202020204" pitchFamily="34" charset="0"/>
              </a:rPr>
              <a:t>The training plan should facilitate the candidate's transition to the next stage of his/her career.</a:t>
            </a: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Total # of trainees to be supervised in the lab at this time</a:t>
            </a:r>
            <a:r>
              <a:rPr lang="en-US" sz="1200" dirty="0">
                <a:solidFill>
                  <a:srgbClr val="000000"/>
                </a:solidFill>
                <a:latin typeface="Arial" panose="020B0604020202020204" pitchFamily="34" charset="0"/>
                <a:cs typeface="Arial" panose="020B0604020202020204" pitchFamily="34" charset="0"/>
              </a:rPr>
              <a:t>. Describe how often sponsor meets with the candidate.</a:t>
            </a: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Candidate's Qualifications and Potential for a Research Career</a:t>
            </a:r>
            <a:r>
              <a:rPr lang="en-US" sz="1200" dirty="0">
                <a:solidFill>
                  <a:srgbClr val="000000"/>
                </a:solidFill>
                <a:latin typeface="Arial" panose="020B0604020202020204" pitchFamily="34" charset="0"/>
                <a:cs typeface="Arial" panose="020B0604020202020204" pitchFamily="34" charset="0"/>
              </a:rPr>
              <a:t>: Describes how the Fellowship candidate is suited for this research training opportunity based on his/her academic record and research experience level, including how the research training plan, and sponsor’s own expertise will assist in producing an independent researcher.</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Letters of Support </a:t>
            </a:r>
            <a:r>
              <a:rPr lang="en-US" sz="1200" dirty="0">
                <a:solidFill>
                  <a:srgbClr val="000000"/>
                </a:solidFill>
                <a:latin typeface="Arial" panose="020B0604020202020204" pitchFamily="34" charset="0"/>
                <a:cs typeface="Arial" panose="020B0604020202020204" pitchFamily="34" charset="0"/>
              </a:rPr>
              <a:t>are not the same as </a:t>
            </a:r>
            <a:r>
              <a:rPr lang="en-US" sz="1200" u="sng" dirty="0">
                <a:solidFill>
                  <a:srgbClr val="000000"/>
                </a:solidFill>
                <a:latin typeface="Arial" panose="020B0604020202020204" pitchFamily="34" charset="0"/>
                <a:cs typeface="Arial" panose="020B0604020202020204" pitchFamily="34" charset="0"/>
              </a:rPr>
              <a:t>letters of reference </a:t>
            </a:r>
            <a:r>
              <a:rPr lang="en-US" sz="1200" dirty="0">
                <a:solidFill>
                  <a:srgbClr val="000000"/>
                </a:solidFill>
                <a:latin typeface="Arial" panose="020B0604020202020204" pitchFamily="34" charset="0"/>
                <a:cs typeface="Arial" panose="020B0604020202020204" pitchFamily="34" charset="0"/>
              </a:rPr>
              <a:t>– they should simply state what the person will </a:t>
            </a:r>
            <a:r>
              <a:rPr lang="en-US" sz="1200" b="1" u="sng" dirty="0">
                <a:solidFill>
                  <a:srgbClr val="FF0000"/>
                </a:solidFill>
                <a:latin typeface="Arial" panose="020B0604020202020204" pitchFamily="34" charset="0"/>
                <a:cs typeface="Arial" panose="020B0604020202020204" pitchFamily="34" charset="0"/>
              </a:rPr>
              <a:t>provide to the project </a:t>
            </a:r>
            <a:r>
              <a:rPr lang="en-US" sz="1200" dirty="0">
                <a:solidFill>
                  <a:srgbClr val="000000"/>
                </a:solidFill>
                <a:latin typeface="Arial" panose="020B0604020202020204" pitchFamily="34" charset="0"/>
                <a:cs typeface="Arial" panose="020B0604020202020204" pitchFamily="34" charset="0"/>
              </a:rPr>
              <a:t>(reagent/expertise, etc.) 6 pages total.</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Collaborators </a:t>
            </a:r>
            <a:r>
              <a:rPr lang="en-US" sz="1200" dirty="0" err="1">
                <a:solidFill>
                  <a:srgbClr val="000000"/>
                </a:solidFill>
                <a:latin typeface="Arial" panose="020B0604020202020204" pitchFamily="34" charset="0"/>
                <a:cs typeface="Arial" panose="020B0604020202020204" pitchFamily="34" charset="0"/>
              </a:rPr>
              <a:t>biosketches</a:t>
            </a:r>
            <a:r>
              <a:rPr lang="en-US" sz="1200" dirty="0">
                <a:solidFill>
                  <a:srgbClr val="000000"/>
                </a:solidFill>
                <a:latin typeface="Arial" panose="020B0604020202020204" pitchFamily="34" charset="0"/>
                <a:cs typeface="Arial" panose="020B0604020202020204" pitchFamily="34" charset="0"/>
              </a:rPr>
              <a:t> may be included as key personnel (recommend you do this). Again, it helps if they adjust their personal statements to their roles on the fellowship project.</a:t>
            </a: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AutoNum type="arabicPeriod"/>
            </a:pPr>
            <a:r>
              <a:rPr lang="en-US" sz="1200" u="sng" dirty="0">
                <a:solidFill>
                  <a:srgbClr val="FF0000"/>
                </a:solidFill>
                <a:latin typeface="Arial" panose="020B0604020202020204" pitchFamily="34" charset="0"/>
                <a:cs typeface="Arial" panose="020B0604020202020204" pitchFamily="34" charset="0"/>
              </a:rPr>
              <a:t>Lack of a track record of mentoring, weak history or no current grant funding:</a:t>
            </a:r>
            <a:r>
              <a:rPr lang="en-US" sz="1200" dirty="0">
                <a:solidFill>
                  <a:srgbClr val="000000"/>
                </a:solidFill>
                <a:latin typeface="Arial" panose="020B0604020202020204" pitchFamily="34" charset="0"/>
                <a:cs typeface="Arial" panose="020B0604020202020204" pitchFamily="34" charset="0"/>
              </a:rPr>
              <a:t> REMEMBER these are part of the review criteria – you will likely be at a disadvantage. </a:t>
            </a:r>
          </a:p>
          <a:p>
            <a:pPr marL="457200" indent="-457200">
              <a:buAutoNum type="arabicPeriod"/>
            </a:pPr>
            <a:r>
              <a:rPr lang="en-US" sz="1200" dirty="0">
                <a:solidFill>
                  <a:srgbClr val="000000"/>
                </a:solidFill>
                <a:latin typeface="Arial" panose="020B0604020202020204" pitchFamily="34" charset="0"/>
                <a:cs typeface="Arial" panose="020B0604020202020204" pitchFamily="34" charset="0"/>
              </a:rPr>
              <a:t>To mitigate weaknesses in this part, be sure the training plan is well written and detailed, and customized for you.</a:t>
            </a:r>
          </a:p>
          <a:p>
            <a:pPr marL="457200" indent="-457200">
              <a:buAutoNum type="arabicPeriod"/>
            </a:pPr>
            <a:r>
              <a:rPr lang="en-US" sz="1200" dirty="0">
                <a:solidFill>
                  <a:srgbClr val="000000"/>
                </a:solidFill>
                <a:latin typeface="Arial" panose="020B0604020202020204" pitchFamily="34" charset="0"/>
                <a:cs typeface="Arial" panose="020B0604020202020204" pitchFamily="34" charset="0"/>
              </a:rPr>
              <a:t>Do not add a co-sponsor just to shore up the primary sponsor “on paper.” Add a co-sponsor only if the person meets a key need that your sponsor does not provide. the co-sponsor’s role should be clearly defined, the involvement should be substantive, and interactions with the candidate should be regular. Is there already an established collaboration between sponsor/co-sponsor? Do the planned activities and career goals warrant the co-sponsor’s participation?</a:t>
            </a:r>
          </a:p>
          <a:p>
            <a:pPr marL="457200" indent="-457200">
              <a:buAutoNum type="arabicPeriod"/>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6 pages includes the information from All sponsors/co-sponsors combined. It may be written by the primary sponsor, by both together (“we”) or with separately written parts by each sponsor. But the information from all Sponsor and co-Sponsor must be covered within the 6 pages.</a:t>
            </a:r>
          </a:p>
          <a:p>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Reviewers look to see if the co-sponsor involvement is well-justified and integrated into the overall plan, or if it is just window dressing. Reviewers also look to see that the sponsor’s training plan for you reinforces your career goals and activities.</a:t>
            </a:r>
          </a:p>
          <a:p>
            <a:r>
              <a:rPr lang="en-US" sz="1200" dirty="0">
                <a:solidFill>
                  <a:srgbClr val="00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Be sure all of the sections support the same overall story. </a:t>
            </a:r>
            <a:r>
              <a:rPr lang="en-US" sz="1200" dirty="0">
                <a:latin typeface="Arial" panose="020B0604020202020204" pitchFamily="34" charset="0"/>
                <a:cs typeface="Arial" panose="020B0604020202020204" pitchFamily="34" charset="0"/>
              </a:rPr>
              <a:t>Disconnects between the candidate and sponsor sections generally review very badly.</a:t>
            </a:r>
          </a:p>
          <a:p>
            <a:pPr marL="457200" indent="-457200">
              <a:buAutoNum type="arabicPeriod"/>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25</a:t>
            </a:fld>
            <a:endParaRPr lang="en-US"/>
          </a:p>
        </p:txBody>
      </p:sp>
    </p:spTree>
    <p:extLst>
      <p:ext uri="{BB962C8B-B14F-4D97-AF65-F5344CB8AC3E}">
        <p14:creationId xmlns:p14="http://schemas.microsoft.com/office/powerpoint/2010/main" val="312854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This is how review works: 3 reviewers are assigned to your application. Each provides a number from 1 – 9 (1 is best) for the 3 individual review criteria and then they provide a preliminary overall impact score. This happens before the study section meets.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overall score is NOT an average of the 3 individual review criteria scores.</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At the review meeting, reviewers who are in conflict of interest step out of the room when an application comes up for review.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Those applications with the better (meaning lower) average preliminary overall impact scores are discussed. Reviewers may also ask for any application to be rescued and reviewed. When the discussion </a:t>
            </a:r>
            <a:r>
              <a:rPr lang="en-US" sz="1200" dirty="0">
                <a:solidFill>
                  <a:srgbClr val="FF0000"/>
                </a:solidFill>
                <a:latin typeface="Arial" panose="020B0604020202020204" pitchFamily="34" charset="0"/>
                <a:cs typeface="Arial" panose="020B0604020202020204" pitchFamily="34" charset="0"/>
              </a:rPr>
              <a:t>in the Study Section </a:t>
            </a:r>
            <a:r>
              <a:rPr lang="en-US" sz="1200" dirty="0">
                <a:solidFill>
                  <a:srgbClr val="000000"/>
                </a:solidFill>
                <a:latin typeface="Arial" panose="020B0604020202020204" pitchFamily="34" charset="0"/>
                <a:cs typeface="Arial" panose="020B0604020202020204" pitchFamily="34" charset="0"/>
              </a:rPr>
              <a:t>is over, </a:t>
            </a:r>
            <a:r>
              <a:rPr lang="en-US" sz="1200" b="1" u="sng" dirty="0">
                <a:solidFill>
                  <a:srgbClr val="000000"/>
                </a:solidFill>
                <a:latin typeface="Arial" panose="020B0604020202020204" pitchFamily="34" charset="0"/>
                <a:cs typeface="Arial" panose="020B0604020202020204" pitchFamily="34" charset="0"/>
              </a:rPr>
              <a:t>every member </a:t>
            </a:r>
            <a:r>
              <a:rPr lang="en-US" sz="1200" dirty="0">
                <a:solidFill>
                  <a:srgbClr val="000000"/>
                </a:solidFill>
                <a:latin typeface="Arial" panose="020B0604020202020204" pitchFamily="34" charset="0"/>
                <a:cs typeface="Arial" panose="020B0604020202020204" pitchFamily="34" charset="0"/>
              </a:rPr>
              <a:t>of the study section in the room votes on a final impact score. Those final scores are eventually averaged and multiplied by 10 - that is the score you receive.</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For fellowship and career development grants, the whole is often greater than the sum of the parts. </a:t>
            </a:r>
            <a:r>
              <a:rPr lang="en-US" sz="1200" dirty="0">
                <a:solidFill>
                  <a:srgbClr val="C10000"/>
                </a:solidFill>
                <a:latin typeface="Arial" panose="020B0604020202020204" pitchFamily="34" charset="0"/>
                <a:cs typeface="Arial" panose="020B0604020202020204" pitchFamily="34" charset="0"/>
              </a:rPr>
              <a:t>Reviewers look to see whether each section of the application connects well to the overall goal. </a:t>
            </a:r>
            <a:r>
              <a:rPr lang="en-US" sz="1200" dirty="0">
                <a:solidFill>
                  <a:srgbClr val="000000"/>
                </a:solidFill>
                <a:latin typeface="Arial" panose="020B0604020202020204" pitchFamily="34" charset="0"/>
                <a:cs typeface="Arial" panose="020B0604020202020204" pitchFamily="34" charset="0"/>
              </a:rPr>
              <a:t>Use this to your advantage – one section should reinforce and not contradict what is in the other sections. Reviewers want to see that the application is well-thought out, and that the sections and other components are well-integrated and part of a greater plan.</a:t>
            </a: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Fellowship review criteria</a:t>
            </a:r>
            <a:endParaRPr lang="en-US" sz="12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0" lang="en-US" altLang="en-US" sz="1200" b="1" i="0" u="none" strike="noStrike" cap="none" normalizeH="0" baseline="0" dirty="0">
                <a:ln>
                  <a:noFill/>
                </a:ln>
                <a:solidFill>
                  <a:srgbClr val="FF0000"/>
                </a:solidFill>
                <a:effectLst/>
                <a:cs typeface="Arial" panose="020B0604020202020204" pitchFamily="34" charset="0"/>
              </a:rPr>
              <a:t>Candidate's Goals, Preparedness and Potential</a:t>
            </a:r>
            <a:r>
              <a:rPr lang="en-US" sz="1200" b="0" u="none" strike="noStrike" kern="1200" dirty="0">
                <a:solidFill>
                  <a:schemeClr val="tx1"/>
                </a:solidFill>
                <a:effectLst/>
                <a:latin typeface="+mn-lt"/>
                <a:ea typeface="+mn-ea"/>
                <a:cs typeface="+mn-cs"/>
              </a:rPr>
              <a:t>: Assesses the fellow’s academic record, research experience, and potential to develop as an independent biomedical researcher.</a:t>
            </a:r>
            <a:r>
              <a:rPr lang="en-US" dirty="0"/>
              <a:t> [</a:t>
            </a:r>
            <a:r>
              <a:rPr lang="en-US" dirty="0">
                <a:hlinkClick r:id="rId3"/>
              </a:rPr>
              <a:t>1</a:t>
            </a:r>
            <a:r>
              <a:rPr lang="en-US" dirty="0"/>
              <a:t>, </a:t>
            </a:r>
            <a:r>
              <a:rPr lang="en-US" dirty="0">
                <a:hlinkClick r:id="rId4"/>
              </a:rPr>
              <a:t>2</a:t>
            </a:r>
            <a:r>
              <a:rPr lang="en-US" dirty="0"/>
              <a:t>]</a:t>
            </a:r>
          </a:p>
          <a:p>
            <a:pPr marL="342900" indent="-342900">
              <a:buFont typeface="Arial" panose="020B0604020202020204" pitchFamily="34" charset="0"/>
              <a:buChar char="•"/>
            </a:pPr>
            <a:r>
              <a:rPr lang="en-US" sz="1200" b="1" u="none" strike="noStrike" kern="1200" dirty="0">
                <a:solidFill>
                  <a:schemeClr val="tx1"/>
                </a:solidFill>
                <a:effectLst/>
                <a:latin typeface="+mn-lt"/>
                <a:ea typeface="+mn-ea"/>
                <a:cs typeface="+mn-cs"/>
              </a:rPr>
              <a:t>Research Training Plan</a:t>
            </a:r>
            <a:r>
              <a:rPr lang="en-US" sz="1200" b="0" u="none" strike="noStrike" kern="1200" dirty="0">
                <a:solidFill>
                  <a:schemeClr val="tx1"/>
                </a:solidFill>
                <a:effectLst/>
                <a:latin typeface="+mn-lt"/>
                <a:ea typeface="+mn-ea"/>
                <a:cs typeface="+mn-cs"/>
              </a:rPr>
              <a:t>: Evaluates the scientific merit of the project, its rigor, feasibility, and its appropriateness as a training vehicle.</a:t>
            </a:r>
            <a:r>
              <a:rPr lang="en-US" dirty="0"/>
              <a:t> [</a:t>
            </a:r>
            <a:r>
              <a:rPr lang="en-US" dirty="0">
                <a:hlinkClick r:id="rId5"/>
              </a:rPr>
              <a:t>1</a:t>
            </a:r>
            <a:r>
              <a:rPr lang="en-US" dirty="0"/>
              <a:t>, </a:t>
            </a:r>
            <a:r>
              <a:rPr lang="en-US" dirty="0">
                <a:hlinkClick r:id="rId3"/>
              </a:rPr>
              <a:t>2</a:t>
            </a:r>
            <a:r>
              <a:rPr lang="en-US" dirty="0"/>
              <a:t>, </a:t>
            </a:r>
            <a:r>
              <a:rPr lang="en-US" dirty="0">
                <a:hlinkClick r:id="rId4"/>
              </a:rPr>
              <a:t>3</a:t>
            </a:r>
            <a:r>
              <a:rPr lang="en-US" dirty="0"/>
              <a:t>, </a:t>
            </a:r>
            <a:r>
              <a:rPr lang="en-US" dirty="0">
                <a:hlinkClick r:id="rId6"/>
              </a:rPr>
              <a:t>4</a:t>
            </a:r>
            <a:r>
              <a:rPr lang="en-US" dirty="0"/>
              <a:t>]</a:t>
            </a:r>
          </a:p>
          <a:p>
            <a:pPr marL="342900" indent="-342900">
              <a:buFont typeface="Arial" panose="020B0604020202020204" pitchFamily="34" charset="0"/>
              <a:buChar char="•"/>
            </a:pPr>
            <a:r>
              <a:rPr kumimoji="0" lang="en-US" altLang="en-US" sz="1200" b="1" i="0" u="none" strike="noStrike" cap="none" normalizeH="0" baseline="0" dirty="0">
                <a:ln>
                  <a:noFill/>
                </a:ln>
                <a:solidFill>
                  <a:srgbClr val="FF0000"/>
                </a:solidFill>
                <a:effectLst/>
                <a:cs typeface="Arial" panose="020B0604020202020204" pitchFamily="34" charset="0"/>
              </a:rPr>
              <a:t>Commitment to Candidate, Mentoring and Training Environment</a:t>
            </a:r>
            <a:r>
              <a:rPr lang="en-US" sz="1200" b="0" u="none" strike="noStrike" kern="1200" dirty="0">
                <a:solidFill>
                  <a:schemeClr val="tx1"/>
                </a:solidFill>
                <a:effectLst/>
                <a:latin typeface="+mn-lt"/>
                <a:ea typeface="+mn-ea"/>
                <a:cs typeface="+mn-cs"/>
              </a:rPr>
              <a:t>: Evaluates the quality of the sponsor's mentoring plan, the sponsor's track record, and the institutional resources dedicated to the fellow’s success.</a:t>
            </a:r>
            <a:r>
              <a:rPr lang="en-US" dirty="0"/>
              <a:t> [</a:t>
            </a:r>
            <a:r>
              <a:rPr lang="en-US" dirty="0">
                <a:hlinkClick r:id="rId7"/>
              </a:rPr>
              <a:t>1</a:t>
            </a:r>
            <a:r>
              <a:rPr lang="en-US" dirty="0"/>
              <a:t>, </a:t>
            </a:r>
            <a:r>
              <a:rPr lang="en-US" dirty="0">
                <a:hlinkClick r:id="rId3"/>
              </a:rPr>
              <a:t>2</a:t>
            </a:r>
            <a:r>
              <a:rPr lang="en-US" dirty="0"/>
              <a: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26</a:t>
            </a:fld>
            <a:endParaRPr lang="en-US"/>
          </a:p>
        </p:txBody>
      </p:sp>
    </p:spTree>
    <p:extLst>
      <p:ext uri="{BB962C8B-B14F-4D97-AF65-F5344CB8AC3E}">
        <p14:creationId xmlns:p14="http://schemas.microsoft.com/office/powerpoint/2010/main" val="3420613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200" b="1" i="0" u="none" strike="noStrike" cap="none" normalizeH="0" baseline="0" dirty="0">
              <a:ln>
                <a:noFill/>
              </a:ln>
              <a:solidFill>
                <a:srgbClr val="FF0000"/>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Arial" panose="020B0604020202020204" pitchFamily="34" charset="0"/>
              </a:rPr>
              <a:t>Differences in Review Criteria Between F99/K00 &amp; F31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cap="none" normalizeH="0" baseline="0" dirty="0">
                <a:ln>
                  <a:noFill/>
                </a:ln>
                <a:solidFill>
                  <a:srgbClr val="FF0000"/>
                </a:solidFill>
                <a:effectLst/>
                <a:cs typeface="Arial" panose="020B0604020202020204" pitchFamily="34" charset="0"/>
              </a:rPr>
              <a:t>Candidate's Goals, Preparedness and Potential</a:t>
            </a:r>
            <a:r>
              <a:rPr lang="en-US" sz="1200" dirty="0">
                <a:solidFill>
                  <a:srgbClr val="FF0000"/>
                </a:solidFill>
                <a:latin typeface="Arial" panose="020B0604020202020204" pitchFamily="34" charset="0"/>
              </a:rPr>
              <a:t>:</a:t>
            </a:r>
            <a:endParaRPr lang="en-US" sz="1200" dirty="0">
              <a:solidFill>
                <a:srgbClr val="000000"/>
              </a:solidFill>
              <a:latin typeface="Arial" panose="020B0604020202020204" pitchFamily="34" charset="0"/>
            </a:endParaRPr>
          </a:p>
          <a:p>
            <a:pPr marL="0" indent="0">
              <a:buFont typeface="Arial" panose="020B0604020202020204" pitchFamily="34" charset="0"/>
              <a:buNone/>
            </a:pPr>
            <a:r>
              <a:rPr lang="en-US" sz="1200" dirty="0">
                <a:solidFill>
                  <a:srgbClr val="FF0000"/>
                </a:solidFill>
                <a:latin typeface="Arial" panose="020B0604020202020204" pitchFamily="34" charset="0"/>
              </a:rPr>
              <a:t>1. </a:t>
            </a:r>
            <a:r>
              <a:rPr lang="en-US" sz="1200" dirty="0">
                <a:solidFill>
                  <a:srgbClr val="000000"/>
                </a:solidFill>
                <a:latin typeface="Arial" panose="020B0604020202020204" pitchFamily="34" charset="0"/>
              </a:rPr>
              <a:t> Reviewers evaluate plans to monitor the progress in research &amp; career development for </a:t>
            </a:r>
            <a:r>
              <a:rPr lang="en-US" sz="1200" u="sng" dirty="0">
                <a:solidFill>
                  <a:srgbClr val="000000"/>
                </a:solidFill>
                <a:latin typeface="Arial" panose="020B0604020202020204" pitchFamily="34" charset="0"/>
              </a:rPr>
              <a:t>both phases </a:t>
            </a:r>
            <a:r>
              <a:rPr lang="en-US" sz="1200" dirty="0">
                <a:solidFill>
                  <a:srgbClr val="000000"/>
                </a:solidFill>
                <a:latin typeface="Arial" panose="020B0604020202020204" pitchFamily="34" charset="0"/>
              </a:rPr>
              <a:t>and the professional skills milestones for transitioning to K00.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F0000"/>
                </a:solidFill>
                <a:latin typeface="Arial" panose="020B0604020202020204" pitchFamily="34" charset="0"/>
              </a:rPr>
              <a:t>Research Training Plan</a:t>
            </a:r>
            <a:r>
              <a:rPr lang="en-US" sz="1200" dirty="0">
                <a:solidFill>
                  <a:srgbClr val="000000"/>
                </a:solidFill>
                <a:latin typeface="Arial" panose="020B0604020202020204" pitchFamily="34" charset="0"/>
              </a:rPr>
              <a:t>: Reviewers want details and milestones for both phases! Use your timeline in the fellowship applicant section wisely to reinforce the research plan and integrate it with professional development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cap="none" normalizeH="0" baseline="0" dirty="0">
                <a:ln>
                  <a:noFill/>
                </a:ln>
                <a:solidFill>
                  <a:srgbClr val="FF0000"/>
                </a:solidFill>
                <a:effectLst/>
                <a:cs typeface="Arial" panose="020B0604020202020204" pitchFamily="34" charset="0"/>
              </a:rPr>
              <a:t>Commitment to Candidate, Mentoring and Training Environment</a:t>
            </a:r>
            <a:r>
              <a:rPr lang="en-US" sz="1200" dirty="0">
                <a:solidFill>
                  <a:srgbClr val="FF0000"/>
                </a:solidFill>
                <a:latin typeface="Arial" panose="020B0604020202020204" pitchFamily="34" charset="0"/>
              </a:rPr>
              <a:t>:</a:t>
            </a:r>
          </a:p>
          <a:p>
            <a:pPr marL="228600" indent="-228600">
              <a:buFont typeface="Arial" panose="020B0604020202020204" pitchFamily="34" charset="0"/>
              <a:buAutoNum type="arabicPeriod"/>
            </a:pPr>
            <a:r>
              <a:rPr lang="en-US" sz="1200" dirty="0" err="1">
                <a:solidFill>
                  <a:srgbClr val="000000"/>
                </a:solidFill>
                <a:latin typeface="Arial" panose="020B0604020202020204" pitchFamily="34" charset="0"/>
              </a:rPr>
              <a:t>Biosketch</a:t>
            </a:r>
            <a:r>
              <a:rPr lang="en-US" sz="1200" dirty="0">
                <a:solidFill>
                  <a:srgbClr val="000000"/>
                </a:solidFill>
                <a:latin typeface="Arial" panose="020B0604020202020204" pitchFamily="34" charset="0"/>
              </a:rPr>
              <a:t> and current sponsor statement are important but also the plan to identify a good K00 mentor, and how you describe the type of mentor and institution you seek for the K00 phase.</a:t>
            </a:r>
          </a:p>
          <a:p>
            <a:pPr marL="228600" indent="-228600">
              <a:buFont typeface="Arial" panose="020B0604020202020204" pitchFamily="34" charset="0"/>
              <a:buAutoNum type="arabicPeriod"/>
            </a:pPr>
            <a:r>
              <a:rPr lang="en-US" sz="1200" dirty="0">
                <a:solidFill>
                  <a:srgbClr val="FF0000"/>
                </a:solidFill>
                <a:latin typeface="Arial" panose="020B0604020202020204" pitchFamily="34" charset="0"/>
              </a:rPr>
              <a:t>Institutional Environment</a:t>
            </a:r>
            <a:r>
              <a:rPr lang="en-US" sz="1200" dirty="0">
                <a:solidFill>
                  <a:srgbClr val="000000"/>
                </a:solidFill>
                <a:latin typeface="Arial" panose="020B0604020202020204" pitchFamily="34" charset="0"/>
              </a:rPr>
              <a:t>: there is a specific section about the F99 phase, but when scoring, reviewers also evaluate the postdoc plans. Reviewers want to see your ambition here, to reach out for the best mentor in the best institution. The F99/K00 is an elite program meant to pick those who want to excel in the next phase. But you do not need to be at a high-powered lab/institution for your PhD to get an award.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Arial" panose="020B0604020202020204" pitchFamily="34" charset="0"/>
            </a:endParaRPr>
          </a:p>
          <a:p>
            <a:endParaRPr lang="en-US" dirty="0"/>
          </a:p>
          <a:p>
            <a:r>
              <a:rPr lang="en-US" u="sng" dirty="0"/>
              <a:t>Fellowship review criteria</a:t>
            </a:r>
          </a:p>
          <a:p>
            <a:pPr marL="342900" indent="-342900">
              <a:buFont typeface="Arial" panose="020B0604020202020204" pitchFamily="34" charset="0"/>
              <a:buChar char="•"/>
            </a:pPr>
            <a:r>
              <a:rPr kumimoji="0" lang="en-US" altLang="en-US" sz="1200" b="1" i="0" u="none" strike="noStrike" cap="none" normalizeH="0" baseline="0" dirty="0">
                <a:ln>
                  <a:noFill/>
                </a:ln>
                <a:solidFill>
                  <a:srgbClr val="FF0000"/>
                </a:solidFill>
                <a:effectLst/>
                <a:cs typeface="Arial" panose="020B0604020202020204" pitchFamily="34" charset="0"/>
              </a:rPr>
              <a:t>Candidate's Goals, Preparedness and Potential</a:t>
            </a:r>
            <a:r>
              <a:rPr lang="en-US" sz="1200" b="0" u="none" strike="noStrike" kern="1200" dirty="0">
                <a:solidFill>
                  <a:schemeClr val="tx1"/>
                </a:solidFill>
                <a:effectLst/>
                <a:latin typeface="+mn-lt"/>
                <a:ea typeface="+mn-ea"/>
                <a:cs typeface="+mn-cs"/>
              </a:rPr>
              <a:t>: Assesses the fellow’s academic record, research experience, and potential to develop as an independent biomedical researcher.</a:t>
            </a:r>
            <a:r>
              <a:rPr lang="en-US" dirty="0"/>
              <a:t> [</a:t>
            </a:r>
            <a:r>
              <a:rPr lang="en-US" dirty="0">
                <a:hlinkClick r:id="rId3"/>
              </a:rPr>
              <a:t>1</a:t>
            </a:r>
            <a:r>
              <a:rPr lang="en-US" dirty="0"/>
              <a:t>, </a:t>
            </a:r>
            <a:r>
              <a:rPr lang="en-US" dirty="0">
                <a:hlinkClick r:id="rId4"/>
              </a:rPr>
              <a:t>2</a:t>
            </a:r>
            <a:r>
              <a:rPr lang="en-US" dirty="0"/>
              <a:t>]</a:t>
            </a:r>
          </a:p>
          <a:p>
            <a:pPr marL="342900" indent="-342900">
              <a:buFont typeface="Arial" panose="020B0604020202020204" pitchFamily="34" charset="0"/>
              <a:buChar char="•"/>
            </a:pPr>
            <a:r>
              <a:rPr lang="en-US" sz="1200" b="1" u="none" strike="noStrike" kern="1200" dirty="0">
                <a:solidFill>
                  <a:schemeClr val="tx1"/>
                </a:solidFill>
                <a:effectLst/>
                <a:latin typeface="+mn-lt"/>
                <a:ea typeface="+mn-ea"/>
                <a:cs typeface="+mn-cs"/>
              </a:rPr>
              <a:t>Research Training Plan</a:t>
            </a:r>
            <a:r>
              <a:rPr lang="en-US" sz="1200" b="0" u="none" strike="noStrike" kern="1200" dirty="0">
                <a:solidFill>
                  <a:schemeClr val="tx1"/>
                </a:solidFill>
                <a:effectLst/>
                <a:latin typeface="+mn-lt"/>
                <a:ea typeface="+mn-ea"/>
                <a:cs typeface="+mn-cs"/>
              </a:rPr>
              <a:t>: Evaluates the scientific merit of the project, its rigor, feasibility, and its appropriateness as a training vehicle.</a:t>
            </a:r>
            <a:r>
              <a:rPr lang="en-US" dirty="0"/>
              <a:t> [</a:t>
            </a:r>
            <a:r>
              <a:rPr lang="en-US" dirty="0">
                <a:hlinkClick r:id="rId5"/>
              </a:rPr>
              <a:t>1</a:t>
            </a:r>
            <a:r>
              <a:rPr lang="en-US" dirty="0"/>
              <a:t>, </a:t>
            </a:r>
            <a:r>
              <a:rPr lang="en-US" dirty="0">
                <a:hlinkClick r:id="rId3"/>
              </a:rPr>
              <a:t>2</a:t>
            </a:r>
            <a:r>
              <a:rPr lang="en-US" dirty="0"/>
              <a:t>, </a:t>
            </a:r>
            <a:r>
              <a:rPr lang="en-US" dirty="0">
                <a:hlinkClick r:id="rId4"/>
              </a:rPr>
              <a:t>3</a:t>
            </a:r>
            <a:r>
              <a:rPr lang="en-US" dirty="0"/>
              <a:t>, </a:t>
            </a:r>
            <a:r>
              <a:rPr lang="en-US" dirty="0">
                <a:hlinkClick r:id="rId6"/>
              </a:rPr>
              <a:t>4</a:t>
            </a:r>
            <a:r>
              <a:rPr lang="en-US" dirty="0"/>
              <a:t>]</a:t>
            </a:r>
          </a:p>
          <a:p>
            <a:pPr marL="342900" indent="-342900">
              <a:buFont typeface="Arial" panose="020B0604020202020204" pitchFamily="34" charset="0"/>
              <a:buChar char="•"/>
            </a:pPr>
            <a:r>
              <a:rPr kumimoji="0" lang="en-US" altLang="en-US" sz="1200" b="1" i="0" u="none" strike="noStrike" cap="none" normalizeH="0" baseline="0" dirty="0">
                <a:ln>
                  <a:noFill/>
                </a:ln>
                <a:solidFill>
                  <a:srgbClr val="FF0000"/>
                </a:solidFill>
                <a:effectLst/>
                <a:cs typeface="Arial" panose="020B0604020202020204" pitchFamily="34" charset="0"/>
              </a:rPr>
              <a:t>Commitment to Candidate, Mentoring and Training Environment</a:t>
            </a:r>
            <a:r>
              <a:rPr lang="en-US" sz="1200" b="0" u="none" strike="noStrike" kern="1200" dirty="0">
                <a:solidFill>
                  <a:schemeClr val="tx1"/>
                </a:solidFill>
                <a:effectLst/>
                <a:latin typeface="+mn-lt"/>
                <a:ea typeface="+mn-ea"/>
                <a:cs typeface="+mn-cs"/>
              </a:rPr>
              <a:t>: Evaluates the quality of the sponsor's mentoring plan, the sponsor's track record, and the institutional resources dedicated to the fellow’s success.</a:t>
            </a:r>
            <a:r>
              <a:rPr lang="en-US" dirty="0"/>
              <a:t> [</a:t>
            </a:r>
            <a:r>
              <a:rPr lang="en-US" dirty="0">
                <a:hlinkClick r:id="rId7"/>
              </a:rPr>
              <a:t>1</a:t>
            </a:r>
            <a:r>
              <a:rPr lang="en-US" dirty="0"/>
              <a:t>, </a:t>
            </a:r>
            <a:r>
              <a:rPr lang="en-US" dirty="0">
                <a:hlinkClick r:id="rId3"/>
              </a:rPr>
              <a:t>2</a:t>
            </a:r>
            <a:r>
              <a:rPr lang="en-US" dirty="0"/>
              <a: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27</a:t>
            </a:fld>
            <a:endParaRPr lang="en-US"/>
          </a:p>
        </p:txBody>
      </p:sp>
    </p:spTree>
    <p:extLst>
      <p:ext uri="{BB962C8B-B14F-4D97-AF65-F5344CB8AC3E}">
        <p14:creationId xmlns:p14="http://schemas.microsoft.com/office/powerpoint/2010/main" val="111578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Finally, I want to say a couple of words about Vertebrate Animals and Human Subjects.  For these 2 sections, only report what will be done in the F99 phase even if the K00 has Vertebrate Animals and/or Human Subjects.   The K00 application will have its own Vertebrate Animals and Human Subjects sections when you graduate and submit the K00 application.</a:t>
            </a:r>
          </a:p>
          <a:p>
            <a:pPr marL="285750" indent="-2857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Mistakes in these sections can cause doubt in reviewers minds about the involvement of the sponsor, and this can change reviewer scores.</a:t>
            </a:r>
          </a:p>
          <a:p>
            <a:pPr marL="285750" indent="-2857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28</a:t>
            </a:fld>
            <a:endParaRPr lang="en-US"/>
          </a:p>
        </p:txBody>
      </p:sp>
    </p:spTree>
    <p:extLst>
      <p:ext uri="{BB962C8B-B14F-4D97-AF65-F5344CB8AC3E}">
        <p14:creationId xmlns:p14="http://schemas.microsoft.com/office/powerpoint/2010/main" val="344994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u="sng" dirty="0">
                <a:solidFill>
                  <a:srgbClr val="000000"/>
                </a:solidFill>
                <a:latin typeface="Arial" panose="020B0604020202020204" pitchFamily="34" charset="0"/>
                <a:cs typeface="Arial" panose="020B0604020202020204" pitchFamily="34" charset="0"/>
              </a:rPr>
              <a:t>HUMAN SUBJECTS</a:t>
            </a:r>
            <a:r>
              <a:rPr lang="en-US" sz="1200" dirty="0">
                <a:solidFill>
                  <a:srgbClr val="000000"/>
                </a:solidFill>
                <a:latin typeface="Arial" panose="020B0604020202020204" pitchFamily="34" charset="0"/>
                <a:cs typeface="Arial" panose="020B0604020202020204" pitchFamily="34" charset="0"/>
              </a:rPr>
              <a:t>: There are some common mistakes that show up frequently. First, who is an investigator? </a:t>
            </a:r>
          </a:p>
          <a:p>
            <a:pPr marL="285750"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Individuals who provide coded information or specimens</a:t>
            </a:r>
            <a:r>
              <a:rPr lang="en-US" sz="1200" b="1" u="sng" dirty="0">
                <a:solidFill>
                  <a:srgbClr val="000000"/>
                </a:solidFill>
                <a:latin typeface="Arial" panose="020B0604020202020204" pitchFamily="34" charset="0"/>
                <a:cs typeface="Arial" panose="020B0604020202020204" pitchFamily="34" charset="0"/>
              </a:rPr>
              <a:t> and </a:t>
            </a:r>
            <a:r>
              <a:rPr lang="en-US" sz="1200" dirty="0">
                <a:solidFill>
                  <a:srgbClr val="000000"/>
                </a:solidFill>
                <a:latin typeface="Arial" panose="020B0604020202020204" pitchFamily="34" charset="0"/>
                <a:cs typeface="Arial" panose="020B0604020202020204" pitchFamily="34" charset="0"/>
              </a:rPr>
              <a:t>collaborate on other activities related to the research or training are considered to be involved in the research. This includes providers who will be co-authors. </a:t>
            </a:r>
          </a:p>
          <a:p>
            <a:pPr marL="285750"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any investigator has access to the PII (personal identifiable information), the fellowship will be considered Human Subject research, even if the applicant does not have access to the PII.</a:t>
            </a:r>
          </a:p>
          <a:p>
            <a:pPr marL="285750" indent="-2857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Human samples and data from people who are dead is not HS Research. </a:t>
            </a:r>
          </a:p>
          <a:p>
            <a:pPr marL="0" indent="0">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You can use the </a:t>
            </a:r>
            <a:r>
              <a:rPr lang="en-US" sz="1200" b="1" kern="1200" dirty="0">
                <a:solidFill>
                  <a:schemeClr val="tx1"/>
                </a:solidFill>
                <a:effectLst/>
                <a:latin typeface="+mn-lt"/>
                <a:ea typeface="+mn-ea"/>
                <a:cs typeface="+mn-cs"/>
              </a:rPr>
              <a:t>Decision Tool </a:t>
            </a:r>
            <a:r>
              <a:rPr lang="en-US" sz="1200" b="0" kern="1200" dirty="0">
                <a:solidFill>
                  <a:schemeClr val="tx1"/>
                </a:solidFill>
                <a:effectLst/>
                <a:latin typeface="+mn-lt"/>
                <a:ea typeface="+mn-ea"/>
                <a:cs typeface="+mn-cs"/>
              </a:rPr>
              <a:t>that walks you through different questions about your research to determine what type of human subject research you will be doing in your project: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https://grants.nih.gov/policy/humansubjects/hs-decision.htm</a:t>
            </a:r>
            <a:endParaRPr lang="en-US" sz="1200" kern="1200" dirty="0">
              <a:solidFill>
                <a:schemeClr val="tx1"/>
              </a:solidFill>
              <a:effectLst/>
              <a:latin typeface="+mn-lt"/>
              <a:ea typeface="+mn-ea"/>
              <a:cs typeface="+mn-cs"/>
            </a:endParaRPr>
          </a:p>
          <a:p>
            <a:pPr marL="342900" indent="-34290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You can also visit </a:t>
            </a:r>
            <a:r>
              <a:rPr lang="en-US" sz="1200" u="sng" kern="1200" dirty="0">
                <a:solidFill>
                  <a:schemeClr val="tx1"/>
                </a:solidFill>
                <a:effectLst/>
                <a:latin typeface="+mn-lt"/>
                <a:ea typeface="+mn-ea"/>
                <a:cs typeface="+mn-cs"/>
                <a:hlinkClick r:id="rId4"/>
              </a:rPr>
              <a:t>NIH HS Research</a:t>
            </a:r>
            <a:r>
              <a:rPr lang="en-US" sz="1200" u="sng" kern="1200" dirty="0">
                <a:solidFill>
                  <a:schemeClr val="tx1"/>
                </a:solidFill>
                <a:effectLst/>
                <a:latin typeface="+mn-lt"/>
                <a:ea typeface="+mn-ea"/>
                <a:cs typeface="+mn-cs"/>
              </a:rPr>
              <a:t>  </a:t>
            </a:r>
            <a:r>
              <a:rPr lang="en-US" sz="1200" dirty="0">
                <a:solidFill>
                  <a:srgbClr val="000000"/>
                </a:solidFill>
                <a:latin typeface="Arial" panose="020B0604020202020204" pitchFamily="34" charset="0"/>
                <a:cs typeface="Arial" panose="020B0604020202020204" pitchFamily="34" charset="0"/>
              </a:rPr>
              <a:t>website.</a:t>
            </a: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29</a:t>
            </a:fld>
            <a:endParaRPr lang="en-US"/>
          </a:p>
        </p:txBody>
      </p:sp>
    </p:spTree>
    <p:extLst>
      <p:ext uri="{BB962C8B-B14F-4D97-AF65-F5344CB8AC3E}">
        <p14:creationId xmlns:p14="http://schemas.microsoft.com/office/powerpoint/2010/main" val="2112235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slide shows a screenshot of the left navigation list on the </a:t>
            </a:r>
            <a:r>
              <a:rPr lang="en-US" sz="1200" u="sng" dirty="0">
                <a:latin typeface="Arial" panose="020B0604020202020204" pitchFamily="34" charset="0"/>
                <a:cs typeface="Arial" panose="020B0604020202020204" pitchFamily="34" charset="0"/>
              </a:rPr>
              <a:t>NCI Center for Cancer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It has a highlighted box over the NCI F99/K00 Award page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30</a:t>
            </a:fld>
            <a:endParaRPr lang="en-US"/>
          </a:p>
        </p:txBody>
      </p:sp>
    </p:spTree>
    <p:extLst>
      <p:ext uri="{BB962C8B-B14F-4D97-AF65-F5344CB8AC3E}">
        <p14:creationId xmlns:p14="http://schemas.microsoft.com/office/powerpoint/2010/main" val="287674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F99/K00 was initially developed by NCI, then other NIH institutes developed their own F99/K00 program and now considering the wide spread of this program among many NIH institutes, the NIH developed a parent NOFO.</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NCI initially developed this funding program in an effort to encourage promising PhD student to continue their career in cancer research.</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Currently there is a significant imbalance between the numbers of biomedical trainees and the available tenure track faculty positions. And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There is an imbalance between the numbers of biomedical researchers and available research grants. </a:t>
            </a: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One of the many consequences of this imbalance is that promising individuals are opting for careers outside academic research because </a:t>
            </a:r>
            <a:r>
              <a:rPr lang="en-US" sz="1200" b="1" dirty="0"/>
              <a:t>An independent research career is being viewed as a less viable career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4</a:t>
            </a:fld>
            <a:endParaRPr lang="en-US"/>
          </a:p>
        </p:txBody>
      </p:sp>
    </p:spTree>
    <p:extLst>
      <p:ext uri="{BB962C8B-B14F-4D97-AF65-F5344CB8AC3E}">
        <p14:creationId xmlns:p14="http://schemas.microsoft.com/office/powerpoint/2010/main" val="321586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3E78C-9A6A-789E-5C8C-11911FA27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1A228-B6FB-C0F6-BB44-D3352DB833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08B859-D198-6A01-520C-5FA7C1A669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452755-0872-B5A3-B525-4D120081B6C5}"/>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80068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0546F-C2D9-48CF-CAAE-79F19E63E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4CE33-6119-547A-A968-BF272BCF8F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3782E3-4614-1160-DCAA-D7E5DFC76B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B7F461-517B-9D4C-C47D-6A4DA9FB88DB}"/>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08573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A8B2-CC24-4216-93D6-7077A45C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52384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The </a:t>
            </a:r>
            <a:r>
              <a:rPr lang="en-US" sz="1200" b="1" dirty="0">
                <a:solidFill>
                  <a:srgbClr val="000000"/>
                </a:solidFill>
                <a:latin typeface="Arial" panose="020B0604020202020204" pitchFamily="34" charset="0"/>
                <a:cs typeface="Arial" panose="020B0604020202020204" pitchFamily="34" charset="0"/>
              </a:rPr>
              <a:t>F99/K00</a:t>
            </a:r>
            <a:r>
              <a:rPr lang="en-US" sz="1200" dirty="0">
                <a:solidFill>
                  <a:srgbClr val="000000"/>
                </a:solidFill>
                <a:latin typeface="Arial" panose="020B0604020202020204" pitchFamily="34" charset="0"/>
                <a:cs typeface="Arial" panose="020B0604020202020204" pitchFamily="34" charset="0"/>
              </a:rPr>
              <a:t> program was developed by the NCI leadership to explore innovative ideas to address this  issue. </a:t>
            </a: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5</a:t>
            </a:fld>
            <a:endParaRPr lang="en-US"/>
          </a:p>
        </p:txBody>
      </p:sp>
    </p:spTree>
    <p:extLst>
      <p:ext uri="{BB962C8B-B14F-4D97-AF65-F5344CB8AC3E}">
        <p14:creationId xmlns:p14="http://schemas.microsoft.com/office/powerpoint/2010/main" val="106423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cs typeface="Arial" panose="020B0604020202020204" pitchFamily="34" charset="0"/>
              </a:rPr>
              <a:t>NCI hopes that this dual-phase transition award will identify and encourage promising graduate students to commit to pursuing independent </a:t>
            </a:r>
            <a:r>
              <a:rPr lang="en-US" sz="1200" b="1" u="sng" dirty="0">
                <a:solidFill>
                  <a:srgbClr val="000000"/>
                </a:solidFill>
                <a:latin typeface="Arial" panose="020B0604020202020204" pitchFamily="34" charset="0"/>
                <a:cs typeface="Arial" panose="020B0604020202020204" pitchFamily="34" charset="0"/>
              </a:rPr>
              <a:t>cancer research</a:t>
            </a:r>
            <a:r>
              <a:rPr lang="en-US" sz="1200" dirty="0">
                <a:solidFill>
                  <a:srgbClr val="000000"/>
                </a:solidFill>
                <a:latin typeface="Arial" panose="020B0604020202020204" pitchFamily="34" charset="0"/>
                <a:cs typeface="Arial" panose="020B0604020202020204" pitchFamily="34" charset="0"/>
              </a:rPr>
              <a:t> careers by facilitating their joining top labs in the cancer field and make them more competitive for other NIH award.  </a:t>
            </a:r>
          </a:p>
          <a:p>
            <a:endParaRPr lang="en-US" sz="1200" dirty="0">
              <a:solidFill>
                <a:srgbClr val="000000"/>
              </a:solidFill>
              <a:latin typeface="Arial" panose="020B0604020202020204" pitchFamily="34" charset="0"/>
              <a:cs typeface="Arial" panose="020B0604020202020204" pitchFamily="34" charset="0"/>
            </a:endParaRP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More importantly we hope to show to the awardees and their peers that NCI supports a tractable career pathway for the talented and committed scientists.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6</a:t>
            </a:fld>
            <a:endParaRPr lang="en-US"/>
          </a:p>
        </p:txBody>
      </p:sp>
    </p:spTree>
    <p:extLst>
      <p:ext uri="{BB962C8B-B14F-4D97-AF65-F5344CB8AC3E}">
        <p14:creationId xmlns:p14="http://schemas.microsoft.com/office/powerpoint/2010/main" val="204201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7</a:t>
            </a:fld>
            <a:endParaRPr lang="en-US"/>
          </a:p>
        </p:txBody>
      </p:sp>
    </p:spTree>
    <p:extLst>
      <p:ext uri="{BB962C8B-B14F-4D97-AF65-F5344CB8AC3E}">
        <p14:creationId xmlns:p14="http://schemas.microsoft.com/office/powerpoint/2010/main" val="151362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1F4A-CF41-B45D-F8AD-B6EBCFC13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0A81F-EB46-0036-02F9-A3AEF784BA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6ECB9B-4FA0-C435-890F-3FE31A731BED}"/>
              </a:ext>
            </a:extLst>
          </p:cNvPr>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This NIH NOFO has some key differences from previous NCI NOFOs, so it’s very important to read it carefully and not rely solely on experience with prior years announcements.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Non-compliant applications will be administratively withdrawn. </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If you know an awardee from prior years and plan to model your application on theirs, keep this in mind!</a:t>
            </a:r>
          </a:p>
          <a:p>
            <a:endParaRPr lang="en-US" dirty="0"/>
          </a:p>
        </p:txBody>
      </p:sp>
      <p:sp>
        <p:nvSpPr>
          <p:cNvPr id="4" name="Slide Number Placeholder 3">
            <a:extLst>
              <a:ext uri="{FF2B5EF4-FFF2-40B4-BE49-F238E27FC236}">
                <a16:creationId xmlns:a16="http://schemas.microsoft.com/office/drawing/2014/main" id="{C8DE042F-995B-0ACD-DB0F-A82FEC3905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0EE78-B68B-47FE-8B45-71CB092AC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35287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This new NOFO has 3 receipt dates/year as I mentioned, similar to the NRSA fellowships.</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NOFO was published on June 16, 2026.  Applications will be due August 8, December 8, and April 8 for the next 3 years. The NCI website has a page devoted to the F99/K00 that was just updated.</a:t>
            </a:r>
          </a:p>
          <a:p>
            <a:pPr marL="342900" indent="-3429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Review occurs at the NIH Center for Scientific Review or CSR and not at the NCI as it used to happen.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Final selection of applications for funding will occur January 2027 when NCI council meets.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Awards will start as early as April 2027 and then the cycles are repeated.  See the NOFO table of dates.</a:t>
            </a:r>
          </a:p>
          <a:p>
            <a:r>
              <a:rPr lang="en-US" sz="1200" u="sng" dirty="0">
                <a:latin typeface="Arial" panose="020B0604020202020204" pitchFamily="34" charset="0"/>
              </a:rPr>
              <a:t>What happens next, if you receive an F99/K00 award?</a:t>
            </a:r>
          </a:p>
          <a:p>
            <a:pPr marL="457200" indent="-457200">
              <a:buAutoNum type="arabicPeriod"/>
            </a:pPr>
            <a:r>
              <a:rPr lang="en-US" sz="1200" dirty="0">
                <a:latin typeface="Arial" panose="020B0604020202020204" pitchFamily="34" charset="0"/>
              </a:rPr>
              <a:t>During the F99 phase: You have up to 2 years to complete your dissertation research and secure a </a:t>
            </a:r>
            <a:r>
              <a:rPr lang="en-US" sz="1200" b="1" dirty="0">
                <a:latin typeface="Arial" panose="020B0604020202020204" pitchFamily="34" charset="0"/>
              </a:rPr>
              <a:t>cancer-focused </a:t>
            </a:r>
            <a:r>
              <a:rPr lang="en-US" sz="1200" dirty="0">
                <a:latin typeface="Arial" panose="020B0604020202020204" pitchFamily="34" charset="0"/>
              </a:rPr>
              <a:t>postdoc position. </a:t>
            </a:r>
          </a:p>
          <a:p>
            <a:pPr marL="457200" indent="-457200">
              <a:buAutoNum type="arabicPeriod"/>
            </a:pPr>
            <a:r>
              <a:rPr lang="en-US" sz="1200" dirty="0">
                <a:latin typeface="Arial" panose="020B0604020202020204" pitchFamily="34" charset="0"/>
              </a:rPr>
              <a:t>In year 1, you come to a mandatory NCI F99 and K00 awardees meeting.</a:t>
            </a:r>
          </a:p>
          <a:p>
            <a:pPr marL="457200" indent="-457200">
              <a:buAutoNum type="arabicPeriod"/>
            </a:pPr>
            <a:r>
              <a:rPr lang="en-US" sz="1200" dirty="0">
                <a:latin typeface="Arial" panose="020B0604020202020204" pitchFamily="34" charset="0"/>
              </a:rPr>
              <a:t>NCI will not approve transitions to the K00 phase before the end of the first year of the award.</a:t>
            </a:r>
          </a:p>
          <a:p>
            <a:r>
              <a:rPr lang="en-US" sz="1200" dirty="0">
                <a:latin typeface="Arial" panose="020B0604020202020204" pitchFamily="34" charset="0"/>
              </a:rPr>
              <a:t>4.         Contact your F99 Program Director, 9 months before you are ready to graduate, for advice on the K00 transition process and application, which will be submitted by the postdoc (K00) institution. Details are in the NOFO and NCI ICO page (the link  is at the bottom of </a:t>
            </a:r>
            <a:r>
              <a:rPr lang="en-US" sz="1200">
                <a:latin typeface="Arial" panose="020B0604020202020204" pitchFamily="34" charset="0"/>
              </a:rPr>
              <a:t>the slide).</a:t>
            </a:r>
            <a:endParaRPr lang="en-US" sz="1200" dirty="0">
              <a:latin typeface="Arial" panose="020B0604020202020204" pitchFamily="34" charset="0"/>
            </a:endParaRPr>
          </a:p>
          <a:p>
            <a:r>
              <a:rPr lang="en-US" sz="1200" dirty="0">
                <a:latin typeface="Arial" panose="020B0604020202020204" pitchFamily="34" charset="0"/>
              </a:rPr>
              <a:t>5. Then you graduate, start your new postdoc position, and conduct the research and career development activities planned for the K00 phase, which gives you up to 3 years of support.</a:t>
            </a:r>
            <a:endParaRPr lang="en-US" sz="1200" dirty="0"/>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9</a:t>
            </a:fld>
            <a:endParaRPr lang="en-US"/>
          </a:p>
        </p:txBody>
      </p:sp>
    </p:spTree>
    <p:extLst>
      <p:ext uri="{BB962C8B-B14F-4D97-AF65-F5344CB8AC3E}">
        <p14:creationId xmlns:p14="http://schemas.microsoft.com/office/powerpoint/2010/main" val="150218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rPr>
              <a:t>Who can apply? </a:t>
            </a:r>
          </a:p>
          <a:p>
            <a:pPr marL="228600" indent="-228600">
              <a:buAutoNum type="arabicPeriod"/>
            </a:pPr>
            <a:r>
              <a:rPr lang="en-US" sz="1200" dirty="0">
                <a:latin typeface="Arial" panose="020B0604020202020204" pitchFamily="34" charset="0"/>
              </a:rPr>
              <a:t>The intended candidates are PhD or other doctoral research degree students who are within 2 years of graduating </a:t>
            </a:r>
            <a:r>
              <a:rPr lang="en-US" sz="1200" dirty="0">
                <a:solidFill>
                  <a:srgbClr val="000000"/>
                </a:solidFill>
                <a:latin typeface="Arial" panose="020B0604020202020204" pitchFamily="34" charset="0"/>
                <a:cs typeface="Arial" panose="020B0604020202020204" pitchFamily="34" charset="0"/>
              </a:rPr>
              <a:t>at </a:t>
            </a:r>
            <a:r>
              <a:rPr lang="en-US" sz="1200" dirty="0">
                <a:latin typeface="Arial" panose="020B0604020202020204" pitchFamily="34" charset="0"/>
                <a:cs typeface="Arial" panose="020B0604020202020204" pitchFamily="34" charset="0"/>
              </a:rPr>
              <a:t>the time of the award</a:t>
            </a:r>
            <a:r>
              <a:rPr lang="en-US" sz="1200" dirty="0">
                <a:latin typeface="Arial" panose="020B0604020202020204" pitchFamily="34" charset="0"/>
              </a:rPr>
              <a:t>.</a:t>
            </a:r>
          </a:p>
          <a:p>
            <a:pPr marL="228600" indent="-228600">
              <a:buAutoNum type="arabicPeriod"/>
            </a:pPr>
            <a:endParaRPr lang="en-US" sz="1200" dirty="0">
              <a:latin typeface="Arial" panose="020B0604020202020204" pitchFamily="34" charset="0"/>
            </a:endParaRPr>
          </a:p>
          <a:p>
            <a:pPr marL="228600" indent="-228600">
              <a:buAutoNum type="arabicPeriod"/>
            </a:pPr>
            <a:r>
              <a:rPr lang="en-US" sz="1200" dirty="0">
                <a:latin typeface="Arial" panose="020B0604020202020204" pitchFamily="34" charset="0"/>
              </a:rPr>
              <a:t>Dual-degree, or professional doctorate/clinical degree students are </a:t>
            </a:r>
            <a:r>
              <a:rPr lang="en-US" sz="1200" b="1" u="sng" dirty="0">
                <a:latin typeface="Arial" panose="020B0604020202020204" pitchFamily="34" charset="0"/>
              </a:rPr>
              <a:t>not eligible</a:t>
            </a:r>
            <a:r>
              <a:rPr lang="en-US" sz="1200" dirty="0">
                <a:latin typeface="Arial" panose="020B0604020202020204" pitchFamily="34" charset="0"/>
              </a:rPr>
              <a:t>. This is because their training timeline is not compatible with this funding mechanism: </a:t>
            </a:r>
            <a:r>
              <a:rPr lang="en-US" sz="1200" dirty="0">
                <a:solidFill>
                  <a:srgbClr val="C10000"/>
                </a:solidFill>
                <a:latin typeface="Arial" panose="020B0604020202020204" pitchFamily="34" charset="0"/>
                <a:cs typeface="Arial" panose="020B0604020202020204" pitchFamily="34" charset="0"/>
              </a:rPr>
              <a:t>The two phases are intended to be continuous in time</a:t>
            </a:r>
            <a:endParaRPr lang="en-US" sz="1200" dirty="0">
              <a:latin typeface="Arial" panose="020B0604020202020204" pitchFamily="34" charset="0"/>
            </a:endParaRPr>
          </a:p>
          <a:p>
            <a:pPr marL="228600" indent="-228600">
              <a:buAutoNum type="arabicPeriod"/>
            </a:pPr>
            <a:endParaRPr lang="en-US" sz="1200" dirty="0">
              <a:solidFill>
                <a:srgbClr val="000000"/>
              </a:solidFill>
              <a:latin typeface="Arial" panose="020B0604020202020204" pitchFamily="34" charset="0"/>
            </a:endParaRPr>
          </a:p>
          <a:p>
            <a:pPr marL="228600" indent="-228600">
              <a:buAutoNum type="arabicPeriod"/>
            </a:pPr>
            <a:r>
              <a:rPr lang="en-US" sz="1200" dirty="0">
                <a:solidFill>
                  <a:srgbClr val="000000"/>
                </a:solidFill>
                <a:latin typeface="Arial" panose="020B0604020202020204" pitchFamily="34" charset="0"/>
              </a:rPr>
              <a:t>If you mainly work at a non-academic research center, you must apply through the institution that will confer your degree. But the research center can contribute to the application.</a:t>
            </a:r>
          </a:p>
          <a:p>
            <a:pPr marL="228600" indent="-228600">
              <a:buAutoNum type="arabicPeriod"/>
            </a:pPr>
            <a:endParaRPr lang="en-US" sz="1200" dirty="0">
              <a:solidFill>
                <a:srgbClr val="000000"/>
              </a:solidFill>
              <a:latin typeface="Arial" panose="020B0604020202020204" pitchFamily="34" charset="0"/>
            </a:endParaRPr>
          </a:p>
          <a:p>
            <a:pPr marL="228600" indent="-228600">
              <a:buAutoNum type="arabicPeriod"/>
            </a:pPr>
            <a:r>
              <a:rPr lang="en-US" sz="1200" dirty="0">
                <a:solidFill>
                  <a:srgbClr val="000000"/>
                </a:solidFill>
                <a:latin typeface="Arial" panose="020B0604020202020204" pitchFamily="34" charset="0"/>
              </a:rPr>
              <a:t>US citizenship, green card, or US </a:t>
            </a:r>
            <a:r>
              <a:rPr lang="en-US" sz="1200" dirty="0">
                <a:latin typeface="Arial" panose="020B0604020202020204" pitchFamily="34" charset="0"/>
                <a:cs typeface="Arial" panose="020B0604020202020204" pitchFamily="34" charset="0"/>
              </a:rPr>
              <a:t>permanent residency</a:t>
            </a:r>
            <a:r>
              <a:rPr lang="en-US" sz="1200" dirty="0">
                <a:solidFill>
                  <a:srgbClr val="000000"/>
                </a:solidFill>
                <a:latin typeface="Arial" panose="020B0604020202020204" pitchFamily="34" charset="0"/>
              </a:rPr>
              <a:t> are required at the time of the award to be  eligible for the F99/K00 program.</a:t>
            </a:r>
          </a:p>
          <a:p>
            <a:pPr marL="228600" indent="-228600">
              <a:buAutoNum type="arabicPeriod"/>
            </a:pPr>
            <a:endParaRPr lang="en-US" sz="1200" dirty="0">
              <a:solidFill>
                <a:srgbClr val="000000"/>
              </a:solidFill>
              <a:latin typeface="Arial" panose="020B0604020202020204" pitchFamily="34" charset="0"/>
            </a:endParaRPr>
          </a:p>
          <a:p>
            <a:pPr marL="228600" indent="-228600">
              <a:buAutoNum type="arabicPeriod"/>
            </a:pPr>
            <a:r>
              <a:rPr lang="en-US" sz="1200" dirty="0">
                <a:solidFill>
                  <a:srgbClr val="000000"/>
                </a:solidFill>
                <a:latin typeface="Arial" panose="020B0604020202020204" pitchFamily="34" charset="0"/>
              </a:rPr>
              <a:t>This award is intended for students who are near the end of their dissertation and so they really should be beyond the stage of intending to submit an F31. However, for those who still wish to submit an F31 after the F99/K00 has been submitted, we advise you to wait until the release of the F99/K00 SS since the NIH does not allow two applications with substantial overlap to be under review at the same time. </a:t>
            </a:r>
            <a:endParaRPr lang="en-US" sz="1200" dirty="0"/>
          </a:p>
          <a:p>
            <a:endParaRPr lang="en-US" dirty="0"/>
          </a:p>
        </p:txBody>
      </p:sp>
      <p:sp>
        <p:nvSpPr>
          <p:cNvPr id="4" name="Slide Number Placeholder 3"/>
          <p:cNvSpPr>
            <a:spLocks noGrp="1"/>
          </p:cNvSpPr>
          <p:nvPr>
            <p:ph type="sldNum" sz="quarter" idx="5"/>
          </p:nvPr>
        </p:nvSpPr>
        <p:spPr/>
        <p:txBody>
          <a:bodyPr/>
          <a:lstStyle/>
          <a:p>
            <a:fld id="{41E57A1E-4A9F-4D51-9D8C-AF32E00FDE8E}" type="slidenum">
              <a:rPr lang="en-US" smtClean="0"/>
              <a:t>10</a:t>
            </a:fld>
            <a:endParaRPr lang="en-US"/>
          </a:p>
        </p:txBody>
      </p:sp>
    </p:spTree>
    <p:extLst>
      <p:ext uri="{BB962C8B-B14F-4D97-AF65-F5344CB8AC3E}">
        <p14:creationId xmlns:p14="http://schemas.microsoft.com/office/powerpoint/2010/main" val="26481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03A7-3853-48E7-9FF1-E88E5AC5D7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2C3F1-18AE-41B5-AD74-F3389884C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94913-6140-489B-9C91-605498621175}"/>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5" name="Footer Placeholder 4">
            <a:extLst>
              <a:ext uri="{FF2B5EF4-FFF2-40B4-BE49-F238E27FC236}">
                <a16:creationId xmlns:a16="http://schemas.microsoft.com/office/drawing/2014/main" id="{808AA931-7EDF-42BF-9361-DC58EF291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65BAA-2786-4F44-B68C-85D6C5A16A93}"/>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1798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4573-4FCE-4A24-88BD-B25DE05F3E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993D2-A5C2-421C-834B-280BDE1D5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C91B0-6133-41B6-BEF7-129BA4552701}"/>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5" name="Footer Placeholder 4">
            <a:extLst>
              <a:ext uri="{FF2B5EF4-FFF2-40B4-BE49-F238E27FC236}">
                <a16:creationId xmlns:a16="http://schemas.microsoft.com/office/drawing/2014/main" id="{F765083C-FA17-41F2-8EE2-84AD5E90E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02E3C-F97B-4E8E-B9A4-6C5DD45B8923}"/>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55226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BECE1-66BF-45C4-9EDF-0501D4F1B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64747-7945-42F3-B87A-664488886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29018-EF9F-4FE7-A1DF-0FF54174E407}"/>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5" name="Footer Placeholder 4">
            <a:extLst>
              <a:ext uri="{FF2B5EF4-FFF2-40B4-BE49-F238E27FC236}">
                <a16:creationId xmlns:a16="http://schemas.microsoft.com/office/drawing/2014/main" id="{E1F682A1-1EB2-4D31-8480-B7FA5811B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02187-8F13-4410-A54F-3C56E1D02DEF}"/>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3100852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87066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41542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5630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 </a:t>
            </a:r>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8" name="Date Placeholder 3"/>
          <p:cNvSpPr>
            <a:spLocks noGrp="1"/>
          </p:cNvSpPr>
          <p:nvPr>
            <p:ph type="dt" sz="half" idx="2"/>
          </p:nvPr>
        </p:nvSpPr>
        <p:spPr>
          <a:xfrm>
            <a:off x="8534400" y="5730240"/>
            <a:ext cx="3048000" cy="475488"/>
          </a:xfrm>
          <a:prstGeom prst="rect">
            <a:avLst/>
          </a:prstGeom>
        </p:spPr>
        <p:txBody>
          <a:bodyPr vert="horz" lIns="0" tIns="0" rIns="0" bIns="0" rtlCol="0" anchor="ctr"/>
          <a:lstStyle>
            <a:lvl1pPr algn="r" fontAlgn="auto">
              <a:spcBef>
                <a:spcPts val="0"/>
              </a:spcBef>
              <a:spcAft>
                <a:spcPts val="0"/>
              </a:spcAft>
              <a:defRPr lang="en-US" sz="1600" smtClean="0"/>
            </a:lvl1pPr>
          </a:lstStyle>
          <a:p>
            <a:pPr>
              <a:defRPr/>
            </a:pPr>
            <a:r>
              <a:rPr lang="en-US"/>
              <a:t>INSERT DATE</a:t>
            </a:r>
          </a:p>
        </p:txBody>
      </p:sp>
    </p:spTree>
    <p:extLst>
      <p:ext uri="{BB962C8B-B14F-4D97-AF65-F5344CB8AC3E}">
        <p14:creationId xmlns:p14="http://schemas.microsoft.com/office/powerpoint/2010/main" val="3792269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133" b="1">
                <a:solidFill>
                  <a:srgbClr val="606060"/>
                </a:solidFill>
                <a:latin typeface="Arial" charset="0"/>
              </a:rPr>
              <a:t>www.cancer.gov                 www.cancer.gov/espanol</a:t>
            </a:r>
          </a:p>
        </p:txBody>
      </p:sp>
      <p:pic>
        <p:nvPicPr>
          <p:cNvPr id="12" name="Picture 11" descr="HHS_NIH_NCI RGB_Logos_Lockup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896" y="2623811"/>
            <a:ext cx="4617856" cy="1539285"/>
          </a:xfrm>
          <a:prstGeom prst="rect">
            <a:avLst/>
          </a:prstGeom>
        </p:spPr>
      </p:pic>
    </p:spTree>
    <p:extLst>
      <p:ext uri="{BB962C8B-B14F-4D97-AF65-F5344CB8AC3E}">
        <p14:creationId xmlns:p14="http://schemas.microsoft.com/office/powerpoint/2010/main" val="397712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 </a:t>
            </a:r>
          </a:p>
        </p:txBody>
      </p:sp>
      <p:sp>
        <p:nvSpPr>
          <p:cNvPr id="9" name="Rectangle 8">
            <a:extLst>
              <a:ext uri="{FF2B5EF4-FFF2-40B4-BE49-F238E27FC236}">
                <a16:creationId xmlns:a16="http://schemas.microsoft.com/office/drawing/2014/main" id="{00C1EAC2-48D1-5A43-8A15-F4EDD9CF6A5B}"/>
              </a:ext>
            </a:extLst>
          </p:cNvPr>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Date Placeholder 3"/>
          <p:cNvSpPr>
            <a:spLocks noGrp="1"/>
          </p:cNvSpPr>
          <p:nvPr>
            <p:ph type="dt" sz="half" idx="2"/>
          </p:nvPr>
        </p:nvSpPr>
        <p:spPr>
          <a:xfrm>
            <a:off x="8534400" y="5493469"/>
            <a:ext cx="3048000" cy="475488"/>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r>
              <a:rPr lang="en-US"/>
              <a:t>Date</a:t>
            </a:r>
          </a:p>
        </p:txBody>
      </p:sp>
      <p:pic>
        <p:nvPicPr>
          <p:cNvPr id="15" name="Picture 14" descr="Text&#10;&#10;Description automatically generated">
            <a:extLst>
              <a:ext uri="{FF2B5EF4-FFF2-40B4-BE49-F238E27FC236}">
                <a16:creationId xmlns:a16="http://schemas.microsoft.com/office/drawing/2014/main" id="{20A1D502-D746-4967-BAC8-F14A2CCD0FC9}"/>
              </a:ext>
            </a:extLst>
          </p:cNvPr>
          <p:cNvPicPr>
            <a:picLocks noChangeAspect="1"/>
          </p:cNvPicPr>
          <p:nvPr userDrawn="1"/>
        </p:nvPicPr>
        <p:blipFill>
          <a:blip r:embed="rId2"/>
          <a:stretch>
            <a:fillRect/>
          </a:stretch>
        </p:blipFill>
        <p:spPr>
          <a:xfrm>
            <a:off x="444500" y="5435383"/>
            <a:ext cx="5203827" cy="1190807"/>
          </a:xfrm>
          <a:prstGeom prst="rect">
            <a:avLst/>
          </a:prstGeom>
        </p:spPr>
      </p:pic>
    </p:spTree>
    <p:extLst>
      <p:ext uri="{BB962C8B-B14F-4D97-AF65-F5344CB8AC3E}">
        <p14:creationId xmlns:p14="http://schemas.microsoft.com/office/powerpoint/2010/main" val="482471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a:t>Agenda Item 1</a:t>
            </a:r>
          </a:p>
          <a:p>
            <a:pPr lvl="1"/>
            <a:r>
              <a:rPr lang="en-US"/>
              <a:t>Agenda Item 1a</a:t>
            </a:r>
          </a:p>
          <a:p>
            <a:pPr lvl="1"/>
            <a:r>
              <a:rPr lang="en-US"/>
              <a:t>Agenda Item 1b</a:t>
            </a:r>
          </a:p>
          <a:p>
            <a:r>
              <a:rPr lang="en-US"/>
              <a:t>Agenda Item 2</a:t>
            </a:r>
          </a:p>
          <a:p>
            <a:pPr lvl="1"/>
            <a:r>
              <a:rPr lang="en-US"/>
              <a:t>Agenda Item 2a</a:t>
            </a:r>
          </a:p>
          <a:p>
            <a:pPr lvl="1"/>
            <a:r>
              <a:rPr lang="en-US"/>
              <a:t>Agenda Item 2b</a:t>
            </a:r>
          </a:p>
          <a:p>
            <a:r>
              <a:rPr lang="en-US"/>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3b</a:t>
            </a:r>
          </a:p>
        </p:txBody>
      </p:sp>
      <p:pic>
        <p:nvPicPr>
          <p:cNvPr id="10" name="Picture 9" descr="Text&#10;&#10;Description automatically generated">
            <a:extLst>
              <a:ext uri="{FF2B5EF4-FFF2-40B4-BE49-F238E27FC236}">
                <a16:creationId xmlns:a16="http://schemas.microsoft.com/office/drawing/2014/main" id="{9F595574-AADE-400B-B158-A54EB8C270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48160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rgbClr val="123E57"/>
                </a:solidFill>
                <a:latin typeface="+mj-lt"/>
                <a:cs typeface="SapientSansBold"/>
              </a:defRPr>
            </a:lvl1pPr>
          </a:lstStyle>
          <a:p>
            <a:pPr lvl="0"/>
            <a:r>
              <a:rPr lang="en-US"/>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2" name="Picture 11" descr="Text&#10;&#10;Description automatically generated">
            <a:extLst>
              <a:ext uri="{FF2B5EF4-FFF2-40B4-BE49-F238E27FC236}">
                <a16:creationId xmlns:a16="http://schemas.microsoft.com/office/drawing/2014/main" id="{229625C8-0B32-4D5D-8AC8-CA33242818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154027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A37E-1D79-45C5-A886-12E60F468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1D14E-1E88-4F35-A507-D8C74D162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81CFA-5A0D-4CEE-BAB0-6E51C012B264}"/>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5" name="Footer Placeholder 4">
            <a:extLst>
              <a:ext uri="{FF2B5EF4-FFF2-40B4-BE49-F238E27FC236}">
                <a16:creationId xmlns:a16="http://schemas.microsoft.com/office/drawing/2014/main" id="{1BE35301-0519-4612-9AFB-60BDAF162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1D964-596A-4B07-948A-73C9CC0A83DD}"/>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186071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1" y="0"/>
            <a:ext cx="4305313" cy="6864096"/>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1" name="Picture 10" descr="Text&#10;&#10;Description automatically generated">
            <a:extLst>
              <a:ext uri="{FF2B5EF4-FFF2-40B4-BE49-F238E27FC236}">
                <a16:creationId xmlns:a16="http://schemas.microsoft.com/office/drawing/2014/main" id="{43083538-BBC7-4F81-8551-713F48A30F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93050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Pentagon 4"/>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123E57"/>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0" name="Picture 9" descr="Text&#10;&#10;Description automatically generated">
            <a:extLst>
              <a:ext uri="{FF2B5EF4-FFF2-40B4-BE49-F238E27FC236}">
                <a16:creationId xmlns:a16="http://schemas.microsoft.com/office/drawing/2014/main" id="{094A385F-3521-4C4C-9264-8A9A6B0BA1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3820263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Text&#10;&#10;Description automatically generated">
            <a:extLst>
              <a:ext uri="{FF2B5EF4-FFF2-40B4-BE49-F238E27FC236}">
                <a16:creationId xmlns:a16="http://schemas.microsoft.com/office/drawing/2014/main" id="{D9398243-0914-49E3-9671-0D4D95656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418782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702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pic>
        <p:nvPicPr>
          <p:cNvPr id="8" name="Picture 7" descr="Text&#10;&#10;Description automatically generated">
            <a:extLst>
              <a:ext uri="{FF2B5EF4-FFF2-40B4-BE49-F238E27FC236}">
                <a16:creationId xmlns:a16="http://schemas.microsoft.com/office/drawing/2014/main" id="{EBB6E39C-BDA3-48F5-86F1-3AB602B15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111906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5641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pic>
        <p:nvPicPr>
          <p:cNvPr id="8" name="Picture 7" descr="Text&#10;&#10;Description automatically generated">
            <a:extLst>
              <a:ext uri="{FF2B5EF4-FFF2-40B4-BE49-F238E27FC236}">
                <a16:creationId xmlns:a16="http://schemas.microsoft.com/office/drawing/2014/main" id="{9C4DCFCF-A26D-4A80-B93F-E22B871B21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353257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251706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5" name="Picture 4" descr="Text&#10;&#10;Description automatically generated">
            <a:extLst>
              <a:ext uri="{FF2B5EF4-FFF2-40B4-BE49-F238E27FC236}">
                <a16:creationId xmlns:a16="http://schemas.microsoft.com/office/drawing/2014/main" id="{E2FB5329-1931-497A-9C80-8488BABD37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1190623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64336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4247-D45E-4DFC-994F-A7E3E2B6F7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778B7D-A712-4CCF-92AF-AAD765C54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A618-EA92-4271-9EBB-616F5BF76B61}"/>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5" name="Footer Placeholder 4">
            <a:extLst>
              <a:ext uri="{FF2B5EF4-FFF2-40B4-BE49-F238E27FC236}">
                <a16:creationId xmlns:a16="http://schemas.microsoft.com/office/drawing/2014/main" id="{263FC2D4-8CA9-4BAA-AA6A-F3CDC84EF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DBF38-60B9-4100-A417-DC9699878686}"/>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19021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4" name="Picture 3" descr="Text&#10;&#10;Description automatically generated">
            <a:extLst>
              <a:ext uri="{FF2B5EF4-FFF2-40B4-BE49-F238E27FC236}">
                <a16:creationId xmlns:a16="http://schemas.microsoft.com/office/drawing/2014/main" id="{CEB44B6C-AA3F-4662-8E38-676D8D306E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593" y="6177455"/>
            <a:ext cx="2868256" cy="656352"/>
          </a:xfrm>
          <a:prstGeom prst="rect">
            <a:avLst/>
          </a:prstGeom>
        </p:spPr>
      </p:pic>
    </p:spTree>
    <p:extLst>
      <p:ext uri="{BB962C8B-B14F-4D97-AF65-F5344CB8AC3E}">
        <p14:creationId xmlns:p14="http://schemas.microsoft.com/office/powerpoint/2010/main" val="2029995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1516266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descr="Text&#10;&#10;Description automatically generated">
            <a:extLst>
              <a:ext uri="{FF2B5EF4-FFF2-40B4-BE49-F238E27FC236}">
                <a16:creationId xmlns:a16="http://schemas.microsoft.com/office/drawing/2014/main" id="{78F841E2-CDF6-49FB-BA6C-24C9A2758B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17677"/>
            <a:ext cx="3235213" cy="740324"/>
          </a:xfrm>
          <a:prstGeom prst="rect">
            <a:avLst/>
          </a:prstGeom>
        </p:spPr>
      </p:pic>
    </p:spTree>
    <p:extLst>
      <p:ext uri="{BB962C8B-B14F-4D97-AF65-F5344CB8AC3E}">
        <p14:creationId xmlns:p14="http://schemas.microsoft.com/office/powerpoint/2010/main" val="2835218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 — Footer">
    <p:spTree>
      <p:nvGrpSpPr>
        <p:cNvPr id="1" name=""/>
        <p:cNvGrpSpPr/>
        <p:nvPr/>
      </p:nvGrpSpPr>
      <p:grpSpPr>
        <a:xfrm>
          <a:off x="0" y="0"/>
          <a:ext cx="0" cy="0"/>
          <a:chOff x="0" y="0"/>
          <a:chExt cx="0" cy="0"/>
        </a:xfrm>
      </p:grpSpPr>
      <p:sp>
        <p:nvSpPr>
          <p:cNvPr id="12" name="Title Placeholder"/>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3D4551"/>
                </a:solidFill>
                <a:latin typeface="+mj-lt"/>
                <a:cs typeface="SapientSansBold"/>
              </a:defRPr>
            </a:lvl1pPr>
          </a:lstStyle>
          <a:p>
            <a:pPr marL="0" marR="0" lvl="0" indent="0" algn="l" defTabSz="609585" rtl="0" eaLnBrk="1" fontAlgn="base" latinLnBrk="0" hangingPunct="1">
              <a:lnSpc>
                <a:spcPct val="90000"/>
              </a:lnSpc>
              <a:spcBef>
                <a:spcPct val="0"/>
              </a:spcBef>
              <a:spcAft>
                <a:spcPct val="0"/>
              </a:spcAft>
              <a:buClrTx/>
              <a:buSzTx/>
              <a:buFontTx/>
              <a:buNone/>
              <a:tabLst/>
              <a:defRPr/>
            </a:pPr>
            <a:r>
              <a:rPr lang="en-US"/>
              <a:t>Two-Column Title (Must Define for Accessibility)</a:t>
            </a:r>
          </a:p>
        </p:txBody>
      </p:sp>
      <p:sp>
        <p:nvSpPr>
          <p:cNvPr id="4" name="Content Placeholder Left">
            <a:extLst>
              <a:ext uri="{FF2B5EF4-FFF2-40B4-BE49-F238E27FC236}">
                <a16:creationId xmlns:a16="http://schemas.microsoft.com/office/drawing/2014/main" id="{A73B02CD-AC6B-8680-9413-653C384FF804}"/>
              </a:ext>
            </a:extLst>
          </p:cNvPr>
          <p:cNvSpPr>
            <a:spLocks noGrp="1"/>
          </p:cNvSpPr>
          <p:nvPr>
            <p:ph sz="quarter" idx="11"/>
          </p:nvPr>
        </p:nvSpPr>
        <p:spPr>
          <a:xfrm>
            <a:off x="658368" y="1426633"/>
            <a:ext cx="5340096"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Right">
            <a:extLst>
              <a:ext uri="{FF2B5EF4-FFF2-40B4-BE49-F238E27FC236}">
                <a16:creationId xmlns:a16="http://schemas.microsoft.com/office/drawing/2014/main" id="{751FC832-B6F5-43C4-20C8-6F29B825C885}"/>
              </a:ext>
            </a:extLst>
          </p:cNvPr>
          <p:cNvSpPr>
            <a:spLocks noGrp="1"/>
          </p:cNvSpPr>
          <p:nvPr>
            <p:ph sz="quarter" idx="12"/>
          </p:nvPr>
        </p:nvSpPr>
        <p:spPr>
          <a:xfrm>
            <a:off x="6205728" y="1426633"/>
            <a:ext cx="5340096"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NCI Logo"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5" name="Slide Number">
            <a:extLst>
              <a:ext uri="{FF2B5EF4-FFF2-40B4-BE49-F238E27FC236}">
                <a16:creationId xmlns:a16="http://schemas.microsoft.com/office/drawing/2014/main" id="{23A70EBE-6360-120F-DB25-2DFAA60C6274}"/>
              </a:ext>
            </a:extLst>
          </p:cNvPr>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3D4551"/>
                </a:solidFill>
                <a:latin typeface="+mn-lt"/>
                <a:cs typeface="SapientSansRegular"/>
              </a:rPr>
              <a:t> </a:t>
            </a:r>
            <a:fld id="{4225D95B-3580-C74C-AC82-B8FCF626B418}" type="slidenum">
              <a:rPr lang="en-US" sz="1333" b="1" smtClean="0">
                <a:solidFill>
                  <a:srgbClr val="3D4551"/>
                </a:solidFill>
                <a:latin typeface="+mn-lt"/>
                <a:cs typeface="SapientSansRegular"/>
              </a:rPr>
              <a:pPr algn="r" fontAlgn="auto">
                <a:lnSpc>
                  <a:spcPct val="101000"/>
                </a:lnSpc>
                <a:spcBef>
                  <a:spcPct val="50000"/>
                </a:spcBef>
                <a:spcAft>
                  <a:spcPts val="0"/>
                </a:spcAft>
                <a:defRPr/>
              </a:pPr>
              <a:t>‹#›</a:t>
            </a:fld>
            <a:endParaRPr lang="en-US" sz="1333" b="1">
              <a:solidFill>
                <a:srgbClr val="3D4551"/>
              </a:solidFill>
              <a:latin typeface="+mn-lt"/>
              <a:cs typeface="SapientSansRegular"/>
            </a:endParaRPr>
          </a:p>
        </p:txBody>
      </p:sp>
    </p:spTree>
    <p:extLst>
      <p:ext uri="{BB962C8B-B14F-4D97-AF65-F5344CB8AC3E}">
        <p14:creationId xmlns:p14="http://schemas.microsoft.com/office/powerpoint/2010/main" val="998014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2BE2-DB87-3D65-BE3F-5F9CB60EF0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B798B9-B547-FF2B-5BB8-1F1DB28EB87C}"/>
              </a:ext>
            </a:extLst>
          </p:cNvPr>
          <p:cNvSpPr>
            <a:spLocks noGrp="1"/>
          </p:cNvSpPr>
          <p:nvPr>
            <p:ph type="dt" sz="half" idx="10"/>
          </p:nvPr>
        </p:nvSpPr>
        <p:spPr/>
        <p:txBody>
          <a:bodyPr/>
          <a:lstStyle/>
          <a:p>
            <a:fld id="{30818AD8-3C91-4071-A087-00C956389965}" type="datetimeFigureOut">
              <a:rPr lang="en-US" smtClean="0"/>
              <a:t>7/21/26</a:t>
            </a:fld>
            <a:endParaRPr lang="en-US"/>
          </a:p>
        </p:txBody>
      </p:sp>
      <p:sp>
        <p:nvSpPr>
          <p:cNvPr id="4" name="Footer Placeholder 3">
            <a:extLst>
              <a:ext uri="{FF2B5EF4-FFF2-40B4-BE49-F238E27FC236}">
                <a16:creationId xmlns:a16="http://schemas.microsoft.com/office/drawing/2014/main" id="{D163FAE8-FCEA-029C-292C-F15A71CE9B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AAAC-C3BB-4D1E-1803-FDC41584F5EB}"/>
              </a:ext>
            </a:extLst>
          </p:cNvPr>
          <p:cNvSpPr>
            <a:spLocks noGrp="1"/>
          </p:cNvSpPr>
          <p:nvPr>
            <p:ph type="sldNum" sz="quarter" idx="12"/>
          </p:nvPr>
        </p:nvSpPr>
        <p:spPr/>
        <p:txBody>
          <a:bodyPr/>
          <a:lstStyle/>
          <a:p>
            <a:fld id="{53396D4D-FC2B-40DE-8035-70D5C1140112}" type="slidenum">
              <a:rPr lang="en-US" smtClean="0"/>
              <a:t>‹#›</a:t>
            </a:fld>
            <a:endParaRPr lang="en-US"/>
          </a:p>
        </p:txBody>
      </p:sp>
    </p:spTree>
    <p:extLst>
      <p:ext uri="{BB962C8B-B14F-4D97-AF65-F5344CB8AC3E}">
        <p14:creationId xmlns:p14="http://schemas.microsoft.com/office/powerpoint/2010/main" val="291658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ray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5656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1" y="0"/>
            <a:ext cx="4305313" cy="6864096"/>
          </a:xfrm>
          <a:prstGeom prst="homePlate">
            <a:avLst>
              <a:gd name="adj" fmla="val 32357"/>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
        <p:nvSpPr>
          <p:cNvPr id="1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71243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F9E5-7121-429E-90F5-45542ECF1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93F9F-63BE-4335-8D1B-EE224ABFE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0103BF-54C9-4AF7-B568-16938F2E4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1B3847-46A2-4DA9-84BD-5B3858459E01}"/>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6" name="Footer Placeholder 5">
            <a:extLst>
              <a:ext uri="{FF2B5EF4-FFF2-40B4-BE49-F238E27FC236}">
                <a16:creationId xmlns:a16="http://schemas.microsoft.com/office/drawing/2014/main" id="{EB359436-CCEB-452D-AE79-5D7D6878A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77B4C-D192-49F1-9A9C-A8FC840C529E}"/>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200327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3192-3AC4-42DC-8666-477FD0D16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63E32-FD95-41EE-ABC7-7B119D8D03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A5C49-2B2F-4DF5-B8C3-0FDD555B7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3A2821-FF24-41BA-9133-46EECED58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6603E-BA04-4EA3-B7B3-E1F29ED1E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51615-1848-4901-A2DE-2143E8239B37}"/>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8" name="Footer Placeholder 7">
            <a:extLst>
              <a:ext uri="{FF2B5EF4-FFF2-40B4-BE49-F238E27FC236}">
                <a16:creationId xmlns:a16="http://schemas.microsoft.com/office/drawing/2014/main" id="{A9ECDFB1-B257-4043-ADE4-CEE501CFC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D8723A-EDF1-41E7-B017-8B7B3D34053B}"/>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236732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8AE7-5327-4847-8224-9E186D05F0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96D773-1292-488B-ACD8-1C2F7E636BB6}"/>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4" name="Footer Placeholder 3">
            <a:extLst>
              <a:ext uri="{FF2B5EF4-FFF2-40B4-BE49-F238E27FC236}">
                <a16:creationId xmlns:a16="http://schemas.microsoft.com/office/drawing/2014/main" id="{6F0AE600-DA9D-49E4-871A-5FF21E4DA5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8B2450-BCCC-4FA4-B936-8DB1221788C5}"/>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06771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7DAB1-12F5-4D45-8EF2-34FD0C3056CC}"/>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3" name="Footer Placeholder 2">
            <a:extLst>
              <a:ext uri="{FF2B5EF4-FFF2-40B4-BE49-F238E27FC236}">
                <a16:creationId xmlns:a16="http://schemas.microsoft.com/office/drawing/2014/main" id="{D2EA8EE0-182E-4985-8A75-3EE6EA8304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B579A0-FBB6-47F5-A643-6F64770F8C67}"/>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1300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40AC-A13D-44D5-B26A-041E5256C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B2D37-CC95-45BC-8212-A1A8DE0DF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7FC6F-7E5B-47B2-83AC-235EB4C37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08377-0F19-45B6-A6AA-1B0A98442F27}"/>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6" name="Footer Placeholder 5">
            <a:extLst>
              <a:ext uri="{FF2B5EF4-FFF2-40B4-BE49-F238E27FC236}">
                <a16:creationId xmlns:a16="http://schemas.microsoft.com/office/drawing/2014/main" id="{A234E6D6-6BEF-4F8F-9B1D-FC3475055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067EA-6A07-4729-B929-6990840C68F0}"/>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422281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BF92-0B24-49A3-9FEF-C00D25245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67942-53A4-45B2-9572-6963DB363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DD6CA-9385-4713-8D13-2B5FE6E1E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7F4D0-3573-43A6-AF2B-6475A48FB0FB}"/>
              </a:ext>
            </a:extLst>
          </p:cNvPr>
          <p:cNvSpPr>
            <a:spLocks noGrp="1"/>
          </p:cNvSpPr>
          <p:nvPr>
            <p:ph type="dt" sz="half" idx="10"/>
          </p:nvPr>
        </p:nvSpPr>
        <p:spPr/>
        <p:txBody>
          <a:bodyPr/>
          <a:lstStyle/>
          <a:p>
            <a:fld id="{1E009C7E-7B40-4B26-BF57-6A9DE504AB6E}" type="datetimeFigureOut">
              <a:rPr lang="en-US" smtClean="0"/>
              <a:t>7/21/26</a:t>
            </a:fld>
            <a:endParaRPr lang="en-US"/>
          </a:p>
        </p:txBody>
      </p:sp>
      <p:sp>
        <p:nvSpPr>
          <p:cNvPr id="6" name="Footer Placeholder 5">
            <a:extLst>
              <a:ext uri="{FF2B5EF4-FFF2-40B4-BE49-F238E27FC236}">
                <a16:creationId xmlns:a16="http://schemas.microsoft.com/office/drawing/2014/main" id="{D9FC9CF7-EBF4-4491-AD57-BE7BEC350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269D7-E1BB-4A21-AADA-2A7EAB4CC80E}"/>
              </a:ext>
            </a:extLst>
          </p:cNvPr>
          <p:cNvSpPr>
            <a:spLocks noGrp="1"/>
          </p:cNvSpPr>
          <p:nvPr>
            <p:ph type="sldNum" sz="quarter" idx="12"/>
          </p:nvPr>
        </p:nvSpPr>
        <p:spPr/>
        <p:txBody>
          <a:bodyPr/>
          <a:lstStyle/>
          <a:p>
            <a:fld id="{9DA0C4EA-04DE-47C0-9288-C7B27F93CFC1}" type="slidenum">
              <a:rPr lang="en-US" smtClean="0"/>
              <a:t>‹#›</a:t>
            </a:fld>
            <a:endParaRPr lang="en-US"/>
          </a:p>
        </p:txBody>
      </p:sp>
    </p:spTree>
    <p:extLst>
      <p:ext uri="{BB962C8B-B14F-4D97-AF65-F5344CB8AC3E}">
        <p14:creationId xmlns:p14="http://schemas.microsoft.com/office/powerpoint/2010/main" val="136544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52718-85F3-4710-8E73-B9FF4F5FB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44FB1-CAA3-445D-B976-DC6EC115F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22D94-4957-476C-A7CB-9883FA5AB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09C7E-7B40-4B26-BF57-6A9DE504AB6E}" type="datetimeFigureOut">
              <a:rPr lang="en-US" smtClean="0"/>
              <a:t>7/21/26</a:t>
            </a:fld>
            <a:endParaRPr lang="en-US"/>
          </a:p>
        </p:txBody>
      </p:sp>
      <p:sp>
        <p:nvSpPr>
          <p:cNvPr id="5" name="Footer Placeholder 4">
            <a:extLst>
              <a:ext uri="{FF2B5EF4-FFF2-40B4-BE49-F238E27FC236}">
                <a16:creationId xmlns:a16="http://schemas.microsoft.com/office/drawing/2014/main" id="{4348BB6D-741D-4752-855D-7D3D4D1FAD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24D97E-8065-493B-95F4-29E737AC5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C4EA-04DE-47C0-9288-C7B27F93CFC1}" type="slidenum">
              <a:rPr lang="en-US" smtClean="0"/>
              <a:t>‹#›</a:t>
            </a:fld>
            <a:endParaRPr lang="en-US"/>
          </a:p>
        </p:txBody>
      </p:sp>
    </p:spTree>
    <p:extLst>
      <p:ext uri="{BB962C8B-B14F-4D97-AF65-F5344CB8AC3E}">
        <p14:creationId xmlns:p14="http://schemas.microsoft.com/office/powerpoint/2010/main" val="82502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July 21, 2026</a:t>
            </a:fld>
            <a:endParaRPr lang="en-US"/>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a:p>
        </p:txBody>
      </p:sp>
    </p:spTree>
    <p:extLst>
      <p:ext uri="{BB962C8B-B14F-4D97-AF65-F5344CB8AC3E}">
        <p14:creationId xmlns:p14="http://schemas.microsoft.com/office/powerpoint/2010/main" val="27857629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mailto:mariam.eljanne@nih.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funding/find-a-fit-for-your-research/nih-institutes-centers-offices/NCI?category=individual-fellowship"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how-to-apply-application-guide/forms-i/fellowship-forms-i.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how-to-apply-application-guide/forms-i/fellowship-forms-i.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funding/find-a-fit-for-your-research/nih-institutes-centers-offices/NCI?category=individual-fellowship"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grants.nih.gov/policy/humansubjects/hs-decision.htm"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cer.gov/grants-training/training/funding/f99"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funding/find-a-fit-for-your-research/nih-institutes-centers-offices/NCI"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hyperlink" Target="https://grants.nih.gov/funding/find-a-fit-for-your-research/nih-institutes-centers-offices/NCI"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www.cancer.gov/grants-training/training/funding/cancer-training-funding-opportunities" TargetMode="External"/><Relationship Id="rId3" Type="http://schemas.openxmlformats.org/officeDocument/2006/relationships/hyperlink" Target="mailto:NCIF99-K00@mail.nih.gov" TargetMode="External"/><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hyperlink" Target="cancer.gov/CCT" TargetMode="External"/><Relationship Id="rId4" Type="http://schemas.openxmlformats.org/officeDocument/2006/relationships/hyperlink" Target="https://www.cancer.gov/grants-training/training/fund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go.nih.gov/yWId903"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mailto:NCIF99-K00@nih.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funding/find-a-fit-for-your-research/nih-institutes-centers-offices/NCI?category=individual-fellowshi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2F7E2-9CD0-4E2C-A7AD-8921708571AE}"/>
              </a:ext>
            </a:extLst>
          </p:cNvPr>
          <p:cNvPicPr>
            <a:picLocks noChangeAspect="1"/>
          </p:cNvPicPr>
          <p:nvPr/>
        </p:nvPicPr>
        <p:blipFill>
          <a:blip r:embed="rId3"/>
          <a:stretch>
            <a:fillRect/>
          </a:stretch>
        </p:blipFill>
        <p:spPr>
          <a:xfrm>
            <a:off x="3996267" y="0"/>
            <a:ext cx="8195733" cy="1943317"/>
          </a:xfrm>
          <a:prstGeom prst="rect">
            <a:avLst/>
          </a:prstGeom>
        </p:spPr>
      </p:pic>
      <p:sp>
        <p:nvSpPr>
          <p:cNvPr id="9" name="Parallelogram 8">
            <a:extLst>
              <a:ext uri="{FF2B5EF4-FFF2-40B4-BE49-F238E27FC236}">
                <a16:creationId xmlns:a16="http://schemas.microsoft.com/office/drawing/2014/main" id="{C9D158F7-C11D-4C7F-A219-7E978992BA24}"/>
              </a:ext>
            </a:extLst>
          </p:cNvPr>
          <p:cNvSpPr/>
          <p:nvPr/>
        </p:nvSpPr>
        <p:spPr>
          <a:xfrm rot="20886102" flipH="1">
            <a:off x="3533643" y="-4360"/>
            <a:ext cx="1156319" cy="2438400"/>
          </a:xfrm>
          <a:prstGeom prst="parallelogram">
            <a:avLst>
              <a:gd name="adj" fmla="val 2923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9E9BF81F-8D56-A5EC-4F62-B53CE92AB573}"/>
              </a:ext>
            </a:extLst>
          </p:cNvPr>
          <p:cNvSpPr/>
          <p:nvPr/>
        </p:nvSpPr>
        <p:spPr>
          <a:xfrm>
            <a:off x="8853419" y="1043553"/>
            <a:ext cx="526943" cy="237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EC2B11E4-6C87-5762-2404-E3FE855BEFC5}"/>
              </a:ext>
            </a:extLst>
          </p:cNvPr>
          <p:cNvSpPr txBox="1">
            <a:spLocks/>
          </p:cNvSpPr>
          <p:nvPr/>
        </p:nvSpPr>
        <p:spPr>
          <a:xfrm>
            <a:off x="622676" y="2254593"/>
            <a:ext cx="10946649" cy="1128641"/>
          </a:xfrm>
          <a:prstGeom prst="rect">
            <a:avLst/>
          </a:prstGeom>
        </p:spPr>
        <p:txBody>
          <a:bodyPr vert="horz" lIns="0" tIns="0" rIns="0" bIns="0" rtlCol="0" anchor="b">
            <a:normAutofit fontScale="97500"/>
          </a:bodyPr>
          <a:lstStyle>
            <a:lvl1pPr algn="r" defTabSz="914400" rtl="0" eaLnBrk="1" latinLnBrk="0" hangingPunct="1">
              <a:lnSpc>
                <a:spcPct val="90000"/>
              </a:lnSpc>
              <a:spcBef>
                <a:spcPct val="0"/>
              </a:spcBef>
              <a:buNone/>
              <a:defRPr sz="3200" kern="1200">
                <a:solidFill>
                  <a:srgbClr val="123E57"/>
                </a:solidFill>
                <a:latin typeface="+mj-lt"/>
                <a:ea typeface="+mj-ea"/>
                <a:cs typeface="SapientSansBold"/>
              </a:defRPr>
            </a:lvl1pPr>
          </a:lstStyle>
          <a:p>
            <a:pPr algn="ctr"/>
            <a:r>
              <a:rPr lang="en-US" sz="3600" b="1" dirty="0">
                <a:solidFill>
                  <a:srgbClr val="336699"/>
                </a:solidFill>
                <a:latin typeface="Arial" panose="020B0604020202020204" pitchFamily="34" charset="0"/>
                <a:cs typeface="Arial" panose="020B0604020202020204" pitchFamily="34" charset="0"/>
              </a:rPr>
              <a:t>Predoc to Postdoc Transition Award (F99/K00)</a:t>
            </a:r>
            <a:br>
              <a:rPr lang="en-US" sz="3600" b="1" dirty="0">
                <a:solidFill>
                  <a:srgbClr val="336699"/>
                </a:solidFill>
                <a:latin typeface="Arial" panose="020B0604020202020204" pitchFamily="34" charset="0"/>
                <a:cs typeface="Arial" panose="020B0604020202020204" pitchFamily="34" charset="0"/>
              </a:rPr>
            </a:br>
            <a:r>
              <a:rPr lang="en-US" sz="3600" b="1" dirty="0">
                <a:solidFill>
                  <a:srgbClr val="336699"/>
                </a:solidFill>
                <a:latin typeface="Arial" panose="020B0604020202020204" pitchFamily="34" charset="0"/>
                <a:cs typeface="Arial" panose="020B0604020202020204" pitchFamily="34" charset="0"/>
              </a:rPr>
              <a:t>PA-27-037</a:t>
            </a:r>
            <a:endParaRPr lang="en-US" sz="3600" dirty="0">
              <a:solidFill>
                <a:srgbClr val="336699"/>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B93CA82E-DC82-023C-B427-745D1DF8305B}"/>
              </a:ext>
            </a:extLst>
          </p:cNvPr>
          <p:cNvSpPr txBox="1">
            <a:spLocks/>
          </p:cNvSpPr>
          <p:nvPr/>
        </p:nvSpPr>
        <p:spPr>
          <a:xfrm>
            <a:off x="3550494" y="4321864"/>
            <a:ext cx="5091011" cy="129141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336699"/>
                </a:solidFill>
                <a:latin typeface="Arial" panose="020B0604020202020204" pitchFamily="34" charset="0"/>
                <a:cs typeface="Arial" panose="020B0604020202020204" pitchFamily="34" charset="0"/>
              </a:rPr>
              <a:t>Mariam Eljanne, Ph.D.</a:t>
            </a:r>
          </a:p>
          <a:p>
            <a:pPr marL="0" indent="0" algn="ctr">
              <a:buNone/>
            </a:pPr>
            <a:r>
              <a:rPr lang="en-US" sz="2400" b="1" dirty="0">
                <a:solidFill>
                  <a:srgbClr val="33669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mariam.eljanne@nih.gov</a:t>
            </a:r>
            <a:endParaRPr lang="en-US" sz="2400" b="1" dirty="0">
              <a:solidFill>
                <a:srgbClr val="336699"/>
              </a:solidFill>
              <a:latin typeface="Arial" panose="020B0604020202020204" pitchFamily="34" charset="0"/>
              <a:cs typeface="Arial" panose="020B0604020202020204" pitchFamily="34" charset="0"/>
            </a:endParaRPr>
          </a:p>
          <a:p>
            <a:pPr marL="0" indent="0" algn="ctr">
              <a:buNone/>
            </a:pPr>
            <a:r>
              <a:rPr lang="en-US" sz="2400" b="1" dirty="0">
                <a:solidFill>
                  <a:srgbClr val="336699"/>
                </a:solidFill>
                <a:latin typeface="Arial" panose="020B0604020202020204" pitchFamily="34" charset="0"/>
                <a:cs typeface="Arial" panose="020B0604020202020204" pitchFamily="34" charset="0"/>
              </a:rPr>
              <a:t>Center for Cancer Training</a:t>
            </a:r>
            <a:endParaRPr lang="en-US" sz="2400" dirty="0">
              <a:solidFill>
                <a:srgbClr val="33669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4BF3820-7040-5A00-8B0E-DA6B217F4FF8}"/>
              </a:ext>
            </a:extLst>
          </p:cNvPr>
          <p:cNvSpPr txBox="1"/>
          <p:nvPr/>
        </p:nvSpPr>
        <p:spPr>
          <a:xfrm>
            <a:off x="9930808" y="6244119"/>
            <a:ext cx="1850030" cy="369332"/>
          </a:xfrm>
          <a:prstGeom prst="rect">
            <a:avLst/>
          </a:prstGeom>
          <a:noFill/>
        </p:spPr>
        <p:txBody>
          <a:bodyPr wrap="square" rtlCol="0">
            <a:spAutoFit/>
          </a:bodyPr>
          <a:lstStyle/>
          <a:p>
            <a:pPr algn="ctr"/>
            <a:r>
              <a:rPr lang="en-US" dirty="0"/>
              <a:t>July 20</a:t>
            </a:r>
            <a:r>
              <a:rPr lang="en-US" dirty="0">
                <a:latin typeface="Arial" panose="020B0604020202020204" pitchFamily="34" charset="0"/>
                <a:cs typeface="Arial" panose="020B0604020202020204" pitchFamily="34" charset="0"/>
              </a:rPr>
              <a:t>, 2026</a:t>
            </a:r>
          </a:p>
        </p:txBody>
      </p:sp>
      <p:sp>
        <p:nvSpPr>
          <p:cNvPr id="2" name="TextBox 1">
            <a:extLst>
              <a:ext uri="{FF2B5EF4-FFF2-40B4-BE49-F238E27FC236}">
                <a16:creationId xmlns:a16="http://schemas.microsoft.com/office/drawing/2014/main" id="{B29C0140-6204-9C45-1B86-2E4F8F4C726C}"/>
              </a:ext>
            </a:extLst>
          </p:cNvPr>
          <p:cNvSpPr txBox="1"/>
          <p:nvPr/>
        </p:nvSpPr>
        <p:spPr>
          <a:xfrm>
            <a:off x="3794760" y="3589020"/>
            <a:ext cx="5073825" cy="400110"/>
          </a:xfrm>
          <a:prstGeom prst="rect">
            <a:avLst/>
          </a:prstGeom>
          <a:noFill/>
        </p:spPr>
        <p:txBody>
          <a:bodyPr wrap="none" rtlCol="0">
            <a:spAutoFit/>
          </a:bodyPr>
          <a:lstStyle/>
          <a:p>
            <a:r>
              <a:rPr lang="en-US" sz="2000" b="1" dirty="0">
                <a:solidFill>
                  <a:srgbClr val="FF0000"/>
                </a:solidFill>
              </a:rPr>
              <a:t>Webinar is only for prospective NCI applicants</a:t>
            </a:r>
          </a:p>
        </p:txBody>
      </p:sp>
    </p:spTree>
    <p:extLst>
      <p:ext uri="{BB962C8B-B14F-4D97-AF65-F5344CB8AC3E}">
        <p14:creationId xmlns:p14="http://schemas.microsoft.com/office/powerpoint/2010/main" val="261492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18CEB-2EAB-42FE-937E-91082F9836D3}"/>
              </a:ext>
            </a:extLst>
          </p:cNvPr>
          <p:cNvSpPr/>
          <p:nvPr/>
        </p:nvSpPr>
        <p:spPr>
          <a:xfrm>
            <a:off x="637947" y="5898862"/>
            <a:ext cx="5254853"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Current F31 awardees are eligible</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A45D82-B73C-4212-86A3-1EAD8B5218CF}"/>
              </a:ext>
            </a:extLst>
          </p:cNvPr>
          <p:cNvSpPr txBox="1"/>
          <p:nvPr/>
        </p:nvSpPr>
        <p:spPr>
          <a:xfrm>
            <a:off x="4977745" y="478465"/>
            <a:ext cx="2236510" cy="646331"/>
          </a:xfrm>
          <a:prstGeom prst="rect">
            <a:avLst/>
          </a:prstGeom>
          <a:noFill/>
        </p:spPr>
        <p:txBody>
          <a:bodyPr wrap="none" rtlCol="0">
            <a:spAutoFit/>
          </a:bodyPr>
          <a:lstStyle/>
          <a:p>
            <a:r>
              <a:rPr lang="en-US" sz="3600" b="1" dirty="0">
                <a:solidFill>
                  <a:srgbClr val="000000"/>
                </a:solidFill>
                <a:latin typeface="Arial" panose="020B0604020202020204" pitchFamily="34" charset="0"/>
                <a:cs typeface="Arial" panose="020B0604020202020204" pitchFamily="34" charset="0"/>
              </a:rPr>
              <a:t>Eligibility</a:t>
            </a:r>
          </a:p>
        </p:txBody>
      </p:sp>
      <p:sp>
        <p:nvSpPr>
          <p:cNvPr id="5" name="TextBox 4">
            <a:extLst>
              <a:ext uri="{FF2B5EF4-FFF2-40B4-BE49-F238E27FC236}">
                <a16:creationId xmlns:a16="http://schemas.microsoft.com/office/drawing/2014/main" id="{3D5F4B8D-60AE-4758-8C4D-8F4139DDB415}"/>
              </a:ext>
            </a:extLst>
          </p:cNvPr>
          <p:cNvSpPr txBox="1"/>
          <p:nvPr/>
        </p:nvSpPr>
        <p:spPr>
          <a:xfrm>
            <a:off x="637947" y="1481693"/>
            <a:ext cx="1002650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Students earning PhD or other doctoral research degree (</a:t>
            </a:r>
            <a:r>
              <a:rPr lang="en-US" sz="2400" dirty="0">
                <a:latin typeface="Arial" panose="020B0604020202020204" pitchFamily="34" charset="0"/>
                <a:cs typeface="Arial" panose="020B0604020202020204" pitchFamily="34" charset="0"/>
              </a:rPr>
              <a:t>(e.g., </a:t>
            </a:r>
            <a:r>
              <a:rPr lang="en-US" sz="2400" dirty="0" err="1">
                <a:latin typeface="Arial" panose="020B0604020202020204" pitchFamily="34" charset="0"/>
                <a:cs typeface="Arial" panose="020B0604020202020204" pitchFamily="34" charset="0"/>
              </a:rPr>
              <a:t>EngD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DNSc</a:t>
            </a:r>
            <a:r>
              <a:rPr lang="en-US" sz="2400" dirty="0">
                <a:latin typeface="Arial" panose="020B0604020202020204" pitchFamily="34" charset="0"/>
                <a:cs typeface="Arial" panose="020B0604020202020204" pitchFamily="34" charset="0"/>
              </a:rPr>
              <a:t>, DrPH, DSW, PharmD, ScD))</a:t>
            </a:r>
          </a:p>
        </p:txBody>
      </p:sp>
      <p:sp>
        <p:nvSpPr>
          <p:cNvPr id="6" name="TextBox 5">
            <a:extLst>
              <a:ext uri="{FF2B5EF4-FFF2-40B4-BE49-F238E27FC236}">
                <a16:creationId xmlns:a16="http://schemas.microsoft.com/office/drawing/2014/main" id="{28BBF82C-E321-4460-85A6-A88290C67333}"/>
              </a:ext>
            </a:extLst>
          </p:cNvPr>
          <p:cNvSpPr txBox="1"/>
          <p:nvPr/>
        </p:nvSpPr>
        <p:spPr>
          <a:xfrm>
            <a:off x="1127050" y="2438993"/>
            <a:ext cx="10647855"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Doctoral research degree students with 1-2 years from finishing up dissertation research at </a:t>
            </a:r>
            <a:r>
              <a:rPr lang="en-US" sz="2400" dirty="0">
                <a:latin typeface="Arial" panose="020B0604020202020204" pitchFamily="34" charset="0"/>
                <a:cs typeface="Arial" panose="020B0604020202020204" pitchFamily="34" charset="0"/>
              </a:rPr>
              <a:t>the time of the award</a:t>
            </a:r>
            <a:endParaRPr lang="en-US" sz="24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0895D4-7C3D-4FD1-8FC8-5AF4F21653D9}"/>
              </a:ext>
            </a:extLst>
          </p:cNvPr>
          <p:cNvSpPr txBox="1"/>
          <p:nvPr/>
        </p:nvSpPr>
        <p:spPr>
          <a:xfrm>
            <a:off x="637947" y="3396293"/>
            <a:ext cx="1019239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domestic institution/organization types that grant PhD or other research degrees (e.g., </a:t>
            </a:r>
            <a:r>
              <a:rPr lang="en-US" sz="2400" dirty="0" err="1">
                <a:latin typeface="Arial" panose="020B0604020202020204" pitchFamily="34" charset="0"/>
                <a:cs typeface="Arial" panose="020B0604020202020204" pitchFamily="34" charset="0"/>
              </a:rPr>
              <a:t>EngD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DNSc</a:t>
            </a:r>
            <a:r>
              <a:rPr lang="en-US" sz="2400" dirty="0">
                <a:latin typeface="Arial" panose="020B0604020202020204" pitchFamily="34" charset="0"/>
                <a:cs typeface="Arial" panose="020B0604020202020204" pitchFamily="34" charset="0"/>
              </a:rPr>
              <a:t>, DrPH, DSW, PharmD, ScD)</a:t>
            </a:r>
          </a:p>
        </p:txBody>
      </p:sp>
      <p:sp>
        <p:nvSpPr>
          <p:cNvPr id="9" name="TextBox 8">
            <a:extLst>
              <a:ext uri="{FF2B5EF4-FFF2-40B4-BE49-F238E27FC236}">
                <a16:creationId xmlns:a16="http://schemas.microsoft.com/office/drawing/2014/main" id="{13BB1EAE-BEC7-4A28-BFD9-8C7BD79A4FAB}"/>
              </a:ext>
            </a:extLst>
          </p:cNvPr>
          <p:cNvSpPr txBox="1"/>
          <p:nvPr/>
        </p:nvSpPr>
        <p:spPr>
          <a:xfrm>
            <a:off x="637947" y="4353593"/>
            <a:ext cx="1098123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Individual must be a citizen, a non-citizen national of the United States, or have been lawfully admitted for permanent residence (at the time of award)</a:t>
            </a:r>
            <a:endParaRPr lang="en-US" sz="24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D26B79E-00EA-4954-ABA4-99E875B4DD61}"/>
              </a:ext>
            </a:extLst>
          </p:cNvPr>
          <p:cNvSpPr txBox="1"/>
          <p:nvPr/>
        </p:nvSpPr>
        <p:spPr>
          <a:xfrm>
            <a:off x="637947" y="5310893"/>
            <a:ext cx="758573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Unsuccessful applicants may </a:t>
            </a:r>
            <a:r>
              <a:rPr lang="en-US" sz="2400" u="sng" dirty="0">
                <a:latin typeface="Arial" panose="020B0604020202020204" pitchFamily="34" charset="0"/>
                <a:cs typeface="Arial" panose="020B0604020202020204" pitchFamily="34" charset="0"/>
              </a:rPr>
              <a:t>resubmit</a:t>
            </a:r>
            <a:r>
              <a:rPr lang="en-US" sz="2400" dirty="0">
                <a:latin typeface="Arial" panose="020B0604020202020204" pitchFamily="34" charset="0"/>
                <a:cs typeface="Arial" panose="020B0604020202020204" pitchFamily="34" charset="0"/>
              </a:rPr>
              <a:t> if still eligible</a:t>
            </a:r>
          </a:p>
        </p:txBody>
      </p:sp>
    </p:spTree>
    <p:extLst>
      <p:ext uri="{BB962C8B-B14F-4D97-AF65-F5344CB8AC3E}">
        <p14:creationId xmlns:p14="http://schemas.microsoft.com/office/powerpoint/2010/main" val="283265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19B08-334E-42A3-92F1-2EFDBE68043A}"/>
              </a:ext>
            </a:extLst>
          </p:cNvPr>
          <p:cNvSpPr/>
          <p:nvPr/>
        </p:nvSpPr>
        <p:spPr>
          <a:xfrm>
            <a:off x="841833" y="6014380"/>
            <a:ext cx="7619824" cy="430887"/>
          </a:xfrm>
          <a:prstGeom prst="rect">
            <a:avLst/>
          </a:prstGeom>
        </p:spPr>
        <p:txBody>
          <a:bodyPr wrap="square">
            <a:spAutoFit/>
          </a:bodyPr>
          <a:lstStyle/>
          <a:p>
            <a:pPr marL="342900" indent="-3429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Funds to attend a K00 Scholars meeting</a:t>
            </a:r>
          </a:p>
        </p:txBody>
      </p:sp>
      <p:sp>
        <p:nvSpPr>
          <p:cNvPr id="3" name="TextBox 2">
            <a:extLst>
              <a:ext uri="{FF2B5EF4-FFF2-40B4-BE49-F238E27FC236}">
                <a16:creationId xmlns:a16="http://schemas.microsoft.com/office/drawing/2014/main" id="{2396B932-6820-46E2-ADEF-3188E87EE7E6}"/>
              </a:ext>
            </a:extLst>
          </p:cNvPr>
          <p:cNvSpPr txBox="1"/>
          <p:nvPr/>
        </p:nvSpPr>
        <p:spPr>
          <a:xfrm flipH="1">
            <a:off x="4965227" y="350866"/>
            <a:ext cx="2261546"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rPr>
              <a:t>Funding</a:t>
            </a:r>
          </a:p>
        </p:txBody>
      </p:sp>
      <p:sp>
        <p:nvSpPr>
          <p:cNvPr id="4" name="TextBox 3">
            <a:extLst>
              <a:ext uri="{FF2B5EF4-FFF2-40B4-BE49-F238E27FC236}">
                <a16:creationId xmlns:a16="http://schemas.microsoft.com/office/drawing/2014/main" id="{A7F6FB35-AEB2-48F7-BD1E-1A06ACAAFCDA}"/>
              </a:ext>
            </a:extLst>
          </p:cNvPr>
          <p:cNvSpPr txBox="1"/>
          <p:nvPr/>
        </p:nvSpPr>
        <p:spPr>
          <a:xfrm>
            <a:off x="535349" y="1238851"/>
            <a:ext cx="9744975" cy="446276"/>
          </a:xfrm>
          <a:prstGeom prst="rect">
            <a:avLst/>
          </a:prstGeom>
          <a:noFill/>
        </p:spPr>
        <p:txBody>
          <a:bodyPr wrap="non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1-2 years of support for completing </a:t>
            </a:r>
            <a:r>
              <a:rPr lang="en-US" sz="2200" dirty="0">
                <a:solidFill>
                  <a:srgbClr val="000000"/>
                </a:solidFill>
                <a:latin typeface="Arial" panose="020B0604020202020204" pitchFamily="34" charset="0"/>
                <a:cs typeface="Arial" panose="020B0604020202020204" pitchFamily="34" charset="0"/>
              </a:rPr>
              <a:t>doctoral research</a:t>
            </a:r>
            <a:r>
              <a:rPr lang="en-US" sz="2200" dirty="0">
                <a:latin typeface="Arial" panose="020B0604020202020204" pitchFamily="34" charset="0"/>
                <a:cs typeface="Arial" panose="020B0604020202020204" pitchFamily="34" charset="0"/>
              </a:rPr>
              <a:t> dissertation (</a:t>
            </a:r>
            <a:r>
              <a:rPr lang="en-US" sz="2200" b="1" dirty="0">
                <a:latin typeface="Arial" panose="020B0604020202020204" pitchFamily="34" charset="0"/>
                <a:cs typeface="Arial" panose="020B0604020202020204" pitchFamily="34" charset="0"/>
              </a:rPr>
              <a:t>F99</a:t>
            </a:r>
            <a:r>
              <a:rPr lang="en-US" sz="22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DF861FF-7E94-4F7C-B0D4-F964E6ADCCDC}"/>
              </a:ext>
            </a:extLst>
          </p:cNvPr>
          <p:cNvSpPr txBox="1"/>
          <p:nvPr/>
        </p:nvSpPr>
        <p:spPr>
          <a:xfrm>
            <a:off x="841833" y="1835792"/>
            <a:ext cx="9168985" cy="446276"/>
          </a:xfrm>
          <a:prstGeom prst="rect">
            <a:avLst/>
          </a:prstGeom>
          <a:noFill/>
        </p:spPr>
        <p:txBody>
          <a:bodyPr wrap="none" rtlCol="0">
            <a:spAutoFit/>
          </a:bodyPr>
          <a:lstStyle/>
          <a:p>
            <a:pPr marL="342900" indent="-3429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Stipend, Tuition, and Training Related Expenses are similar to F31</a:t>
            </a:r>
          </a:p>
        </p:txBody>
      </p:sp>
      <p:sp>
        <p:nvSpPr>
          <p:cNvPr id="6" name="TextBox 5">
            <a:extLst>
              <a:ext uri="{FF2B5EF4-FFF2-40B4-BE49-F238E27FC236}">
                <a16:creationId xmlns:a16="http://schemas.microsoft.com/office/drawing/2014/main" id="{CFBD0C31-2B8B-4B69-9F49-C6839F9AAAD9}"/>
              </a:ext>
            </a:extLst>
          </p:cNvPr>
          <p:cNvSpPr txBox="1"/>
          <p:nvPr/>
        </p:nvSpPr>
        <p:spPr>
          <a:xfrm>
            <a:off x="841833" y="2432733"/>
            <a:ext cx="6673525"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Funds to attend an F99 Fellows meeting</a:t>
            </a:r>
            <a:endParaRPr lang="en-US"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7CBC57-5A7E-453B-8944-5F84C1C95B36}"/>
              </a:ext>
            </a:extLst>
          </p:cNvPr>
          <p:cNvSpPr txBox="1"/>
          <p:nvPr/>
        </p:nvSpPr>
        <p:spPr>
          <a:xfrm>
            <a:off x="535349" y="3029674"/>
            <a:ext cx="9405139" cy="446276"/>
          </a:xfrm>
          <a:prstGeom prst="rect">
            <a:avLst/>
          </a:prstGeom>
          <a:noFill/>
        </p:spPr>
        <p:txBody>
          <a:bodyPr wrap="non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Up to 3 years of support for postdoc training (</a:t>
            </a:r>
            <a:r>
              <a:rPr lang="en-US" sz="2200" b="1" dirty="0">
                <a:latin typeface="Arial" panose="020B0604020202020204" pitchFamily="34" charset="0"/>
                <a:cs typeface="Arial" panose="020B0604020202020204" pitchFamily="34" charset="0"/>
              </a:rPr>
              <a:t>K00</a:t>
            </a:r>
            <a:r>
              <a:rPr lang="en-US" sz="2200" dirty="0">
                <a:latin typeface="Arial" panose="020B0604020202020204" pitchFamily="34" charset="0"/>
                <a:cs typeface="Arial" panose="020B0604020202020204" pitchFamily="34" charset="0"/>
              </a:rPr>
              <a:t>) at a US institution</a:t>
            </a:r>
          </a:p>
        </p:txBody>
      </p:sp>
      <p:sp>
        <p:nvSpPr>
          <p:cNvPr id="8" name="TextBox 7">
            <a:extLst>
              <a:ext uri="{FF2B5EF4-FFF2-40B4-BE49-F238E27FC236}">
                <a16:creationId xmlns:a16="http://schemas.microsoft.com/office/drawing/2014/main" id="{264C6C78-A7A7-4583-A7DD-6A83EB27F51F}"/>
              </a:ext>
            </a:extLst>
          </p:cNvPr>
          <p:cNvSpPr txBox="1"/>
          <p:nvPr/>
        </p:nvSpPr>
        <p:spPr>
          <a:xfrm>
            <a:off x="841833" y="3626615"/>
            <a:ext cx="3389069" cy="430887"/>
          </a:xfrm>
          <a:prstGeom prst="rect">
            <a:avLst/>
          </a:prstGeom>
          <a:noFill/>
        </p:spPr>
        <p:txBody>
          <a:bodyPr wrap="none" rtlCol="0">
            <a:spAutoFit/>
          </a:bodyPr>
          <a:lstStyle/>
          <a:p>
            <a:pPr marL="342900" indent="-3429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Higher salary than F32</a:t>
            </a:r>
            <a:endParaRPr lang="en-US"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87A49C-DCA8-458B-AC03-D5D0522D5C50}"/>
              </a:ext>
            </a:extLst>
          </p:cNvPr>
          <p:cNvSpPr txBox="1"/>
          <p:nvPr/>
        </p:nvSpPr>
        <p:spPr>
          <a:xfrm>
            <a:off x="1067240" y="4088280"/>
            <a:ext cx="11490646" cy="446276"/>
          </a:xfrm>
          <a:prstGeom prst="rect">
            <a:avLst/>
          </a:prstGeom>
          <a:noFill/>
        </p:spPr>
        <p:txBody>
          <a:bodyPr wrap="none" rtlCol="0">
            <a:spAutoFit/>
          </a:bodyPr>
          <a:lstStyle/>
          <a:p>
            <a:pPr marL="342900" indent="-342900">
              <a:buFont typeface="Wingdings" panose="05000000000000000000" pitchFamily="2" charset="2"/>
              <a:buChar char="v"/>
            </a:pPr>
            <a:r>
              <a:rPr lang="en-US" sz="2200" u="sng" dirty="0">
                <a:solidFill>
                  <a:srgbClr val="000000"/>
                </a:solidFill>
                <a:latin typeface="Arial" panose="020B0604020202020204" pitchFamily="34" charset="0"/>
                <a:cs typeface="Arial" panose="020B0604020202020204" pitchFamily="34" charset="0"/>
              </a:rPr>
              <a:t>Up to</a:t>
            </a:r>
            <a:r>
              <a:rPr lang="en-US" sz="2200" dirty="0">
                <a:solidFill>
                  <a:srgbClr val="000000"/>
                </a:solidFill>
                <a:latin typeface="Arial" panose="020B0604020202020204" pitchFamily="34" charset="0"/>
                <a:cs typeface="Arial" panose="020B0604020202020204" pitchFamily="34" charset="0"/>
              </a:rPr>
              <a:t> $80,000/year + fringe</a:t>
            </a:r>
            <a:r>
              <a:rPr lang="en-US" sz="2200" dirty="0">
                <a:solidFill>
                  <a:srgbClr val="02070A"/>
                </a:solidFill>
                <a:latin typeface="Arial" panose="020B0604020202020204" pitchFamily="34" charset="0"/>
                <a:cs typeface="Arial" panose="020B0604020202020204" pitchFamily="34" charset="0"/>
              </a:rPr>
              <a:t> benefits </a:t>
            </a:r>
            <a:r>
              <a:rPr lang="en-US" sz="2200" dirty="0">
                <a:latin typeface="Arial" panose="020B0604020202020204" pitchFamily="34" charset="0"/>
                <a:cs typeface="Arial" panose="020B0604020202020204" pitchFamily="34" charset="0"/>
              </a:rPr>
              <a:t>(</a:t>
            </a:r>
            <a:r>
              <a:rPr lang="en-US" sz="2200" b="1" dirty="0">
                <a:solidFill>
                  <a:srgbClr val="FF0000"/>
                </a:solidFill>
                <a:highlight>
                  <a:srgbClr val="FFFF00"/>
                </a:highlight>
                <a:latin typeface="Arial" panose="020B0604020202020204" pitchFamily="34" charset="0"/>
                <a:cs typeface="Arial" panose="020B0604020202020204" pitchFamily="34" charset="0"/>
              </a:rPr>
              <a:t>cannot exceed the institutional base salary</a:t>
            </a:r>
            <a:r>
              <a:rPr lang="en-US" sz="2200" dirty="0">
                <a:latin typeface="Arial" panose="020B0604020202020204" pitchFamily="34" charset="0"/>
                <a:cs typeface="Arial" panose="020B0604020202020204" pitchFamily="34" charset="0"/>
              </a:rPr>
              <a:t>)</a:t>
            </a:r>
            <a:endParaRPr lang="en-US" sz="22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BFC55C1-263C-428F-96D9-EE3D0FA229C5}"/>
              </a:ext>
            </a:extLst>
          </p:cNvPr>
          <p:cNvSpPr txBox="1"/>
          <p:nvPr/>
        </p:nvSpPr>
        <p:spPr>
          <a:xfrm flipH="1">
            <a:off x="841833" y="4820497"/>
            <a:ext cx="9797874"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latin typeface="Arial" panose="020B0604020202020204" pitchFamily="34" charset="0"/>
                <a:cs typeface="Arial" panose="020B0604020202020204" pitchFamily="34" charset="0"/>
              </a:rPr>
              <a:t>Up to $30,000/year for research and career development expenses</a:t>
            </a:r>
          </a:p>
        </p:txBody>
      </p:sp>
      <p:sp>
        <p:nvSpPr>
          <p:cNvPr id="11" name="TextBox 10">
            <a:extLst>
              <a:ext uri="{FF2B5EF4-FFF2-40B4-BE49-F238E27FC236}">
                <a16:creationId xmlns:a16="http://schemas.microsoft.com/office/drawing/2014/main" id="{74BBC58C-A352-4E0B-A4B3-F9ECF41613D4}"/>
              </a:ext>
            </a:extLst>
          </p:cNvPr>
          <p:cNvSpPr txBox="1"/>
          <p:nvPr/>
        </p:nvSpPr>
        <p:spPr>
          <a:xfrm>
            <a:off x="841833" y="5417438"/>
            <a:ext cx="6176691" cy="446276"/>
          </a:xfrm>
          <a:prstGeom prst="rect">
            <a:avLst/>
          </a:prstGeom>
          <a:noFill/>
        </p:spPr>
        <p:txBody>
          <a:bodyPr wrap="none" rtlCol="0">
            <a:spAutoFit/>
          </a:bodyPr>
          <a:lstStyle/>
          <a:p>
            <a:pPr marL="342900" indent="-3429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8% Indirect Costs allowed for the Institution</a:t>
            </a:r>
          </a:p>
        </p:txBody>
      </p:sp>
      <p:sp>
        <p:nvSpPr>
          <p:cNvPr id="12" name="TextBox 11">
            <a:extLst>
              <a:ext uri="{FF2B5EF4-FFF2-40B4-BE49-F238E27FC236}">
                <a16:creationId xmlns:a16="http://schemas.microsoft.com/office/drawing/2014/main" id="{B2D08257-3971-3B76-75B1-7FA8E5337499}"/>
              </a:ext>
            </a:extLst>
          </p:cNvPr>
          <p:cNvSpPr txBox="1"/>
          <p:nvPr/>
        </p:nvSpPr>
        <p:spPr>
          <a:xfrm>
            <a:off x="8645925" y="6445267"/>
            <a:ext cx="2729786" cy="369332"/>
          </a:xfrm>
          <a:prstGeom prst="rect">
            <a:avLst/>
          </a:prstGeom>
          <a:noFill/>
        </p:spPr>
        <p:txBody>
          <a:bodyPr wrap="none" rtlCol="0">
            <a:spAutoFit/>
          </a:bodyPr>
          <a:lstStyle/>
          <a:p>
            <a:r>
              <a:rPr lang="en-US" dirty="0">
                <a:hlinkClick r:id="rId3"/>
              </a:rPr>
              <a:t>NCI ICO website/fellowship</a:t>
            </a:r>
            <a:endParaRPr lang="en-US" dirty="0"/>
          </a:p>
        </p:txBody>
      </p:sp>
    </p:spTree>
    <p:extLst>
      <p:ext uri="{BB962C8B-B14F-4D97-AF65-F5344CB8AC3E}">
        <p14:creationId xmlns:p14="http://schemas.microsoft.com/office/powerpoint/2010/main" val="41399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96F3F-F396-448F-B61E-B86E8302FEEB}"/>
              </a:ext>
            </a:extLst>
          </p:cNvPr>
          <p:cNvSpPr txBox="1"/>
          <p:nvPr/>
        </p:nvSpPr>
        <p:spPr>
          <a:xfrm>
            <a:off x="2118911" y="400927"/>
            <a:ext cx="7954178"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Special Instructions for F99/K00 Application</a:t>
            </a:r>
          </a:p>
        </p:txBody>
      </p:sp>
      <p:sp>
        <p:nvSpPr>
          <p:cNvPr id="3" name="TextBox 2">
            <a:extLst>
              <a:ext uri="{FF2B5EF4-FFF2-40B4-BE49-F238E27FC236}">
                <a16:creationId xmlns:a16="http://schemas.microsoft.com/office/drawing/2014/main" id="{09262C58-CE42-4A95-89C0-86FA16345D35}"/>
              </a:ext>
            </a:extLst>
          </p:cNvPr>
          <p:cNvSpPr txBox="1"/>
          <p:nvPr/>
        </p:nvSpPr>
        <p:spPr>
          <a:xfrm>
            <a:off x="545334" y="2128618"/>
            <a:ext cx="103668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the </a:t>
            </a:r>
            <a:r>
              <a:rPr lang="en-US" sz="2400" u="sng" dirty="0">
                <a:latin typeface="Arial" panose="020B0604020202020204" pitchFamily="34" charset="0"/>
                <a:cs typeface="Arial" panose="020B0604020202020204" pitchFamily="34" charset="0"/>
                <a:hlinkClick r:id="rId3"/>
              </a:rPr>
              <a:t>Fellowship-Forms-I.pdf</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the following modifications:</a:t>
            </a:r>
          </a:p>
        </p:txBody>
      </p:sp>
      <p:sp>
        <p:nvSpPr>
          <p:cNvPr id="5" name="TextBox 4">
            <a:extLst>
              <a:ext uri="{FF2B5EF4-FFF2-40B4-BE49-F238E27FC236}">
                <a16:creationId xmlns:a16="http://schemas.microsoft.com/office/drawing/2014/main" id="{74EA6BDB-106D-4FD6-9549-59D2CE2AA040}"/>
              </a:ext>
            </a:extLst>
          </p:cNvPr>
          <p:cNvSpPr txBox="1"/>
          <p:nvPr/>
        </p:nvSpPr>
        <p:spPr>
          <a:xfrm>
            <a:off x="545334" y="3286683"/>
            <a:ext cx="791178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Fellowship Applicant Section </a:t>
            </a:r>
            <a:r>
              <a:rPr lang="en-US" sz="2400" dirty="0">
                <a:solidFill>
                  <a:srgbClr val="000000"/>
                </a:solidFill>
                <a:latin typeface="Arial" panose="020B0604020202020204" pitchFamily="34" charset="0"/>
                <a:cs typeface="Arial" panose="020B0604020202020204" pitchFamily="34" charset="0"/>
              </a:rPr>
              <a:t>has modified instructions</a:t>
            </a:r>
          </a:p>
        </p:txBody>
      </p:sp>
      <p:sp>
        <p:nvSpPr>
          <p:cNvPr id="6" name="TextBox 5">
            <a:extLst>
              <a:ext uri="{FF2B5EF4-FFF2-40B4-BE49-F238E27FC236}">
                <a16:creationId xmlns:a16="http://schemas.microsoft.com/office/drawing/2014/main" id="{C7085648-AA97-4B23-BBFD-5315C13AAB0A}"/>
              </a:ext>
            </a:extLst>
          </p:cNvPr>
          <p:cNvSpPr txBox="1"/>
          <p:nvPr/>
        </p:nvSpPr>
        <p:spPr>
          <a:xfrm>
            <a:off x="545334" y="4444748"/>
            <a:ext cx="103668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Specific Aims and Research Strategy </a:t>
            </a:r>
            <a:r>
              <a:rPr lang="en-US" sz="2400" dirty="0">
                <a:solidFill>
                  <a:srgbClr val="000000"/>
                </a:solidFill>
                <a:latin typeface="Arial" panose="020B0604020202020204" pitchFamily="34" charset="0"/>
                <a:cs typeface="Arial" panose="020B0604020202020204" pitchFamily="34" charset="0"/>
              </a:rPr>
              <a:t>follow a non-traditional format</a:t>
            </a:r>
          </a:p>
        </p:txBody>
      </p:sp>
      <p:sp>
        <p:nvSpPr>
          <p:cNvPr id="7" name="TextBox 6">
            <a:extLst>
              <a:ext uri="{FF2B5EF4-FFF2-40B4-BE49-F238E27FC236}">
                <a16:creationId xmlns:a16="http://schemas.microsoft.com/office/drawing/2014/main" id="{01FD9BFE-BB85-4008-AA7F-ABB4F928316C}"/>
              </a:ext>
            </a:extLst>
          </p:cNvPr>
          <p:cNvSpPr txBox="1"/>
          <p:nvPr/>
        </p:nvSpPr>
        <p:spPr>
          <a:xfrm>
            <a:off x="545334" y="5602813"/>
            <a:ext cx="669825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Review Criteria are different from the F31!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76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FE19BB-F913-41B9-9DAF-C2EAF1EDC98C}"/>
              </a:ext>
            </a:extLst>
          </p:cNvPr>
          <p:cNvSpPr/>
          <p:nvPr/>
        </p:nvSpPr>
        <p:spPr>
          <a:xfrm>
            <a:off x="1630069" y="5987245"/>
            <a:ext cx="8630137" cy="400110"/>
          </a:xfrm>
          <a:prstGeom prst="rect">
            <a:avLst/>
          </a:prstGeom>
        </p:spPr>
        <p:txBody>
          <a:bodyPr wrap="square">
            <a:spAutoFit/>
          </a:bodyPr>
          <a:lstStyle/>
          <a:p>
            <a:pPr marL="342900" indent="-342900">
              <a:buFont typeface="Wingdings" panose="05000000000000000000" pitchFamily="2" charset="2"/>
              <a:buChar char="v"/>
            </a:pPr>
            <a:r>
              <a:rPr lang="en-US" sz="2000" dirty="0">
                <a:latin typeface="Arial" panose="020B0604020202020204" pitchFamily="34" charset="0"/>
                <a:cs typeface="Arial" panose="020B0604020202020204" pitchFamily="34" charset="0"/>
              </a:rPr>
              <a:t>If the 3 required letters are missing, application will not be reviewed</a:t>
            </a:r>
          </a:p>
        </p:txBody>
      </p:sp>
      <p:sp>
        <p:nvSpPr>
          <p:cNvPr id="3" name="TextBox 2">
            <a:extLst>
              <a:ext uri="{FF2B5EF4-FFF2-40B4-BE49-F238E27FC236}">
                <a16:creationId xmlns:a16="http://schemas.microsoft.com/office/drawing/2014/main" id="{6560C488-3881-4C85-A510-C9534106D132}"/>
              </a:ext>
            </a:extLst>
          </p:cNvPr>
          <p:cNvSpPr txBox="1"/>
          <p:nvPr/>
        </p:nvSpPr>
        <p:spPr>
          <a:xfrm>
            <a:off x="4250783" y="317708"/>
            <a:ext cx="3690434"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General Guidance</a:t>
            </a:r>
          </a:p>
        </p:txBody>
      </p:sp>
      <p:sp>
        <p:nvSpPr>
          <p:cNvPr id="4" name="TextBox 3">
            <a:extLst>
              <a:ext uri="{FF2B5EF4-FFF2-40B4-BE49-F238E27FC236}">
                <a16:creationId xmlns:a16="http://schemas.microsoft.com/office/drawing/2014/main" id="{B67F76B7-9EFB-4D0D-A7BE-BE95AB654212}"/>
              </a:ext>
            </a:extLst>
          </p:cNvPr>
          <p:cNvSpPr txBox="1"/>
          <p:nvPr/>
        </p:nvSpPr>
        <p:spPr>
          <a:xfrm>
            <a:off x="584008" y="1067973"/>
            <a:ext cx="5163593" cy="400110"/>
          </a:xfrm>
          <a:prstGeom prst="rect">
            <a:avLst/>
          </a:prstGeom>
          <a:noFill/>
        </p:spPr>
        <p:txBody>
          <a:bodyPr wrap="non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Read the NOFO </a:t>
            </a:r>
            <a:r>
              <a:rPr lang="en-US" sz="2000" dirty="0">
                <a:latin typeface="Arial" panose="020B0604020202020204" pitchFamily="34" charset="0"/>
                <a:cs typeface="Arial" panose="020B0604020202020204" pitchFamily="34" charset="0"/>
              </a:rPr>
              <a:t>including review criteria</a:t>
            </a:r>
          </a:p>
        </p:txBody>
      </p:sp>
      <p:sp>
        <p:nvSpPr>
          <p:cNvPr id="5" name="TextBox 4">
            <a:extLst>
              <a:ext uri="{FF2B5EF4-FFF2-40B4-BE49-F238E27FC236}">
                <a16:creationId xmlns:a16="http://schemas.microsoft.com/office/drawing/2014/main" id="{8897AC47-0584-4609-9339-1568C65459C7}"/>
              </a:ext>
            </a:extLst>
          </p:cNvPr>
          <p:cNvSpPr txBox="1"/>
          <p:nvPr/>
        </p:nvSpPr>
        <p:spPr>
          <a:xfrm>
            <a:off x="584008" y="1682790"/>
            <a:ext cx="10317953" cy="400110"/>
          </a:xfrm>
          <a:prstGeom prst="rect">
            <a:avLst/>
          </a:prstGeom>
          <a:noFill/>
        </p:spPr>
        <p:txBody>
          <a:bodyPr wrap="none" rtlCol="0">
            <a:spAutoFit/>
          </a:bodyPr>
          <a:lstStyle/>
          <a:p>
            <a:pPr marL="342900" indent="-3429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Read </a:t>
            </a:r>
            <a:r>
              <a:rPr lang="en-US" sz="2000" b="1" dirty="0">
                <a:solidFill>
                  <a:srgbClr val="C10000"/>
                </a:solidFill>
                <a:latin typeface="Arial" panose="020B0604020202020204" pitchFamily="34" charset="0"/>
                <a:cs typeface="Arial" panose="020B0604020202020204" pitchFamily="34" charset="0"/>
              </a:rPr>
              <a:t>Section F.130 (</a:t>
            </a:r>
            <a:r>
              <a:rPr lang="en-US" sz="2000" dirty="0">
                <a:latin typeface="Arial" panose="020B0604020202020204" pitchFamily="34" charset="0"/>
                <a:cs typeface="Arial" panose="020B0604020202020204" pitchFamily="34" charset="0"/>
              </a:rPr>
              <a:t>Program Overview) </a:t>
            </a:r>
            <a:r>
              <a:rPr lang="en-US" sz="2000" dirty="0">
                <a:solidFill>
                  <a:srgbClr val="000000"/>
                </a:solidFill>
                <a:latin typeface="Arial" panose="020B0604020202020204" pitchFamily="34" charset="0"/>
                <a:cs typeface="Arial" panose="020B0604020202020204" pitchFamily="34" charset="0"/>
              </a:rPr>
              <a:t>of Application Guide: </a:t>
            </a:r>
            <a:r>
              <a:rPr lang="en-US" sz="2000" u="sng" dirty="0">
                <a:latin typeface="Arial" panose="020B0604020202020204" pitchFamily="34" charset="0"/>
                <a:cs typeface="Arial" panose="020B0604020202020204" pitchFamily="34" charset="0"/>
                <a:hlinkClick r:id="rId3"/>
              </a:rPr>
              <a:t>Fellowship-Forms-I.pdf</a:t>
            </a: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9C3E71C-428B-4F06-8628-81C3CD6B188B}"/>
              </a:ext>
            </a:extLst>
          </p:cNvPr>
          <p:cNvSpPr txBox="1"/>
          <p:nvPr/>
        </p:nvSpPr>
        <p:spPr>
          <a:xfrm>
            <a:off x="584008" y="2297607"/>
            <a:ext cx="5586223"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Start </a:t>
            </a:r>
            <a:r>
              <a:rPr lang="en-US" sz="2000" b="1" dirty="0">
                <a:solidFill>
                  <a:srgbClr val="C10000"/>
                </a:solidFill>
                <a:latin typeface="Arial" panose="020B0604020202020204" pitchFamily="34" charset="0"/>
                <a:cs typeface="Arial" panose="020B0604020202020204" pitchFamily="34" charset="0"/>
              </a:rPr>
              <a:t>NOW </a:t>
            </a:r>
            <a:r>
              <a:rPr lang="en-US" sz="2000" b="1" dirty="0">
                <a:solidFill>
                  <a:srgbClr val="000000"/>
                </a:solidFill>
                <a:latin typeface="Arial" panose="020B0604020202020204" pitchFamily="34" charset="0"/>
                <a:cs typeface="Arial" panose="020B0604020202020204" pitchFamily="34" charset="0"/>
              </a:rPr>
              <a:t>on Letters of Reference </a:t>
            </a:r>
            <a:r>
              <a:rPr lang="en-US" sz="2000" dirty="0">
                <a:solidFill>
                  <a:srgbClr val="C10000"/>
                </a:solidFill>
                <a:latin typeface="Arial" panose="020B0604020202020204" pitchFamily="34" charset="0"/>
                <a:cs typeface="Arial" panose="020B0604020202020204" pitchFamily="34" charset="0"/>
              </a:rPr>
              <a:t>(F.130)</a:t>
            </a:r>
            <a:endParaRPr lang="en-US" sz="2000" dirty="0"/>
          </a:p>
        </p:txBody>
      </p:sp>
      <p:sp>
        <p:nvSpPr>
          <p:cNvPr id="7" name="TextBox 6">
            <a:extLst>
              <a:ext uri="{FF2B5EF4-FFF2-40B4-BE49-F238E27FC236}">
                <a16:creationId xmlns:a16="http://schemas.microsoft.com/office/drawing/2014/main" id="{E5F119EB-446C-4C8E-83F1-765B595591BE}"/>
              </a:ext>
            </a:extLst>
          </p:cNvPr>
          <p:cNvSpPr txBox="1"/>
          <p:nvPr/>
        </p:nvSpPr>
        <p:spPr>
          <a:xfrm>
            <a:off x="1208039" y="2912424"/>
            <a:ext cx="8963544"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Provide directions to your referees </a:t>
            </a:r>
            <a:r>
              <a:rPr lang="en-US" sz="2000" dirty="0">
                <a:solidFill>
                  <a:srgbClr val="000000"/>
                </a:solidFill>
                <a:latin typeface="Arial" panose="020B0604020202020204" pitchFamily="34" charset="0"/>
                <a:cs typeface="Arial" panose="020B0604020202020204" pitchFamily="34" charset="0"/>
              </a:rPr>
              <a:t>(reference letter writers)</a:t>
            </a:r>
            <a:r>
              <a:rPr lang="en-US" sz="2000" dirty="0">
                <a:latin typeface="Arial" panose="020B0604020202020204" pitchFamily="34" charset="0"/>
                <a:cs typeface="Arial" panose="020B0604020202020204" pitchFamily="34" charset="0"/>
              </a:rPr>
              <a:t> – they submit through eRA Commons. See </a:t>
            </a:r>
            <a:r>
              <a:rPr lang="en-US" sz="2000" dirty="0">
                <a:solidFill>
                  <a:srgbClr val="3F54CA"/>
                </a:solidFill>
                <a:latin typeface="Arial" panose="020B0604020202020204" pitchFamily="34" charset="0"/>
                <a:cs typeface="Arial" panose="020B0604020202020204" pitchFamily="34" charset="0"/>
              </a:rPr>
              <a:t>NIH Reference Letter website</a:t>
            </a:r>
          </a:p>
        </p:txBody>
      </p:sp>
      <p:sp>
        <p:nvSpPr>
          <p:cNvPr id="9" name="TextBox 8">
            <a:extLst>
              <a:ext uri="{FF2B5EF4-FFF2-40B4-BE49-F238E27FC236}">
                <a16:creationId xmlns:a16="http://schemas.microsoft.com/office/drawing/2014/main" id="{FAEABDEA-89F5-4B54-B496-E4F699735C2D}"/>
              </a:ext>
            </a:extLst>
          </p:cNvPr>
          <p:cNvSpPr txBox="1"/>
          <p:nvPr/>
        </p:nvSpPr>
        <p:spPr>
          <a:xfrm>
            <a:off x="1208039" y="3835017"/>
            <a:ext cx="8891024" cy="400110"/>
          </a:xfrm>
          <a:prstGeom prst="rect">
            <a:avLst/>
          </a:prstGeom>
          <a:noFill/>
        </p:spPr>
        <p:txBody>
          <a:bodyPr wrap="none" rtlCol="0">
            <a:spAutoFit/>
          </a:bodyPr>
          <a:lstStyle/>
          <a:p>
            <a:pPr marL="342900" indent="-342900">
              <a:buFont typeface="Wingdings" panose="05000000000000000000" pitchFamily="2" charset="2"/>
              <a:buChar char="Ø"/>
            </a:pPr>
            <a:r>
              <a:rPr lang="en-US" sz="2000" dirty="0">
                <a:solidFill>
                  <a:srgbClr val="000000"/>
                </a:solidFill>
                <a:latin typeface="Arial" panose="020B0604020202020204" pitchFamily="34" charset="0"/>
                <a:cs typeface="Arial" panose="020B0604020202020204" pitchFamily="34" charset="0"/>
              </a:rPr>
              <a:t>3 minimum, 5 maximum (NOT in Letters of Support or Other Attachments)</a:t>
            </a:r>
          </a:p>
        </p:txBody>
      </p:sp>
      <p:sp>
        <p:nvSpPr>
          <p:cNvPr id="10" name="TextBox 9">
            <a:extLst>
              <a:ext uri="{FF2B5EF4-FFF2-40B4-BE49-F238E27FC236}">
                <a16:creationId xmlns:a16="http://schemas.microsoft.com/office/drawing/2014/main" id="{80B96FB0-E08F-4C32-9246-68CFE9613E41}"/>
              </a:ext>
            </a:extLst>
          </p:cNvPr>
          <p:cNvSpPr txBox="1"/>
          <p:nvPr/>
        </p:nvSpPr>
        <p:spPr>
          <a:xfrm>
            <a:off x="1208040" y="4449834"/>
            <a:ext cx="10045176"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Referees should not be directly involved in the application - not sponsor, co-sponsor, or collaborator</a:t>
            </a:r>
          </a:p>
        </p:txBody>
      </p:sp>
      <p:sp>
        <p:nvSpPr>
          <p:cNvPr id="11" name="TextBox 10">
            <a:extLst>
              <a:ext uri="{FF2B5EF4-FFF2-40B4-BE49-F238E27FC236}">
                <a16:creationId xmlns:a16="http://schemas.microsoft.com/office/drawing/2014/main" id="{FBB1FC54-2540-4EF5-A0D2-24185EF33F4D}"/>
              </a:ext>
            </a:extLst>
          </p:cNvPr>
          <p:cNvSpPr txBox="1"/>
          <p:nvPr/>
        </p:nvSpPr>
        <p:spPr>
          <a:xfrm>
            <a:off x="1208039" y="5372427"/>
            <a:ext cx="6521337" cy="400110"/>
          </a:xfrm>
          <a:prstGeom prst="rect">
            <a:avLst/>
          </a:prstGeom>
          <a:noFill/>
        </p:spPr>
        <p:txBody>
          <a:bodyPr wrap="none" rtlCol="0">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Check the status often – late letters are not accepted</a:t>
            </a:r>
          </a:p>
        </p:txBody>
      </p:sp>
    </p:spTree>
    <p:extLst>
      <p:ext uri="{BB962C8B-B14F-4D97-AF65-F5344CB8AC3E}">
        <p14:creationId xmlns:p14="http://schemas.microsoft.com/office/powerpoint/2010/main" val="280280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AC239-1525-484F-B783-FE2A5E039857}"/>
              </a:ext>
            </a:extLst>
          </p:cNvPr>
          <p:cNvSpPr/>
          <p:nvPr/>
        </p:nvSpPr>
        <p:spPr>
          <a:xfrm>
            <a:off x="1134354" y="5264147"/>
            <a:ext cx="7185188"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Cite PA-27-037 and include list of your referees</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F9F0FAA-4634-4AFA-88E3-535893254352}"/>
              </a:ext>
            </a:extLst>
          </p:cNvPr>
          <p:cNvSpPr txBox="1"/>
          <p:nvPr/>
        </p:nvSpPr>
        <p:spPr>
          <a:xfrm>
            <a:off x="713990" y="1317437"/>
            <a:ext cx="9552265" cy="461665"/>
          </a:xfrm>
          <a:prstGeom prst="rect">
            <a:avLst/>
          </a:prstGeom>
          <a:noFill/>
        </p:spPr>
        <p:txBody>
          <a:bodyPr wrap="square" rtlCol="0">
            <a:spAutoFit/>
          </a:bodyPr>
          <a:lstStyle/>
          <a:p>
            <a:r>
              <a:rPr lang="en-US" sz="2400" dirty="0">
                <a:solidFill>
                  <a:srgbClr val="000000"/>
                </a:solidFill>
                <a:latin typeface="Arial" panose="020B0604020202020204" pitchFamily="34" charset="0"/>
                <a:cs typeface="Arial" panose="020B0604020202020204" pitchFamily="34" charset="0"/>
              </a:rPr>
              <a:t>8. Type of Application: </a:t>
            </a:r>
            <a:r>
              <a:rPr lang="en-US" sz="2400" dirty="0">
                <a:latin typeface="Arial" panose="020B0604020202020204" pitchFamily="34" charset="0"/>
                <a:cs typeface="Arial" panose="020B0604020202020204" pitchFamily="34" charset="0"/>
              </a:rPr>
              <a:t>NEW or RESUBMISSION</a:t>
            </a:r>
          </a:p>
        </p:txBody>
      </p:sp>
      <p:sp>
        <p:nvSpPr>
          <p:cNvPr id="4" name="TextBox 3">
            <a:extLst>
              <a:ext uri="{FF2B5EF4-FFF2-40B4-BE49-F238E27FC236}">
                <a16:creationId xmlns:a16="http://schemas.microsoft.com/office/drawing/2014/main" id="{FA067DA6-B08E-47C7-AC74-511FE0612A85}"/>
              </a:ext>
            </a:extLst>
          </p:cNvPr>
          <p:cNvSpPr txBox="1"/>
          <p:nvPr/>
        </p:nvSpPr>
        <p:spPr>
          <a:xfrm>
            <a:off x="713990" y="1952150"/>
            <a:ext cx="5945858" cy="461665"/>
          </a:xfrm>
          <a:prstGeom prst="rect">
            <a:avLst/>
          </a:prstGeom>
          <a:noFill/>
        </p:spPr>
        <p:txBody>
          <a:bodyPr wrap="none" rtlCol="0">
            <a:spAutoFit/>
          </a:bodyPr>
          <a:lstStyle/>
          <a:p>
            <a:r>
              <a:rPr lang="en-US" sz="2400" dirty="0">
                <a:solidFill>
                  <a:srgbClr val="000000"/>
                </a:solidFill>
                <a:latin typeface="Arial" panose="020B0604020202020204" pitchFamily="34" charset="0"/>
                <a:cs typeface="Arial" panose="020B0604020202020204" pitchFamily="34" charset="0"/>
              </a:rPr>
              <a:t>12. Start Date: the start of the F99 phase</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966A9A1-7745-42AD-AABE-74561280AFD6}"/>
              </a:ext>
            </a:extLst>
          </p:cNvPr>
          <p:cNvSpPr txBox="1"/>
          <p:nvPr/>
        </p:nvSpPr>
        <p:spPr>
          <a:xfrm>
            <a:off x="713990" y="2586863"/>
            <a:ext cx="6003567" cy="461665"/>
          </a:xfrm>
          <a:prstGeom prst="rect">
            <a:avLst/>
          </a:prstGeom>
          <a:noFill/>
        </p:spPr>
        <p:txBody>
          <a:bodyPr wrap="none" rtlCol="0">
            <a:spAutoFit/>
          </a:bodyPr>
          <a:lstStyle/>
          <a:p>
            <a:r>
              <a:rPr lang="en-US" sz="2400" dirty="0">
                <a:solidFill>
                  <a:srgbClr val="000000"/>
                </a:solidFill>
                <a:latin typeface="Arial" panose="020B0604020202020204" pitchFamily="34" charset="0"/>
                <a:cs typeface="Arial" panose="020B0604020202020204" pitchFamily="34" charset="0"/>
              </a:rPr>
              <a:t>12. Ending Date: the end of the K00 phase</a:t>
            </a:r>
          </a:p>
        </p:txBody>
      </p:sp>
      <p:sp>
        <p:nvSpPr>
          <p:cNvPr id="6" name="TextBox 5">
            <a:extLst>
              <a:ext uri="{FF2B5EF4-FFF2-40B4-BE49-F238E27FC236}">
                <a16:creationId xmlns:a16="http://schemas.microsoft.com/office/drawing/2014/main" id="{68ED77E9-2033-41C1-A63D-9B3614C9AF79}"/>
              </a:ext>
            </a:extLst>
          </p:cNvPr>
          <p:cNvSpPr txBox="1"/>
          <p:nvPr/>
        </p:nvSpPr>
        <p:spPr>
          <a:xfrm>
            <a:off x="713990" y="3175396"/>
            <a:ext cx="10223653" cy="461665"/>
          </a:xfrm>
          <a:prstGeom prst="rect">
            <a:avLst/>
          </a:prstGeom>
          <a:noFill/>
        </p:spPr>
        <p:txBody>
          <a:bodyPr wrap="square" rtlCol="0">
            <a:spAutoFit/>
          </a:bodyPr>
          <a:lstStyle/>
          <a:p>
            <a:r>
              <a:rPr lang="en-US" sz="2400" dirty="0">
                <a:solidFill>
                  <a:srgbClr val="000000"/>
                </a:solidFill>
                <a:latin typeface="Arial" panose="020B0604020202020204" pitchFamily="34" charset="0"/>
                <a:cs typeface="Arial" panose="020B0604020202020204" pitchFamily="34" charset="0"/>
              </a:rPr>
              <a:t>15. </a:t>
            </a:r>
            <a:r>
              <a:rPr lang="en-US" sz="2400" dirty="0">
                <a:latin typeface="Arial" panose="020B0604020202020204" pitchFamily="34" charset="0"/>
                <a:cs typeface="Arial" panose="020B0604020202020204" pitchFamily="34" charset="0"/>
              </a:rPr>
              <a:t>Estimated</a:t>
            </a:r>
            <a:r>
              <a:rPr lang="en-US" sz="2400" dirty="0">
                <a:solidFill>
                  <a:srgbClr val="C1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Project Funding: covers both phases</a:t>
            </a:r>
          </a:p>
        </p:txBody>
      </p:sp>
      <p:sp>
        <p:nvSpPr>
          <p:cNvPr id="7" name="TextBox 6">
            <a:extLst>
              <a:ext uri="{FF2B5EF4-FFF2-40B4-BE49-F238E27FC236}">
                <a16:creationId xmlns:a16="http://schemas.microsoft.com/office/drawing/2014/main" id="{EE8515D3-F38F-4EA0-BDAE-4C18B8992C93}"/>
              </a:ext>
            </a:extLst>
          </p:cNvPr>
          <p:cNvSpPr txBox="1"/>
          <p:nvPr/>
        </p:nvSpPr>
        <p:spPr>
          <a:xfrm>
            <a:off x="1134353" y="3717749"/>
            <a:ext cx="979591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 the Budget in the </a:t>
            </a:r>
            <a:r>
              <a:rPr lang="en-US" sz="2400" u="sng" dirty="0">
                <a:latin typeface="Arial" panose="020B0604020202020204" pitchFamily="34" charset="0"/>
                <a:cs typeface="Arial" panose="020B0604020202020204" pitchFamily="34" charset="0"/>
                <a:hlinkClick r:id="rId3"/>
              </a:rPr>
              <a:t>NCI ICO Webpage/individual-fellowship</a:t>
            </a:r>
            <a:r>
              <a:rPr lang="en-US" sz="2400" u="sng" dirty="0">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&amp; your current institution’s fringe benefits costs</a:t>
            </a:r>
          </a:p>
        </p:txBody>
      </p:sp>
      <p:sp>
        <p:nvSpPr>
          <p:cNvPr id="8" name="TextBox 7">
            <a:extLst>
              <a:ext uri="{FF2B5EF4-FFF2-40B4-BE49-F238E27FC236}">
                <a16:creationId xmlns:a16="http://schemas.microsoft.com/office/drawing/2014/main" id="{7ABDB34A-6958-4127-B2DF-1CEEEF31A345}"/>
              </a:ext>
            </a:extLst>
          </p:cNvPr>
          <p:cNvSpPr txBox="1"/>
          <p:nvPr/>
        </p:nvSpPr>
        <p:spPr>
          <a:xfrm>
            <a:off x="713990" y="4675614"/>
            <a:ext cx="2392001" cy="461665"/>
          </a:xfrm>
          <a:prstGeom prst="rect">
            <a:avLst/>
          </a:prstGeom>
          <a:noFill/>
        </p:spPr>
        <p:txBody>
          <a:bodyPr wrap="none" rtlCol="0">
            <a:spAutoFit/>
          </a:bodyPr>
          <a:lstStyle/>
          <a:p>
            <a:r>
              <a:rPr lang="en-US" sz="2400" dirty="0">
                <a:solidFill>
                  <a:srgbClr val="000000"/>
                </a:solidFill>
                <a:latin typeface="Arial" panose="020B0604020202020204" pitchFamily="34" charset="0"/>
                <a:cs typeface="Arial" panose="020B0604020202020204" pitchFamily="34" charset="0"/>
              </a:rPr>
              <a:t>21. Cover Letter</a:t>
            </a:r>
          </a:p>
        </p:txBody>
      </p:sp>
      <p:sp>
        <p:nvSpPr>
          <p:cNvPr id="9" name="TextBox 8">
            <a:extLst>
              <a:ext uri="{FF2B5EF4-FFF2-40B4-BE49-F238E27FC236}">
                <a16:creationId xmlns:a16="http://schemas.microsoft.com/office/drawing/2014/main" id="{233552A4-B63C-443B-BA87-00B8A98AF470}"/>
              </a:ext>
            </a:extLst>
          </p:cNvPr>
          <p:cNvSpPr txBox="1"/>
          <p:nvPr/>
        </p:nvSpPr>
        <p:spPr>
          <a:xfrm>
            <a:off x="3977407" y="371369"/>
            <a:ext cx="4237186" cy="646331"/>
          </a:xfrm>
          <a:prstGeom prst="rect">
            <a:avLst/>
          </a:prstGeom>
          <a:noFill/>
        </p:spPr>
        <p:txBody>
          <a:bodyPr wrap="none" rtlCol="0">
            <a:spAutoFit/>
          </a:bodyPr>
          <a:lstStyle/>
          <a:p>
            <a:r>
              <a:rPr lang="pt-BR" sz="3600" b="1" dirty="0">
                <a:latin typeface="Arial" panose="020B0604020202020204" pitchFamily="34" charset="0"/>
                <a:cs typeface="Arial" panose="020B0604020202020204" pitchFamily="34" charset="0"/>
              </a:rPr>
              <a:t>SF424 (R&amp;R) </a:t>
            </a:r>
            <a:r>
              <a:rPr lang="pt-BR" sz="3600" b="1" dirty="0">
                <a:solidFill>
                  <a:srgbClr val="C00000"/>
                </a:solidFill>
                <a:latin typeface="Arial" panose="020B0604020202020204" pitchFamily="34" charset="0"/>
                <a:cs typeface="Arial" panose="020B0604020202020204" pitchFamily="34" charset="0"/>
              </a:rPr>
              <a:t>F.200</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9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67AED-2A8B-450A-B592-6750D6A606CA}"/>
              </a:ext>
            </a:extLst>
          </p:cNvPr>
          <p:cNvSpPr txBox="1"/>
          <p:nvPr/>
        </p:nvSpPr>
        <p:spPr>
          <a:xfrm>
            <a:off x="2015332" y="676836"/>
            <a:ext cx="8161337" cy="646331"/>
          </a:xfrm>
          <a:prstGeom prst="rect">
            <a:avLst/>
          </a:prstGeom>
          <a:noFill/>
        </p:spPr>
        <p:txBody>
          <a:bodyPr wrap="none" rtlCol="0">
            <a:spAutoFit/>
          </a:bodyPr>
          <a:lstStyle/>
          <a:p>
            <a:r>
              <a:rPr lang="en-US" sz="3600" b="1" dirty="0">
                <a:latin typeface="Arial" panose="020B0604020202020204" pitchFamily="34" charset="0"/>
              </a:rPr>
              <a:t>R&amp;R Other Project Information </a:t>
            </a:r>
            <a:r>
              <a:rPr lang="en-US" sz="3600" b="1" dirty="0">
                <a:solidFill>
                  <a:srgbClr val="C10000"/>
                </a:solidFill>
                <a:latin typeface="Arial" panose="020B0604020202020204" pitchFamily="34" charset="0"/>
              </a:rPr>
              <a:t>F.220</a:t>
            </a:r>
          </a:p>
        </p:txBody>
      </p:sp>
      <p:sp>
        <p:nvSpPr>
          <p:cNvPr id="4" name="TextBox 3">
            <a:extLst>
              <a:ext uri="{FF2B5EF4-FFF2-40B4-BE49-F238E27FC236}">
                <a16:creationId xmlns:a16="http://schemas.microsoft.com/office/drawing/2014/main" id="{4692189C-A994-4E72-9DEC-65EAF2B21851}"/>
              </a:ext>
            </a:extLst>
          </p:cNvPr>
          <p:cNvSpPr txBox="1"/>
          <p:nvPr/>
        </p:nvSpPr>
        <p:spPr>
          <a:xfrm flipH="1">
            <a:off x="776177" y="1797670"/>
            <a:ext cx="7524664" cy="461665"/>
          </a:xfrm>
          <a:prstGeom prst="rect">
            <a:avLst/>
          </a:prstGeom>
          <a:noFill/>
        </p:spPr>
        <p:txBody>
          <a:bodyPr wrap="square" rtlCol="0">
            <a:spAutoFit/>
          </a:bodyPr>
          <a:lstStyle/>
          <a:p>
            <a:r>
              <a:rPr lang="en-US" sz="2400" dirty="0">
                <a:solidFill>
                  <a:srgbClr val="000000"/>
                </a:solidFill>
                <a:latin typeface="Arial" panose="020B0604020202020204" pitchFamily="34" charset="0"/>
                <a:cs typeface="Arial" panose="020B0604020202020204" pitchFamily="34" charset="0"/>
              </a:rPr>
              <a:t>1. Human Subjects: More on this later (</a:t>
            </a:r>
            <a:r>
              <a:rPr lang="en-US" sz="2400" dirty="0">
                <a:solidFill>
                  <a:srgbClr val="C10000"/>
                </a:solidFill>
                <a:latin typeface="Arial" panose="020B0604020202020204" pitchFamily="34" charset="0"/>
                <a:cs typeface="Arial" panose="020B0604020202020204" pitchFamily="34" charset="0"/>
              </a:rPr>
              <a:t>F.500</a:t>
            </a:r>
            <a:r>
              <a:rPr lang="en-US" sz="2400" dirty="0">
                <a:solidFill>
                  <a:srgbClr val="000000"/>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4BE4C3-6585-47D4-BE3F-5903466B1807}"/>
              </a:ext>
            </a:extLst>
          </p:cNvPr>
          <p:cNvSpPr txBox="1"/>
          <p:nvPr/>
        </p:nvSpPr>
        <p:spPr>
          <a:xfrm>
            <a:off x="776177" y="2782347"/>
            <a:ext cx="6788269" cy="461665"/>
          </a:xfrm>
          <a:prstGeom prst="rect">
            <a:avLst/>
          </a:prstGeom>
          <a:noFill/>
        </p:spPr>
        <p:txBody>
          <a:bodyPr wrap="none" rtlCol="0">
            <a:spAutoFit/>
          </a:bodyPr>
          <a:lstStyle/>
          <a:p>
            <a:r>
              <a:rPr lang="en-US" sz="2400" dirty="0">
                <a:solidFill>
                  <a:srgbClr val="000000"/>
                </a:solidFill>
                <a:latin typeface="Arial" panose="020B0604020202020204" pitchFamily="34" charset="0"/>
                <a:cs typeface="Arial" panose="020B0604020202020204" pitchFamily="34" charset="0"/>
              </a:rPr>
              <a:t>2. Vertebrate Animals: More on this later (</a:t>
            </a:r>
            <a:r>
              <a:rPr lang="en-US" sz="2400" dirty="0">
                <a:solidFill>
                  <a:srgbClr val="C10000"/>
                </a:solidFill>
                <a:latin typeface="Arial" panose="020B0604020202020204" pitchFamily="34" charset="0"/>
                <a:cs typeface="Arial" panose="020B0604020202020204" pitchFamily="34" charset="0"/>
              </a:rPr>
              <a:t>F.430</a:t>
            </a:r>
            <a:r>
              <a:rPr lang="en-US" sz="2400" dirty="0">
                <a:solidFill>
                  <a:srgbClr val="000000"/>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07BAB82-6938-4DEE-A107-341E8653DE6E}"/>
              </a:ext>
            </a:extLst>
          </p:cNvPr>
          <p:cNvSpPr txBox="1"/>
          <p:nvPr/>
        </p:nvSpPr>
        <p:spPr>
          <a:xfrm>
            <a:off x="776177" y="3767024"/>
            <a:ext cx="3488455" cy="461665"/>
          </a:xfrm>
          <a:prstGeom prst="rect">
            <a:avLst/>
          </a:prstGeom>
          <a:noFill/>
        </p:spPr>
        <p:txBody>
          <a:bodyPr wrap="none" rtlCol="0">
            <a:spAutoFit/>
          </a:bodyPr>
          <a:lstStyle/>
          <a:p>
            <a:r>
              <a:rPr lang="en-US" sz="2400" dirty="0">
                <a:solidFill>
                  <a:srgbClr val="000000"/>
                </a:solidFill>
                <a:latin typeface="Arial" panose="020B0604020202020204" pitchFamily="34" charset="0"/>
                <a:cs typeface="Arial" panose="020B0604020202020204" pitchFamily="34" charset="0"/>
              </a:rPr>
              <a:t>6. International activities</a:t>
            </a:r>
          </a:p>
        </p:txBody>
      </p:sp>
      <p:sp>
        <p:nvSpPr>
          <p:cNvPr id="7" name="TextBox 6">
            <a:extLst>
              <a:ext uri="{FF2B5EF4-FFF2-40B4-BE49-F238E27FC236}">
                <a16:creationId xmlns:a16="http://schemas.microsoft.com/office/drawing/2014/main" id="{27FC1979-626F-4049-A074-D3944D8CB755}"/>
              </a:ext>
            </a:extLst>
          </p:cNvPr>
          <p:cNvSpPr txBox="1"/>
          <p:nvPr/>
        </p:nvSpPr>
        <p:spPr>
          <a:xfrm>
            <a:off x="1313203" y="4751701"/>
            <a:ext cx="997601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Although foreign institutions are not allowed to apply, foreign components are permitted</a:t>
            </a:r>
          </a:p>
        </p:txBody>
      </p:sp>
    </p:spTree>
    <p:extLst>
      <p:ext uri="{BB962C8B-B14F-4D97-AF65-F5344CB8AC3E}">
        <p14:creationId xmlns:p14="http://schemas.microsoft.com/office/powerpoint/2010/main" val="52485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896C3-8C7B-4C29-B82D-07CFDD6783F4}"/>
              </a:ext>
            </a:extLst>
          </p:cNvPr>
          <p:cNvSpPr/>
          <p:nvPr/>
        </p:nvSpPr>
        <p:spPr>
          <a:xfrm>
            <a:off x="754909" y="4592396"/>
            <a:ext cx="9760689" cy="1292662"/>
          </a:xfrm>
          <a:prstGeom prst="rect">
            <a:avLst/>
          </a:prstGeom>
        </p:spPr>
        <p:txBody>
          <a:bodyPr wrap="square">
            <a:spAutoFit/>
          </a:bodyPr>
          <a:lstStyle/>
          <a:p>
            <a:pPr marL="457200" indent="-457200">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work involves Human Subjects or Vertebrate Animals, be sure the site where the work will be done has the proper assurances</a:t>
            </a:r>
            <a:endParaRPr lang="en-US" sz="2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30D85F-E7AE-45C9-8EDA-52672817EA2C}"/>
              </a:ext>
            </a:extLst>
          </p:cNvPr>
          <p:cNvSpPr txBox="1"/>
          <p:nvPr/>
        </p:nvSpPr>
        <p:spPr>
          <a:xfrm>
            <a:off x="1322835" y="572823"/>
            <a:ext cx="9546331" cy="646331"/>
          </a:xfrm>
          <a:prstGeom prst="rect">
            <a:avLst/>
          </a:prstGeom>
          <a:noFill/>
        </p:spPr>
        <p:txBody>
          <a:bodyPr wrap="square" rtlCol="0">
            <a:spAutoFit/>
          </a:bodyPr>
          <a:lstStyle/>
          <a:p>
            <a:r>
              <a:rPr lang="en-US" sz="3600" b="1" dirty="0">
                <a:latin typeface="Arial" panose="020B0604020202020204" pitchFamily="34" charset="0"/>
              </a:rPr>
              <a:t>Project/Performance Site Location(s) </a:t>
            </a:r>
            <a:r>
              <a:rPr lang="en-US" sz="3600" b="1" dirty="0">
                <a:solidFill>
                  <a:srgbClr val="FF0000"/>
                </a:solidFill>
                <a:latin typeface="Arial" panose="020B0604020202020204" pitchFamily="34" charset="0"/>
              </a:rPr>
              <a:t>F.230</a:t>
            </a:r>
          </a:p>
        </p:txBody>
      </p:sp>
      <p:sp>
        <p:nvSpPr>
          <p:cNvPr id="4" name="TextBox 3">
            <a:extLst>
              <a:ext uri="{FF2B5EF4-FFF2-40B4-BE49-F238E27FC236}">
                <a16:creationId xmlns:a16="http://schemas.microsoft.com/office/drawing/2014/main" id="{832C0C7D-7298-4CD3-AD58-EFDA9FF77BB1}"/>
              </a:ext>
            </a:extLst>
          </p:cNvPr>
          <p:cNvSpPr txBox="1"/>
          <p:nvPr/>
        </p:nvSpPr>
        <p:spPr>
          <a:xfrm>
            <a:off x="754909" y="1627353"/>
            <a:ext cx="8143576" cy="492443"/>
          </a:xfrm>
          <a:prstGeom prst="rect">
            <a:avLst/>
          </a:prstGeom>
          <a:noFill/>
        </p:spPr>
        <p:txBody>
          <a:bodyPr wrap="none" rtlCol="0">
            <a:spAutoFit/>
          </a:bodyPr>
          <a:lstStyle/>
          <a:p>
            <a:pPr marL="457200" indent="-457200">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Degree-granting institution must submit application</a:t>
            </a:r>
            <a:endParaRPr lang="en-US" sz="2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DB3A517-C614-40FB-B9E8-B43329249E1B}"/>
              </a:ext>
            </a:extLst>
          </p:cNvPr>
          <p:cNvSpPr txBox="1"/>
          <p:nvPr/>
        </p:nvSpPr>
        <p:spPr>
          <a:xfrm>
            <a:off x="754909" y="2348961"/>
            <a:ext cx="9027044"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research is not done on the degree-granting campus, add a second site</a:t>
            </a:r>
          </a:p>
        </p:txBody>
      </p:sp>
      <p:sp>
        <p:nvSpPr>
          <p:cNvPr id="6" name="TextBox 5">
            <a:extLst>
              <a:ext uri="{FF2B5EF4-FFF2-40B4-BE49-F238E27FC236}">
                <a16:creationId xmlns:a16="http://schemas.microsoft.com/office/drawing/2014/main" id="{DE7730BD-AE28-4758-98D8-5C2684CFB4BA}"/>
              </a:ext>
            </a:extLst>
          </p:cNvPr>
          <p:cNvSpPr txBox="1"/>
          <p:nvPr/>
        </p:nvSpPr>
        <p:spPr>
          <a:xfrm>
            <a:off x="1288309" y="3470678"/>
            <a:ext cx="9592126" cy="892552"/>
          </a:xfrm>
          <a:prstGeom prst="rect">
            <a:avLst/>
          </a:prstGeom>
          <a:noFill/>
        </p:spPr>
        <p:txBody>
          <a:bodyPr wrap="square" rtlCol="0">
            <a:spAutoFit/>
          </a:bodyPr>
          <a:lstStyle/>
          <a:p>
            <a:pPr marL="457200" indent="-457200">
              <a:buFont typeface="Wingdings" panose="05000000000000000000" pitchFamily="2" charset="2"/>
              <a:buChar char="Ø"/>
            </a:pPr>
            <a:r>
              <a:rPr lang="en-US" sz="2600" dirty="0">
                <a:solidFill>
                  <a:srgbClr val="000000"/>
                </a:solidFill>
                <a:latin typeface="Arial" panose="020B0604020202020204" pitchFamily="34" charset="0"/>
                <a:cs typeface="Arial" panose="020B0604020202020204" pitchFamily="34" charset="0"/>
              </a:rPr>
              <a:t>Degree-granting institution may be the primary or secondary performance site</a:t>
            </a:r>
          </a:p>
        </p:txBody>
      </p:sp>
    </p:spTree>
    <p:extLst>
      <p:ext uri="{BB962C8B-B14F-4D97-AF65-F5344CB8AC3E}">
        <p14:creationId xmlns:p14="http://schemas.microsoft.com/office/powerpoint/2010/main" val="201566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881F5B-38D4-4D91-AF45-A694DB444B81}"/>
              </a:ext>
            </a:extLst>
          </p:cNvPr>
          <p:cNvSpPr/>
          <p:nvPr/>
        </p:nvSpPr>
        <p:spPr>
          <a:xfrm>
            <a:off x="1140923" y="5680724"/>
            <a:ext cx="5865955" cy="461665"/>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Include </a:t>
            </a:r>
            <a:r>
              <a:rPr lang="en-US" sz="2400" dirty="0" err="1">
                <a:solidFill>
                  <a:srgbClr val="000000"/>
                </a:solidFill>
                <a:latin typeface="Arial" panose="020B0604020202020204" pitchFamily="34" charset="0"/>
                <a:cs typeface="Arial" panose="020B0604020202020204" pitchFamily="34" charset="0"/>
              </a:rPr>
              <a:t>biosketches</a:t>
            </a:r>
            <a:r>
              <a:rPr lang="en-US" sz="2400" dirty="0">
                <a:solidFill>
                  <a:srgbClr val="000000"/>
                </a:solidFill>
                <a:latin typeface="Arial" panose="020B0604020202020204" pitchFamily="34" charset="0"/>
                <a:cs typeface="Arial" panose="020B0604020202020204" pitchFamily="34" charset="0"/>
              </a:rPr>
              <a:t> of collaborators</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583EB3C-76C4-4C83-9645-107DC6281555}"/>
              </a:ext>
            </a:extLst>
          </p:cNvPr>
          <p:cNvSpPr txBox="1"/>
          <p:nvPr/>
        </p:nvSpPr>
        <p:spPr>
          <a:xfrm>
            <a:off x="2989958" y="467830"/>
            <a:ext cx="6212085" cy="646331"/>
          </a:xfrm>
          <a:prstGeom prst="rect">
            <a:avLst/>
          </a:prstGeom>
          <a:noFill/>
        </p:spPr>
        <p:txBody>
          <a:bodyPr wrap="none" rtlCol="0">
            <a:spAutoFit/>
          </a:bodyPr>
          <a:lstStyle/>
          <a:p>
            <a:r>
              <a:rPr lang="en-US" sz="3600" b="1" dirty="0">
                <a:latin typeface="Arial" panose="020B0604020202020204" pitchFamily="34" charset="0"/>
              </a:rPr>
              <a:t>Senior/Key Personnel </a:t>
            </a:r>
            <a:r>
              <a:rPr lang="en-US" sz="3600" b="1" dirty="0">
                <a:solidFill>
                  <a:srgbClr val="FF0000"/>
                </a:solidFill>
                <a:latin typeface="Arial" panose="020B0604020202020204" pitchFamily="34" charset="0"/>
              </a:rPr>
              <a:t>F.240</a:t>
            </a:r>
          </a:p>
        </p:txBody>
      </p:sp>
      <p:sp>
        <p:nvSpPr>
          <p:cNvPr id="4" name="TextBox 3">
            <a:extLst>
              <a:ext uri="{FF2B5EF4-FFF2-40B4-BE49-F238E27FC236}">
                <a16:creationId xmlns:a16="http://schemas.microsoft.com/office/drawing/2014/main" id="{2E8E51A6-A2C4-4936-99B8-ABA05B1704AC}"/>
              </a:ext>
            </a:extLst>
          </p:cNvPr>
          <p:cNvSpPr txBox="1"/>
          <p:nvPr/>
        </p:nvSpPr>
        <p:spPr>
          <a:xfrm>
            <a:off x="723018" y="1434220"/>
            <a:ext cx="450155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Candidate: </a:t>
            </a:r>
            <a:r>
              <a:rPr lang="en-US" sz="2400" dirty="0">
                <a:solidFill>
                  <a:srgbClr val="000000"/>
                </a:solidFill>
                <a:latin typeface="Arial" panose="020B0604020202020204" pitchFamily="34" charset="0"/>
                <a:cs typeface="Arial" panose="020B0604020202020204" pitchFamily="34" charset="0"/>
              </a:rPr>
              <a:t>your role is PD/PI</a:t>
            </a:r>
          </a:p>
        </p:txBody>
      </p:sp>
      <p:sp>
        <p:nvSpPr>
          <p:cNvPr id="5" name="TextBox 4">
            <a:extLst>
              <a:ext uri="{FF2B5EF4-FFF2-40B4-BE49-F238E27FC236}">
                <a16:creationId xmlns:a16="http://schemas.microsoft.com/office/drawing/2014/main" id="{B64AFEAF-8E62-4183-9729-91A01D913681}"/>
              </a:ext>
            </a:extLst>
          </p:cNvPr>
          <p:cNvSpPr txBox="1"/>
          <p:nvPr/>
        </p:nvSpPr>
        <p:spPr>
          <a:xfrm>
            <a:off x="723018" y="2018860"/>
            <a:ext cx="5715026"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Sponsor: </a:t>
            </a:r>
            <a:r>
              <a:rPr lang="en-US" sz="2400" dirty="0">
                <a:solidFill>
                  <a:srgbClr val="000000"/>
                </a:solidFill>
                <a:latin typeface="Arial" panose="020B0604020202020204" pitchFamily="34" charset="0"/>
                <a:cs typeface="Arial" panose="020B0604020202020204" pitchFamily="34" charset="0"/>
              </a:rPr>
              <a:t>role is “Other (Specify)” then</a:t>
            </a:r>
          </a:p>
        </p:txBody>
      </p:sp>
      <p:sp>
        <p:nvSpPr>
          <p:cNvPr id="6" name="TextBox 5">
            <a:extLst>
              <a:ext uri="{FF2B5EF4-FFF2-40B4-BE49-F238E27FC236}">
                <a16:creationId xmlns:a16="http://schemas.microsoft.com/office/drawing/2014/main" id="{FC3687D8-5136-4754-A8E1-EABF2347EEBB}"/>
              </a:ext>
            </a:extLst>
          </p:cNvPr>
          <p:cNvSpPr txBox="1"/>
          <p:nvPr/>
        </p:nvSpPr>
        <p:spPr>
          <a:xfrm>
            <a:off x="1140923" y="2603500"/>
            <a:ext cx="10260419"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Enter “Sponsor” or “Co- Sponsor” in the Other Project Role Category field</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1926D8F-0A2D-4DBA-B2B8-D779C1F637A5}"/>
              </a:ext>
            </a:extLst>
          </p:cNvPr>
          <p:cNvSpPr txBox="1"/>
          <p:nvPr/>
        </p:nvSpPr>
        <p:spPr>
          <a:xfrm>
            <a:off x="723018" y="3557472"/>
            <a:ext cx="5426486"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Others (Collaborators, Contributors)</a:t>
            </a:r>
          </a:p>
        </p:txBody>
      </p:sp>
      <p:sp>
        <p:nvSpPr>
          <p:cNvPr id="8" name="TextBox 7">
            <a:extLst>
              <a:ext uri="{FF2B5EF4-FFF2-40B4-BE49-F238E27FC236}">
                <a16:creationId xmlns:a16="http://schemas.microsoft.com/office/drawing/2014/main" id="{F3BB4FE7-67BF-447A-8362-06AE555A223B}"/>
              </a:ext>
            </a:extLst>
          </p:cNvPr>
          <p:cNvSpPr txBox="1"/>
          <p:nvPr/>
        </p:nvSpPr>
        <p:spPr>
          <a:xfrm>
            <a:off x="1140923" y="4142112"/>
            <a:ext cx="10143460"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Include here if they contribute in a substantive, meaningful way to the project (not just handing you a reagent)</a:t>
            </a:r>
          </a:p>
        </p:txBody>
      </p:sp>
      <p:sp>
        <p:nvSpPr>
          <p:cNvPr id="9" name="TextBox 8">
            <a:extLst>
              <a:ext uri="{FF2B5EF4-FFF2-40B4-BE49-F238E27FC236}">
                <a16:creationId xmlns:a16="http://schemas.microsoft.com/office/drawing/2014/main" id="{9BDEB497-CFE2-44B7-B651-9B560977BDBA}"/>
              </a:ext>
            </a:extLst>
          </p:cNvPr>
          <p:cNvSpPr txBox="1"/>
          <p:nvPr/>
        </p:nvSpPr>
        <p:spPr>
          <a:xfrm>
            <a:off x="1140923" y="5096084"/>
            <a:ext cx="6123792"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May not write letters of reference for you!</a:t>
            </a:r>
          </a:p>
        </p:txBody>
      </p:sp>
    </p:spTree>
    <p:extLst>
      <p:ext uri="{BB962C8B-B14F-4D97-AF65-F5344CB8AC3E}">
        <p14:creationId xmlns:p14="http://schemas.microsoft.com/office/powerpoint/2010/main" val="6136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D224C-7040-478D-B16E-C815D46D6E44}"/>
              </a:ext>
            </a:extLst>
          </p:cNvPr>
          <p:cNvSpPr txBox="1"/>
          <p:nvPr/>
        </p:nvSpPr>
        <p:spPr>
          <a:xfrm>
            <a:off x="4644321" y="228328"/>
            <a:ext cx="2903359" cy="646331"/>
          </a:xfrm>
          <a:prstGeom prst="rect">
            <a:avLst/>
          </a:prstGeom>
          <a:noFill/>
        </p:spPr>
        <p:txBody>
          <a:bodyPr wrap="none" rtlCol="0">
            <a:spAutoFit/>
          </a:bodyPr>
          <a:lstStyle/>
          <a:p>
            <a:r>
              <a:rPr lang="en-US" sz="3600" b="1" dirty="0" err="1">
                <a:latin typeface="Arial" panose="020B0604020202020204" pitchFamily="34" charset="0"/>
              </a:rPr>
              <a:t>Biosketches</a:t>
            </a:r>
            <a:endParaRPr lang="en-US" sz="3600" b="1" dirty="0">
              <a:latin typeface="Arial" panose="020B0604020202020204" pitchFamily="34" charset="0"/>
            </a:endParaRPr>
          </a:p>
        </p:txBody>
      </p:sp>
      <p:sp>
        <p:nvSpPr>
          <p:cNvPr id="3" name="TextBox 2">
            <a:extLst>
              <a:ext uri="{FF2B5EF4-FFF2-40B4-BE49-F238E27FC236}">
                <a16:creationId xmlns:a16="http://schemas.microsoft.com/office/drawing/2014/main" id="{7C66C366-C403-42DA-8549-FC780FA9FF55}"/>
              </a:ext>
            </a:extLst>
          </p:cNvPr>
          <p:cNvSpPr txBox="1"/>
          <p:nvPr/>
        </p:nvSpPr>
        <p:spPr>
          <a:xfrm>
            <a:off x="542260" y="1039445"/>
            <a:ext cx="11277446"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Candidates use the Predoctoral Fellowship </a:t>
            </a:r>
            <a:r>
              <a:rPr lang="en-US" sz="2400" u="sng" dirty="0">
                <a:solidFill>
                  <a:srgbClr val="FF0000"/>
                </a:solidFill>
                <a:latin typeface="Arial" panose="020B0604020202020204" pitchFamily="34" charset="0"/>
                <a:cs typeface="Arial" panose="020B0604020202020204" pitchFamily="34" charset="0"/>
              </a:rPr>
              <a:t>Biographical Sketch Common Form</a:t>
            </a:r>
            <a:endParaRPr lang="en-US" sz="2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9A71B61-7D5E-4D1D-B99E-169155010D2E}"/>
              </a:ext>
            </a:extLst>
          </p:cNvPr>
          <p:cNvSpPr txBox="1"/>
          <p:nvPr/>
        </p:nvSpPr>
        <p:spPr>
          <a:xfrm>
            <a:off x="542260" y="1579956"/>
            <a:ext cx="1067508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rPr>
              <a:t>It is OK for fellows to list manuscripts in preparation, submitted, or in revision</a:t>
            </a:r>
          </a:p>
        </p:txBody>
      </p:sp>
      <p:sp>
        <p:nvSpPr>
          <p:cNvPr id="5" name="TextBox 4">
            <a:extLst>
              <a:ext uri="{FF2B5EF4-FFF2-40B4-BE49-F238E27FC236}">
                <a16:creationId xmlns:a16="http://schemas.microsoft.com/office/drawing/2014/main" id="{2DC4725D-4799-44C9-9684-C48A2EB446C7}"/>
              </a:ext>
            </a:extLst>
          </p:cNvPr>
          <p:cNvSpPr txBox="1"/>
          <p:nvPr/>
        </p:nvSpPr>
        <p:spPr>
          <a:xfrm>
            <a:off x="542260" y="2489800"/>
            <a:ext cx="836318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rPr>
              <a:t>Provide a link to your </a:t>
            </a:r>
            <a:r>
              <a:rPr lang="en-US" sz="2400" dirty="0" err="1">
                <a:solidFill>
                  <a:srgbClr val="C10000"/>
                </a:solidFill>
                <a:latin typeface="Arial" panose="020B0604020202020204" pitchFamily="34" charset="0"/>
              </a:rPr>
              <a:t>MyNCBI</a:t>
            </a:r>
            <a:r>
              <a:rPr lang="en-US" sz="2400" dirty="0">
                <a:solidFill>
                  <a:srgbClr val="C10000"/>
                </a:solidFill>
                <a:latin typeface="Arial" panose="020B0604020202020204" pitchFamily="34" charset="0"/>
              </a:rPr>
              <a:t> </a:t>
            </a:r>
            <a:r>
              <a:rPr lang="en-US" sz="2400" dirty="0">
                <a:solidFill>
                  <a:srgbClr val="000000"/>
                </a:solidFill>
                <a:latin typeface="Arial" panose="020B0604020202020204" pitchFamily="34" charset="0"/>
              </a:rPr>
              <a:t>list of publications/products</a:t>
            </a:r>
            <a:endParaRPr lang="en-US" sz="2400" dirty="0"/>
          </a:p>
        </p:txBody>
      </p:sp>
      <p:sp>
        <p:nvSpPr>
          <p:cNvPr id="6" name="TextBox 5">
            <a:extLst>
              <a:ext uri="{FF2B5EF4-FFF2-40B4-BE49-F238E27FC236}">
                <a16:creationId xmlns:a16="http://schemas.microsoft.com/office/drawing/2014/main" id="{3812F1EA-6BD8-4C8D-A1DF-B6A9ADB332ED}"/>
              </a:ext>
            </a:extLst>
          </p:cNvPr>
          <p:cNvSpPr txBox="1"/>
          <p:nvPr/>
        </p:nvSpPr>
        <p:spPr>
          <a:xfrm>
            <a:off x="542260" y="3030312"/>
            <a:ext cx="3211135"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C10000"/>
                </a:solidFill>
                <a:latin typeface="Arial" panose="020B0604020202020204" pitchFamily="34" charset="0"/>
              </a:rPr>
              <a:t>Personal statement:</a:t>
            </a:r>
          </a:p>
        </p:txBody>
      </p:sp>
      <p:sp>
        <p:nvSpPr>
          <p:cNvPr id="7" name="TextBox 6">
            <a:extLst>
              <a:ext uri="{FF2B5EF4-FFF2-40B4-BE49-F238E27FC236}">
                <a16:creationId xmlns:a16="http://schemas.microsoft.com/office/drawing/2014/main" id="{AE8060EF-1D10-4A77-B794-AB1174E1489B}"/>
              </a:ext>
            </a:extLst>
          </p:cNvPr>
          <p:cNvSpPr txBox="1"/>
          <p:nvPr/>
        </p:nvSpPr>
        <p:spPr>
          <a:xfrm>
            <a:off x="839974" y="3570824"/>
            <a:ext cx="7476727"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rPr>
              <a:t>Explains suitability for role on this fellowship project</a:t>
            </a:r>
            <a:endParaRPr lang="en-US" sz="2400" dirty="0"/>
          </a:p>
        </p:txBody>
      </p:sp>
      <p:sp>
        <p:nvSpPr>
          <p:cNvPr id="8" name="TextBox 7">
            <a:extLst>
              <a:ext uri="{FF2B5EF4-FFF2-40B4-BE49-F238E27FC236}">
                <a16:creationId xmlns:a16="http://schemas.microsoft.com/office/drawing/2014/main" id="{C6CA1105-83E0-47CF-BA80-847C0B1955A9}"/>
              </a:ext>
            </a:extLst>
          </p:cNvPr>
          <p:cNvSpPr txBox="1"/>
          <p:nvPr/>
        </p:nvSpPr>
        <p:spPr>
          <a:xfrm>
            <a:off x="839974" y="4111336"/>
            <a:ext cx="8449749"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rPr>
              <a:t>May cite up to 4 relevant publications or research products</a:t>
            </a:r>
            <a:endParaRPr lang="en-US" sz="2400" dirty="0"/>
          </a:p>
        </p:txBody>
      </p:sp>
      <p:sp>
        <p:nvSpPr>
          <p:cNvPr id="9" name="TextBox 8">
            <a:extLst>
              <a:ext uri="{FF2B5EF4-FFF2-40B4-BE49-F238E27FC236}">
                <a16:creationId xmlns:a16="http://schemas.microsoft.com/office/drawing/2014/main" id="{627450CE-17CE-4EE3-807E-45F810A3F08A}"/>
              </a:ext>
            </a:extLst>
          </p:cNvPr>
          <p:cNvSpPr txBox="1"/>
          <p:nvPr/>
        </p:nvSpPr>
        <p:spPr>
          <a:xfrm>
            <a:off x="542260" y="4651848"/>
            <a:ext cx="512832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C10000"/>
                </a:solidFill>
                <a:latin typeface="Arial" panose="020B0604020202020204" pitchFamily="34" charset="0"/>
              </a:rPr>
              <a:t>Contributions to Science (up to 5):</a:t>
            </a:r>
            <a:endParaRPr lang="en-US" sz="2400" dirty="0"/>
          </a:p>
        </p:txBody>
      </p:sp>
      <p:sp>
        <p:nvSpPr>
          <p:cNvPr id="10" name="TextBox 9">
            <a:extLst>
              <a:ext uri="{FF2B5EF4-FFF2-40B4-BE49-F238E27FC236}">
                <a16:creationId xmlns:a16="http://schemas.microsoft.com/office/drawing/2014/main" id="{6F2DF96A-A2C6-40A5-9FBF-A6DAA0CFA36E}"/>
              </a:ext>
            </a:extLst>
          </p:cNvPr>
          <p:cNvSpPr txBox="1"/>
          <p:nvPr/>
        </p:nvSpPr>
        <p:spPr>
          <a:xfrm>
            <a:off x="839974" y="5192360"/>
            <a:ext cx="8744702"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rPr>
              <a:t>Fellowship applicants may want to highlight 2-3 contributions</a:t>
            </a:r>
            <a:endParaRPr lang="en-US" sz="2400" dirty="0"/>
          </a:p>
        </p:txBody>
      </p:sp>
      <p:sp>
        <p:nvSpPr>
          <p:cNvPr id="11" name="TextBox 10">
            <a:extLst>
              <a:ext uri="{FF2B5EF4-FFF2-40B4-BE49-F238E27FC236}">
                <a16:creationId xmlns:a16="http://schemas.microsoft.com/office/drawing/2014/main" id="{AD7B4B12-812B-467A-9E40-461646384046}"/>
              </a:ext>
            </a:extLst>
          </p:cNvPr>
          <p:cNvSpPr txBox="1"/>
          <p:nvPr/>
        </p:nvSpPr>
        <p:spPr>
          <a:xfrm>
            <a:off x="839974" y="5732869"/>
            <a:ext cx="6861174"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rPr>
              <a:t>Each no longer than ½ page including citations</a:t>
            </a:r>
            <a:endParaRPr lang="en-US" sz="2400" dirty="0"/>
          </a:p>
        </p:txBody>
      </p:sp>
    </p:spTree>
    <p:extLst>
      <p:ext uri="{BB962C8B-B14F-4D97-AF65-F5344CB8AC3E}">
        <p14:creationId xmlns:p14="http://schemas.microsoft.com/office/powerpoint/2010/main" val="93539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055B8-BD55-4A1B-8F28-155B38718BE2}"/>
              </a:ext>
            </a:extLst>
          </p:cNvPr>
          <p:cNvSpPr txBox="1"/>
          <p:nvPr/>
        </p:nvSpPr>
        <p:spPr>
          <a:xfrm>
            <a:off x="1425427" y="340557"/>
            <a:ext cx="9341147" cy="646331"/>
          </a:xfrm>
          <a:prstGeom prst="rect">
            <a:avLst/>
          </a:prstGeom>
          <a:noFill/>
        </p:spPr>
        <p:txBody>
          <a:bodyPr wrap="none" rtlCol="0">
            <a:spAutoFit/>
          </a:bodyPr>
          <a:lstStyle/>
          <a:p>
            <a:r>
              <a:rPr lang="en-US" sz="3600" b="1" dirty="0">
                <a:latin typeface="Arial" panose="020B0604020202020204" pitchFamily="34" charset="0"/>
              </a:rPr>
              <a:t>PHS Fellowship Supplemental Form </a:t>
            </a:r>
            <a:r>
              <a:rPr lang="en-US" sz="3600" b="1" dirty="0">
                <a:solidFill>
                  <a:srgbClr val="FF0000"/>
                </a:solidFill>
                <a:latin typeface="Arial" panose="020B0604020202020204" pitchFamily="34" charset="0"/>
              </a:rPr>
              <a:t>F.430</a:t>
            </a:r>
          </a:p>
        </p:txBody>
      </p:sp>
      <p:sp>
        <p:nvSpPr>
          <p:cNvPr id="3" name="TextBox 2">
            <a:extLst>
              <a:ext uri="{FF2B5EF4-FFF2-40B4-BE49-F238E27FC236}">
                <a16:creationId xmlns:a16="http://schemas.microsoft.com/office/drawing/2014/main" id="{9B68E15C-A343-48D1-9D31-94A5DA13C474}"/>
              </a:ext>
            </a:extLst>
          </p:cNvPr>
          <p:cNvSpPr txBox="1"/>
          <p:nvPr/>
        </p:nvSpPr>
        <p:spPr>
          <a:xfrm>
            <a:off x="773125" y="1416067"/>
            <a:ext cx="443647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rPr>
              <a:t>Fellowship Applicant Section</a:t>
            </a:r>
          </a:p>
        </p:txBody>
      </p:sp>
      <p:sp>
        <p:nvSpPr>
          <p:cNvPr id="4" name="TextBox 3">
            <a:extLst>
              <a:ext uri="{FF2B5EF4-FFF2-40B4-BE49-F238E27FC236}">
                <a16:creationId xmlns:a16="http://schemas.microsoft.com/office/drawing/2014/main" id="{95FAC2F6-3639-43F6-B717-AD38F0C1A9D1}"/>
              </a:ext>
            </a:extLst>
          </p:cNvPr>
          <p:cNvSpPr txBox="1"/>
          <p:nvPr/>
        </p:nvSpPr>
        <p:spPr>
          <a:xfrm>
            <a:off x="773125" y="2023225"/>
            <a:ext cx="553198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rPr>
              <a:t>Research Training Plan Section</a:t>
            </a:r>
          </a:p>
        </p:txBody>
      </p:sp>
      <p:sp>
        <p:nvSpPr>
          <p:cNvPr id="5" name="TextBox 4">
            <a:extLst>
              <a:ext uri="{FF2B5EF4-FFF2-40B4-BE49-F238E27FC236}">
                <a16:creationId xmlns:a16="http://schemas.microsoft.com/office/drawing/2014/main" id="{088EFCFA-EC78-4D5D-8245-0FB9F0E4B499}"/>
              </a:ext>
            </a:extLst>
          </p:cNvPr>
          <p:cNvSpPr txBox="1"/>
          <p:nvPr/>
        </p:nvSpPr>
        <p:spPr>
          <a:xfrm>
            <a:off x="773125" y="2630383"/>
            <a:ext cx="868267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rPr>
              <a:t>Sponsor(s), Collaborator(s), and Consultant(s) Section</a:t>
            </a:r>
          </a:p>
        </p:txBody>
      </p:sp>
      <p:sp>
        <p:nvSpPr>
          <p:cNvPr id="6" name="TextBox 5">
            <a:extLst>
              <a:ext uri="{FF2B5EF4-FFF2-40B4-BE49-F238E27FC236}">
                <a16:creationId xmlns:a16="http://schemas.microsoft.com/office/drawing/2014/main" id="{AC010773-A31A-463D-97E6-50DB15969874}"/>
              </a:ext>
            </a:extLst>
          </p:cNvPr>
          <p:cNvSpPr txBox="1"/>
          <p:nvPr/>
        </p:nvSpPr>
        <p:spPr>
          <a:xfrm>
            <a:off x="773125" y="3237541"/>
            <a:ext cx="896976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Institutional Environment and Commitment to Training Section</a:t>
            </a:r>
            <a:endParaRPr lang="en-US" sz="2400" dirty="0"/>
          </a:p>
        </p:txBody>
      </p:sp>
      <p:sp>
        <p:nvSpPr>
          <p:cNvPr id="7" name="TextBox 6">
            <a:extLst>
              <a:ext uri="{FF2B5EF4-FFF2-40B4-BE49-F238E27FC236}">
                <a16:creationId xmlns:a16="http://schemas.microsoft.com/office/drawing/2014/main" id="{CEB08147-F8E1-4123-909D-659228E7A1C9}"/>
              </a:ext>
            </a:extLst>
          </p:cNvPr>
          <p:cNvSpPr txBox="1"/>
          <p:nvPr/>
        </p:nvSpPr>
        <p:spPr>
          <a:xfrm>
            <a:off x="773125" y="3844699"/>
            <a:ext cx="570124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Other Research Training Plan Section</a:t>
            </a:r>
            <a:endParaRPr lang="en-US" sz="2400" dirty="0"/>
          </a:p>
        </p:txBody>
      </p:sp>
      <p:sp>
        <p:nvSpPr>
          <p:cNvPr id="8" name="TextBox 7">
            <a:extLst>
              <a:ext uri="{FF2B5EF4-FFF2-40B4-BE49-F238E27FC236}">
                <a16:creationId xmlns:a16="http://schemas.microsoft.com/office/drawing/2014/main" id="{46827E22-F298-4EFD-A878-541E310C6FDE}"/>
              </a:ext>
            </a:extLst>
          </p:cNvPr>
          <p:cNvSpPr txBox="1"/>
          <p:nvPr/>
        </p:nvSpPr>
        <p:spPr>
          <a:xfrm>
            <a:off x="773125" y="4451857"/>
            <a:ext cx="4623382"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Additional Information Section</a:t>
            </a:r>
            <a:endParaRPr lang="en-US" sz="2400" dirty="0"/>
          </a:p>
        </p:txBody>
      </p:sp>
      <p:sp>
        <p:nvSpPr>
          <p:cNvPr id="9" name="TextBox 8">
            <a:extLst>
              <a:ext uri="{FF2B5EF4-FFF2-40B4-BE49-F238E27FC236}">
                <a16:creationId xmlns:a16="http://schemas.microsoft.com/office/drawing/2014/main" id="{80D34CA6-9D1D-4B8A-BCB9-49C06F569542}"/>
              </a:ext>
            </a:extLst>
          </p:cNvPr>
          <p:cNvSpPr txBox="1"/>
          <p:nvPr/>
        </p:nvSpPr>
        <p:spPr>
          <a:xfrm>
            <a:off x="773125" y="5059015"/>
            <a:ext cx="261962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Budget Section</a:t>
            </a:r>
            <a:endParaRPr lang="en-US" sz="2400" dirty="0"/>
          </a:p>
        </p:txBody>
      </p:sp>
      <p:sp>
        <p:nvSpPr>
          <p:cNvPr id="10" name="TextBox 9">
            <a:extLst>
              <a:ext uri="{FF2B5EF4-FFF2-40B4-BE49-F238E27FC236}">
                <a16:creationId xmlns:a16="http://schemas.microsoft.com/office/drawing/2014/main" id="{3A595261-D366-4E86-B893-3D43641125A4}"/>
              </a:ext>
            </a:extLst>
          </p:cNvPr>
          <p:cNvSpPr txBox="1"/>
          <p:nvPr/>
        </p:nvSpPr>
        <p:spPr>
          <a:xfrm>
            <a:off x="773124" y="5666172"/>
            <a:ext cx="189543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Appendix</a:t>
            </a:r>
            <a:endParaRPr lang="en-US" sz="2400" dirty="0"/>
          </a:p>
        </p:txBody>
      </p:sp>
    </p:spTree>
    <p:extLst>
      <p:ext uri="{BB962C8B-B14F-4D97-AF65-F5344CB8AC3E}">
        <p14:creationId xmlns:p14="http://schemas.microsoft.com/office/powerpoint/2010/main" val="146235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1E3E4F3-0750-244B-BF59-D28A08A462A1}"/>
              </a:ext>
            </a:extLst>
          </p:cNvPr>
          <p:cNvSpPr>
            <a:spLocks noGrp="1"/>
          </p:cNvSpPr>
          <p:nvPr>
            <p:ph type="title"/>
          </p:nvPr>
        </p:nvSpPr>
        <p:spPr>
          <a:xfrm>
            <a:off x="2386282" y="2886757"/>
            <a:ext cx="1890154" cy="584775"/>
          </a:xfrm>
        </p:spPr>
        <p:txBody>
          <a:bodyPr/>
          <a:lstStyle/>
          <a:p>
            <a:pPr algn="ctr"/>
            <a:r>
              <a:rPr lang="en-US" sz="4000" b="1" dirty="0">
                <a:solidFill>
                  <a:schemeClr val="tx1"/>
                </a:solidFill>
                <a:latin typeface="Arial" panose="020B0604020202020204" pitchFamily="34" charset="0"/>
                <a:cs typeface="Arial" panose="020B0604020202020204" pitchFamily="34" charset="0"/>
              </a:rPr>
              <a:t>Outline</a:t>
            </a:r>
          </a:p>
        </p:txBody>
      </p:sp>
      <p:sp>
        <p:nvSpPr>
          <p:cNvPr id="4" name="TextBox 3">
            <a:extLst>
              <a:ext uri="{FF2B5EF4-FFF2-40B4-BE49-F238E27FC236}">
                <a16:creationId xmlns:a16="http://schemas.microsoft.com/office/drawing/2014/main" id="{749D2B31-C566-4198-85A5-E229CEB5E2B9}"/>
              </a:ext>
            </a:extLst>
          </p:cNvPr>
          <p:cNvSpPr txBox="1"/>
          <p:nvPr/>
        </p:nvSpPr>
        <p:spPr>
          <a:xfrm>
            <a:off x="4934041" y="1932769"/>
            <a:ext cx="2179571"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Timeline</a:t>
            </a:r>
          </a:p>
        </p:txBody>
      </p:sp>
      <p:sp>
        <p:nvSpPr>
          <p:cNvPr id="5" name="TextBox 4">
            <a:extLst>
              <a:ext uri="{FF2B5EF4-FFF2-40B4-BE49-F238E27FC236}">
                <a16:creationId xmlns:a16="http://schemas.microsoft.com/office/drawing/2014/main" id="{CAEE2773-8106-4C04-B4CA-89BEBE55109D}"/>
              </a:ext>
            </a:extLst>
          </p:cNvPr>
          <p:cNvSpPr txBox="1"/>
          <p:nvPr/>
        </p:nvSpPr>
        <p:spPr>
          <a:xfrm>
            <a:off x="4934041" y="2810217"/>
            <a:ext cx="5431295"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Eligibility – who may apply</a:t>
            </a:r>
            <a:endParaRPr lang="en-US"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89BFBF-BACE-4927-AD63-ACA4FFAAE071}"/>
              </a:ext>
            </a:extLst>
          </p:cNvPr>
          <p:cNvSpPr txBox="1"/>
          <p:nvPr/>
        </p:nvSpPr>
        <p:spPr>
          <a:xfrm>
            <a:off x="4934041" y="3687665"/>
            <a:ext cx="2179571"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Funding </a:t>
            </a:r>
          </a:p>
        </p:txBody>
      </p:sp>
      <p:sp>
        <p:nvSpPr>
          <p:cNvPr id="9" name="TextBox 8">
            <a:extLst>
              <a:ext uri="{FF2B5EF4-FFF2-40B4-BE49-F238E27FC236}">
                <a16:creationId xmlns:a16="http://schemas.microsoft.com/office/drawing/2014/main" id="{325A156F-88AF-414C-BB89-20D66731D46B}"/>
              </a:ext>
            </a:extLst>
          </p:cNvPr>
          <p:cNvSpPr txBox="1"/>
          <p:nvPr/>
        </p:nvSpPr>
        <p:spPr>
          <a:xfrm>
            <a:off x="4934041" y="4565113"/>
            <a:ext cx="6296724"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Special Application Instructions</a:t>
            </a:r>
            <a:endParaRPr lang="en-US"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9DFB086-8258-4980-A98B-EE762D1A21DC}"/>
              </a:ext>
            </a:extLst>
          </p:cNvPr>
          <p:cNvSpPr txBox="1"/>
          <p:nvPr/>
        </p:nvSpPr>
        <p:spPr>
          <a:xfrm>
            <a:off x="4934041" y="1055321"/>
            <a:ext cx="2832827"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43999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43A63-7D56-4393-93F9-DE66B3FA9328}"/>
              </a:ext>
            </a:extLst>
          </p:cNvPr>
          <p:cNvPicPr>
            <a:picLocks noChangeAspect="1"/>
          </p:cNvPicPr>
          <p:nvPr/>
        </p:nvPicPr>
        <p:blipFill>
          <a:blip r:embed="rId3"/>
          <a:stretch>
            <a:fillRect/>
          </a:stretch>
        </p:blipFill>
        <p:spPr>
          <a:xfrm>
            <a:off x="782935" y="1435393"/>
            <a:ext cx="10626130" cy="4698795"/>
          </a:xfrm>
          <a:prstGeom prst="rect">
            <a:avLst/>
          </a:prstGeom>
        </p:spPr>
      </p:pic>
      <p:sp>
        <p:nvSpPr>
          <p:cNvPr id="3" name="TextBox 2">
            <a:extLst>
              <a:ext uri="{FF2B5EF4-FFF2-40B4-BE49-F238E27FC236}">
                <a16:creationId xmlns:a16="http://schemas.microsoft.com/office/drawing/2014/main" id="{3DB96D58-F7CB-41B0-BD3A-E383CE2FA879}"/>
              </a:ext>
            </a:extLst>
          </p:cNvPr>
          <p:cNvSpPr txBox="1"/>
          <p:nvPr/>
        </p:nvSpPr>
        <p:spPr>
          <a:xfrm>
            <a:off x="1008485" y="350872"/>
            <a:ext cx="10175030" cy="707886"/>
          </a:xfrm>
          <a:prstGeom prst="rect">
            <a:avLst/>
          </a:prstGeom>
          <a:noFill/>
        </p:spPr>
        <p:txBody>
          <a:bodyPr wrap="none" rtlCol="0">
            <a:spAutoFit/>
          </a:bodyPr>
          <a:lstStyle/>
          <a:p>
            <a:r>
              <a:rPr lang="en-US" sz="4000" b="1" dirty="0"/>
              <a:t>Major Components in An Application: R01 vs. F</a:t>
            </a:r>
            <a:endParaRPr lang="en-US" sz="4000" dirty="0"/>
          </a:p>
        </p:txBody>
      </p:sp>
    </p:spTree>
    <p:extLst>
      <p:ext uri="{BB962C8B-B14F-4D97-AF65-F5344CB8AC3E}">
        <p14:creationId xmlns:p14="http://schemas.microsoft.com/office/powerpoint/2010/main" val="317745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3BB66-F21C-4B7E-A799-FE44DD4BC934}"/>
              </a:ext>
            </a:extLst>
          </p:cNvPr>
          <p:cNvSpPr/>
          <p:nvPr/>
        </p:nvSpPr>
        <p:spPr>
          <a:xfrm>
            <a:off x="832883" y="5975926"/>
            <a:ext cx="6734536"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Propose activities to address these areas</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FF9FC7-7B31-449F-98BF-5A497A86A957}"/>
              </a:ext>
            </a:extLst>
          </p:cNvPr>
          <p:cNvSpPr txBox="1"/>
          <p:nvPr/>
        </p:nvSpPr>
        <p:spPr>
          <a:xfrm>
            <a:off x="2806221" y="333256"/>
            <a:ext cx="6579558" cy="646331"/>
          </a:xfrm>
          <a:prstGeom prst="rect">
            <a:avLst/>
          </a:prstGeom>
          <a:noFill/>
        </p:spPr>
        <p:txBody>
          <a:bodyPr wrap="none" rtlCol="0">
            <a:spAutoFit/>
          </a:bodyPr>
          <a:lstStyle/>
          <a:p>
            <a:r>
              <a:rPr lang="en-US" sz="3600" b="1" dirty="0">
                <a:latin typeface="Arial" panose="020B0604020202020204" pitchFamily="34" charset="0"/>
              </a:rPr>
              <a:t>Fellowship Applicant Section</a:t>
            </a:r>
          </a:p>
        </p:txBody>
      </p:sp>
      <p:sp>
        <p:nvSpPr>
          <p:cNvPr id="4" name="TextBox 3">
            <a:extLst>
              <a:ext uri="{FF2B5EF4-FFF2-40B4-BE49-F238E27FC236}">
                <a16:creationId xmlns:a16="http://schemas.microsoft.com/office/drawing/2014/main" id="{E6C136D6-342B-4447-9D44-E885097B4006}"/>
              </a:ext>
            </a:extLst>
          </p:cNvPr>
          <p:cNvSpPr txBox="1"/>
          <p:nvPr/>
        </p:nvSpPr>
        <p:spPr>
          <a:xfrm>
            <a:off x="832883" y="1230510"/>
            <a:ext cx="918298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Applicant’s Background and Goals for Fellowship Training</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720AC8-737B-463C-8977-CA34FDBB5876}"/>
              </a:ext>
            </a:extLst>
          </p:cNvPr>
          <p:cNvSpPr txBox="1"/>
          <p:nvPr/>
        </p:nvSpPr>
        <p:spPr>
          <a:xfrm>
            <a:off x="1347233" y="1731354"/>
            <a:ext cx="7534940"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Doctoral Dissertation and Research Experience</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1F86FF-780D-404E-92D1-EC2B0232C21B}"/>
              </a:ext>
            </a:extLst>
          </p:cNvPr>
          <p:cNvSpPr txBox="1"/>
          <p:nvPr/>
        </p:nvSpPr>
        <p:spPr>
          <a:xfrm>
            <a:off x="1347233" y="2232198"/>
            <a:ext cx="5004391"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Training Goals and Objectives</a:t>
            </a:r>
          </a:p>
        </p:txBody>
      </p:sp>
      <p:sp>
        <p:nvSpPr>
          <p:cNvPr id="7" name="TextBox 6">
            <a:extLst>
              <a:ext uri="{FF2B5EF4-FFF2-40B4-BE49-F238E27FC236}">
                <a16:creationId xmlns:a16="http://schemas.microsoft.com/office/drawing/2014/main" id="{7FADD826-9F8E-4FBA-BB60-0C7B23B5D840}"/>
              </a:ext>
            </a:extLst>
          </p:cNvPr>
          <p:cNvSpPr txBox="1"/>
          <p:nvPr/>
        </p:nvSpPr>
        <p:spPr>
          <a:xfrm>
            <a:off x="1347233" y="2733042"/>
            <a:ext cx="5484899"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Activities Planned Under This Award</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7125AEE-C8DD-4C8F-8E80-F91920FCBB72}"/>
              </a:ext>
            </a:extLst>
          </p:cNvPr>
          <p:cNvSpPr txBox="1"/>
          <p:nvPr/>
        </p:nvSpPr>
        <p:spPr>
          <a:xfrm>
            <a:off x="832883" y="3233886"/>
            <a:ext cx="9381735"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Reinforced </a:t>
            </a:r>
            <a:r>
              <a:rPr lang="en-US" sz="2400" dirty="0">
                <a:solidFill>
                  <a:srgbClr val="000000"/>
                </a:solidFill>
                <a:latin typeface="Arial" panose="020B0604020202020204" pitchFamily="34" charset="0"/>
                <a:cs typeface="Arial" panose="020B0604020202020204" pitchFamily="34" charset="0"/>
              </a:rPr>
              <a:t>by the Research Training Plan &amp; the Sponsor Section</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FA4D34-4B5F-49D1-92FF-FBEC7722988A}"/>
              </a:ext>
            </a:extLst>
          </p:cNvPr>
          <p:cNvSpPr txBox="1"/>
          <p:nvPr/>
        </p:nvSpPr>
        <p:spPr>
          <a:xfrm>
            <a:off x="832883" y="3734730"/>
            <a:ext cx="1052623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Describe personalized career goals </a:t>
            </a:r>
            <a:r>
              <a:rPr lang="en-US" sz="2400" dirty="0">
                <a:solidFill>
                  <a:srgbClr val="000000"/>
                </a:solidFill>
                <a:latin typeface="Arial" panose="020B0604020202020204" pitchFamily="34" charset="0"/>
                <a:cs typeface="Arial" panose="020B0604020202020204" pitchFamily="34" charset="0"/>
              </a:rPr>
              <a:t>with appropriate career stages for both phases and beyond</a:t>
            </a:r>
          </a:p>
        </p:txBody>
      </p:sp>
      <p:sp>
        <p:nvSpPr>
          <p:cNvPr id="10" name="TextBox 9">
            <a:extLst>
              <a:ext uri="{FF2B5EF4-FFF2-40B4-BE49-F238E27FC236}">
                <a16:creationId xmlns:a16="http://schemas.microsoft.com/office/drawing/2014/main" id="{B46E77C5-EC9E-40BE-B52F-6D6779A5B8FD}"/>
              </a:ext>
            </a:extLst>
          </p:cNvPr>
          <p:cNvSpPr txBox="1"/>
          <p:nvPr/>
        </p:nvSpPr>
        <p:spPr>
          <a:xfrm>
            <a:off x="832883" y="4604906"/>
            <a:ext cx="1002650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Include research &amp; career development activities </a:t>
            </a:r>
            <a:r>
              <a:rPr lang="en-US" sz="2400" dirty="0">
                <a:solidFill>
                  <a:srgbClr val="000000"/>
                </a:solidFill>
                <a:latin typeface="Arial" panose="020B0604020202020204" pitchFamily="34" charset="0"/>
                <a:cs typeface="Arial" panose="020B0604020202020204" pitchFamily="34" charset="0"/>
              </a:rPr>
              <a:t>for the entire award period (both phases)</a:t>
            </a:r>
          </a:p>
        </p:txBody>
      </p:sp>
      <p:sp>
        <p:nvSpPr>
          <p:cNvPr id="11" name="TextBox 10">
            <a:extLst>
              <a:ext uri="{FF2B5EF4-FFF2-40B4-BE49-F238E27FC236}">
                <a16:creationId xmlns:a16="http://schemas.microsoft.com/office/drawing/2014/main" id="{5F58FE78-2F4C-4C26-8851-0E1F9A5C1649}"/>
              </a:ext>
            </a:extLst>
          </p:cNvPr>
          <p:cNvSpPr txBox="1"/>
          <p:nvPr/>
        </p:nvSpPr>
        <p:spPr>
          <a:xfrm>
            <a:off x="832883" y="5475082"/>
            <a:ext cx="628248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Identify areas for growth and development</a:t>
            </a:r>
          </a:p>
        </p:txBody>
      </p:sp>
    </p:spTree>
    <p:extLst>
      <p:ext uri="{BB962C8B-B14F-4D97-AF65-F5344CB8AC3E}">
        <p14:creationId xmlns:p14="http://schemas.microsoft.com/office/powerpoint/2010/main" val="34277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B2F62-39F0-48B5-A1B9-CD8013F8A608}"/>
              </a:ext>
            </a:extLst>
          </p:cNvPr>
          <p:cNvSpPr/>
          <p:nvPr/>
        </p:nvSpPr>
        <p:spPr>
          <a:xfrm>
            <a:off x="667815" y="5093013"/>
            <a:ext cx="10473070"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Follow the normal guidance for 5, 6, and 8. I’ll go over Specific Aims and Research Strategy next.</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9BA40CE-81BA-48A4-8784-976BAE974D6A}"/>
              </a:ext>
            </a:extLst>
          </p:cNvPr>
          <p:cNvSpPr txBox="1"/>
          <p:nvPr/>
        </p:nvSpPr>
        <p:spPr>
          <a:xfrm>
            <a:off x="2553909" y="531628"/>
            <a:ext cx="7084183"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Research Training Plan Section</a:t>
            </a:r>
          </a:p>
        </p:txBody>
      </p:sp>
      <p:sp>
        <p:nvSpPr>
          <p:cNvPr id="4" name="TextBox 3">
            <a:extLst>
              <a:ext uri="{FF2B5EF4-FFF2-40B4-BE49-F238E27FC236}">
                <a16:creationId xmlns:a16="http://schemas.microsoft.com/office/drawing/2014/main" id="{69C10A69-9639-4200-B391-699DC2B08757}"/>
              </a:ext>
            </a:extLst>
          </p:cNvPr>
          <p:cNvSpPr txBox="1"/>
          <p:nvPr/>
        </p:nvSpPr>
        <p:spPr>
          <a:xfrm>
            <a:off x="667815" y="1754374"/>
            <a:ext cx="2823850"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3. Specific Aims*</a:t>
            </a:r>
          </a:p>
        </p:txBody>
      </p:sp>
      <p:sp>
        <p:nvSpPr>
          <p:cNvPr id="5" name="TextBox 4">
            <a:extLst>
              <a:ext uri="{FF2B5EF4-FFF2-40B4-BE49-F238E27FC236}">
                <a16:creationId xmlns:a16="http://schemas.microsoft.com/office/drawing/2014/main" id="{55AD359A-D856-4B21-91D1-77AB063DA1FC}"/>
              </a:ext>
            </a:extLst>
          </p:cNvPr>
          <p:cNvSpPr txBox="1"/>
          <p:nvPr/>
        </p:nvSpPr>
        <p:spPr>
          <a:xfrm>
            <a:off x="667815" y="2422102"/>
            <a:ext cx="3422732"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4. Research Strategy</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68435C-037D-4C3C-8AB6-D85CF3AFB574}"/>
              </a:ext>
            </a:extLst>
          </p:cNvPr>
          <p:cNvSpPr txBox="1"/>
          <p:nvPr/>
        </p:nvSpPr>
        <p:spPr>
          <a:xfrm>
            <a:off x="667815" y="3089830"/>
            <a:ext cx="533754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5. Respective Contributions</a:t>
            </a:r>
          </a:p>
        </p:txBody>
      </p:sp>
      <p:sp>
        <p:nvSpPr>
          <p:cNvPr id="7" name="TextBox 6">
            <a:extLst>
              <a:ext uri="{FF2B5EF4-FFF2-40B4-BE49-F238E27FC236}">
                <a16:creationId xmlns:a16="http://schemas.microsoft.com/office/drawing/2014/main" id="{562247C4-902C-49E2-B40D-6AA47C4E26BD}"/>
              </a:ext>
            </a:extLst>
          </p:cNvPr>
          <p:cNvSpPr txBox="1"/>
          <p:nvPr/>
        </p:nvSpPr>
        <p:spPr>
          <a:xfrm>
            <a:off x="667815" y="3757558"/>
            <a:ext cx="644333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6. Selection of Sponsor and Institution</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DAE2AA3-D372-4D6F-AF3B-7292618E5520}"/>
              </a:ext>
            </a:extLst>
          </p:cNvPr>
          <p:cNvSpPr txBox="1"/>
          <p:nvPr/>
        </p:nvSpPr>
        <p:spPr>
          <a:xfrm>
            <a:off x="667815" y="4425286"/>
            <a:ext cx="756873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8. Training in the Responsible Conduct of Research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18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F5D0A9-A375-4B8F-8C0C-A8D4880C840C}"/>
              </a:ext>
            </a:extLst>
          </p:cNvPr>
          <p:cNvSpPr/>
          <p:nvPr/>
        </p:nvSpPr>
        <p:spPr>
          <a:xfrm>
            <a:off x="994840" y="5079931"/>
            <a:ext cx="9253870" cy="1200329"/>
          </a:xfrm>
          <a:prstGeom prst="rect">
            <a:avLst/>
          </a:prstGeom>
        </p:spPr>
        <p:txBody>
          <a:bodyPr wrap="square">
            <a:spAutoFit/>
          </a:bodyPr>
          <a:lstStyle/>
          <a:p>
            <a:r>
              <a:rPr lang="en-US" sz="2400" i="1" dirty="0">
                <a:solidFill>
                  <a:srgbClr val="000000"/>
                </a:solidFill>
                <a:latin typeface="Arial" panose="020B0604020202020204" pitchFamily="34" charset="0"/>
                <a:cs typeface="Arial" panose="020B0604020202020204" pitchFamily="34" charset="0"/>
              </a:rPr>
              <a:t>If the applicant is proposing to gain experience in a clinical trial as part of his or her research training</a:t>
            </a:r>
            <a:r>
              <a:rPr lang="en-US" sz="2400" dirty="0">
                <a:solidFill>
                  <a:srgbClr val="000000"/>
                </a:solidFill>
                <a:latin typeface="Arial" panose="020B0604020202020204" pitchFamily="34" charset="0"/>
                <a:cs typeface="Arial" panose="020B0604020202020204" pitchFamily="34" charset="0"/>
              </a:rPr>
              <a:t>, describe the relationship of the proposed research project to the clinical trial.</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F4A7F6-4AA6-4937-AA09-BC1E9887B0A1}"/>
              </a:ext>
            </a:extLst>
          </p:cNvPr>
          <p:cNvSpPr txBox="1"/>
          <p:nvPr/>
        </p:nvSpPr>
        <p:spPr>
          <a:xfrm>
            <a:off x="3550015" y="587901"/>
            <a:ext cx="5091971" cy="646331"/>
          </a:xfrm>
          <a:prstGeom prst="rect">
            <a:avLst/>
          </a:prstGeom>
          <a:noFill/>
        </p:spPr>
        <p:txBody>
          <a:bodyPr wrap="none" rtlCol="0">
            <a:spAutoFit/>
          </a:bodyPr>
          <a:lstStyle/>
          <a:p>
            <a:r>
              <a:rPr lang="en-US" sz="3600" b="1" dirty="0">
                <a:latin typeface="Arial" panose="020B0604020202020204" pitchFamily="34" charset="0"/>
              </a:rPr>
              <a:t>Specific Aims (1 page)</a:t>
            </a:r>
          </a:p>
        </p:txBody>
      </p:sp>
      <p:sp>
        <p:nvSpPr>
          <p:cNvPr id="4" name="TextBox 3">
            <a:extLst>
              <a:ext uri="{FF2B5EF4-FFF2-40B4-BE49-F238E27FC236}">
                <a16:creationId xmlns:a16="http://schemas.microsoft.com/office/drawing/2014/main" id="{4C68DD05-946B-49CE-B7A8-6F4EC4AF4EA6}"/>
              </a:ext>
            </a:extLst>
          </p:cNvPr>
          <p:cNvSpPr txBox="1"/>
          <p:nvPr/>
        </p:nvSpPr>
        <p:spPr>
          <a:xfrm>
            <a:off x="994840" y="1456929"/>
            <a:ext cx="7349961" cy="461665"/>
          </a:xfrm>
          <a:prstGeom prst="rect">
            <a:avLst/>
          </a:prstGeom>
          <a:noFill/>
        </p:spPr>
        <p:txBody>
          <a:bodyPr wrap="none" rtlCol="0">
            <a:spAutoFit/>
          </a:bodyPr>
          <a:lstStyle/>
          <a:p>
            <a:r>
              <a:rPr lang="en-US" sz="2400" dirty="0">
                <a:solidFill>
                  <a:srgbClr val="000000"/>
                </a:solidFill>
                <a:latin typeface="Arial" panose="020B0604020202020204" pitchFamily="34" charset="0"/>
                <a:cs typeface="Arial" panose="020B0604020202020204" pitchFamily="34" charset="0"/>
              </a:rPr>
              <a:t>All applications </a:t>
            </a:r>
            <a:r>
              <a:rPr lang="en-US" sz="2400" dirty="0">
                <a:solidFill>
                  <a:srgbClr val="C10000"/>
                </a:solidFill>
                <a:latin typeface="Arial" panose="020B0604020202020204" pitchFamily="34" charset="0"/>
                <a:cs typeface="Arial" panose="020B0604020202020204" pitchFamily="34" charset="0"/>
              </a:rPr>
              <a:t>MUST </a:t>
            </a:r>
            <a:r>
              <a:rPr lang="en-US" sz="2400" dirty="0">
                <a:solidFill>
                  <a:srgbClr val="000000"/>
                </a:solidFill>
                <a:latin typeface="Arial" panose="020B0604020202020204" pitchFamily="34" charset="0"/>
                <a:cs typeface="Arial" panose="020B0604020202020204" pitchFamily="34" charset="0"/>
              </a:rPr>
              <a:t>have these two Specific Aims:</a:t>
            </a:r>
          </a:p>
        </p:txBody>
      </p:sp>
      <p:sp>
        <p:nvSpPr>
          <p:cNvPr id="5" name="TextBox 4">
            <a:extLst>
              <a:ext uri="{FF2B5EF4-FFF2-40B4-BE49-F238E27FC236}">
                <a16:creationId xmlns:a16="http://schemas.microsoft.com/office/drawing/2014/main" id="{BD070C79-D687-44D6-A67A-BE3A6AE3053B}"/>
              </a:ext>
            </a:extLst>
          </p:cNvPr>
          <p:cNvSpPr txBox="1"/>
          <p:nvPr/>
        </p:nvSpPr>
        <p:spPr>
          <a:xfrm>
            <a:off x="994840" y="1959951"/>
            <a:ext cx="998858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Aim 1: </a:t>
            </a:r>
            <a:r>
              <a:rPr lang="en-US" sz="2400" dirty="0">
                <a:solidFill>
                  <a:srgbClr val="000000"/>
                </a:solidFill>
                <a:latin typeface="Arial" panose="020B0604020202020204" pitchFamily="34" charset="0"/>
                <a:cs typeface="Arial" panose="020B0604020202020204" pitchFamily="34" charset="0"/>
              </a:rPr>
              <a:t>The Dissertation Research Project – progress thus far and what is planned to finish the dissertation (</a:t>
            </a:r>
            <a:r>
              <a:rPr lang="en-US" sz="2400" dirty="0">
                <a:solidFill>
                  <a:srgbClr val="000000"/>
                </a:solidFill>
                <a:highlight>
                  <a:srgbClr val="FFFF00"/>
                </a:highlight>
                <a:latin typeface="Arial" panose="020B0604020202020204" pitchFamily="34" charset="0"/>
                <a:cs typeface="Arial" panose="020B0604020202020204" pitchFamily="34" charset="0"/>
              </a:rPr>
              <a:t>does NOT have to be in cancer research</a:t>
            </a:r>
            <a:r>
              <a:rPr lang="en-US" sz="2400" dirty="0">
                <a:solidFill>
                  <a:srgbClr val="00000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0D83D8E3-DA66-4F53-8AAF-C82F9BED8E66}"/>
              </a:ext>
            </a:extLst>
          </p:cNvPr>
          <p:cNvSpPr txBox="1"/>
          <p:nvPr/>
        </p:nvSpPr>
        <p:spPr>
          <a:xfrm>
            <a:off x="994840" y="3327367"/>
            <a:ext cx="1014719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Aim 2: </a:t>
            </a:r>
            <a:r>
              <a:rPr lang="en-US" sz="2400" dirty="0">
                <a:solidFill>
                  <a:srgbClr val="000000"/>
                </a:solidFill>
                <a:latin typeface="Arial" panose="020B0604020202020204" pitchFamily="34" charset="0"/>
                <a:cs typeface="Arial" panose="020B0604020202020204" pitchFamily="34" charset="0"/>
              </a:rPr>
              <a:t>The Postdoctoral Research Direction (</a:t>
            </a:r>
            <a:r>
              <a:rPr lang="en-US" sz="2400" dirty="0">
                <a:solidFill>
                  <a:srgbClr val="000000"/>
                </a:solidFill>
                <a:highlight>
                  <a:srgbClr val="FFFF00"/>
                </a:highlight>
                <a:latin typeface="Arial" panose="020B0604020202020204" pitchFamily="34" charset="0"/>
                <a:cs typeface="Arial" panose="020B0604020202020204" pitchFamily="34" charset="0"/>
              </a:rPr>
              <a:t>must be cancer focused for NCI)</a:t>
            </a:r>
          </a:p>
        </p:txBody>
      </p:sp>
      <p:sp>
        <p:nvSpPr>
          <p:cNvPr id="7" name="TextBox 6">
            <a:extLst>
              <a:ext uri="{FF2B5EF4-FFF2-40B4-BE49-F238E27FC236}">
                <a16:creationId xmlns:a16="http://schemas.microsoft.com/office/drawing/2014/main" id="{291D43A4-4BA0-4E09-9EF7-39C8F04D8DA2}"/>
              </a:ext>
            </a:extLst>
          </p:cNvPr>
          <p:cNvSpPr txBox="1"/>
          <p:nvPr/>
        </p:nvSpPr>
        <p:spPr>
          <a:xfrm>
            <a:off x="994840" y="4576910"/>
            <a:ext cx="5937589" cy="461665"/>
          </a:xfrm>
          <a:prstGeom prst="rect">
            <a:avLst/>
          </a:prstGeom>
          <a:noFill/>
        </p:spPr>
        <p:txBody>
          <a:bodyPr wrap="square" rtlCol="0">
            <a:spAutoFit/>
          </a:bodyPr>
          <a:lstStyle/>
          <a:p>
            <a:r>
              <a:rPr lang="en-US" sz="2400" dirty="0">
                <a:solidFill>
                  <a:srgbClr val="C10000"/>
                </a:solidFill>
                <a:latin typeface="Arial" panose="020B0604020202020204" pitchFamily="34" charset="0"/>
                <a:cs typeface="Arial" panose="020B0604020202020204" pitchFamily="34" charset="0"/>
              </a:rPr>
              <a:t>Research Experiences in Clinical Trials</a:t>
            </a:r>
          </a:p>
        </p:txBody>
      </p:sp>
    </p:spTree>
    <p:extLst>
      <p:ext uri="{BB962C8B-B14F-4D97-AF65-F5344CB8AC3E}">
        <p14:creationId xmlns:p14="http://schemas.microsoft.com/office/powerpoint/2010/main" val="74058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58F9BA-AD79-4B2C-BEEA-3587655B3899}"/>
              </a:ext>
            </a:extLst>
          </p:cNvPr>
          <p:cNvSpPr/>
          <p:nvPr/>
        </p:nvSpPr>
        <p:spPr>
          <a:xfrm>
            <a:off x="466060" y="4506361"/>
            <a:ext cx="11070265" cy="1015663"/>
          </a:xfrm>
          <a:prstGeom prst="rect">
            <a:avLst/>
          </a:prstGeom>
        </p:spPr>
        <p:txBody>
          <a:bodyPr wrap="square">
            <a:spAutoFit/>
          </a:bodyPr>
          <a:lstStyle/>
          <a:p>
            <a:pPr marL="342900" indent="-342900">
              <a:buFont typeface="Arial" panose="020B0604020202020204" pitchFamily="34" charset="0"/>
              <a:buChar char="•"/>
            </a:pPr>
            <a:r>
              <a:rPr lang="en-US" sz="2000" b="1" i="1" dirty="0">
                <a:solidFill>
                  <a:srgbClr val="C10000"/>
                </a:solidFill>
                <a:latin typeface="Arial" panose="020B0604020202020204" pitchFamily="34" charset="0"/>
                <a:cs typeface="Arial" panose="020B0604020202020204" pitchFamily="34" charset="0"/>
              </a:rPr>
              <a:t>Aim 2 – Approach</a:t>
            </a:r>
            <a:r>
              <a:rPr lang="en-US" sz="2000" i="1" dirty="0">
                <a:solidFill>
                  <a:srgbClr val="C1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A </a:t>
            </a:r>
            <a:r>
              <a:rPr lang="en-US" sz="2000" b="1" u="sng" dirty="0">
                <a:solidFill>
                  <a:srgbClr val="000000"/>
                </a:solidFill>
                <a:latin typeface="Arial" panose="020B0604020202020204" pitchFamily="34" charset="0"/>
                <a:cs typeface="Arial" panose="020B0604020202020204" pitchFamily="34" charset="0"/>
              </a:rPr>
              <a:t>general description </a:t>
            </a:r>
            <a:r>
              <a:rPr lang="en-US" sz="2000" dirty="0">
                <a:solidFill>
                  <a:srgbClr val="000000"/>
                </a:solidFill>
                <a:latin typeface="Arial" panose="020B0604020202020204" pitchFamily="34" charset="0"/>
                <a:cs typeface="Arial" panose="020B0604020202020204" pitchFamily="34" charset="0"/>
              </a:rPr>
              <a:t>of how the research will be conducted, including approaches and methodologies, anticipated results, challenges that might arise and how to address them.</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60C11FB-5124-4748-8324-F8D8C8CC34BA}"/>
              </a:ext>
            </a:extLst>
          </p:cNvPr>
          <p:cNvSpPr txBox="1"/>
          <p:nvPr/>
        </p:nvSpPr>
        <p:spPr>
          <a:xfrm>
            <a:off x="2002572" y="435935"/>
            <a:ext cx="8186857" cy="646331"/>
          </a:xfrm>
          <a:prstGeom prst="rect">
            <a:avLst/>
          </a:prstGeom>
          <a:noFill/>
        </p:spPr>
        <p:txBody>
          <a:bodyPr wrap="none" rtlCol="0">
            <a:spAutoFit/>
          </a:bodyPr>
          <a:lstStyle/>
          <a:p>
            <a:r>
              <a:rPr lang="en-US" sz="3600" b="1" dirty="0">
                <a:solidFill>
                  <a:srgbClr val="000000"/>
                </a:solidFill>
                <a:latin typeface="Arial" panose="020B0604020202020204" pitchFamily="34" charset="0"/>
              </a:rPr>
              <a:t>Research Strategy Section (6 pages)</a:t>
            </a:r>
          </a:p>
        </p:txBody>
      </p:sp>
      <p:sp>
        <p:nvSpPr>
          <p:cNvPr id="4" name="TextBox 3">
            <a:extLst>
              <a:ext uri="{FF2B5EF4-FFF2-40B4-BE49-F238E27FC236}">
                <a16:creationId xmlns:a16="http://schemas.microsoft.com/office/drawing/2014/main" id="{203BCB24-FC49-4A90-BAB4-854846BCF3E7}"/>
              </a:ext>
            </a:extLst>
          </p:cNvPr>
          <p:cNvSpPr txBox="1"/>
          <p:nvPr/>
        </p:nvSpPr>
        <p:spPr>
          <a:xfrm>
            <a:off x="466060" y="1190684"/>
            <a:ext cx="11259880"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a:solidFill>
                  <a:srgbClr val="C10000"/>
                </a:solidFill>
                <a:latin typeface="Arial" panose="020B0604020202020204" pitchFamily="34" charset="0"/>
                <a:cs typeface="Arial" panose="020B0604020202020204" pitchFamily="34" charset="0"/>
              </a:rPr>
              <a:t>Aim 1 – </a:t>
            </a:r>
            <a:r>
              <a:rPr lang="en-US" sz="2000" b="1" i="1" dirty="0">
                <a:solidFill>
                  <a:srgbClr val="C00000"/>
                </a:solidFill>
                <a:latin typeface="Arial" panose="020B0604020202020204" pitchFamily="34" charset="0"/>
                <a:cs typeface="Arial" panose="020B0604020202020204" pitchFamily="34" charset="0"/>
              </a:rPr>
              <a:t>Scientific Foundation and Rationale </a:t>
            </a:r>
            <a:r>
              <a:rPr lang="en-US" sz="2000" dirty="0">
                <a:latin typeface="Arial" panose="020B0604020202020204" pitchFamily="34" charset="0"/>
                <a:cs typeface="Arial" panose="020B0604020202020204" pitchFamily="34" charset="0"/>
              </a:rPr>
              <a:t>Provide a thoughtful overview of the dissertation research, including the scientific question being addressed and its potential impact on the dissertation research field.</a:t>
            </a:r>
          </a:p>
        </p:txBody>
      </p:sp>
      <p:sp>
        <p:nvSpPr>
          <p:cNvPr id="5" name="TextBox 4">
            <a:extLst>
              <a:ext uri="{FF2B5EF4-FFF2-40B4-BE49-F238E27FC236}">
                <a16:creationId xmlns:a16="http://schemas.microsoft.com/office/drawing/2014/main" id="{380B7DF8-8983-44C9-A3FB-4971D615CFF3}"/>
              </a:ext>
            </a:extLst>
          </p:cNvPr>
          <p:cNvSpPr txBox="1"/>
          <p:nvPr/>
        </p:nvSpPr>
        <p:spPr>
          <a:xfrm>
            <a:off x="466061" y="2399083"/>
            <a:ext cx="3953539" cy="400110"/>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a:solidFill>
                  <a:srgbClr val="C10000"/>
                </a:solidFill>
                <a:latin typeface="Arial" panose="020B0604020202020204" pitchFamily="34" charset="0"/>
                <a:cs typeface="Arial" panose="020B0604020202020204" pitchFamily="34" charset="0"/>
              </a:rPr>
              <a:t>Aim 1 – Approach (2 parts)</a:t>
            </a:r>
            <a:r>
              <a:rPr lang="en-US" sz="2000" i="1" dirty="0">
                <a:solidFill>
                  <a:srgbClr val="C1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4B6049B-0E8D-4879-97EE-CC2756261D28}"/>
              </a:ext>
            </a:extLst>
          </p:cNvPr>
          <p:cNvSpPr txBox="1"/>
          <p:nvPr/>
        </p:nvSpPr>
        <p:spPr>
          <a:xfrm>
            <a:off x="466060" y="2990767"/>
            <a:ext cx="11497340"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a:solidFill>
                  <a:srgbClr val="C10000"/>
                </a:solidFill>
                <a:latin typeface="Arial" panose="020B0604020202020204" pitchFamily="34" charset="0"/>
                <a:cs typeface="Arial" panose="020B0604020202020204" pitchFamily="34" charset="0"/>
              </a:rPr>
              <a:t>Aim 2 – </a:t>
            </a:r>
            <a:r>
              <a:rPr lang="en-US" sz="2000" b="1" i="1" dirty="0">
                <a:solidFill>
                  <a:srgbClr val="C00000"/>
                </a:solidFill>
                <a:latin typeface="Arial" panose="020B0604020202020204" pitchFamily="34" charset="0"/>
                <a:cs typeface="Arial" panose="020B0604020202020204" pitchFamily="34" charset="0"/>
              </a:rPr>
              <a:t>Scientific Foundation and Rationale</a:t>
            </a:r>
            <a:r>
              <a:rPr lang="en-US" sz="2000" dirty="0">
                <a:latin typeface="Arial" panose="020B0604020202020204" pitchFamily="34" charset="0"/>
                <a:cs typeface="Arial" panose="020B0604020202020204" pitchFamily="34" charset="0"/>
              </a:rPr>
              <a:t> Describe a specific scientific question or observation that will be investigated. Explain how this question or observation is related to the candidate's research interests and how this work will help advance this research direction. Explain the significance of and rationale for the K00 research direction.</a:t>
            </a:r>
          </a:p>
        </p:txBody>
      </p:sp>
      <p:sp>
        <p:nvSpPr>
          <p:cNvPr id="7" name="TextBox 6">
            <a:extLst>
              <a:ext uri="{FF2B5EF4-FFF2-40B4-BE49-F238E27FC236}">
                <a16:creationId xmlns:a16="http://schemas.microsoft.com/office/drawing/2014/main" id="{458E0176-C175-4723-B269-677FF7A2656A}"/>
              </a:ext>
            </a:extLst>
          </p:cNvPr>
          <p:cNvSpPr txBox="1"/>
          <p:nvPr/>
        </p:nvSpPr>
        <p:spPr>
          <a:xfrm>
            <a:off x="466060" y="5714179"/>
            <a:ext cx="10405141"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application title, project summary, and project narrative should reflect BOTH dissertation project and postdoc plans.</a:t>
            </a:r>
          </a:p>
        </p:txBody>
      </p:sp>
      <p:grpSp>
        <p:nvGrpSpPr>
          <p:cNvPr id="10" name="Group 9">
            <a:extLst>
              <a:ext uri="{FF2B5EF4-FFF2-40B4-BE49-F238E27FC236}">
                <a16:creationId xmlns:a16="http://schemas.microsoft.com/office/drawing/2014/main" id="{E243249E-DFA7-5500-144E-111C481115C0}"/>
              </a:ext>
            </a:extLst>
          </p:cNvPr>
          <p:cNvGrpSpPr/>
          <p:nvPr/>
        </p:nvGrpSpPr>
        <p:grpSpPr>
          <a:xfrm>
            <a:off x="4060234" y="2223144"/>
            <a:ext cx="8154861" cy="751988"/>
            <a:chOff x="4060234" y="2223144"/>
            <a:chExt cx="8154861" cy="751988"/>
          </a:xfrm>
        </p:grpSpPr>
        <p:sp>
          <p:nvSpPr>
            <p:cNvPr id="8" name="TextBox 7">
              <a:extLst>
                <a:ext uri="{FF2B5EF4-FFF2-40B4-BE49-F238E27FC236}">
                  <a16:creationId xmlns:a16="http://schemas.microsoft.com/office/drawing/2014/main" id="{9E931D56-C2AA-F9FD-7454-8F907E77B6CD}"/>
                </a:ext>
              </a:extLst>
            </p:cNvPr>
            <p:cNvSpPr txBox="1"/>
            <p:nvPr/>
          </p:nvSpPr>
          <p:spPr>
            <a:xfrm>
              <a:off x="4060234" y="2605800"/>
              <a:ext cx="8154861"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 detailed research proposal for the work to be completed in the F99 phase</a:t>
              </a:r>
            </a:p>
          </p:txBody>
        </p:sp>
        <p:sp>
          <p:nvSpPr>
            <p:cNvPr id="9" name="TextBox 8">
              <a:extLst>
                <a:ext uri="{FF2B5EF4-FFF2-40B4-BE49-F238E27FC236}">
                  <a16:creationId xmlns:a16="http://schemas.microsoft.com/office/drawing/2014/main" id="{3F2E9CCF-E1D1-F521-2F02-B60A59F6ABE5}"/>
                </a:ext>
              </a:extLst>
            </p:cNvPr>
            <p:cNvSpPr txBox="1"/>
            <p:nvPr/>
          </p:nvSpPr>
          <p:spPr>
            <a:xfrm>
              <a:off x="4060234" y="2223144"/>
              <a:ext cx="6744219"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 progress report on the dissertation research project thus far</a:t>
              </a:r>
            </a:p>
          </p:txBody>
        </p:sp>
      </p:grpSp>
    </p:spTree>
    <p:extLst>
      <p:ext uri="{BB962C8B-B14F-4D97-AF65-F5344CB8AC3E}">
        <p14:creationId xmlns:p14="http://schemas.microsoft.com/office/powerpoint/2010/main" val="215762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F66382-E731-4E4C-8EBE-71B97553B8F4}"/>
              </a:ext>
            </a:extLst>
          </p:cNvPr>
          <p:cNvSpPr/>
          <p:nvPr/>
        </p:nvSpPr>
        <p:spPr>
          <a:xfrm>
            <a:off x="1024020" y="4710633"/>
            <a:ext cx="10746226" cy="830997"/>
          </a:xfrm>
          <a:prstGeom prst="rect">
            <a:avLst/>
          </a:prstGeom>
        </p:spPr>
        <p:txBody>
          <a:bodyPr wrap="square">
            <a:spAutoFit/>
          </a:bodyPr>
          <a:lstStyle/>
          <a:p>
            <a:pPr marL="342900" indent="-342900">
              <a:buFont typeface="Wingdings" panose="05000000000000000000" pitchFamily="2" charset="2"/>
              <a:buChar char="Ø"/>
            </a:pPr>
            <a:r>
              <a:rPr lang="en-US" sz="2400" u="sng" dirty="0">
                <a:solidFill>
                  <a:srgbClr val="000000"/>
                </a:solidFill>
                <a:latin typeface="Arial" panose="020B0604020202020204" pitchFamily="34" charset="0"/>
                <a:cs typeface="Arial" panose="020B0604020202020204" pitchFamily="34" charset="0"/>
              </a:rPr>
              <a:t>Candidate</a:t>
            </a:r>
            <a:r>
              <a:rPr lang="en-US" sz="2400" dirty="0">
                <a:solidFill>
                  <a:srgbClr val="000000"/>
                </a:solidFill>
                <a:latin typeface="Arial" panose="020B0604020202020204" pitchFamily="34" charset="0"/>
                <a:cs typeface="Arial" panose="020B0604020202020204" pitchFamily="34" charset="0"/>
              </a:rPr>
              <a:t>’s Qualifications and Potential for a Research Career – as an independent investigator</a:t>
            </a:r>
          </a:p>
        </p:txBody>
      </p:sp>
      <p:sp>
        <p:nvSpPr>
          <p:cNvPr id="3" name="TextBox 2">
            <a:extLst>
              <a:ext uri="{FF2B5EF4-FFF2-40B4-BE49-F238E27FC236}">
                <a16:creationId xmlns:a16="http://schemas.microsoft.com/office/drawing/2014/main" id="{C9C80E4A-BD95-47DA-9A37-0C539517F6F6}"/>
              </a:ext>
            </a:extLst>
          </p:cNvPr>
          <p:cNvSpPr txBox="1"/>
          <p:nvPr/>
        </p:nvSpPr>
        <p:spPr>
          <a:xfrm>
            <a:off x="1896393" y="283480"/>
            <a:ext cx="8399215" cy="1138773"/>
          </a:xfrm>
          <a:prstGeom prst="rect">
            <a:avLst/>
          </a:prstGeom>
          <a:noFill/>
        </p:spPr>
        <p:txBody>
          <a:bodyPr wrap="square" rtlCol="0">
            <a:spAutoFit/>
          </a:bodyPr>
          <a:lstStyle/>
          <a:p>
            <a:pPr algn="ctr"/>
            <a:r>
              <a:rPr lang="en-US" sz="3400" b="1" dirty="0">
                <a:latin typeface="Arial" panose="020B0604020202020204" pitchFamily="34" charset="0"/>
              </a:rPr>
              <a:t>Sponsor(s), Collaborator(s), and Consultant(s) Section</a:t>
            </a:r>
          </a:p>
        </p:txBody>
      </p:sp>
      <p:sp>
        <p:nvSpPr>
          <p:cNvPr id="4" name="TextBox 3">
            <a:extLst>
              <a:ext uri="{FF2B5EF4-FFF2-40B4-BE49-F238E27FC236}">
                <a16:creationId xmlns:a16="http://schemas.microsoft.com/office/drawing/2014/main" id="{3295E40A-1954-471E-96B6-8FC3DD30AFB1}"/>
              </a:ext>
            </a:extLst>
          </p:cNvPr>
          <p:cNvSpPr txBox="1"/>
          <p:nvPr/>
        </p:nvSpPr>
        <p:spPr>
          <a:xfrm>
            <a:off x="598714" y="1686893"/>
            <a:ext cx="564930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Sponsor and Co-Sponsor Statements</a:t>
            </a:r>
          </a:p>
        </p:txBody>
      </p:sp>
      <p:sp>
        <p:nvSpPr>
          <p:cNvPr id="5" name="TextBox 4">
            <a:extLst>
              <a:ext uri="{FF2B5EF4-FFF2-40B4-BE49-F238E27FC236}">
                <a16:creationId xmlns:a16="http://schemas.microsoft.com/office/drawing/2014/main" id="{273D1941-4A69-47A5-A1DC-9C7603D57854}"/>
              </a:ext>
            </a:extLst>
          </p:cNvPr>
          <p:cNvSpPr txBox="1"/>
          <p:nvPr/>
        </p:nvSpPr>
        <p:spPr>
          <a:xfrm>
            <a:off x="1024019" y="2291641"/>
            <a:ext cx="9140709"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Research Support Available – for your dissertation project</a:t>
            </a:r>
          </a:p>
        </p:txBody>
      </p:sp>
      <p:sp>
        <p:nvSpPr>
          <p:cNvPr id="6" name="TextBox 5">
            <a:extLst>
              <a:ext uri="{FF2B5EF4-FFF2-40B4-BE49-F238E27FC236}">
                <a16:creationId xmlns:a16="http://schemas.microsoft.com/office/drawing/2014/main" id="{FA211ED2-123F-456B-A72E-02C982BBB8E6}"/>
              </a:ext>
            </a:extLst>
          </p:cNvPr>
          <p:cNvSpPr txBox="1"/>
          <p:nvPr/>
        </p:nvSpPr>
        <p:spPr>
          <a:xfrm>
            <a:off x="1024020" y="2896389"/>
            <a:ext cx="4749463"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Previous Fellows/Trainees</a:t>
            </a:r>
          </a:p>
        </p:txBody>
      </p:sp>
      <p:sp>
        <p:nvSpPr>
          <p:cNvPr id="7" name="TextBox 6">
            <a:extLst>
              <a:ext uri="{FF2B5EF4-FFF2-40B4-BE49-F238E27FC236}">
                <a16:creationId xmlns:a16="http://schemas.microsoft.com/office/drawing/2014/main" id="{C26CC806-CC4A-4910-BD1D-017CC72B67B2}"/>
              </a:ext>
            </a:extLst>
          </p:cNvPr>
          <p:cNvSpPr txBox="1"/>
          <p:nvPr/>
        </p:nvSpPr>
        <p:spPr>
          <a:xfrm>
            <a:off x="1024020" y="3501137"/>
            <a:ext cx="7008457"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Training Plan, Environment, Research Facilities</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0EA3472-7A7D-4213-AD59-3F9C2AA81497}"/>
              </a:ext>
            </a:extLst>
          </p:cNvPr>
          <p:cNvSpPr txBox="1"/>
          <p:nvPr/>
        </p:nvSpPr>
        <p:spPr>
          <a:xfrm>
            <a:off x="1024020" y="4105885"/>
            <a:ext cx="10552248"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Total Number of Fellows/Trainees to be Supervised During the Fellowship</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1D40306-0978-400B-B300-6544CE89C514}"/>
              </a:ext>
            </a:extLst>
          </p:cNvPr>
          <p:cNvSpPr txBox="1"/>
          <p:nvPr/>
        </p:nvSpPr>
        <p:spPr>
          <a:xfrm>
            <a:off x="598713" y="5684714"/>
            <a:ext cx="1012953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Letters of Support from Collaborators, Contributors, Consultants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03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A7941-C207-4AD2-93AC-321C3D5F2437}"/>
              </a:ext>
            </a:extLst>
          </p:cNvPr>
          <p:cNvSpPr txBox="1"/>
          <p:nvPr/>
        </p:nvSpPr>
        <p:spPr>
          <a:xfrm>
            <a:off x="1989748" y="374397"/>
            <a:ext cx="8212505"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F99/K00 Review Criteria and Scoring</a:t>
            </a:r>
          </a:p>
        </p:txBody>
      </p:sp>
      <p:sp>
        <p:nvSpPr>
          <p:cNvPr id="3" name="TextBox 2">
            <a:extLst>
              <a:ext uri="{FF2B5EF4-FFF2-40B4-BE49-F238E27FC236}">
                <a16:creationId xmlns:a16="http://schemas.microsoft.com/office/drawing/2014/main" id="{5EEA496A-B47E-4627-B00E-D2C836038BCD}"/>
              </a:ext>
            </a:extLst>
          </p:cNvPr>
          <p:cNvSpPr txBox="1"/>
          <p:nvPr/>
        </p:nvSpPr>
        <p:spPr>
          <a:xfrm>
            <a:off x="651154" y="1393877"/>
            <a:ext cx="265814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Overall Impact</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284106-B549-4997-8544-CBF054A29D59}"/>
              </a:ext>
            </a:extLst>
          </p:cNvPr>
          <p:cNvSpPr txBox="1"/>
          <p:nvPr/>
        </p:nvSpPr>
        <p:spPr>
          <a:xfrm>
            <a:off x="1289101" y="2110307"/>
            <a:ext cx="9845749"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Likelihood for fellowship to enhance candidate’s potential for, and commitment to, an independent scientific research career</a:t>
            </a:r>
          </a:p>
        </p:txBody>
      </p:sp>
      <p:sp>
        <p:nvSpPr>
          <p:cNvPr id="5" name="TextBox 4">
            <a:extLst>
              <a:ext uri="{FF2B5EF4-FFF2-40B4-BE49-F238E27FC236}">
                <a16:creationId xmlns:a16="http://schemas.microsoft.com/office/drawing/2014/main" id="{C0A5E05C-7DB7-48DE-83A3-34E75C33A371}"/>
              </a:ext>
            </a:extLst>
          </p:cNvPr>
          <p:cNvSpPr txBox="1"/>
          <p:nvPr/>
        </p:nvSpPr>
        <p:spPr>
          <a:xfrm rot="10800000" flipV="1">
            <a:off x="651154" y="3196069"/>
            <a:ext cx="420403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10000"/>
                </a:solidFill>
                <a:latin typeface="Arial" panose="020B0604020202020204" pitchFamily="34" charset="0"/>
                <a:cs typeface="Arial" panose="020B0604020202020204" pitchFamily="34" charset="0"/>
              </a:rPr>
              <a:t>3 Scored Review Criteria:</a:t>
            </a:r>
          </a:p>
        </p:txBody>
      </p:sp>
      <p:sp>
        <p:nvSpPr>
          <p:cNvPr id="6" name="TextBox 5">
            <a:extLst>
              <a:ext uri="{FF2B5EF4-FFF2-40B4-BE49-F238E27FC236}">
                <a16:creationId xmlns:a16="http://schemas.microsoft.com/office/drawing/2014/main" id="{75118994-0C70-4A64-B889-C32DDBB25091}"/>
              </a:ext>
            </a:extLst>
          </p:cNvPr>
          <p:cNvSpPr txBox="1"/>
          <p:nvPr/>
        </p:nvSpPr>
        <p:spPr>
          <a:xfrm>
            <a:off x="1289101" y="3912499"/>
            <a:ext cx="7181774" cy="461665"/>
          </a:xfrm>
          <a:prstGeom prst="rect">
            <a:avLst/>
          </a:prstGeom>
          <a:noFill/>
        </p:spPr>
        <p:txBody>
          <a:bodyPr wrap="none" rtlCol="0">
            <a:spAutoFit/>
          </a:bodyPr>
          <a:lstStyle/>
          <a:p>
            <a:pPr marL="342900" lvl="0" indent="-342900" eaLnBrk="0" fontAlgn="base" hangingPunct="0">
              <a:spcBef>
                <a:spcPct val="0"/>
              </a:spcBef>
              <a:spcAft>
                <a:spcPct val="0"/>
              </a:spcAft>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Candidate's Goals, Preparedness and Potential  </a:t>
            </a:r>
          </a:p>
        </p:txBody>
      </p:sp>
      <p:sp>
        <p:nvSpPr>
          <p:cNvPr id="7" name="TextBox 6">
            <a:extLst>
              <a:ext uri="{FF2B5EF4-FFF2-40B4-BE49-F238E27FC236}">
                <a16:creationId xmlns:a16="http://schemas.microsoft.com/office/drawing/2014/main" id="{B65ECA48-0DB5-4E77-886C-DABAD5502B0D}"/>
              </a:ext>
            </a:extLst>
          </p:cNvPr>
          <p:cNvSpPr txBox="1"/>
          <p:nvPr/>
        </p:nvSpPr>
        <p:spPr>
          <a:xfrm>
            <a:off x="1289101" y="4628929"/>
            <a:ext cx="3734356"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Research Training Plan</a:t>
            </a:r>
          </a:p>
        </p:txBody>
      </p:sp>
      <p:sp>
        <p:nvSpPr>
          <p:cNvPr id="8" name="TextBox 7">
            <a:extLst>
              <a:ext uri="{FF2B5EF4-FFF2-40B4-BE49-F238E27FC236}">
                <a16:creationId xmlns:a16="http://schemas.microsoft.com/office/drawing/2014/main" id="{1C263495-4B27-49CE-AAB9-DE4D2C88E219}"/>
              </a:ext>
            </a:extLst>
          </p:cNvPr>
          <p:cNvSpPr txBox="1"/>
          <p:nvPr/>
        </p:nvSpPr>
        <p:spPr>
          <a:xfrm>
            <a:off x="1289101" y="5345358"/>
            <a:ext cx="9245480"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Commitment to Candidate, Mentoring and Training Environment</a:t>
            </a:r>
          </a:p>
        </p:txBody>
      </p:sp>
    </p:spTree>
    <p:extLst>
      <p:ext uri="{BB962C8B-B14F-4D97-AF65-F5344CB8AC3E}">
        <p14:creationId xmlns:p14="http://schemas.microsoft.com/office/powerpoint/2010/main" val="49128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24FC2-1187-421B-80C3-A72DD562647A}"/>
              </a:ext>
            </a:extLst>
          </p:cNvPr>
          <p:cNvSpPr/>
          <p:nvPr/>
        </p:nvSpPr>
        <p:spPr>
          <a:xfrm>
            <a:off x="1543810" y="5534016"/>
            <a:ext cx="9505509" cy="830997"/>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Evaluates the plan to identify a K00 institution and mentor and its fit with the K00 research direction</a:t>
            </a:r>
          </a:p>
        </p:txBody>
      </p:sp>
      <p:sp>
        <p:nvSpPr>
          <p:cNvPr id="3" name="TextBox 2">
            <a:extLst>
              <a:ext uri="{FF2B5EF4-FFF2-40B4-BE49-F238E27FC236}">
                <a16:creationId xmlns:a16="http://schemas.microsoft.com/office/drawing/2014/main" id="{7A9B967B-AE67-4716-BFCB-027CE0761B78}"/>
              </a:ext>
            </a:extLst>
          </p:cNvPr>
          <p:cNvSpPr txBox="1"/>
          <p:nvPr/>
        </p:nvSpPr>
        <p:spPr>
          <a:xfrm>
            <a:off x="1321950" y="119038"/>
            <a:ext cx="9548100" cy="1200329"/>
          </a:xfrm>
          <a:prstGeom prst="rect">
            <a:avLst/>
          </a:prstGeom>
          <a:noFill/>
        </p:spPr>
        <p:txBody>
          <a:bodyPr wrap="square" rtlCol="0">
            <a:spAutoFit/>
          </a:bodyPr>
          <a:lstStyle/>
          <a:p>
            <a:pPr algn="ctr"/>
            <a:r>
              <a:rPr lang="en-US" sz="3600" b="1" dirty="0">
                <a:latin typeface="Arial" panose="020B0604020202020204" pitchFamily="34" charset="0"/>
              </a:rPr>
              <a:t>Differences in Review Criteria Between F99/K00 &amp; F31</a:t>
            </a:r>
          </a:p>
        </p:txBody>
      </p:sp>
      <p:sp>
        <p:nvSpPr>
          <p:cNvPr id="6" name="TextBox 5">
            <a:extLst>
              <a:ext uri="{FF2B5EF4-FFF2-40B4-BE49-F238E27FC236}">
                <a16:creationId xmlns:a16="http://schemas.microsoft.com/office/drawing/2014/main" id="{65427EE1-E8AF-40D7-8E39-D6C1ABFDCC20}"/>
              </a:ext>
            </a:extLst>
          </p:cNvPr>
          <p:cNvSpPr txBox="1"/>
          <p:nvPr/>
        </p:nvSpPr>
        <p:spPr>
          <a:xfrm>
            <a:off x="860794" y="3352790"/>
            <a:ext cx="9984846"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FF0000"/>
                </a:solidFill>
                <a:latin typeface="Arial" panose="020B0604020202020204" pitchFamily="34" charset="0"/>
                <a:cs typeface="Arial" panose="020B0604020202020204" pitchFamily="34" charset="0"/>
              </a:rPr>
              <a:t>Research Training Plan </a:t>
            </a:r>
            <a:r>
              <a:rPr lang="en-US" sz="2400" dirty="0">
                <a:solidFill>
                  <a:srgbClr val="C1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Evaluates the research plans for both phases and the research milestones for transitioning to K00</a:t>
            </a:r>
          </a:p>
        </p:txBody>
      </p:sp>
      <p:sp>
        <p:nvSpPr>
          <p:cNvPr id="7" name="TextBox 6">
            <a:extLst>
              <a:ext uri="{FF2B5EF4-FFF2-40B4-BE49-F238E27FC236}">
                <a16:creationId xmlns:a16="http://schemas.microsoft.com/office/drawing/2014/main" id="{591B6538-E672-492A-8EB5-C2DDEF76D740}"/>
              </a:ext>
            </a:extLst>
          </p:cNvPr>
          <p:cNvSpPr txBox="1"/>
          <p:nvPr/>
        </p:nvSpPr>
        <p:spPr>
          <a:xfrm>
            <a:off x="1543810" y="2010162"/>
            <a:ext cx="9686261"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Evaluates plans to monitor the progress in research &amp; career development for both phases and the professional skills milestones for transitioning to K00</a:t>
            </a:r>
          </a:p>
        </p:txBody>
      </p:sp>
      <p:sp>
        <p:nvSpPr>
          <p:cNvPr id="8" name="TextBox 7">
            <a:extLst>
              <a:ext uri="{FF2B5EF4-FFF2-40B4-BE49-F238E27FC236}">
                <a16:creationId xmlns:a16="http://schemas.microsoft.com/office/drawing/2014/main" id="{1D9812A7-8B4A-4AD6-8FC3-8A3C07CBFCC2}"/>
              </a:ext>
            </a:extLst>
          </p:cNvPr>
          <p:cNvSpPr txBox="1"/>
          <p:nvPr/>
        </p:nvSpPr>
        <p:spPr>
          <a:xfrm>
            <a:off x="1543810" y="4930050"/>
            <a:ext cx="6857968"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Evaluates </a:t>
            </a:r>
            <a:r>
              <a:rPr lang="en-US" sz="2400" u="sng" dirty="0">
                <a:solidFill>
                  <a:srgbClr val="000000"/>
                </a:solidFill>
                <a:latin typeface="Arial" panose="020B0604020202020204" pitchFamily="34" charset="0"/>
                <a:cs typeface="Arial" panose="020B0604020202020204" pitchFamily="34" charset="0"/>
              </a:rPr>
              <a:t>the plan </a:t>
            </a:r>
            <a:r>
              <a:rPr lang="en-US" sz="2400" dirty="0">
                <a:solidFill>
                  <a:srgbClr val="000000"/>
                </a:solidFill>
                <a:latin typeface="Arial" panose="020B0604020202020204" pitchFamily="34" charset="0"/>
                <a:cs typeface="Arial" panose="020B0604020202020204" pitchFamily="34" charset="0"/>
              </a:rPr>
              <a:t>for identifying a K00 mentor</a:t>
            </a:r>
            <a:endParaRPr lang="en-US" sz="2400" dirty="0">
              <a:latin typeface="Arial" panose="020B0604020202020204" pitchFamily="34" charset="0"/>
              <a:cs typeface="Arial" panose="020B0604020202020204" pitchFamily="34" charset="0"/>
            </a:endParaRPr>
          </a:p>
        </p:txBody>
      </p:sp>
      <p:sp>
        <p:nvSpPr>
          <p:cNvPr id="13" name="Rectangle 5">
            <a:extLst>
              <a:ext uri="{FF2B5EF4-FFF2-40B4-BE49-F238E27FC236}">
                <a16:creationId xmlns:a16="http://schemas.microsoft.com/office/drawing/2014/main" id="{B500077B-DC3C-90F3-748E-59F899D6ACEB}"/>
              </a:ext>
            </a:extLst>
          </p:cNvPr>
          <p:cNvSpPr>
            <a:spLocks noChangeArrowheads="1"/>
          </p:cNvSpPr>
          <p:nvPr/>
        </p:nvSpPr>
        <p:spPr bwMode="auto">
          <a:xfrm rot="10800000" flipV="1">
            <a:off x="860794" y="4326086"/>
            <a:ext cx="998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0000"/>
                </a:solidFill>
                <a:effectLst/>
                <a:cs typeface="Arial" panose="020B0604020202020204" pitchFamily="34" charset="0"/>
              </a:rPr>
              <a:t>Commitment to Candidate, Mentoring and Training Environment  </a:t>
            </a:r>
          </a:p>
        </p:txBody>
      </p:sp>
      <p:sp>
        <p:nvSpPr>
          <p:cNvPr id="15" name="Rectangle 7">
            <a:extLst>
              <a:ext uri="{FF2B5EF4-FFF2-40B4-BE49-F238E27FC236}">
                <a16:creationId xmlns:a16="http://schemas.microsoft.com/office/drawing/2014/main" id="{D14DE57D-79E1-566D-CC56-0FFFA9179315}"/>
              </a:ext>
            </a:extLst>
          </p:cNvPr>
          <p:cNvSpPr>
            <a:spLocks noChangeArrowheads="1"/>
          </p:cNvSpPr>
          <p:nvPr/>
        </p:nvSpPr>
        <p:spPr bwMode="auto">
          <a:xfrm rot="10800000" flipV="1">
            <a:off x="860794" y="1406198"/>
            <a:ext cx="7540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0000"/>
                </a:solidFill>
                <a:effectLst/>
                <a:cs typeface="Arial" panose="020B0604020202020204" pitchFamily="34" charset="0"/>
              </a:rPr>
              <a:t>Candidate's Goals, Preparedness and Potential  </a:t>
            </a:r>
          </a:p>
        </p:txBody>
      </p:sp>
    </p:spTree>
    <p:extLst>
      <p:ext uri="{BB962C8B-B14F-4D97-AF65-F5344CB8AC3E}">
        <p14:creationId xmlns:p14="http://schemas.microsoft.com/office/powerpoint/2010/main" val="2953844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4BE0A0-FFFE-44E2-BE80-BCF483FD7F72}"/>
              </a:ext>
            </a:extLst>
          </p:cNvPr>
          <p:cNvSpPr/>
          <p:nvPr/>
        </p:nvSpPr>
        <p:spPr>
          <a:xfrm>
            <a:off x="648593" y="5254974"/>
            <a:ext cx="9865823"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IACUC approval needed before an award can be made, but not for submitting the application</a:t>
            </a:r>
            <a:endParaRPr lang="en-US" sz="2400" dirty="0"/>
          </a:p>
        </p:txBody>
      </p:sp>
      <p:sp>
        <p:nvSpPr>
          <p:cNvPr id="3" name="TextBox 2">
            <a:extLst>
              <a:ext uri="{FF2B5EF4-FFF2-40B4-BE49-F238E27FC236}">
                <a16:creationId xmlns:a16="http://schemas.microsoft.com/office/drawing/2014/main" id="{04394137-ACEF-467F-A25A-1B2424B2F6E7}"/>
              </a:ext>
            </a:extLst>
          </p:cNvPr>
          <p:cNvSpPr txBox="1"/>
          <p:nvPr/>
        </p:nvSpPr>
        <p:spPr>
          <a:xfrm>
            <a:off x="3921815" y="453867"/>
            <a:ext cx="4348370" cy="646331"/>
          </a:xfrm>
          <a:prstGeom prst="rect">
            <a:avLst/>
          </a:prstGeom>
          <a:noFill/>
        </p:spPr>
        <p:txBody>
          <a:bodyPr wrap="none" rtlCol="0">
            <a:spAutoFit/>
          </a:bodyPr>
          <a:lstStyle/>
          <a:p>
            <a:r>
              <a:rPr lang="en-US" sz="3600" b="1" dirty="0">
                <a:latin typeface="Arial" panose="020B0604020202020204" pitchFamily="34" charset="0"/>
              </a:rPr>
              <a:t>Vertebrate Animals</a:t>
            </a:r>
          </a:p>
        </p:txBody>
      </p:sp>
      <p:sp>
        <p:nvSpPr>
          <p:cNvPr id="4" name="TextBox 3">
            <a:extLst>
              <a:ext uri="{FF2B5EF4-FFF2-40B4-BE49-F238E27FC236}">
                <a16:creationId xmlns:a16="http://schemas.microsoft.com/office/drawing/2014/main" id="{E2AC44D1-3EEF-4060-9DA3-D50F49E024A8}"/>
              </a:ext>
            </a:extLst>
          </p:cNvPr>
          <p:cNvSpPr txBox="1"/>
          <p:nvPr/>
        </p:nvSpPr>
        <p:spPr>
          <a:xfrm>
            <a:off x="648593" y="1360967"/>
            <a:ext cx="677781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As applicable to the F99-phase research </a:t>
            </a:r>
            <a:r>
              <a:rPr lang="en-US" sz="2400" b="1" u="sng" dirty="0">
                <a:solidFill>
                  <a:srgbClr val="000000"/>
                </a:solidFill>
                <a:highlight>
                  <a:srgbClr val="FFFF00"/>
                </a:highlight>
                <a:latin typeface="Arial" panose="020B0604020202020204" pitchFamily="34" charset="0"/>
              </a:rPr>
              <a:t>only</a:t>
            </a:r>
            <a:endParaRPr lang="en-US" sz="2400" b="1" u="sng" dirty="0">
              <a:highlight>
                <a:srgbClr val="FFFF00"/>
              </a:highlight>
            </a:endParaRPr>
          </a:p>
        </p:txBody>
      </p:sp>
      <p:sp>
        <p:nvSpPr>
          <p:cNvPr id="5" name="TextBox 4">
            <a:extLst>
              <a:ext uri="{FF2B5EF4-FFF2-40B4-BE49-F238E27FC236}">
                <a16:creationId xmlns:a16="http://schemas.microsoft.com/office/drawing/2014/main" id="{A97C3571-FB84-4075-9ABB-3011DAAA1541}"/>
              </a:ext>
            </a:extLst>
          </p:cNvPr>
          <p:cNvSpPr txBox="1"/>
          <p:nvPr/>
        </p:nvSpPr>
        <p:spPr>
          <a:xfrm>
            <a:off x="648593" y="2065902"/>
            <a:ext cx="1000523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Follow </a:t>
            </a:r>
            <a:r>
              <a:rPr lang="en-US" sz="2400" dirty="0">
                <a:solidFill>
                  <a:srgbClr val="3F54CA"/>
                </a:solidFill>
                <a:latin typeface="Arial" panose="020B0604020202020204" pitchFamily="34" charset="0"/>
              </a:rPr>
              <a:t>current NIH Guidelines </a:t>
            </a:r>
            <a:r>
              <a:rPr lang="en-US" sz="2400" dirty="0">
                <a:solidFill>
                  <a:srgbClr val="000000"/>
                </a:solidFill>
                <a:latin typeface="Arial" panose="020B0604020202020204" pitchFamily="34" charset="0"/>
              </a:rPr>
              <a:t>and include a Vertebrate Animal Section in the application</a:t>
            </a:r>
          </a:p>
        </p:txBody>
      </p:sp>
      <p:sp>
        <p:nvSpPr>
          <p:cNvPr id="6" name="TextBox 5">
            <a:extLst>
              <a:ext uri="{FF2B5EF4-FFF2-40B4-BE49-F238E27FC236}">
                <a16:creationId xmlns:a16="http://schemas.microsoft.com/office/drawing/2014/main" id="{E69D5F21-0339-4DEB-A99D-C8D5721B9150}"/>
              </a:ext>
            </a:extLst>
          </p:cNvPr>
          <p:cNvSpPr txBox="1"/>
          <p:nvPr/>
        </p:nvSpPr>
        <p:spPr>
          <a:xfrm>
            <a:off x="1058958" y="3140169"/>
            <a:ext cx="8793125"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rPr>
              <a:t>if reviewers raise concerns, this holds up the award</a:t>
            </a:r>
            <a:endParaRPr lang="en-US" sz="2400" dirty="0"/>
          </a:p>
        </p:txBody>
      </p:sp>
      <p:sp>
        <p:nvSpPr>
          <p:cNvPr id="7" name="TextBox 6">
            <a:extLst>
              <a:ext uri="{FF2B5EF4-FFF2-40B4-BE49-F238E27FC236}">
                <a16:creationId xmlns:a16="http://schemas.microsoft.com/office/drawing/2014/main" id="{CE0AC8F8-F3F1-43EF-8840-5B81BE55FD8B}"/>
              </a:ext>
            </a:extLst>
          </p:cNvPr>
          <p:cNvSpPr txBox="1"/>
          <p:nvPr/>
        </p:nvSpPr>
        <p:spPr>
          <a:xfrm>
            <a:off x="1058958" y="3845104"/>
            <a:ext cx="8229600"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rPr>
              <a:t>Xenografts: identify the source of human tissue</a:t>
            </a:r>
            <a:endParaRPr lang="en-US" sz="2400" dirty="0"/>
          </a:p>
        </p:txBody>
      </p:sp>
      <p:sp>
        <p:nvSpPr>
          <p:cNvPr id="8" name="TextBox 7">
            <a:extLst>
              <a:ext uri="{FF2B5EF4-FFF2-40B4-BE49-F238E27FC236}">
                <a16:creationId xmlns:a16="http://schemas.microsoft.com/office/drawing/2014/main" id="{1E79D15C-9707-4828-B3B5-EECD773F0CD9}"/>
              </a:ext>
            </a:extLst>
          </p:cNvPr>
          <p:cNvSpPr txBox="1"/>
          <p:nvPr/>
        </p:nvSpPr>
        <p:spPr>
          <a:xfrm>
            <a:off x="1318437" y="4550039"/>
            <a:ext cx="7166341" cy="461665"/>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srgbClr val="000000"/>
                </a:solidFill>
                <a:latin typeface="Arial" panose="020B0604020202020204" pitchFamily="34" charset="0"/>
              </a:rPr>
              <a:t>Might qualify it as Human Subjects Research</a:t>
            </a:r>
            <a:endParaRPr lang="en-US" sz="2400" dirty="0"/>
          </a:p>
        </p:txBody>
      </p:sp>
    </p:spTree>
    <p:extLst>
      <p:ext uri="{BB962C8B-B14F-4D97-AF65-F5344CB8AC3E}">
        <p14:creationId xmlns:p14="http://schemas.microsoft.com/office/powerpoint/2010/main" val="421276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118A2-6E0F-46EA-B5FA-0BB50B3FA770}"/>
              </a:ext>
            </a:extLst>
          </p:cNvPr>
          <p:cNvSpPr/>
          <p:nvPr/>
        </p:nvSpPr>
        <p:spPr>
          <a:xfrm>
            <a:off x="632814" y="5475767"/>
            <a:ext cx="9328298"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IRB approval is needed before an award can be made, but not to submit an application</a:t>
            </a:r>
            <a:endParaRPr lang="en-US" sz="2400" dirty="0"/>
          </a:p>
        </p:txBody>
      </p:sp>
      <p:sp>
        <p:nvSpPr>
          <p:cNvPr id="3" name="TextBox 2">
            <a:extLst>
              <a:ext uri="{FF2B5EF4-FFF2-40B4-BE49-F238E27FC236}">
                <a16:creationId xmlns:a16="http://schemas.microsoft.com/office/drawing/2014/main" id="{1236B629-5788-437D-88BC-F5A97061894F}"/>
              </a:ext>
            </a:extLst>
          </p:cNvPr>
          <p:cNvSpPr txBox="1"/>
          <p:nvPr/>
        </p:nvSpPr>
        <p:spPr>
          <a:xfrm>
            <a:off x="3092614" y="479322"/>
            <a:ext cx="6006773" cy="646331"/>
          </a:xfrm>
          <a:prstGeom prst="rect">
            <a:avLst/>
          </a:prstGeom>
          <a:noFill/>
        </p:spPr>
        <p:txBody>
          <a:bodyPr wrap="none" rtlCol="0">
            <a:spAutoFit/>
          </a:bodyPr>
          <a:lstStyle/>
          <a:p>
            <a:r>
              <a:rPr lang="en-US" sz="3600" b="1" dirty="0">
                <a:latin typeface="Arial" panose="020B0604020202020204" pitchFamily="34" charset="0"/>
              </a:rPr>
              <a:t>Human Subjects Research</a:t>
            </a:r>
          </a:p>
        </p:txBody>
      </p:sp>
      <p:sp>
        <p:nvSpPr>
          <p:cNvPr id="4" name="TextBox 3">
            <a:extLst>
              <a:ext uri="{FF2B5EF4-FFF2-40B4-BE49-F238E27FC236}">
                <a16:creationId xmlns:a16="http://schemas.microsoft.com/office/drawing/2014/main" id="{D43AE2F1-21AC-4E05-BAF4-54705280EA8F}"/>
              </a:ext>
            </a:extLst>
          </p:cNvPr>
          <p:cNvSpPr txBox="1"/>
          <p:nvPr/>
        </p:nvSpPr>
        <p:spPr>
          <a:xfrm>
            <a:off x="632814" y="1382233"/>
            <a:ext cx="719038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rPr>
              <a:t>As applicable to the F99-phase research </a:t>
            </a:r>
            <a:r>
              <a:rPr lang="en-US" sz="2400" b="1" u="sng" dirty="0">
                <a:solidFill>
                  <a:srgbClr val="000000"/>
                </a:solidFill>
                <a:highlight>
                  <a:srgbClr val="FFFF00"/>
                </a:highlight>
                <a:latin typeface="Arial" panose="020B0604020202020204" pitchFamily="34" charset="0"/>
              </a:rPr>
              <a:t>only</a:t>
            </a:r>
            <a:endParaRPr lang="en-US" sz="2400" b="1" u="sng" dirty="0">
              <a:highlight>
                <a:srgbClr val="FFFF00"/>
              </a:highlight>
            </a:endParaRPr>
          </a:p>
        </p:txBody>
      </p:sp>
      <p:sp>
        <p:nvSpPr>
          <p:cNvPr id="6" name="TextBox 5">
            <a:extLst>
              <a:ext uri="{FF2B5EF4-FFF2-40B4-BE49-F238E27FC236}">
                <a16:creationId xmlns:a16="http://schemas.microsoft.com/office/drawing/2014/main" id="{408B2182-3FF5-4FEF-A79F-5467DE5BD2F6}"/>
              </a:ext>
            </a:extLst>
          </p:cNvPr>
          <p:cNvSpPr txBox="1"/>
          <p:nvPr/>
        </p:nvSpPr>
        <p:spPr>
          <a:xfrm>
            <a:off x="1052948" y="1979341"/>
            <a:ext cx="9579935"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i="1" dirty="0">
                <a:solidFill>
                  <a:srgbClr val="000000"/>
                </a:solidFill>
                <a:latin typeface="Arial" panose="020B0604020202020204" pitchFamily="34" charset="0"/>
              </a:rPr>
              <a:t>It is important to note that </a:t>
            </a:r>
            <a:r>
              <a:rPr lang="en-US" sz="2400" i="1" dirty="0">
                <a:solidFill>
                  <a:srgbClr val="C10000"/>
                </a:solidFill>
                <a:latin typeface="Arial" panose="020B0604020202020204" pitchFamily="34" charset="0"/>
              </a:rPr>
              <a:t>for HS, an investigator is defined as anyone involved in conducting the research</a:t>
            </a:r>
          </a:p>
        </p:txBody>
      </p:sp>
      <p:sp>
        <p:nvSpPr>
          <p:cNvPr id="7" name="TextBox 6">
            <a:extLst>
              <a:ext uri="{FF2B5EF4-FFF2-40B4-BE49-F238E27FC236}">
                <a16:creationId xmlns:a16="http://schemas.microsoft.com/office/drawing/2014/main" id="{75EF8224-B6A5-4D7C-A939-9E2D20F08D75}"/>
              </a:ext>
            </a:extLst>
          </p:cNvPr>
          <p:cNvSpPr txBox="1"/>
          <p:nvPr/>
        </p:nvSpPr>
        <p:spPr>
          <a:xfrm>
            <a:off x="1153780" y="2945781"/>
            <a:ext cx="10239154"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rPr>
              <a:t>If your work uses human materials but does not qualify as HS, you must explain this.</a:t>
            </a:r>
          </a:p>
        </p:txBody>
      </p:sp>
      <p:sp>
        <p:nvSpPr>
          <p:cNvPr id="8" name="TextBox 7">
            <a:extLst>
              <a:ext uri="{FF2B5EF4-FFF2-40B4-BE49-F238E27FC236}">
                <a16:creationId xmlns:a16="http://schemas.microsoft.com/office/drawing/2014/main" id="{6E069AF6-B7CA-4970-B0AC-4953F102E6B6}"/>
              </a:ext>
            </a:extLst>
          </p:cNvPr>
          <p:cNvSpPr txBox="1"/>
          <p:nvPr/>
        </p:nvSpPr>
        <p:spPr>
          <a:xfrm>
            <a:off x="1153780" y="3912221"/>
            <a:ext cx="7531229"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rPr>
              <a:t>If reviewers raise concerns, this holds up the award</a:t>
            </a:r>
            <a:endParaRPr lang="en-US" sz="2400" dirty="0"/>
          </a:p>
        </p:txBody>
      </p:sp>
      <p:sp>
        <p:nvSpPr>
          <p:cNvPr id="9" name="TextBox 8">
            <a:extLst>
              <a:ext uri="{FF2B5EF4-FFF2-40B4-BE49-F238E27FC236}">
                <a16:creationId xmlns:a16="http://schemas.microsoft.com/office/drawing/2014/main" id="{4719620B-BAC4-1B77-3416-01020B4DDE4E}"/>
              </a:ext>
            </a:extLst>
          </p:cNvPr>
          <p:cNvSpPr txBox="1"/>
          <p:nvPr/>
        </p:nvSpPr>
        <p:spPr>
          <a:xfrm>
            <a:off x="632814" y="4509329"/>
            <a:ext cx="10841045" cy="830997"/>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Decision Tool:</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hlinkClick r:id="rId3"/>
              </a:rPr>
              <a:t>https://grants.nih.gov/policy/humansubjects/hs-decision.htm</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42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95EF4-2B38-48AA-9EC4-D77249C4BFC7}"/>
              </a:ext>
            </a:extLst>
          </p:cNvPr>
          <p:cNvSpPr txBox="1"/>
          <p:nvPr/>
        </p:nvSpPr>
        <p:spPr>
          <a:xfrm>
            <a:off x="518738" y="4476718"/>
            <a:ext cx="471840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F99/K00 </a:t>
            </a:r>
            <a:r>
              <a:rPr lang="en-US" sz="2000" dirty="0">
                <a:latin typeface="Arial" panose="020B0604020202020204" pitchFamily="34" charset="0"/>
                <a:cs typeface="Arial" panose="020B0604020202020204" pitchFamily="34" charset="0"/>
              </a:rPr>
              <a:t>is </a:t>
            </a:r>
            <a:r>
              <a:rPr lang="en-US" sz="2000" u="sng"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an NRSA fellowship!</a:t>
            </a:r>
          </a:p>
        </p:txBody>
      </p:sp>
      <p:sp>
        <p:nvSpPr>
          <p:cNvPr id="4" name="TextBox 3">
            <a:extLst>
              <a:ext uri="{FF2B5EF4-FFF2-40B4-BE49-F238E27FC236}">
                <a16:creationId xmlns:a16="http://schemas.microsoft.com/office/drawing/2014/main" id="{151502F1-2229-453A-B57E-E89A29F5680E}"/>
              </a:ext>
            </a:extLst>
          </p:cNvPr>
          <p:cNvSpPr txBox="1"/>
          <p:nvPr/>
        </p:nvSpPr>
        <p:spPr>
          <a:xfrm>
            <a:off x="518739" y="426687"/>
            <a:ext cx="6350072"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note about NIH for newcomers to the NIH system:</a:t>
            </a:r>
          </a:p>
        </p:txBody>
      </p:sp>
      <p:sp>
        <p:nvSpPr>
          <p:cNvPr id="5" name="TextBox 4">
            <a:extLst>
              <a:ext uri="{FF2B5EF4-FFF2-40B4-BE49-F238E27FC236}">
                <a16:creationId xmlns:a16="http://schemas.microsoft.com/office/drawing/2014/main" id="{9A64D2B7-C905-4C47-93B8-5C44FFB28A38}"/>
              </a:ext>
            </a:extLst>
          </p:cNvPr>
          <p:cNvSpPr txBox="1"/>
          <p:nvPr/>
        </p:nvSpPr>
        <p:spPr>
          <a:xfrm>
            <a:off x="869615" y="931884"/>
            <a:ext cx="10668794" cy="707886"/>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NCI</a:t>
            </a:r>
            <a:r>
              <a:rPr lang="en-US" sz="2000" dirty="0">
                <a:latin typeface="Arial" panose="020B0604020202020204" pitchFamily="34" charset="0"/>
                <a:cs typeface="Arial" panose="020B0604020202020204" pitchFamily="34" charset="0"/>
              </a:rPr>
              <a:t> is the National Cancer Institute, the oldest of the 27 institutes and centers that comprise the NIH.</a:t>
            </a:r>
          </a:p>
        </p:txBody>
      </p:sp>
      <p:sp>
        <p:nvSpPr>
          <p:cNvPr id="6" name="TextBox 5">
            <a:extLst>
              <a:ext uri="{FF2B5EF4-FFF2-40B4-BE49-F238E27FC236}">
                <a16:creationId xmlns:a16="http://schemas.microsoft.com/office/drawing/2014/main" id="{95828F9A-5544-4632-9345-253D896C5FAF}"/>
              </a:ext>
            </a:extLst>
          </p:cNvPr>
          <p:cNvSpPr txBox="1"/>
          <p:nvPr/>
        </p:nvSpPr>
        <p:spPr>
          <a:xfrm>
            <a:off x="869614" y="1642949"/>
            <a:ext cx="9484242" cy="707886"/>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NOFO</a:t>
            </a:r>
            <a:r>
              <a:rPr lang="en-US" sz="2000" dirty="0">
                <a:latin typeface="Arial" panose="020B0604020202020204" pitchFamily="34" charset="0"/>
                <a:cs typeface="Arial" panose="020B0604020202020204" pitchFamily="34" charset="0"/>
              </a:rPr>
              <a:t> means Notice Of Funding Opportunity.  NOFO is the generic “umbrella” term for all types of funding mechanisms offered by the NIH.</a:t>
            </a:r>
          </a:p>
        </p:txBody>
      </p:sp>
      <p:sp>
        <p:nvSpPr>
          <p:cNvPr id="9" name="TextBox 8">
            <a:extLst>
              <a:ext uri="{FF2B5EF4-FFF2-40B4-BE49-F238E27FC236}">
                <a16:creationId xmlns:a16="http://schemas.microsoft.com/office/drawing/2014/main" id="{E3383C9B-7E62-4697-8CE5-6147751D0C59}"/>
              </a:ext>
            </a:extLst>
          </p:cNvPr>
          <p:cNvSpPr txBox="1"/>
          <p:nvPr/>
        </p:nvSpPr>
        <p:spPr>
          <a:xfrm>
            <a:off x="518738" y="2721114"/>
            <a:ext cx="10071289"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NRSA</a:t>
            </a:r>
            <a:r>
              <a:rPr lang="en-US" sz="2000" dirty="0">
                <a:latin typeface="Arial" panose="020B0604020202020204" pitchFamily="34" charset="0"/>
                <a:cs typeface="Arial" panose="020B0604020202020204" pitchFamily="34" charset="0"/>
              </a:rPr>
              <a:t> refers to National Research Service Awards – these are the congressionally-mandated fellowships offered by NIH:</a:t>
            </a:r>
          </a:p>
        </p:txBody>
      </p:sp>
      <p:sp>
        <p:nvSpPr>
          <p:cNvPr id="10" name="TextBox 9">
            <a:extLst>
              <a:ext uri="{FF2B5EF4-FFF2-40B4-BE49-F238E27FC236}">
                <a16:creationId xmlns:a16="http://schemas.microsoft.com/office/drawing/2014/main" id="{F4DCDD65-8671-45F8-8A73-5E924D5E9A72}"/>
              </a:ext>
            </a:extLst>
          </p:cNvPr>
          <p:cNvSpPr txBox="1"/>
          <p:nvPr/>
        </p:nvSpPr>
        <p:spPr>
          <a:xfrm>
            <a:off x="518738" y="5323317"/>
            <a:ext cx="1043520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NIH </a:t>
            </a:r>
            <a:r>
              <a:rPr lang="en-US" sz="2000" b="1" dirty="0">
                <a:latin typeface="Arial" panose="020B0604020202020204" pitchFamily="34" charset="0"/>
                <a:cs typeface="Arial" panose="020B0604020202020204" pitchFamily="34" charset="0"/>
              </a:rPr>
              <a:t>Fiscal Year </a:t>
            </a:r>
            <a:r>
              <a:rPr lang="en-US" sz="2000" dirty="0">
                <a:latin typeface="Arial" panose="020B0604020202020204" pitchFamily="34" charset="0"/>
                <a:cs typeface="Arial" panose="020B0604020202020204" pitchFamily="34" charset="0"/>
              </a:rPr>
              <a:t>(abbreviated FY) starts on October 1 and ends September 30.</a:t>
            </a:r>
          </a:p>
        </p:txBody>
      </p:sp>
      <p:sp>
        <p:nvSpPr>
          <p:cNvPr id="12" name="TextBox 11">
            <a:extLst>
              <a:ext uri="{FF2B5EF4-FFF2-40B4-BE49-F238E27FC236}">
                <a16:creationId xmlns:a16="http://schemas.microsoft.com/office/drawing/2014/main" id="{0B4A4D89-E9AE-487A-9EF0-C041D918F745}"/>
              </a:ext>
            </a:extLst>
          </p:cNvPr>
          <p:cNvSpPr txBox="1"/>
          <p:nvPr/>
        </p:nvSpPr>
        <p:spPr>
          <a:xfrm>
            <a:off x="1592698" y="3625689"/>
            <a:ext cx="2169184" cy="400110"/>
          </a:xfrm>
          <a:prstGeom prst="rect">
            <a:avLst/>
          </a:prstGeom>
          <a:noFill/>
        </p:spPr>
        <p:txBody>
          <a:bodyPr wrap="none" rtlCol="0">
            <a:spAutoFit/>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F30:</a:t>
            </a:r>
            <a:r>
              <a:rPr lang="en-US" sz="2000" dirty="0">
                <a:latin typeface="Arial" panose="020B0604020202020204" pitchFamily="34" charset="0"/>
                <a:cs typeface="Arial" panose="020B0604020202020204" pitchFamily="34" charset="0"/>
              </a:rPr>
              <a:t> MD/PhDs</a:t>
            </a:r>
            <a:endParaRPr lang="en-US" sz="2000" dirty="0"/>
          </a:p>
        </p:txBody>
      </p:sp>
      <p:sp>
        <p:nvSpPr>
          <p:cNvPr id="13" name="TextBox 12">
            <a:extLst>
              <a:ext uri="{FF2B5EF4-FFF2-40B4-BE49-F238E27FC236}">
                <a16:creationId xmlns:a16="http://schemas.microsoft.com/office/drawing/2014/main" id="{AD227ECE-3D32-4306-B6F3-BEE16E081205}"/>
              </a:ext>
            </a:extLst>
          </p:cNvPr>
          <p:cNvSpPr txBox="1"/>
          <p:nvPr/>
        </p:nvSpPr>
        <p:spPr>
          <a:xfrm>
            <a:off x="4078676" y="3625689"/>
            <a:ext cx="3021981" cy="400110"/>
          </a:xfrm>
          <a:prstGeom prst="rect">
            <a:avLst/>
          </a:prstGeom>
          <a:noFill/>
        </p:spPr>
        <p:txBody>
          <a:bodyPr wrap="none" rtlCol="0">
            <a:spAutoFit/>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F31: </a:t>
            </a:r>
            <a:r>
              <a:rPr lang="en-US" sz="2000" dirty="0">
                <a:latin typeface="Arial" panose="020B0604020202020204" pitchFamily="34" charset="0"/>
                <a:cs typeface="Arial" panose="020B0604020202020204" pitchFamily="34" charset="0"/>
              </a:rPr>
              <a:t>doctoral students</a:t>
            </a:r>
          </a:p>
        </p:txBody>
      </p:sp>
      <p:sp>
        <p:nvSpPr>
          <p:cNvPr id="14" name="TextBox 13">
            <a:extLst>
              <a:ext uri="{FF2B5EF4-FFF2-40B4-BE49-F238E27FC236}">
                <a16:creationId xmlns:a16="http://schemas.microsoft.com/office/drawing/2014/main" id="{795BE87A-2808-4D7A-B166-2FACCC5E2388}"/>
              </a:ext>
            </a:extLst>
          </p:cNvPr>
          <p:cNvSpPr txBox="1"/>
          <p:nvPr/>
        </p:nvSpPr>
        <p:spPr>
          <a:xfrm>
            <a:off x="7423864" y="3625689"/>
            <a:ext cx="2097049" cy="400110"/>
          </a:xfrm>
          <a:prstGeom prst="rect">
            <a:avLst/>
          </a:prstGeom>
          <a:noFill/>
        </p:spPr>
        <p:txBody>
          <a:bodyPr wrap="none" rtlCol="0">
            <a:spAutoFit/>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F32: </a:t>
            </a:r>
            <a:r>
              <a:rPr lang="en-US" sz="2000" dirty="0">
                <a:latin typeface="Arial" panose="020B0604020202020204" pitchFamily="34" charset="0"/>
                <a:cs typeface="Arial" panose="020B0604020202020204" pitchFamily="34" charset="0"/>
              </a:rPr>
              <a:t>postdocs</a:t>
            </a:r>
            <a:endParaRPr lang="en-US" sz="2000" dirty="0"/>
          </a:p>
        </p:txBody>
      </p:sp>
    </p:spTree>
    <p:extLst>
      <p:ext uri="{BB962C8B-B14F-4D97-AF65-F5344CB8AC3E}">
        <p14:creationId xmlns:p14="http://schemas.microsoft.com/office/powerpoint/2010/main" val="57594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E683BE-5DF1-432C-93CF-C8DE7A533C55}"/>
              </a:ext>
            </a:extLst>
          </p:cNvPr>
          <p:cNvSpPr txBox="1"/>
          <p:nvPr/>
        </p:nvSpPr>
        <p:spPr>
          <a:xfrm>
            <a:off x="992122" y="80211"/>
            <a:ext cx="10207756" cy="127871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600" b="1" dirty="0">
                <a:latin typeface="Arial" panose="020B0604020202020204" pitchFamily="34" charset="0"/>
                <a:ea typeface="+mj-ea"/>
                <a:cs typeface="Arial" panose="020B0604020202020204" pitchFamily="34" charset="0"/>
              </a:rPr>
              <a:t>Use the NCI F99 Website and carefully read PA-27-037</a:t>
            </a:r>
            <a:endParaRPr lang="en-US" sz="3600"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E8D2A5BD-63F7-4FD4-BCC6-C919196F0652}"/>
              </a:ext>
            </a:extLst>
          </p:cNvPr>
          <p:cNvSpPr/>
          <p:nvPr/>
        </p:nvSpPr>
        <p:spPr>
          <a:xfrm>
            <a:off x="1196656" y="1559154"/>
            <a:ext cx="9795638" cy="943119"/>
          </a:xfrm>
          <a:prstGeom prst="rect">
            <a:avLst/>
          </a:prstGeom>
        </p:spPr>
        <p:txBody>
          <a:bodyPr vert="horz" lIns="91440" tIns="45720" rIns="91440" bIns="45720" rtlCol="0">
            <a:normAutofit/>
          </a:bodyPr>
          <a:lstStyle/>
          <a:p>
            <a:pPr algn="ctr">
              <a:lnSpc>
                <a:spcPct val="90000"/>
              </a:lnSpc>
              <a:spcBef>
                <a:spcPts val="1000"/>
              </a:spcBef>
            </a:pPr>
            <a:r>
              <a:rPr lang="en-US" sz="2400" dirty="0">
                <a:hlinkClick r:id="rId3"/>
              </a:rPr>
              <a:t>NCI Predoc to Postdoc Transition Award (F99/K00)</a:t>
            </a:r>
            <a:r>
              <a:rPr lang="en-US" sz="2400" dirty="0"/>
              <a:t> </a:t>
            </a:r>
          </a:p>
        </p:txBody>
      </p:sp>
      <p:grpSp>
        <p:nvGrpSpPr>
          <p:cNvPr id="20" name="Group 19">
            <a:extLst>
              <a:ext uri="{FF2B5EF4-FFF2-40B4-BE49-F238E27FC236}">
                <a16:creationId xmlns:a16="http://schemas.microsoft.com/office/drawing/2014/main" id="{584EACC0-2812-1FCF-7294-3D0FD5257A03}"/>
              </a:ext>
            </a:extLst>
          </p:cNvPr>
          <p:cNvGrpSpPr/>
          <p:nvPr/>
        </p:nvGrpSpPr>
        <p:grpSpPr>
          <a:xfrm>
            <a:off x="1138993" y="2324919"/>
            <a:ext cx="3227204" cy="4156092"/>
            <a:chOff x="1138993" y="2324919"/>
            <a:chExt cx="3227204" cy="4156092"/>
          </a:xfrm>
        </p:grpSpPr>
        <p:grpSp>
          <p:nvGrpSpPr>
            <p:cNvPr id="18" name="Group 17">
              <a:extLst>
                <a:ext uri="{FF2B5EF4-FFF2-40B4-BE49-F238E27FC236}">
                  <a16:creationId xmlns:a16="http://schemas.microsoft.com/office/drawing/2014/main" id="{91B5F962-AD1A-B80F-2780-8C3BECD211DE}"/>
                </a:ext>
              </a:extLst>
            </p:cNvPr>
            <p:cNvGrpSpPr/>
            <p:nvPr/>
          </p:nvGrpSpPr>
          <p:grpSpPr>
            <a:xfrm>
              <a:off x="1138993" y="2324919"/>
              <a:ext cx="3227204" cy="4156092"/>
              <a:chOff x="1668379" y="2324919"/>
              <a:chExt cx="3227204" cy="4156092"/>
            </a:xfrm>
          </p:grpSpPr>
          <p:pic>
            <p:nvPicPr>
              <p:cNvPr id="13" name="Picture 12">
                <a:extLst>
                  <a:ext uri="{FF2B5EF4-FFF2-40B4-BE49-F238E27FC236}">
                    <a16:creationId xmlns:a16="http://schemas.microsoft.com/office/drawing/2014/main" id="{D7644510-E5C3-A582-042B-79A2480A1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268" y="2324919"/>
                <a:ext cx="2867425" cy="3934374"/>
              </a:xfrm>
              <a:prstGeom prst="rect">
                <a:avLst/>
              </a:prstGeom>
            </p:spPr>
          </p:pic>
          <p:sp>
            <p:nvSpPr>
              <p:cNvPr id="16" name="Rectangle 15">
                <a:extLst>
                  <a:ext uri="{FF2B5EF4-FFF2-40B4-BE49-F238E27FC236}">
                    <a16:creationId xmlns:a16="http://schemas.microsoft.com/office/drawing/2014/main" id="{B4017867-5AB4-FA4A-C3DF-F3144FFF5580}"/>
                  </a:ext>
                </a:extLst>
              </p:cNvPr>
              <p:cNvSpPr/>
              <p:nvPr/>
            </p:nvSpPr>
            <p:spPr>
              <a:xfrm>
                <a:off x="1668379" y="2362745"/>
                <a:ext cx="3227204" cy="4118266"/>
              </a:xfrm>
              <a:prstGeom prst="rect">
                <a:avLst/>
              </a:prstGeom>
              <a:noFill/>
              <a:ln>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6036EA02-3BEE-4787-F395-E320BB5D07E7}"/>
                </a:ext>
              </a:extLst>
            </p:cNvPr>
            <p:cNvSpPr/>
            <p:nvPr/>
          </p:nvSpPr>
          <p:spPr>
            <a:xfrm>
              <a:off x="1244075" y="5010087"/>
              <a:ext cx="3018152" cy="417095"/>
            </a:xfrm>
            <a:prstGeom prst="rect">
              <a:avLst/>
            </a:prstGeom>
            <a:noFill/>
            <a:ln w="57150">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AEA4108-ECEB-3869-5CA2-68E466F3E3AC}"/>
              </a:ext>
            </a:extLst>
          </p:cNvPr>
          <p:cNvGrpSpPr/>
          <p:nvPr/>
        </p:nvGrpSpPr>
        <p:grpSpPr>
          <a:xfrm>
            <a:off x="5258203" y="2376511"/>
            <a:ext cx="6197233" cy="4118266"/>
            <a:chOff x="5258203" y="2376511"/>
            <a:chExt cx="6197233" cy="4118266"/>
          </a:xfrm>
        </p:grpSpPr>
        <p:pic>
          <p:nvPicPr>
            <p:cNvPr id="11" name="Picture 10">
              <a:extLst>
                <a:ext uri="{FF2B5EF4-FFF2-40B4-BE49-F238E27FC236}">
                  <a16:creationId xmlns:a16="http://schemas.microsoft.com/office/drawing/2014/main" id="{8E63717D-187F-9682-51DA-12AF305FC5D9}"/>
                </a:ext>
              </a:extLst>
            </p:cNvPr>
            <p:cNvPicPr>
              <a:picLocks noChangeAspect="1"/>
            </p:cNvPicPr>
            <p:nvPr/>
          </p:nvPicPr>
          <p:blipFill>
            <a:blip r:embed="rId5"/>
            <a:stretch>
              <a:fillRect/>
            </a:stretch>
          </p:blipFill>
          <p:spPr>
            <a:xfrm>
              <a:off x="5258203" y="2782714"/>
              <a:ext cx="6147734" cy="3476579"/>
            </a:xfrm>
            <a:prstGeom prst="rect">
              <a:avLst/>
            </a:prstGeom>
          </p:spPr>
        </p:pic>
        <p:sp>
          <p:nvSpPr>
            <p:cNvPr id="17" name="Rectangle 16">
              <a:extLst>
                <a:ext uri="{FF2B5EF4-FFF2-40B4-BE49-F238E27FC236}">
                  <a16:creationId xmlns:a16="http://schemas.microsoft.com/office/drawing/2014/main" id="{5820BC70-44B1-8175-B0E4-1A4A4F7B2484}"/>
                </a:ext>
              </a:extLst>
            </p:cNvPr>
            <p:cNvSpPr/>
            <p:nvPr/>
          </p:nvSpPr>
          <p:spPr>
            <a:xfrm>
              <a:off x="5307701" y="2376511"/>
              <a:ext cx="6147735" cy="4118266"/>
            </a:xfrm>
            <a:prstGeom prst="rect">
              <a:avLst/>
            </a:prstGeom>
            <a:noFill/>
            <a:ln>
              <a:solidFill>
                <a:srgbClr val="0033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103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A2B63-69EC-103B-ED3D-7E185B787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6984C-9967-D1E7-2F24-625BF345B368}"/>
              </a:ext>
            </a:extLst>
          </p:cNvPr>
          <p:cNvSpPr>
            <a:spLocks noGrp="1"/>
          </p:cNvSpPr>
          <p:nvPr>
            <p:ph type="title"/>
          </p:nvPr>
        </p:nvSpPr>
        <p:spPr/>
        <p:txBody>
          <a:bodyPr/>
          <a:lstStyle/>
          <a:p>
            <a:r>
              <a:rPr lang="en-US"/>
              <a:t>New NIH ICO Specific Pages</a:t>
            </a:r>
          </a:p>
        </p:txBody>
      </p:sp>
      <p:sp>
        <p:nvSpPr>
          <p:cNvPr id="15" name="Content Placeholder 14">
            <a:extLst>
              <a:ext uri="{FF2B5EF4-FFF2-40B4-BE49-F238E27FC236}">
                <a16:creationId xmlns:a16="http://schemas.microsoft.com/office/drawing/2014/main" id="{9CD0939B-0A57-4166-EFF9-0FE81DB120AF}"/>
              </a:ext>
            </a:extLst>
          </p:cNvPr>
          <p:cNvSpPr>
            <a:spLocks noGrp="1"/>
          </p:cNvSpPr>
          <p:nvPr>
            <p:ph sz="quarter" idx="11"/>
          </p:nvPr>
        </p:nvSpPr>
        <p:spPr>
          <a:xfrm>
            <a:off x="7015895" y="950235"/>
            <a:ext cx="5131724" cy="2752100"/>
          </a:xfrm>
        </p:spPr>
        <p:txBody>
          <a:bodyPr/>
          <a:lstStyle/>
          <a:p>
            <a:pPr marL="0" indent="0">
              <a:buNone/>
            </a:pPr>
            <a:r>
              <a:rPr lang="en-US" sz="2400" dirty="0"/>
              <a:t>Visit this page for information about the NCI mission, interest areas, highlighted topics, funding opportunities, ICO funding policies and considerations, and additional information by funding category.</a:t>
            </a:r>
          </a:p>
        </p:txBody>
      </p:sp>
      <p:sp>
        <p:nvSpPr>
          <p:cNvPr id="16" name="Content Placeholder 15">
            <a:extLst>
              <a:ext uri="{FF2B5EF4-FFF2-40B4-BE49-F238E27FC236}">
                <a16:creationId xmlns:a16="http://schemas.microsoft.com/office/drawing/2014/main" id="{AF15A1B8-36FA-E661-1B6C-6DA49165C4BC}"/>
              </a:ext>
            </a:extLst>
          </p:cNvPr>
          <p:cNvSpPr>
            <a:spLocks noGrp="1"/>
          </p:cNvSpPr>
          <p:nvPr>
            <p:ph sz="quarter" idx="12"/>
          </p:nvPr>
        </p:nvSpPr>
        <p:spPr/>
        <p:txBody>
          <a:bodyPr/>
          <a:lstStyle/>
          <a:p>
            <a:endParaRPr lang="en-US"/>
          </a:p>
        </p:txBody>
      </p:sp>
      <p:sp>
        <p:nvSpPr>
          <p:cNvPr id="4" name="TextBox 3">
            <a:extLst>
              <a:ext uri="{FF2B5EF4-FFF2-40B4-BE49-F238E27FC236}">
                <a16:creationId xmlns:a16="http://schemas.microsoft.com/office/drawing/2014/main" id="{736804A5-847C-9690-F15B-249EF9494009}"/>
              </a:ext>
            </a:extLst>
          </p:cNvPr>
          <p:cNvSpPr txBox="1"/>
          <p:nvPr/>
        </p:nvSpPr>
        <p:spPr>
          <a:xfrm>
            <a:off x="3029762" y="6386887"/>
            <a:ext cx="7922746" cy="338554"/>
          </a:xfrm>
          <a:prstGeom prst="rect">
            <a:avLst/>
          </a:prstGeom>
          <a:noFill/>
        </p:spPr>
        <p:txBody>
          <a:bodyPr wrap="none" rtlCol="0">
            <a:spAutoFit/>
          </a:bodyPr>
          <a:lstStyle/>
          <a:p>
            <a:pPr lvl="0">
              <a:defRPr/>
            </a:pPr>
            <a:r>
              <a:rPr lang="en-US" sz="1600">
                <a:solidFill>
                  <a:srgbClr val="000000"/>
                </a:solidFill>
                <a:hlinkClick r:id="rId3"/>
              </a:rPr>
              <a:t>https://grants.nih.gov/funding/find-a-fit-for-your-research/nih-institutes-centers-offices/NCI</a:t>
            </a:r>
            <a:r>
              <a:rPr lang="en-US" sz="1600">
                <a:solidFill>
                  <a:srgbClr val="000000"/>
                </a:solidFill>
              </a:rPr>
              <a:t> </a:t>
            </a:r>
            <a:endParaRPr lang="en-US" sz="1600">
              <a:solidFill>
                <a:srgbClr val="000000"/>
              </a:solidFill>
              <a:latin typeface="Calibri" charset="0"/>
              <a:ea typeface="ＭＳ Ｐゴシック" charset="0"/>
            </a:endParaRPr>
          </a:p>
        </p:txBody>
      </p:sp>
      <p:pic>
        <p:nvPicPr>
          <p:cNvPr id="7" name="Picture 6">
            <a:hlinkClick r:id="rId3"/>
            <a:extLst>
              <a:ext uri="{FF2B5EF4-FFF2-40B4-BE49-F238E27FC236}">
                <a16:creationId xmlns:a16="http://schemas.microsoft.com/office/drawing/2014/main" id="{09A8B5A2-FF3C-967F-435D-E40C09517C18}"/>
              </a:ext>
            </a:extLst>
          </p:cNvPr>
          <p:cNvPicPr>
            <a:picLocks noChangeAspect="1"/>
          </p:cNvPicPr>
          <p:nvPr/>
        </p:nvPicPr>
        <p:blipFill>
          <a:blip r:embed="rId4">
            <a:duotone>
              <a:schemeClr val="accent4">
                <a:shade val="45000"/>
                <a:satMod val="135000"/>
              </a:schemeClr>
              <a:prstClr val="white"/>
            </a:duotone>
          </a:blip>
          <a:srcRect/>
          <a:stretch/>
        </p:blipFill>
        <p:spPr>
          <a:xfrm>
            <a:off x="8525179" y="3702335"/>
            <a:ext cx="1808429" cy="1808429"/>
          </a:xfrm>
          <a:prstGeom prst="rect">
            <a:avLst/>
          </a:prstGeom>
        </p:spPr>
      </p:pic>
      <p:pic>
        <p:nvPicPr>
          <p:cNvPr id="13" name="Picture 12">
            <a:extLst>
              <a:ext uri="{FF2B5EF4-FFF2-40B4-BE49-F238E27FC236}">
                <a16:creationId xmlns:a16="http://schemas.microsoft.com/office/drawing/2014/main" id="{A30C3C72-7F01-ED32-1A23-C1AA0B33B274}"/>
              </a:ext>
            </a:extLst>
          </p:cNvPr>
          <p:cNvPicPr>
            <a:picLocks noChangeAspect="1"/>
          </p:cNvPicPr>
          <p:nvPr/>
        </p:nvPicPr>
        <p:blipFill>
          <a:blip r:embed="rId5"/>
          <a:srcRect l="13820" r="2021"/>
          <a:stretch>
            <a:fillRect/>
          </a:stretch>
        </p:blipFill>
        <p:spPr>
          <a:xfrm>
            <a:off x="588418" y="910994"/>
            <a:ext cx="6184671" cy="5382407"/>
          </a:xfrm>
          <a:prstGeom prst="rect">
            <a:avLst/>
          </a:prstGeom>
        </p:spPr>
      </p:pic>
    </p:spTree>
    <p:extLst>
      <p:ext uri="{BB962C8B-B14F-4D97-AF65-F5344CB8AC3E}">
        <p14:creationId xmlns:p14="http://schemas.microsoft.com/office/powerpoint/2010/main" val="709538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2122-D4C7-E0E9-2BE4-D407CF48FBD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C66C36-4F4D-3B17-B6E2-C42B1EB7D60D}"/>
              </a:ext>
            </a:extLst>
          </p:cNvPr>
          <p:cNvPicPr>
            <a:picLocks noChangeAspect="1"/>
          </p:cNvPicPr>
          <p:nvPr/>
        </p:nvPicPr>
        <p:blipFill>
          <a:blip r:embed="rId3"/>
          <a:stretch>
            <a:fillRect/>
          </a:stretch>
        </p:blipFill>
        <p:spPr>
          <a:xfrm>
            <a:off x="552011" y="941179"/>
            <a:ext cx="7585549" cy="5501277"/>
          </a:xfrm>
          <a:prstGeom prst="rect">
            <a:avLst/>
          </a:prstGeom>
        </p:spPr>
      </p:pic>
      <p:sp>
        <p:nvSpPr>
          <p:cNvPr id="2" name="Title 1">
            <a:extLst>
              <a:ext uri="{FF2B5EF4-FFF2-40B4-BE49-F238E27FC236}">
                <a16:creationId xmlns:a16="http://schemas.microsoft.com/office/drawing/2014/main" id="{4FFD59D9-8BB8-716C-BC66-51F7FD376FB4}"/>
              </a:ext>
            </a:extLst>
          </p:cNvPr>
          <p:cNvSpPr>
            <a:spLocks noGrp="1"/>
          </p:cNvSpPr>
          <p:nvPr>
            <p:ph type="title"/>
          </p:nvPr>
        </p:nvSpPr>
        <p:spPr/>
        <p:txBody>
          <a:bodyPr/>
          <a:lstStyle/>
          <a:p>
            <a:r>
              <a:rPr lang="en-US" dirty="0"/>
              <a:t>New NIH ICO Specific Pages</a:t>
            </a:r>
          </a:p>
        </p:txBody>
      </p:sp>
      <p:sp>
        <p:nvSpPr>
          <p:cNvPr id="4" name="TextBox 3">
            <a:extLst>
              <a:ext uri="{FF2B5EF4-FFF2-40B4-BE49-F238E27FC236}">
                <a16:creationId xmlns:a16="http://schemas.microsoft.com/office/drawing/2014/main" id="{D77D089B-DF62-9843-E081-E49A13036076}"/>
              </a:ext>
            </a:extLst>
          </p:cNvPr>
          <p:cNvSpPr txBox="1"/>
          <p:nvPr/>
        </p:nvSpPr>
        <p:spPr>
          <a:xfrm>
            <a:off x="3029762" y="6386887"/>
            <a:ext cx="7922746" cy="338554"/>
          </a:xfrm>
          <a:prstGeom prst="rect">
            <a:avLst/>
          </a:prstGeom>
          <a:noFill/>
        </p:spPr>
        <p:txBody>
          <a:bodyPr wrap="none" rtlCol="0">
            <a:spAutoFit/>
          </a:bodyPr>
          <a:lstStyle/>
          <a:p>
            <a:pPr lvl="0">
              <a:defRPr/>
            </a:pPr>
            <a:r>
              <a:rPr lang="en-US" sz="1600">
                <a:solidFill>
                  <a:srgbClr val="000000"/>
                </a:solidFill>
                <a:hlinkClick r:id="rId4"/>
              </a:rPr>
              <a:t>https://grants.nih.gov/funding/find-a-fit-for-your-research/nih-institutes-centers-offices/NCI</a:t>
            </a:r>
            <a:r>
              <a:rPr lang="en-US" sz="1600">
                <a:solidFill>
                  <a:srgbClr val="000000"/>
                </a:solidFill>
              </a:rPr>
              <a:t> </a:t>
            </a:r>
            <a:endParaRPr lang="en-US" sz="1600">
              <a:solidFill>
                <a:srgbClr val="000000"/>
              </a:solidFill>
              <a:latin typeface="Calibri" charset="0"/>
              <a:ea typeface="ＭＳ Ｐゴシック" charset="0"/>
            </a:endParaRPr>
          </a:p>
        </p:txBody>
      </p:sp>
      <p:pic>
        <p:nvPicPr>
          <p:cNvPr id="7" name="Picture 6">
            <a:hlinkClick r:id="rId4"/>
            <a:extLst>
              <a:ext uri="{FF2B5EF4-FFF2-40B4-BE49-F238E27FC236}">
                <a16:creationId xmlns:a16="http://schemas.microsoft.com/office/drawing/2014/main" id="{02E09BA9-5CAA-F46D-FBCD-F59072E8B6AE}"/>
              </a:ext>
            </a:extLst>
          </p:cNvPr>
          <p:cNvPicPr>
            <a:picLocks noChangeAspect="1"/>
          </p:cNvPicPr>
          <p:nvPr/>
        </p:nvPicPr>
        <p:blipFill>
          <a:blip r:embed="rId5">
            <a:duotone>
              <a:schemeClr val="accent4">
                <a:shade val="45000"/>
                <a:satMod val="135000"/>
              </a:schemeClr>
              <a:prstClr val="white"/>
            </a:duotone>
          </a:blip>
          <a:srcRect/>
          <a:stretch/>
        </p:blipFill>
        <p:spPr>
          <a:xfrm>
            <a:off x="9193600" y="4165826"/>
            <a:ext cx="1808429" cy="1808429"/>
          </a:xfrm>
          <a:prstGeom prst="rect">
            <a:avLst/>
          </a:prstGeom>
        </p:spPr>
      </p:pic>
      <p:sp>
        <p:nvSpPr>
          <p:cNvPr id="3" name="Rectangle 2">
            <a:extLst>
              <a:ext uri="{FF2B5EF4-FFF2-40B4-BE49-F238E27FC236}">
                <a16:creationId xmlns:a16="http://schemas.microsoft.com/office/drawing/2014/main" id="{E4FC0FD9-A385-DCDE-26C3-C5A12467DC32}"/>
              </a:ext>
            </a:extLst>
          </p:cNvPr>
          <p:cNvSpPr/>
          <p:nvPr/>
        </p:nvSpPr>
        <p:spPr>
          <a:xfrm>
            <a:off x="790575" y="3048000"/>
            <a:ext cx="7105650" cy="447675"/>
          </a:xfrm>
          <a:prstGeom prst="rect">
            <a:avLst/>
          </a:prstGeom>
          <a:noFill/>
          <a:ln w="57150">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200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FD64-734A-6A4F-FBBE-8997543B58E3}"/>
              </a:ext>
            </a:extLst>
          </p:cNvPr>
          <p:cNvPicPr>
            <a:picLocks noChangeAspect="1"/>
          </p:cNvPicPr>
          <p:nvPr/>
        </p:nvPicPr>
        <p:blipFill>
          <a:blip r:embed="rId2"/>
          <a:stretch>
            <a:fillRect/>
          </a:stretch>
        </p:blipFill>
        <p:spPr>
          <a:xfrm>
            <a:off x="2383528" y="0"/>
            <a:ext cx="7644755" cy="6858000"/>
          </a:xfrm>
          <a:prstGeom prst="rect">
            <a:avLst/>
          </a:prstGeom>
        </p:spPr>
      </p:pic>
    </p:spTree>
    <p:extLst>
      <p:ext uri="{BB962C8B-B14F-4D97-AF65-F5344CB8AC3E}">
        <p14:creationId xmlns:p14="http://schemas.microsoft.com/office/powerpoint/2010/main" val="108685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D1DD0F-C0D6-48C1-9259-E18D02F93D4C}"/>
              </a:ext>
            </a:extLst>
          </p:cNvPr>
          <p:cNvGrpSpPr/>
          <p:nvPr/>
        </p:nvGrpSpPr>
        <p:grpSpPr>
          <a:xfrm>
            <a:off x="2354345" y="381884"/>
            <a:ext cx="6587635" cy="5045254"/>
            <a:chOff x="1765759" y="286413"/>
            <a:chExt cx="4940726" cy="3783940"/>
          </a:xfrm>
        </p:grpSpPr>
        <p:sp>
          <p:nvSpPr>
            <p:cNvPr id="5" name="TextBox 4">
              <a:extLst>
                <a:ext uri="{FF2B5EF4-FFF2-40B4-BE49-F238E27FC236}">
                  <a16:creationId xmlns:a16="http://schemas.microsoft.com/office/drawing/2014/main" id="{F81A604B-6DB5-4CD2-980D-0EA180B866B4}"/>
                </a:ext>
              </a:extLst>
            </p:cNvPr>
            <p:cNvSpPr txBox="1"/>
            <p:nvPr/>
          </p:nvSpPr>
          <p:spPr>
            <a:xfrm>
              <a:off x="1765759" y="286413"/>
              <a:ext cx="4940726" cy="1392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77">
                <a:spcAft>
                  <a:spcPts val="800"/>
                </a:spcAft>
                <a:defRPr/>
              </a:pPr>
              <a:r>
                <a:rPr lang="en-US" sz="3600" b="1" dirty="0">
                  <a:solidFill>
                    <a:srgbClr val="000000"/>
                  </a:solidFill>
                  <a:latin typeface="Papyrus"/>
                  <a:ea typeface="ＭＳ Ｐゴシック" charset="0"/>
                </a:rPr>
                <a:t>Thank you for your attention</a:t>
              </a:r>
            </a:p>
            <a:p>
              <a:pPr algn="ctr" defTabSz="914377">
                <a:defRPr/>
              </a:pPr>
              <a:r>
                <a:rPr lang="en-US" sz="2400" dirty="0">
                  <a:solidFill>
                    <a:srgbClr val="000000"/>
                  </a:solidFill>
                  <a:latin typeface="Calibri" panose="020F0502020204030204" pitchFamily="34" charset="0"/>
                  <a:ea typeface="ＭＳ Ｐゴシック" charset="0"/>
                  <a:cs typeface="Calibri" panose="020F0502020204030204" pitchFamily="34" charset="0"/>
                </a:rPr>
                <a:t>Email: </a:t>
              </a:r>
              <a:r>
                <a:rPr lang="pl-PL" sz="2400" dirty="0">
                  <a:hlinkClick r:id="rId3"/>
                </a:rPr>
                <a:t>NCIF99-K00@mail.nih.gov</a:t>
              </a:r>
              <a:endParaRPr lang="en-US" sz="2400" dirty="0"/>
            </a:p>
            <a:p>
              <a:pPr algn="ctr" defTabSz="914377">
                <a:defRPr/>
              </a:pPr>
              <a:r>
                <a:rPr lang="en-US" sz="2400" dirty="0">
                  <a:solidFill>
                    <a:srgbClr val="606060"/>
                  </a:solidFill>
                  <a:latin typeface="Calibri" panose="020F0502020204030204" pitchFamily="34" charset="0"/>
                  <a:ea typeface="ＭＳ Ｐゴシック" charset="0"/>
                  <a:cs typeface="Calibri" panose="020F0502020204030204" pitchFamily="34" charset="0"/>
                </a:rPr>
                <a:t> </a:t>
              </a:r>
            </a:p>
            <a:p>
              <a:pPr algn="ctr" defTabSz="914377">
                <a:defRPr/>
              </a:pPr>
              <a:r>
                <a:rPr lang="en-US" sz="2400" b="1" dirty="0">
                  <a:solidFill>
                    <a:srgbClr val="000000"/>
                  </a:solidFill>
                  <a:latin typeface="Calibri" panose="020F0502020204030204" pitchFamily="34" charset="0"/>
                  <a:ea typeface="ＭＳ Ｐゴシック" charset="0"/>
                  <a:cs typeface="Calibri" panose="020F0502020204030204" pitchFamily="34" charset="0"/>
                </a:rPr>
                <a:t>LinkedIn CCT Page: Train at NCI</a:t>
              </a:r>
            </a:p>
          </p:txBody>
        </p:sp>
        <p:sp>
          <p:nvSpPr>
            <p:cNvPr id="8" name="TextBox 7">
              <a:extLst>
                <a:ext uri="{FF2B5EF4-FFF2-40B4-BE49-F238E27FC236}">
                  <a16:creationId xmlns:a16="http://schemas.microsoft.com/office/drawing/2014/main" id="{3316ADDA-374D-4B0B-B925-819947B5AC88}"/>
                </a:ext>
              </a:extLst>
            </p:cNvPr>
            <p:cNvSpPr txBox="1"/>
            <p:nvPr/>
          </p:nvSpPr>
          <p:spPr>
            <a:xfrm>
              <a:off x="1818004" y="3162412"/>
              <a:ext cx="4836235" cy="907941"/>
            </a:xfrm>
            <a:prstGeom prst="rect">
              <a:avLst/>
            </a:prstGeom>
            <a:noFill/>
          </p:spPr>
          <p:txBody>
            <a:bodyPr wrap="square">
              <a:spAutoFit/>
            </a:bodyPr>
            <a:lstStyle/>
            <a:p>
              <a:pPr algn="ctr" defTabSz="609585" fontAlgn="base">
                <a:spcBef>
                  <a:spcPct val="0"/>
                </a:spcBef>
                <a:spcAft>
                  <a:spcPct val="0"/>
                </a:spcAft>
                <a:defRPr/>
              </a:pPr>
              <a:r>
                <a:rPr lang="en-US" sz="2400" dirty="0">
                  <a:solidFill>
                    <a:srgbClr val="000000"/>
                  </a:solidFill>
                  <a:latin typeface="Calibri" charset="0"/>
                  <a:ea typeface="ＭＳ Ｐゴシック" charset="0"/>
                </a:rPr>
                <a:t>Visit our website for more information, </a:t>
              </a:r>
            </a:p>
            <a:p>
              <a:pPr algn="ctr" defTabSz="609585" fontAlgn="base">
                <a:spcBef>
                  <a:spcPct val="0"/>
                </a:spcBef>
                <a:spcAft>
                  <a:spcPts val="800"/>
                </a:spcAft>
                <a:defRPr/>
              </a:pPr>
              <a:r>
                <a:rPr lang="en-US" sz="2400" dirty="0">
                  <a:solidFill>
                    <a:srgbClr val="000000"/>
                  </a:solidFill>
                  <a:latin typeface="Calibri" charset="0"/>
                  <a:ea typeface="ＭＳ Ｐゴシック" charset="0"/>
                </a:rPr>
                <a:t>and contact us</a:t>
              </a:r>
            </a:p>
            <a:p>
              <a:pPr algn="ctr"/>
              <a:r>
                <a:rPr lang="en-US" u="sng" dirty="0">
                  <a:hlinkClick r:id="rId4"/>
                </a:rPr>
                <a:t>cancer.gov/CCT/Funding</a:t>
              </a:r>
              <a:endParaRPr lang="en-US" dirty="0"/>
            </a:p>
          </p:txBody>
        </p:sp>
      </p:grpSp>
      <p:pic>
        <p:nvPicPr>
          <p:cNvPr id="2" name="Picture 1">
            <a:hlinkClick r:id="rId5"/>
            <a:extLst>
              <a:ext uri="{FF2B5EF4-FFF2-40B4-BE49-F238E27FC236}">
                <a16:creationId xmlns:a16="http://schemas.microsoft.com/office/drawing/2014/main" id="{DAEE14B7-36A1-A803-C828-71C21040DFB7}"/>
              </a:ext>
            </a:extLst>
          </p:cNvPr>
          <p:cNvPicPr>
            <a:picLocks noChangeAspect="1"/>
          </p:cNvPicPr>
          <p:nvPr/>
        </p:nvPicPr>
        <p:blipFill>
          <a:blip r:embed="rId6"/>
          <a:stretch>
            <a:fillRect/>
          </a:stretch>
        </p:blipFill>
        <p:spPr>
          <a:xfrm>
            <a:off x="497541" y="4104412"/>
            <a:ext cx="1676400" cy="1676400"/>
          </a:xfrm>
          <a:prstGeom prst="rect">
            <a:avLst/>
          </a:prstGeom>
        </p:spPr>
      </p:pic>
      <p:pic>
        <p:nvPicPr>
          <p:cNvPr id="6" name="Content Placeholder 8">
            <a:extLst>
              <a:ext uri="{FF2B5EF4-FFF2-40B4-BE49-F238E27FC236}">
                <a16:creationId xmlns:a16="http://schemas.microsoft.com/office/drawing/2014/main" id="{276DCB58-D772-EAD4-E3E1-E311B83F616F}"/>
              </a:ext>
            </a:extLst>
          </p:cNvPr>
          <p:cNvPicPr>
            <a:picLocks noChangeAspect="1"/>
          </p:cNvPicPr>
          <p:nvPr/>
        </p:nvPicPr>
        <p:blipFill>
          <a:blip r:embed="rId7"/>
          <a:stretch>
            <a:fillRect/>
          </a:stretch>
        </p:blipFill>
        <p:spPr>
          <a:xfrm>
            <a:off x="10060345" y="4104412"/>
            <a:ext cx="1676400" cy="1676400"/>
          </a:xfrm>
          <a:prstGeom prst="rect">
            <a:avLst/>
          </a:prstGeom>
          <a:ln>
            <a:noFill/>
          </a:ln>
          <a:effectLst/>
        </p:spPr>
      </p:pic>
      <p:sp>
        <p:nvSpPr>
          <p:cNvPr id="4" name="TextBox 3">
            <a:extLst>
              <a:ext uri="{FF2B5EF4-FFF2-40B4-BE49-F238E27FC236}">
                <a16:creationId xmlns:a16="http://schemas.microsoft.com/office/drawing/2014/main" id="{2FB81E2D-1129-C2D4-7947-3A7A7BE8EC85}"/>
              </a:ext>
            </a:extLst>
          </p:cNvPr>
          <p:cNvSpPr txBox="1"/>
          <p:nvPr/>
        </p:nvSpPr>
        <p:spPr>
          <a:xfrm>
            <a:off x="9957516" y="5780812"/>
            <a:ext cx="1882059" cy="646331"/>
          </a:xfrm>
          <a:prstGeom prst="rect">
            <a:avLst/>
          </a:prstGeom>
          <a:noFill/>
        </p:spPr>
        <p:txBody>
          <a:bodyPr wrap="square">
            <a:spAutoFit/>
          </a:bodyPr>
          <a:lstStyle/>
          <a:p>
            <a:pPr defTabSz="609585" fontAlgn="base">
              <a:spcBef>
                <a:spcPct val="0"/>
              </a:spcBef>
              <a:spcAft>
                <a:spcPct val="0"/>
              </a:spcAft>
              <a:defRPr/>
            </a:pPr>
            <a:r>
              <a:rPr lang="en-US" sz="1200" b="1" dirty="0">
                <a:solidFill>
                  <a:srgbClr val="606060"/>
                </a:solidFill>
                <a:latin typeface="Arial" panose="020B0604020202020204" pitchFamily="34" charset="0"/>
                <a:ea typeface="ＭＳ Ｐゴシック" charset="0"/>
                <a:cs typeface="Arial" panose="020B0604020202020204" pitchFamily="34" charset="0"/>
              </a:rPr>
              <a:t>Access our </a:t>
            </a:r>
            <a:r>
              <a:rPr lang="en-US" sz="1200" u="sng" dirty="0">
                <a:latin typeface="Arial" panose="020B0604020202020204" pitchFamily="34" charset="0"/>
                <a:cs typeface="Arial" panose="020B0604020202020204" pitchFamily="34" charset="0"/>
                <a:hlinkClick r:id="rId8"/>
              </a:rPr>
              <a:t>flyer for Cancer Training Funding Opportunities!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34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000DFB-AE15-4B93-9A4B-AC1BCC2B97D8}"/>
              </a:ext>
            </a:extLst>
          </p:cNvPr>
          <p:cNvPicPr>
            <a:picLocks noChangeAspect="1"/>
          </p:cNvPicPr>
          <p:nvPr/>
        </p:nvPicPr>
        <p:blipFill>
          <a:blip r:embed="rId3"/>
          <a:stretch>
            <a:fillRect/>
          </a:stretch>
        </p:blipFill>
        <p:spPr>
          <a:xfrm>
            <a:off x="338420" y="1809330"/>
            <a:ext cx="11378184" cy="3871342"/>
          </a:xfrm>
          <a:prstGeom prst="rect">
            <a:avLst/>
          </a:prstGeom>
        </p:spPr>
      </p:pic>
      <p:sp>
        <p:nvSpPr>
          <p:cNvPr id="12" name="TextBox 11">
            <a:extLst>
              <a:ext uri="{FF2B5EF4-FFF2-40B4-BE49-F238E27FC236}">
                <a16:creationId xmlns:a16="http://schemas.microsoft.com/office/drawing/2014/main" id="{70EFE665-FA65-4439-81DF-803A87F0C206}"/>
              </a:ext>
            </a:extLst>
          </p:cNvPr>
          <p:cNvSpPr txBox="1"/>
          <p:nvPr/>
        </p:nvSpPr>
        <p:spPr>
          <a:xfrm>
            <a:off x="2323173" y="584365"/>
            <a:ext cx="7545655" cy="646331"/>
          </a:xfrm>
          <a:prstGeom prst="rect">
            <a:avLst/>
          </a:prstGeom>
          <a:noFill/>
        </p:spPr>
        <p:txBody>
          <a:bodyPr wrap="none" rtlCol="0">
            <a:spAutoFit/>
          </a:bodyPr>
          <a:lstStyle/>
          <a:p>
            <a:pPr algn="ctr"/>
            <a:r>
              <a:rPr lang="en-US" sz="3600" b="1" dirty="0">
                <a:latin typeface="Arial" panose="020B0604020202020204" pitchFamily="34" charset="0"/>
                <a:cs typeface="Arial" panose="020B0604020202020204" pitchFamily="34" charset="0"/>
              </a:rPr>
              <a:t>Why Offer the F99/K00 Program?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56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72A3CC-546B-413A-A1F5-F6DF490FF011}"/>
              </a:ext>
            </a:extLst>
          </p:cNvPr>
          <p:cNvGrpSpPr/>
          <p:nvPr/>
        </p:nvGrpSpPr>
        <p:grpSpPr>
          <a:xfrm>
            <a:off x="765715" y="160016"/>
            <a:ext cx="10660569" cy="6017832"/>
            <a:chOff x="765715" y="706415"/>
            <a:chExt cx="10660569" cy="6017832"/>
          </a:xfrm>
        </p:grpSpPr>
        <p:pic>
          <p:nvPicPr>
            <p:cNvPr id="2" name="Picture 1">
              <a:extLst>
                <a:ext uri="{FF2B5EF4-FFF2-40B4-BE49-F238E27FC236}">
                  <a16:creationId xmlns:a16="http://schemas.microsoft.com/office/drawing/2014/main" id="{333368DB-A497-44D7-98CF-A9E44187E7C3}"/>
                </a:ext>
              </a:extLst>
            </p:cNvPr>
            <p:cNvPicPr>
              <a:picLocks noChangeAspect="1"/>
            </p:cNvPicPr>
            <p:nvPr/>
          </p:nvPicPr>
          <p:blipFill>
            <a:blip r:embed="rId3"/>
            <a:stretch>
              <a:fillRect/>
            </a:stretch>
          </p:blipFill>
          <p:spPr>
            <a:xfrm>
              <a:off x="765715" y="706415"/>
              <a:ext cx="10660569" cy="6017832"/>
            </a:xfrm>
            <a:prstGeom prst="rect">
              <a:avLst/>
            </a:prstGeom>
          </p:spPr>
        </p:pic>
        <p:sp>
          <p:nvSpPr>
            <p:cNvPr id="4" name="Flowchart: Process 3">
              <a:extLst>
                <a:ext uri="{FF2B5EF4-FFF2-40B4-BE49-F238E27FC236}">
                  <a16:creationId xmlns:a16="http://schemas.microsoft.com/office/drawing/2014/main" id="{325C7F41-F20F-4FB9-AD03-0689A95461C2}"/>
                </a:ext>
              </a:extLst>
            </p:cNvPr>
            <p:cNvSpPr/>
            <p:nvPr/>
          </p:nvSpPr>
          <p:spPr>
            <a:xfrm>
              <a:off x="981307" y="6311585"/>
              <a:ext cx="2341756" cy="33064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 name="TextBox 2">
            <a:extLst>
              <a:ext uri="{FF2B5EF4-FFF2-40B4-BE49-F238E27FC236}">
                <a16:creationId xmlns:a16="http://schemas.microsoft.com/office/drawing/2014/main" id="{B32A460A-649A-4B16-8685-87CD0D5461A3}"/>
              </a:ext>
            </a:extLst>
          </p:cNvPr>
          <p:cNvSpPr txBox="1"/>
          <p:nvPr/>
        </p:nvSpPr>
        <p:spPr>
          <a:xfrm>
            <a:off x="2695069" y="637175"/>
            <a:ext cx="6878806"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The F99/K00 is a New Pathway</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00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4B4B75-29D6-4AC6-87D6-8150D62B626E}"/>
              </a:ext>
            </a:extLst>
          </p:cNvPr>
          <p:cNvSpPr txBox="1"/>
          <p:nvPr/>
        </p:nvSpPr>
        <p:spPr>
          <a:xfrm>
            <a:off x="3402405" y="459414"/>
            <a:ext cx="538719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Purpose of the F99/K00</a:t>
            </a:r>
          </a:p>
        </p:txBody>
      </p:sp>
      <p:sp>
        <p:nvSpPr>
          <p:cNvPr id="3" name="TextBox 2">
            <a:extLst>
              <a:ext uri="{FF2B5EF4-FFF2-40B4-BE49-F238E27FC236}">
                <a16:creationId xmlns:a16="http://schemas.microsoft.com/office/drawing/2014/main" id="{CA523D97-C75B-431E-ACEC-CB53B3744480}"/>
              </a:ext>
            </a:extLst>
          </p:cNvPr>
          <p:cNvSpPr txBox="1"/>
          <p:nvPr/>
        </p:nvSpPr>
        <p:spPr>
          <a:xfrm>
            <a:off x="531214" y="1363264"/>
            <a:ext cx="1007840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Show that a cancer research career is rewarding, valuable, and viable </a:t>
            </a:r>
          </a:p>
        </p:txBody>
      </p:sp>
      <p:sp>
        <p:nvSpPr>
          <p:cNvPr id="4" name="TextBox 3">
            <a:extLst>
              <a:ext uri="{FF2B5EF4-FFF2-40B4-BE49-F238E27FC236}">
                <a16:creationId xmlns:a16="http://schemas.microsoft.com/office/drawing/2014/main" id="{4AC69B97-00BC-4677-97A6-4601C23482CE}"/>
              </a:ext>
            </a:extLst>
          </p:cNvPr>
          <p:cNvSpPr txBox="1"/>
          <p:nvPr/>
        </p:nvSpPr>
        <p:spPr>
          <a:xfrm>
            <a:off x="967151" y="1939060"/>
            <a:ext cx="7923964"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Identify the most promising doctoral research students</a:t>
            </a:r>
          </a:p>
        </p:txBody>
      </p:sp>
      <p:sp>
        <p:nvSpPr>
          <p:cNvPr id="5" name="TextBox 4">
            <a:extLst>
              <a:ext uri="{FF2B5EF4-FFF2-40B4-BE49-F238E27FC236}">
                <a16:creationId xmlns:a16="http://schemas.microsoft.com/office/drawing/2014/main" id="{FC3A052D-90A9-41F4-A419-71D5AF819AC9}"/>
              </a:ext>
            </a:extLst>
          </p:cNvPr>
          <p:cNvSpPr txBox="1"/>
          <p:nvPr/>
        </p:nvSpPr>
        <p:spPr>
          <a:xfrm>
            <a:off x="967151" y="2514856"/>
            <a:ext cx="803938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Engage and retain them in cancer research community </a:t>
            </a:r>
          </a:p>
        </p:txBody>
      </p:sp>
      <p:sp>
        <p:nvSpPr>
          <p:cNvPr id="6" name="TextBox 5">
            <a:extLst>
              <a:ext uri="{FF2B5EF4-FFF2-40B4-BE49-F238E27FC236}">
                <a16:creationId xmlns:a16="http://schemas.microsoft.com/office/drawing/2014/main" id="{8B91F482-CE89-4AD7-9463-A90A44DF5B2C}"/>
              </a:ext>
            </a:extLst>
          </p:cNvPr>
          <p:cNvSpPr txBox="1"/>
          <p:nvPr/>
        </p:nvSpPr>
        <p:spPr>
          <a:xfrm>
            <a:off x="967151" y="3090652"/>
            <a:ext cx="1016336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Facilitate their joining top laboratories of their choice in the cancer field </a:t>
            </a:r>
          </a:p>
        </p:txBody>
      </p:sp>
      <p:sp>
        <p:nvSpPr>
          <p:cNvPr id="7" name="TextBox 6">
            <a:extLst>
              <a:ext uri="{FF2B5EF4-FFF2-40B4-BE49-F238E27FC236}">
                <a16:creationId xmlns:a16="http://schemas.microsoft.com/office/drawing/2014/main" id="{DAA75EA9-9338-4809-9001-7CE2D144FDC1}"/>
              </a:ext>
            </a:extLst>
          </p:cNvPr>
          <p:cNvSpPr txBox="1"/>
          <p:nvPr/>
        </p:nvSpPr>
        <p:spPr>
          <a:xfrm>
            <a:off x="967151" y="3666448"/>
            <a:ext cx="5676554"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Position trainees for </a:t>
            </a:r>
            <a:r>
              <a:rPr lang="en-US" sz="2400" dirty="0">
                <a:solidFill>
                  <a:srgbClr val="000000"/>
                </a:solidFill>
                <a:latin typeface="Arial" panose="020B0604020202020204" pitchFamily="34" charset="0"/>
                <a:cs typeface="Arial" panose="020B0604020202020204" pitchFamily="34" charset="0"/>
              </a:rPr>
              <a:t>other NIH awards</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7C3AA88-4324-4F0C-85E2-9A74B3A0F45A}"/>
              </a:ext>
            </a:extLst>
          </p:cNvPr>
          <p:cNvSpPr txBox="1"/>
          <p:nvPr/>
        </p:nvSpPr>
        <p:spPr>
          <a:xfrm>
            <a:off x="531214" y="4242244"/>
            <a:ext cx="1112957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Establish a dual-phase transition award for late-stage graduate students to transition to postdoctoral studies </a:t>
            </a:r>
          </a:p>
        </p:txBody>
      </p:sp>
      <p:pic>
        <p:nvPicPr>
          <p:cNvPr id="9" name="Picture 8">
            <a:extLst>
              <a:ext uri="{FF2B5EF4-FFF2-40B4-BE49-F238E27FC236}">
                <a16:creationId xmlns:a16="http://schemas.microsoft.com/office/drawing/2014/main" id="{08592C23-5DE0-4E97-B20B-5B994654B034}"/>
              </a:ext>
            </a:extLst>
          </p:cNvPr>
          <p:cNvPicPr>
            <a:picLocks noChangeAspect="1"/>
          </p:cNvPicPr>
          <p:nvPr/>
        </p:nvPicPr>
        <p:blipFill>
          <a:blip r:embed="rId3"/>
          <a:stretch>
            <a:fillRect/>
          </a:stretch>
        </p:blipFill>
        <p:spPr>
          <a:xfrm>
            <a:off x="0" y="5187369"/>
            <a:ext cx="12192000" cy="1119170"/>
          </a:xfrm>
          <a:prstGeom prst="rect">
            <a:avLst/>
          </a:prstGeom>
        </p:spPr>
      </p:pic>
      <p:grpSp>
        <p:nvGrpSpPr>
          <p:cNvPr id="10" name="Group 9">
            <a:extLst>
              <a:ext uri="{FF2B5EF4-FFF2-40B4-BE49-F238E27FC236}">
                <a16:creationId xmlns:a16="http://schemas.microsoft.com/office/drawing/2014/main" id="{4314574C-CCFC-A104-B614-36DE4E67D224}"/>
              </a:ext>
            </a:extLst>
          </p:cNvPr>
          <p:cNvGrpSpPr/>
          <p:nvPr/>
        </p:nvGrpSpPr>
        <p:grpSpPr>
          <a:xfrm>
            <a:off x="0" y="5239051"/>
            <a:ext cx="12192000" cy="1119170"/>
            <a:chOff x="0" y="5239051"/>
            <a:chExt cx="12192000" cy="1119170"/>
          </a:xfrm>
        </p:grpSpPr>
        <p:pic>
          <p:nvPicPr>
            <p:cNvPr id="11" name="Picture 10">
              <a:extLst>
                <a:ext uri="{FF2B5EF4-FFF2-40B4-BE49-F238E27FC236}">
                  <a16:creationId xmlns:a16="http://schemas.microsoft.com/office/drawing/2014/main" id="{0D26319C-C6D2-1260-1CB3-610B29F66449}"/>
                </a:ext>
              </a:extLst>
            </p:cNvPr>
            <p:cNvPicPr>
              <a:picLocks noChangeAspect="1"/>
            </p:cNvPicPr>
            <p:nvPr/>
          </p:nvPicPr>
          <p:blipFill>
            <a:blip r:embed="rId3"/>
            <a:stretch>
              <a:fillRect/>
            </a:stretch>
          </p:blipFill>
          <p:spPr>
            <a:xfrm>
              <a:off x="0" y="5239051"/>
              <a:ext cx="12192000" cy="1119170"/>
            </a:xfrm>
            <a:prstGeom prst="rect">
              <a:avLst/>
            </a:prstGeom>
          </p:spPr>
        </p:pic>
        <p:sp>
          <p:nvSpPr>
            <p:cNvPr id="12" name="Arrow: Chevron 11">
              <a:extLst>
                <a:ext uri="{FF2B5EF4-FFF2-40B4-BE49-F238E27FC236}">
                  <a16:creationId xmlns:a16="http://schemas.microsoft.com/office/drawing/2014/main" id="{BA97B59B-1A7F-506A-60E7-A3972A210A13}"/>
                </a:ext>
              </a:extLst>
            </p:cNvPr>
            <p:cNvSpPr/>
            <p:nvPr/>
          </p:nvSpPr>
          <p:spPr>
            <a:xfrm>
              <a:off x="0" y="5351489"/>
              <a:ext cx="3522689" cy="869429"/>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b="1">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D3E6328-C884-304C-E430-63930E24F67D}"/>
                </a:ext>
              </a:extLst>
            </p:cNvPr>
            <p:cNvSpPr txBox="1"/>
            <p:nvPr/>
          </p:nvSpPr>
          <p:spPr>
            <a:xfrm>
              <a:off x="743624" y="5444693"/>
              <a:ext cx="2035441"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1-2 y From Graduation</a:t>
              </a:r>
            </a:p>
          </p:txBody>
        </p:sp>
      </p:grpSp>
      <p:grpSp>
        <p:nvGrpSpPr>
          <p:cNvPr id="17" name="Group 16">
            <a:extLst>
              <a:ext uri="{FF2B5EF4-FFF2-40B4-BE49-F238E27FC236}">
                <a16:creationId xmlns:a16="http://schemas.microsoft.com/office/drawing/2014/main" id="{E778AD2C-2C83-74C1-8A7D-1D44F1543F81}"/>
              </a:ext>
            </a:extLst>
          </p:cNvPr>
          <p:cNvGrpSpPr/>
          <p:nvPr/>
        </p:nvGrpSpPr>
        <p:grpSpPr>
          <a:xfrm>
            <a:off x="9471287" y="5352477"/>
            <a:ext cx="2720713" cy="869429"/>
            <a:chOff x="9471287" y="5312721"/>
            <a:chExt cx="2720713" cy="869429"/>
          </a:xfrm>
        </p:grpSpPr>
        <p:sp>
          <p:nvSpPr>
            <p:cNvPr id="14" name="Arrow: Chevron 13">
              <a:extLst>
                <a:ext uri="{FF2B5EF4-FFF2-40B4-BE49-F238E27FC236}">
                  <a16:creationId xmlns:a16="http://schemas.microsoft.com/office/drawing/2014/main" id="{861C9A76-9699-DA32-B3BF-07187246191B}"/>
                </a:ext>
              </a:extLst>
            </p:cNvPr>
            <p:cNvSpPr/>
            <p:nvPr/>
          </p:nvSpPr>
          <p:spPr>
            <a:xfrm>
              <a:off x="9471287" y="5312721"/>
              <a:ext cx="2720713" cy="869429"/>
            </a:xfrm>
            <a:prstGeom prst="chevron">
              <a:avLst/>
            </a:prstGeom>
            <a:solidFill>
              <a:srgbClr val="9900CC"/>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highlight>
                  <a:srgbClr val="CC66FF"/>
                </a:highlight>
              </a:endParaRPr>
            </a:p>
          </p:txBody>
        </p:sp>
        <p:sp>
          <p:nvSpPr>
            <p:cNvPr id="15" name="TextBox 14">
              <a:extLst>
                <a:ext uri="{FF2B5EF4-FFF2-40B4-BE49-F238E27FC236}">
                  <a16:creationId xmlns:a16="http://schemas.microsoft.com/office/drawing/2014/main" id="{7BF80393-2FA9-2F9E-D081-BDCADDC8AC3C}"/>
                </a:ext>
              </a:extLst>
            </p:cNvPr>
            <p:cNvSpPr txBox="1"/>
            <p:nvPr/>
          </p:nvSpPr>
          <p:spPr>
            <a:xfrm>
              <a:off x="9953860" y="5393492"/>
              <a:ext cx="1755567"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other NIH awards</a:t>
              </a:r>
              <a:endParaRPr lang="en-US" sz="2000" b="1" dirty="0">
                <a:solidFill>
                  <a:schemeClr val="bg1"/>
                </a:solidFill>
              </a:endParaRPr>
            </a:p>
          </p:txBody>
        </p:sp>
      </p:grpSp>
    </p:spTree>
    <p:extLst>
      <p:ext uri="{BB962C8B-B14F-4D97-AF65-F5344CB8AC3E}">
        <p14:creationId xmlns:p14="http://schemas.microsoft.com/office/powerpoint/2010/main" val="179838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1ED5E6-DF57-4F54-B95B-A57158B1AE4B}"/>
              </a:ext>
            </a:extLst>
          </p:cNvPr>
          <p:cNvSpPr/>
          <p:nvPr/>
        </p:nvSpPr>
        <p:spPr>
          <a:xfrm>
            <a:off x="603805" y="4661896"/>
            <a:ext cx="9664908" cy="46166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Funding for the F99 phase will not be extended beyond 2 years</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E7175A-8336-444E-B3AF-E90715DEFDB8}"/>
              </a:ext>
            </a:extLst>
          </p:cNvPr>
          <p:cNvSpPr txBox="1"/>
          <p:nvPr/>
        </p:nvSpPr>
        <p:spPr>
          <a:xfrm flipH="1">
            <a:off x="603805" y="1468753"/>
            <a:ext cx="418116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Dual-phase Funding:</a:t>
            </a:r>
          </a:p>
        </p:txBody>
      </p:sp>
      <p:sp>
        <p:nvSpPr>
          <p:cNvPr id="4" name="TextBox 3">
            <a:extLst>
              <a:ext uri="{FF2B5EF4-FFF2-40B4-BE49-F238E27FC236}">
                <a16:creationId xmlns:a16="http://schemas.microsoft.com/office/drawing/2014/main" id="{1662B0D5-323A-4079-AFC9-AC1C19C52F5F}"/>
              </a:ext>
            </a:extLst>
          </p:cNvPr>
          <p:cNvSpPr txBox="1"/>
          <p:nvPr/>
        </p:nvSpPr>
        <p:spPr>
          <a:xfrm flipH="1">
            <a:off x="1006138" y="2082760"/>
            <a:ext cx="10816893"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1-2 years of support for completing </a:t>
            </a:r>
            <a:r>
              <a:rPr lang="en-US" sz="2400" dirty="0">
                <a:latin typeface="Arial" panose="020B0604020202020204" pitchFamily="34" charset="0"/>
                <a:cs typeface="Arial" panose="020B0604020202020204" pitchFamily="34" charset="0"/>
              </a:rPr>
              <a:t>dissertation research training </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F99</a:t>
            </a:r>
            <a:r>
              <a:rPr lang="en-US" sz="2400" dirty="0">
                <a:solidFill>
                  <a:srgbClr val="000000"/>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4A60ECAA-8034-4648-B7AA-6FAB5B0F4496}"/>
              </a:ext>
            </a:extLst>
          </p:cNvPr>
          <p:cNvSpPr txBox="1"/>
          <p:nvPr/>
        </p:nvSpPr>
        <p:spPr>
          <a:xfrm>
            <a:off x="1006140" y="2696767"/>
            <a:ext cx="789992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Up to 3 years of support for postdoctoral training (</a:t>
            </a:r>
            <a:r>
              <a:rPr lang="en-US" sz="2400" b="1" dirty="0">
                <a:solidFill>
                  <a:srgbClr val="000000"/>
                </a:solidFill>
                <a:latin typeface="Arial" panose="020B0604020202020204" pitchFamily="34" charset="0"/>
                <a:cs typeface="Arial" panose="020B0604020202020204" pitchFamily="34" charset="0"/>
              </a:rPr>
              <a:t>K00</a:t>
            </a:r>
            <a:r>
              <a:rPr lang="en-US" sz="2400" dirty="0">
                <a:solidFill>
                  <a:srgbClr val="00000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9B3FE328-287C-4000-A822-2ABC8A69BECF}"/>
              </a:ext>
            </a:extLst>
          </p:cNvPr>
          <p:cNvSpPr txBox="1"/>
          <p:nvPr/>
        </p:nvSpPr>
        <p:spPr>
          <a:xfrm>
            <a:off x="603805" y="3310774"/>
            <a:ext cx="7734040" cy="584775"/>
          </a:xfrm>
          <a:prstGeom prst="rect">
            <a:avLst/>
          </a:prstGeom>
          <a:noFill/>
        </p:spPr>
        <p:txBody>
          <a:bodyPr wrap="none" rtlCol="0">
            <a:spAutoFit/>
          </a:bodyPr>
          <a:lstStyle/>
          <a:p>
            <a:r>
              <a:rPr lang="en-US" sz="3200" dirty="0">
                <a:solidFill>
                  <a:srgbClr val="C10000"/>
                </a:solidFill>
                <a:latin typeface="Arial" panose="020B0604020202020204" pitchFamily="34" charset="0"/>
                <a:cs typeface="Arial" panose="020B0604020202020204" pitchFamily="34" charset="0"/>
              </a:rPr>
              <a:t>*</a:t>
            </a:r>
            <a:r>
              <a:rPr lang="en-US" sz="2400" dirty="0">
                <a:solidFill>
                  <a:srgbClr val="C10000"/>
                </a:solidFill>
                <a:latin typeface="Arial" panose="020B0604020202020204" pitchFamily="34" charset="0"/>
                <a:cs typeface="Arial" panose="020B0604020202020204" pitchFamily="34" charset="0"/>
              </a:rPr>
              <a:t> The two phases are intended to be continuous in time</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982D914-7C15-4D7E-AC1D-94FF96B3C029}"/>
              </a:ext>
            </a:extLst>
          </p:cNvPr>
          <p:cNvSpPr txBox="1"/>
          <p:nvPr/>
        </p:nvSpPr>
        <p:spPr>
          <a:xfrm>
            <a:off x="603805" y="4047891"/>
            <a:ext cx="773782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Transition when the dissertation research is complete</a:t>
            </a:r>
          </a:p>
        </p:txBody>
      </p:sp>
      <p:sp>
        <p:nvSpPr>
          <p:cNvPr id="9" name="TextBox 8">
            <a:extLst>
              <a:ext uri="{FF2B5EF4-FFF2-40B4-BE49-F238E27FC236}">
                <a16:creationId xmlns:a16="http://schemas.microsoft.com/office/drawing/2014/main" id="{11D4DD0D-9F54-46D6-B00A-08508217BBC9}"/>
              </a:ext>
            </a:extLst>
          </p:cNvPr>
          <p:cNvSpPr txBox="1"/>
          <p:nvPr/>
        </p:nvSpPr>
        <p:spPr>
          <a:xfrm>
            <a:off x="5118810" y="499738"/>
            <a:ext cx="1954381"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F99/K00</a:t>
            </a:r>
          </a:p>
        </p:txBody>
      </p:sp>
      <p:grpSp>
        <p:nvGrpSpPr>
          <p:cNvPr id="12" name="Group 11">
            <a:extLst>
              <a:ext uri="{FF2B5EF4-FFF2-40B4-BE49-F238E27FC236}">
                <a16:creationId xmlns:a16="http://schemas.microsoft.com/office/drawing/2014/main" id="{832CC533-90A2-7CD9-CE38-42DDFB35D2FB}"/>
              </a:ext>
            </a:extLst>
          </p:cNvPr>
          <p:cNvGrpSpPr/>
          <p:nvPr/>
        </p:nvGrpSpPr>
        <p:grpSpPr>
          <a:xfrm>
            <a:off x="0" y="5239051"/>
            <a:ext cx="12192000" cy="1119170"/>
            <a:chOff x="0" y="5239051"/>
            <a:chExt cx="12192000" cy="1119170"/>
          </a:xfrm>
        </p:grpSpPr>
        <p:pic>
          <p:nvPicPr>
            <p:cNvPr id="8" name="Picture 7">
              <a:extLst>
                <a:ext uri="{FF2B5EF4-FFF2-40B4-BE49-F238E27FC236}">
                  <a16:creationId xmlns:a16="http://schemas.microsoft.com/office/drawing/2014/main" id="{A934D78C-FEA6-4742-A692-21B3F408553D}"/>
                </a:ext>
              </a:extLst>
            </p:cNvPr>
            <p:cNvPicPr>
              <a:picLocks noChangeAspect="1"/>
            </p:cNvPicPr>
            <p:nvPr/>
          </p:nvPicPr>
          <p:blipFill>
            <a:blip r:embed="rId3"/>
            <a:stretch>
              <a:fillRect/>
            </a:stretch>
          </p:blipFill>
          <p:spPr>
            <a:xfrm>
              <a:off x="0" y="5239051"/>
              <a:ext cx="12192000" cy="1119170"/>
            </a:xfrm>
            <a:prstGeom prst="rect">
              <a:avLst/>
            </a:prstGeom>
          </p:spPr>
        </p:pic>
        <p:sp>
          <p:nvSpPr>
            <p:cNvPr id="10" name="Arrow: Chevron 9">
              <a:extLst>
                <a:ext uri="{FF2B5EF4-FFF2-40B4-BE49-F238E27FC236}">
                  <a16:creationId xmlns:a16="http://schemas.microsoft.com/office/drawing/2014/main" id="{44615FFD-B7C7-7992-8292-5E5BB49FF3ED}"/>
                </a:ext>
              </a:extLst>
            </p:cNvPr>
            <p:cNvSpPr/>
            <p:nvPr/>
          </p:nvSpPr>
          <p:spPr>
            <a:xfrm>
              <a:off x="0" y="5351489"/>
              <a:ext cx="3522689" cy="869429"/>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B34CE890-6062-E9C6-F97F-FDD55C9581DB}"/>
                </a:ext>
              </a:extLst>
            </p:cNvPr>
            <p:cNvSpPr txBox="1"/>
            <p:nvPr/>
          </p:nvSpPr>
          <p:spPr>
            <a:xfrm>
              <a:off x="959369" y="5384023"/>
              <a:ext cx="1648918" cy="830997"/>
            </a:xfrm>
            <a:prstGeom prst="rect">
              <a:avLst/>
            </a:prstGeom>
            <a:noFill/>
          </p:spPr>
          <p:txBody>
            <a:bodyPr wrap="square" rtlCol="0">
              <a:spAutoFit/>
            </a:bodyPr>
            <a:lstStyle/>
            <a:p>
              <a:r>
                <a:rPr lang="en-US" sz="2400" b="1" dirty="0"/>
                <a:t>1-2 y from graduation</a:t>
              </a:r>
            </a:p>
          </p:txBody>
        </p:sp>
      </p:grpSp>
      <p:grpSp>
        <p:nvGrpSpPr>
          <p:cNvPr id="13" name="Group 12">
            <a:extLst>
              <a:ext uri="{FF2B5EF4-FFF2-40B4-BE49-F238E27FC236}">
                <a16:creationId xmlns:a16="http://schemas.microsoft.com/office/drawing/2014/main" id="{CBA83DC2-D722-1D85-731F-49CC145394AC}"/>
              </a:ext>
            </a:extLst>
          </p:cNvPr>
          <p:cNvGrpSpPr/>
          <p:nvPr/>
        </p:nvGrpSpPr>
        <p:grpSpPr>
          <a:xfrm>
            <a:off x="9471287" y="5352477"/>
            <a:ext cx="2720713" cy="869429"/>
            <a:chOff x="9471287" y="5312721"/>
            <a:chExt cx="2720713" cy="869429"/>
          </a:xfrm>
        </p:grpSpPr>
        <p:sp>
          <p:nvSpPr>
            <p:cNvPr id="14" name="Arrow: Chevron 13">
              <a:extLst>
                <a:ext uri="{FF2B5EF4-FFF2-40B4-BE49-F238E27FC236}">
                  <a16:creationId xmlns:a16="http://schemas.microsoft.com/office/drawing/2014/main" id="{0A3BB26D-710E-CDEB-53B5-7F86E06ECB61}"/>
                </a:ext>
              </a:extLst>
            </p:cNvPr>
            <p:cNvSpPr/>
            <p:nvPr/>
          </p:nvSpPr>
          <p:spPr>
            <a:xfrm>
              <a:off x="9471287" y="5312721"/>
              <a:ext cx="2720713" cy="869429"/>
            </a:xfrm>
            <a:prstGeom prst="chevron">
              <a:avLst/>
            </a:prstGeom>
            <a:solidFill>
              <a:srgbClr val="9900CC"/>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highlight>
                  <a:srgbClr val="CC66FF"/>
                </a:highlight>
              </a:endParaRPr>
            </a:p>
          </p:txBody>
        </p:sp>
        <p:sp>
          <p:nvSpPr>
            <p:cNvPr id="15" name="TextBox 14">
              <a:extLst>
                <a:ext uri="{FF2B5EF4-FFF2-40B4-BE49-F238E27FC236}">
                  <a16:creationId xmlns:a16="http://schemas.microsoft.com/office/drawing/2014/main" id="{645B9392-56B3-1C54-A2B3-B23F312418D4}"/>
                </a:ext>
              </a:extLst>
            </p:cNvPr>
            <p:cNvSpPr txBox="1"/>
            <p:nvPr/>
          </p:nvSpPr>
          <p:spPr>
            <a:xfrm>
              <a:off x="9953860" y="5393492"/>
              <a:ext cx="1755567"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other NIH awards</a:t>
              </a:r>
              <a:endParaRPr lang="en-US" sz="2000" b="1" dirty="0">
                <a:solidFill>
                  <a:schemeClr val="bg1"/>
                </a:solidFill>
              </a:endParaRPr>
            </a:p>
          </p:txBody>
        </p:sp>
      </p:grpSp>
      <p:sp>
        <p:nvSpPr>
          <p:cNvPr id="16" name="Arrow: Chevron 15">
            <a:extLst>
              <a:ext uri="{FF2B5EF4-FFF2-40B4-BE49-F238E27FC236}">
                <a16:creationId xmlns:a16="http://schemas.microsoft.com/office/drawing/2014/main" id="{7DB4679A-A77A-0DA9-3A57-3BDCD8213C64}"/>
              </a:ext>
            </a:extLst>
          </p:cNvPr>
          <p:cNvSpPr/>
          <p:nvPr/>
        </p:nvSpPr>
        <p:spPr>
          <a:xfrm>
            <a:off x="0" y="5351489"/>
            <a:ext cx="3522689" cy="869429"/>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b="1">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A730A7B-B48F-5682-AD04-9E03A66F1AB6}"/>
              </a:ext>
            </a:extLst>
          </p:cNvPr>
          <p:cNvSpPr txBox="1"/>
          <p:nvPr/>
        </p:nvSpPr>
        <p:spPr>
          <a:xfrm>
            <a:off x="743624" y="5444693"/>
            <a:ext cx="2035441"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1-2 y From Graduation</a:t>
            </a:r>
          </a:p>
        </p:txBody>
      </p:sp>
    </p:spTree>
    <p:extLst>
      <p:ext uri="{BB962C8B-B14F-4D97-AF65-F5344CB8AC3E}">
        <p14:creationId xmlns:p14="http://schemas.microsoft.com/office/powerpoint/2010/main" val="228709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3A39-80BE-61C4-41CB-6F5E81BEE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059C0-9B1B-9E6E-2798-9B4A64AD553F}"/>
              </a:ext>
            </a:extLst>
          </p:cNvPr>
          <p:cNvSpPr>
            <a:spLocks noGrp="1"/>
          </p:cNvSpPr>
          <p:nvPr>
            <p:ph type="title"/>
          </p:nvPr>
        </p:nvSpPr>
        <p:spPr>
          <a:xfrm>
            <a:off x="448524" y="137160"/>
            <a:ext cx="11294953" cy="576285"/>
          </a:xfrm>
        </p:spPr>
        <p:txBody>
          <a:bodyPr wrap="square" anchor="b">
            <a:noAutofit/>
          </a:bodyPr>
          <a:lstStyle/>
          <a:p>
            <a:pPr algn="ctr"/>
            <a:r>
              <a:rPr lang="en-US" dirty="0">
                <a:solidFill>
                  <a:srgbClr val="02070A"/>
                </a:solidFill>
                <a:latin typeface="+mn-lt"/>
              </a:rPr>
              <a:t>Parent F99/K00</a:t>
            </a:r>
            <a:r>
              <a:rPr lang="en-US" i="1" dirty="0">
                <a:solidFill>
                  <a:srgbClr val="02070A"/>
                </a:solidFill>
                <a:latin typeface="+mn-lt"/>
              </a:rPr>
              <a:t> PA-27-037 </a:t>
            </a:r>
            <a:r>
              <a:rPr lang="en-US" b="1" i="1" dirty="0">
                <a:solidFill>
                  <a:srgbClr val="02070A"/>
                </a:solidFill>
                <a:latin typeface="+mn-lt"/>
              </a:rPr>
              <a:t>Key Changes</a:t>
            </a:r>
          </a:p>
        </p:txBody>
      </p:sp>
      <p:graphicFrame>
        <p:nvGraphicFramePr>
          <p:cNvPr id="5" name="Content Placeholder 4">
            <a:extLst>
              <a:ext uri="{FF2B5EF4-FFF2-40B4-BE49-F238E27FC236}">
                <a16:creationId xmlns:a16="http://schemas.microsoft.com/office/drawing/2014/main" id="{4F07DC19-5800-2570-2146-173033FA3602}"/>
              </a:ext>
            </a:extLst>
          </p:cNvPr>
          <p:cNvGraphicFramePr>
            <a:graphicFrameLocks noGrp="1"/>
          </p:cNvGraphicFramePr>
          <p:nvPr>
            <p:ph sz="quarter" idx="11"/>
            <p:extLst>
              <p:ext uri="{D42A27DB-BD31-4B8C-83A1-F6EECF244321}">
                <p14:modId xmlns:p14="http://schemas.microsoft.com/office/powerpoint/2010/main" val="1203157470"/>
              </p:ext>
            </p:extLst>
          </p:nvPr>
        </p:nvGraphicFramePr>
        <p:xfrm>
          <a:off x="66681" y="947012"/>
          <a:ext cx="12058638" cy="5361092"/>
        </p:xfrm>
        <a:graphic>
          <a:graphicData uri="http://schemas.openxmlformats.org/drawingml/2006/table">
            <a:tbl>
              <a:tblPr firstRow="1" bandRow="1">
                <a:tableStyleId>{00A15C55-8517-42AA-B614-E9B94910E393}</a:tableStyleId>
              </a:tblPr>
              <a:tblGrid>
                <a:gridCol w="4901483">
                  <a:extLst>
                    <a:ext uri="{9D8B030D-6E8A-4147-A177-3AD203B41FA5}">
                      <a16:colId xmlns:a16="http://schemas.microsoft.com/office/drawing/2014/main" val="672127018"/>
                    </a:ext>
                  </a:extLst>
                </a:gridCol>
                <a:gridCol w="3395851">
                  <a:extLst>
                    <a:ext uri="{9D8B030D-6E8A-4147-A177-3AD203B41FA5}">
                      <a16:colId xmlns:a16="http://schemas.microsoft.com/office/drawing/2014/main" val="533725495"/>
                    </a:ext>
                  </a:extLst>
                </a:gridCol>
                <a:gridCol w="3761304">
                  <a:extLst>
                    <a:ext uri="{9D8B030D-6E8A-4147-A177-3AD203B41FA5}">
                      <a16:colId xmlns:a16="http://schemas.microsoft.com/office/drawing/2014/main" val="3571250492"/>
                    </a:ext>
                  </a:extLst>
                </a:gridCol>
              </a:tblGrid>
              <a:tr h="494453">
                <a:tc>
                  <a:txBody>
                    <a:bodyPr/>
                    <a:lstStyle/>
                    <a:p>
                      <a:r>
                        <a:rPr lang="en-US" sz="1900"/>
                        <a:t>Category</a:t>
                      </a:r>
                    </a:p>
                  </a:txBody>
                  <a:tcPr marL="121920" marR="121920" marT="60960" marB="60960"/>
                </a:tc>
                <a:tc>
                  <a:txBody>
                    <a:bodyPr/>
                    <a:lstStyle/>
                    <a:p>
                      <a:r>
                        <a:rPr lang="en-US" sz="1900"/>
                        <a:t>Former NCI F99/K00 NOFO</a:t>
                      </a:r>
                    </a:p>
                  </a:txBody>
                  <a:tcPr marL="121920" marR="121920" marT="60960" marB="60960"/>
                </a:tc>
                <a:tc>
                  <a:txBody>
                    <a:bodyPr/>
                    <a:lstStyle/>
                    <a:p>
                      <a:r>
                        <a:rPr lang="en-US" sz="1900"/>
                        <a:t>New NIH Parent F99/K00 NOFO</a:t>
                      </a:r>
                    </a:p>
                  </a:txBody>
                  <a:tcPr marL="121920" marR="121920" marT="60960" marB="60960"/>
                </a:tc>
                <a:extLst>
                  <a:ext uri="{0D108BD9-81ED-4DB2-BD59-A6C34878D82A}">
                    <a16:rowId xmlns:a16="http://schemas.microsoft.com/office/drawing/2014/main" val="493964684"/>
                  </a:ext>
                </a:extLst>
              </a:tr>
              <a:tr h="494453">
                <a:tc>
                  <a:txBody>
                    <a:bodyPr/>
                    <a:lstStyle/>
                    <a:p>
                      <a:r>
                        <a:rPr lang="en-US" sz="1900">
                          <a:solidFill>
                            <a:srgbClr val="000000"/>
                          </a:solidFill>
                        </a:rPr>
                        <a:t>Application deadlines</a:t>
                      </a:r>
                    </a:p>
                  </a:txBody>
                  <a:tcPr marL="121920" marR="121920" marT="60960" marB="60960"/>
                </a:tc>
                <a:tc>
                  <a:txBody>
                    <a:bodyPr/>
                    <a:lstStyle/>
                    <a:p>
                      <a:r>
                        <a:rPr lang="en-US" sz="1900">
                          <a:solidFill>
                            <a:srgbClr val="000000"/>
                          </a:solidFill>
                        </a:rPr>
                        <a:t>One due date per year</a:t>
                      </a:r>
                    </a:p>
                  </a:txBody>
                  <a:tcPr marL="121920" marR="121920" marT="60960" marB="60960"/>
                </a:tc>
                <a:tc>
                  <a:txBody>
                    <a:bodyPr/>
                    <a:lstStyle/>
                    <a:p>
                      <a:r>
                        <a:rPr lang="en-US" sz="1900">
                          <a:solidFill>
                            <a:srgbClr val="000000"/>
                          </a:solidFill>
                        </a:rPr>
                        <a:t>Three due dates per year</a:t>
                      </a:r>
                    </a:p>
                  </a:txBody>
                  <a:tcPr marL="121920" marR="121920" marT="60960" marB="60960"/>
                </a:tc>
                <a:extLst>
                  <a:ext uri="{0D108BD9-81ED-4DB2-BD59-A6C34878D82A}">
                    <a16:rowId xmlns:a16="http://schemas.microsoft.com/office/drawing/2014/main" val="1119908838"/>
                  </a:ext>
                </a:extLst>
              </a:tr>
              <a:tr h="690880">
                <a:tc>
                  <a:txBody>
                    <a:bodyPr/>
                    <a:lstStyle/>
                    <a:p>
                      <a:r>
                        <a:rPr lang="en-US" sz="1900">
                          <a:solidFill>
                            <a:srgbClr val="000000"/>
                          </a:solidFill>
                        </a:rPr>
                        <a:t>Number of applications per institution per due date</a:t>
                      </a:r>
                    </a:p>
                  </a:txBody>
                  <a:tcPr marL="121920" marR="121920" marT="60960" marB="60960"/>
                </a:tc>
                <a:tc>
                  <a:txBody>
                    <a:bodyPr/>
                    <a:lstStyle/>
                    <a:p>
                      <a:r>
                        <a:rPr lang="en-US" sz="1900">
                          <a:solidFill>
                            <a:srgbClr val="000000"/>
                          </a:solidFill>
                        </a:rPr>
                        <a:t>Limited to one</a:t>
                      </a:r>
                    </a:p>
                  </a:txBody>
                  <a:tcPr marL="121920" marR="121920" marT="60960" marB="60960"/>
                </a:tc>
                <a:tc>
                  <a:txBody>
                    <a:bodyPr/>
                    <a:lstStyle/>
                    <a:p>
                      <a:r>
                        <a:rPr lang="en-US" sz="1900">
                          <a:solidFill>
                            <a:srgbClr val="000000"/>
                          </a:solidFill>
                        </a:rPr>
                        <a:t>Unlimited </a:t>
                      </a:r>
                    </a:p>
                  </a:txBody>
                  <a:tcPr marL="121920" marR="121920" marT="60960" marB="60960"/>
                </a:tc>
                <a:extLst>
                  <a:ext uri="{0D108BD9-81ED-4DB2-BD59-A6C34878D82A}">
                    <a16:rowId xmlns:a16="http://schemas.microsoft.com/office/drawing/2014/main" val="609995447"/>
                  </a:ext>
                </a:extLst>
              </a:tr>
              <a:tr h="690880">
                <a:tc>
                  <a:txBody>
                    <a:bodyPr/>
                    <a:lstStyle/>
                    <a:p>
                      <a:r>
                        <a:rPr lang="en-US" sz="1900">
                          <a:solidFill>
                            <a:srgbClr val="000000"/>
                          </a:solidFill>
                        </a:rPr>
                        <a:t>Eligibility – US Citizenship or Permanent Residency</a:t>
                      </a:r>
                    </a:p>
                  </a:txBody>
                  <a:tcPr marL="121920" marR="121920" marT="60960" marB="60960"/>
                </a:tc>
                <a:tc>
                  <a:txBody>
                    <a:bodyPr/>
                    <a:lstStyle/>
                    <a:p>
                      <a:r>
                        <a:rPr lang="en-US" sz="1900">
                          <a:solidFill>
                            <a:srgbClr val="000000"/>
                          </a:solidFill>
                        </a:rPr>
                        <a:t>Not required</a:t>
                      </a:r>
                    </a:p>
                  </a:txBody>
                  <a:tcPr marL="121920" marR="121920" marT="60960" marB="60960"/>
                </a:tc>
                <a:tc>
                  <a:txBody>
                    <a:bodyPr/>
                    <a:lstStyle/>
                    <a:p>
                      <a:r>
                        <a:rPr lang="en-US" sz="1900">
                          <a:solidFill>
                            <a:srgbClr val="000000"/>
                          </a:solidFill>
                        </a:rPr>
                        <a:t>Required by the time of award</a:t>
                      </a:r>
                    </a:p>
                  </a:txBody>
                  <a:tcPr marL="121920" marR="121920" marT="60960" marB="60960"/>
                </a:tc>
                <a:extLst>
                  <a:ext uri="{0D108BD9-81ED-4DB2-BD59-A6C34878D82A}">
                    <a16:rowId xmlns:a16="http://schemas.microsoft.com/office/drawing/2014/main" val="2730534679"/>
                  </a:ext>
                </a:extLst>
              </a:tr>
              <a:tr h="494453">
                <a:tc>
                  <a:txBody>
                    <a:bodyPr/>
                    <a:lstStyle/>
                    <a:p>
                      <a:r>
                        <a:rPr lang="en-US" sz="1900">
                          <a:solidFill>
                            <a:srgbClr val="000000"/>
                          </a:solidFill>
                        </a:rPr>
                        <a:t>Eligibility – Institutional nomination </a:t>
                      </a:r>
                    </a:p>
                  </a:txBody>
                  <a:tcPr marL="121920" marR="121920" marT="60960" marB="60960"/>
                </a:tc>
                <a:tc>
                  <a:txBody>
                    <a:bodyPr/>
                    <a:lstStyle/>
                    <a:p>
                      <a:r>
                        <a:rPr lang="en-US" sz="1900">
                          <a:solidFill>
                            <a:srgbClr val="000000"/>
                          </a:solidFill>
                        </a:rPr>
                        <a:t>Required </a:t>
                      </a:r>
                    </a:p>
                  </a:txBody>
                  <a:tcPr marL="121920" marR="121920" marT="60960" marB="60960"/>
                </a:tc>
                <a:tc>
                  <a:txBody>
                    <a:bodyPr/>
                    <a:lstStyle/>
                    <a:p>
                      <a:r>
                        <a:rPr lang="en-US" sz="1900">
                          <a:solidFill>
                            <a:srgbClr val="000000"/>
                          </a:solidFill>
                        </a:rPr>
                        <a:t>Not required</a:t>
                      </a:r>
                    </a:p>
                  </a:txBody>
                  <a:tcPr marL="121920" marR="121920" marT="60960" marB="60960"/>
                </a:tc>
                <a:extLst>
                  <a:ext uri="{0D108BD9-81ED-4DB2-BD59-A6C34878D82A}">
                    <a16:rowId xmlns:a16="http://schemas.microsoft.com/office/drawing/2014/main" val="3807466429"/>
                  </a:ext>
                </a:extLst>
              </a:tr>
              <a:tr h="1259840">
                <a:tc>
                  <a:txBody>
                    <a:bodyPr/>
                    <a:lstStyle/>
                    <a:p>
                      <a:r>
                        <a:rPr lang="en-US" sz="1900" dirty="0">
                          <a:solidFill>
                            <a:srgbClr val="000000"/>
                          </a:solidFill>
                        </a:rPr>
                        <a:t>Eligibility – time from PhD</a:t>
                      </a:r>
                    </a:p>
                  </a:txBody>
                  <a:tcPr marL="121920" marR="121920" marT="60960" marB="60960"/>
                </a:tc>
                <a:tc>
                  <a:txBody>
                    <a:bodyPr/>
                    <a:lstStyle/>
                    <a:p>
                      <a:r>
                        <a:rPr lang="en-US" sz="1900">
                          <a:solidFill>
                            <a:srgbClr val="000000"/>
                          </a:solidFill>
                        </a:rPr>
                        <a:t>Must be in 3</a:t>
                      </a:r>
                      <a:r>
                        <a:rPr lang="en-US" sz="1900" baseline="30000">
                          <a:solidFill>
                            <a:srgbClr val="000000"/>
                          </a:solidFill>
                        </a:rPr>
                        <a:t>rd</a:t>
                      </a:r>
                      <a:r>
                        <a:rPr lang="en-US" sz="1900">
                          <a:solidFill>
                            <a:srgbClr val="000000"/>
                          </a:solidFill>
                        </a:rPr>
                        <a:t> or 4</a:t>
                      </a:r>
                      <a:r>
                        <a:rPr lang="en-US" sz="1900" baseline="30000">
                          <a:solidFill>
                            <a:srgbClr val="000000"/>
                          </a:solidFill>
                        </a:rPr>
                        <a:t>th</a:t>
                      </a:r>
                      <a:r>
                        <a:rPr lang="en-US" sz="1900">
                          <a:solidFill>
                            <a:srgbClr val="000000"/>
                          </a:solidFill>
                        </a:rPr>
                        <a:t> year of research doctoral program</a:t>
                      </a:r>
                    </a:p>
                  </a:txBody>
                  <a:tcPr marL="121920" marR="121920" marT="60960" marB="60960"/>
                </a:tc>
                <a:tc>
                  <a:txBody>
                    <a:bodyPr/>
                    <a:lstStyle/>
                    <a:p>
                      <a:r>
                        <a:rPr lang="en-US" sz="1900">
                          <a:solidFill>
                            <a:srgbClr val="000000"/>
                          </a:solidFill>
                        </a:rPr>
                        <a:t>Must have 1-2 years from the requested start date before completion of their doctoral degree</a:t>
                      </a:r>
                    </a:p>
                  </a:txBody>
                  <a:tcPr marL="121920" marR="121920" marT="60960" marB="60960"/>
                </a:tc>
                <a:extLst>
                  <a:ext uri="{0D108BD9-81ED-4DB2-BD59-A6C34878D82A}">
                    <a16:rowId xmlns:a16="http://schemas.microsoft.com/office/drawing/2014/main" val="1320104362"/>
                  </a:ext>
                </a:extLst>
              </a:tr>
              <a:tr h="494453">
                <a:tc>
                  <a:txBody>
                    <a:bodyPr/>
                    <a:lstStyle/>
                    <a:p>
                      <a:r>
                        <a:rPr lang="en-US" sz="1900" dirty="0">
                          <a:solidFill>
                            <a:srgbClr val="000000"/>
                          </a:solidFill>
                        </a:rPr>
                        <a:t>Salary Limit for K00 phase</a:t>
                      </a:r>
                    </a:p>
                  </a:txBody>
                  <a:tcPr marL="121920" marR="121920" marT="60960" marB="60960"/>
                </a:tc>
                <a:tc>
                  <a:txBody>
                    <a:bodyPr/>
                    <a:lstStyle/>
                    <a:p>
                      <a:r>
                        <a:rPr lang="en-US" sz="1900">
                          <a:solidFill>
                            <a:srgbClr val="000000"/>
                          </a:solidFill>
                        </a:rPr>
                        <a:t>Limit of $76K per year</a:t>
                      </a:r>
                    </a:p>
                  </a:txBody>
                  <a:tcPr marL="121920" marR="121920" marT="60960" marB="60960"/>
                </a:tc>
                <a:tc>
                  <a:txBody>
                    <a:bodyPr/>
                    <a:lstStyle/>
                    <a:p>
                      <a:r>
                        <a:rPr lang="en-US" sz="1900">
                          <a:solidFill>
                            <a:srgbClr val="000000"/>
                          </a:solidFill>
                        </a:rPr>
                        <a:t>Limit of $80K per year</a:t>
                      </a:r>
                    </a:p>
                  </a:txBody>
                  <a:tcPr marL="121920" marR="121920" marT="60960" marB="60960"/>
                </a:tc>
                <a:extLst>
                  <a:ext uri="{0D108BD9-81ED-4DB2-BD59-A6C34878D82A}">
                    <a16:rowId xmlns:a16="http://schemas.microsoft.com/office/drawing/2014/main" val="3929809312"/>
                  </a:ext>
                </a:extLst>
              </a:tr>
              <a:tr h="494453">
                <a:tc>
                  <a:txBody>
                    <a:bodyPr/>
                    <a:lstStyle/>
                    <a:p>
                      <a:r>
                        <a:rPr lang="en-US" sz="1900">
                          <a:solidFill>
                            <a:srgbClr val="000000"/>
                          </a:solidFill>
                        </a:rPr>
                        <a:t>K00 duration of support</a:t>
                      </a:r>
                    </a:p>
                  </a:txBody>
                  <a:tcPr marL="121920" marR="121920" marT="60960" marB="60960"/>
                </a:tc>
                <a:tc>
                  <a:txBody>
                    <a:bodyPr/>
                    <a:lstStyle/>
                    <a:p>
                      <a:r>
                        <a:rPr lang="en-US" sz="1900" dirty="0">
                          <a:solidFill>
                            <a:srgbClr val="000000"/>
                          </a:solidFill>
                        </a:rPr>
                        <a:t>Up to 4 years</a:t>
                      </a:r>
                    </a:p>
                  </a:txBody>
                  <a:tcPr marL="121920" marR="121920" marT="60960" marB="60960"/>
                </a:tc>
                <a:tc>
                  <a:txBody>
                    <a:bodyPr/>
                    <a:lstStyle/>
                    <a:p>
                      <a:r>
                        <a:rPr lang="en-US" sz="1900" dirty="0">
                          <a:solidFill>
                            <a:srgbClr val="000000"/>
                          </a:solidFill>
                        </a:rPr>
                        <a:t>Up to 3 years</a:t>
                      </a:r>
                    </a:p>
                  </a:txBody>
                  <a:tcPr marL="121920" marR="121920" marT="60960" marB="60960"/>
                </a:tc>
                <a:extLst>
                  <a:ext uri="{0D108BD9-81ED-4DB2-BD59-A6C34878D82A}">
                    <a16:rowId xmlns:a16="http://schemas.microsoft.com/office/drawing/2014/main" val="2064897690"/>
                  </a:ext>
                </a:extLst>
              </a:tr>
            </a:tbl>
          </a:graphicData>
        </a:graphic>
      </p:graphicFrame>
      <p:sp>
        <p:nvSpPr>
          <p:cNvPr id="4" name="TextBox 3">
            <a:extLst>
              <a:ext uri="{FF2B5EF4-FFF2-40B4-BE49-F238E27FC236}">
                <a16:creationId xmlns:a16="http://schemas.microsoft.com/office/drawing/2014/main" id="{6191E4DD-7CDB-DED9-6B55-218D9F8868EE}"/>
              </a:ext>
            </a:extLst>
          </p:cNvPr>
          <p:cNvSpPr txBox="1"/>
          <p:nvPr/>
        </p:nvSpPr>
        <p:spPr>
          <a:xfrm>
            <a:off x="3049575" y="6363029"/>
            <a:ext cx="6241181" cy="461665"/>
          </a:xfrm>
          <a:prstGeom prst="rect">
            <a:avLst/>
          </a:prstGeom>
          <a:noFill/>
        </p:spPr>
        <p:txBody>
          <a:bodyPr wrap="square">
            <a:spAutoFit/>
          </a:bodyPr>
          <a:lstStyle/>
          <a:p>
            <a:pPr defTabSz="609585" fontAlgn="base">
              <a:spcBef>
                <a:spcPct val="0"/>
              </a:spcBef>
              <a:spcAft>
                <a:spcPct val="0"/>
              </a:spcAft>
              <a:defRPr/>
            </a:pPr>
            <a:r>
              <a:rPr lang="en-US" sz="2400">
                <a:solidFill>
                  <a:srgbClr val="000000"/>
                </a:solidFill>
                <a:latin typeface="Calibri" charset="0"/>
                <a:ea typeface="ＭＳ Ｐゴシック" charset="0"/>
              </a:rPr>
              <a:t>NOFO</a:t>
            </a:r>
            <a:r>
              <a:rPr lang="en-US" sz="2400">
                <a:solidFill>
                  <a:srgbClr val="606060"/>
                </a:solidFill>
                <a:latin typeface="Calibri" charset="0"/>
                <a:ea typeface="ＭＳ Ｐゴシック" charset="0"/>
              </a:rPr>
              <a:t> </a:t>
            </a:r>
            <a:r>
              <a:rPr lang="en-US" sz="2400">
                <a:solidFill>
                  <a:srgbClr val="606060"/>
                </a:solidFill>
                <a:latin typeface="Calibri" charset="0"/>
                <a:ea typeface="ＭＳ Ｐゴシック" charset="0"/>
                <a:hlinkClick r:id="rId3"/>
              </a:rPr>
              <a:t>PA-27-037</a:t>
            </a:r>
            <a:r>
              <a:rPr lang="en-US" sz="2400">
                <a:solidFill>
                  <a:srgbClr val="606060"/>
                </a:solidFill>
                <a:latin typeface="Calibri" charset="0"/>
                <a:ea typeface="ＭＳ Ｐゴシック" charset="0"/>
              </a:rPr>
              <a:t> | Email </a:t>
            </a:r>
            <a:r>
              <a:rPr lang="en-US" sz="2400" u="sng">
                <a:solidFill>
                  <a:srgbClr val="606060"/>
                </a:solidFill>
                <a:latin typeface="Calibri" charset="0"/>
                <a:ea typeface="ＭＳ Ｐゴシック" charset="0"/>
                <a:hlinkClick r:id="rId4"/>
              </a:rPr>
              <a:t>NCIF99-K00@nih.gov</a:t>
            </a:r>
            <a:r>
              <a:rPr lang="en-US" sz="2400">
                <a:solidFill>
                  <a:srgbClr val="606060"/>
                </a:solidFill>
                <a:latin typeface="Calibri" charset="0"/>
                <a:ea typeface="ＭＳ Ｐゴシック" charset="0"/>
              </a:rPr>
              <a:t>  </a:t>
            </a:r>
          </a:p>
        </p:txBody>
      </p:sp>
    </p:spTree>
    <p:extLst>
      <p:ext uri="{BB962C8B-B14F-4D97-AF65-F5344CB8AC3E}">
        <p14:creationId xmlns:p14="http://schemas.microsoft.com/office/powerpoint/2010/main" val="4068172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Curved Down 1">
            <a:extLst>
              <a:ext uri="{FF2B5EF4-FFF2-40B4-BE49-F238E27FC236}">
                <a16:creationId xmlns:a16="http://schemas.microsoft.com/office/drawing/2014/main" id="{15C29E5D-004F-4113-BF39-5E5B92E5E5F2}"/>
              </a:ext>
            </a:extLst>
          </p:cNvPr>
          <p:cNvSpPr/>
          <p:nvPr/>
        </p:nvSpPr>
        <p:spPr>
          <a:xfrm>
            <a:off x="1397106" y="2470662"/>
            <a:ext cx="9397788" cy="1892482"/>
          </a:xfrm>
          <a:prstGeom prst="curvedDownArrow">
            <a:avLst>
              <a:gd name="adj1" fmla="val 18365"/>
              <a:gd name="adj2" fmla="val 32987"/>
              <a:gd name="adj3" fmla="val 27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AE38921F-58CF-4A3F-99F9-E7A8E78D59C1}"/>
              </a:ext>
            </a:extLst>
          </p:cNvPr>
          <p:cNvGrpSpPr/>
          <p:nvPr/>
        </p:nvGrpSpPr>
        <p:grpSpPr>
          <a:xfrm>
            <a:off x="685284" y="4360772"/>
            <a:ext cx="2018501" cy="689101"/>
            <a:chOff x="6550" y="4345547"/>
            <a:chExt cx="2018501" cy="689101"/>
          </a:xfrm>
        </p:grpSpPr>
        <p:sp>
          <p:nvSpPr>
            <p:cNvPr id="3" name="TextBox 2">
              <a:extLst>
                <a:ext uri="{FF2B5EF4-FFF2-40B4-BE49-F238E27FC236}">
                  <a16:creationId xmlns:a16="http://schemas.microsoft.com/office/drawing/2014/main" id="{D101EABF-6610-42DD-9196-38D89B13122A}"/>
                </a:ext>
              </a:extLst>
            </p:cNvPr>
            <p:cNvSpPr txBox="1"/>
            <p:nvPr/>
          </p:nvSpPr>
          <p:spPr>
            <a:xfrm>
              <a:off x="6550" y="4665316"/>
              <a:ext cx="201850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NOFO publication</a:t>
              </a:r>
            </a:p>
          </p:txBody>
        </p:sp>
        <p:sp>
          <p:nvSpPr>
            <p:cNvPr id="4" name="TextBox 3">
              <a:extLst>
                <a:ext uri="{FF2B5EF4-FFF2-40B4-BE49-F238E27FC236}">
                  <a16:creationId xmlns:a16="http://schemas.microsoft.com/office/drawing/2014/main" id="{2D6FB4D0-094E-4599-896E-FBC962A853D4}"/>
                </a:ext>
              </a:extLst>
            </p:cNvPr>
            <p:cNvSpPr txBox="1"/>
            <p:nvPr/>
          </p:nvSpPr>
          <p:spPr>
            <a:xfrm>
              <a:off x="192098" y="4345547"/>
              <a:ext cx="16474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June 16, 2026</a:t>
              </a:r>
            </a:p>
          </p:txBody>
        </p:sp>
      </p:grpSp>
      <p:grpSp>
        <p:nvGrpSpPr>
          <p:cNvPr id="17" name="Group 16">
            <a:extLst>
              <a:ext uri="{FF2B5EF4-FFF2-40B4-BE49-F238E27FC236}">
                <a16:creationId xmlns:a16="http://schemas.microsoft.com/office/drawing/2014/main" id="{9F9F8822-3624-0252-B806-5AFDC17764C9}"/>
              </a:ext>
            </a:extLst>
          </p:cNvPr>
          <p:cNvGrpSpPr/>
          <p:nvPr/>
        </p:nvGrpSpPr>
        <p:grpSpPr>
          <a:xfrm>
            <a:off x="3327517" y="1777745"/>
            <a:ext cx="2030329" cy="704586"/>
            <a:chOff x="3327517" y="1777745"/>
            <a:chExt cx="2030329" cy="704586"/>
          </a:xfrm>
        </p:grpSpPr>
        <p:sp>
          <p:nvSpPr>
            <p:cNvPr id="7" name="TextBox 6">
              <a:extLst>
                <a:ext uri="{FF2B5EF4-FFF2-40B4-BE49-F238E27FC236}">
                  <a16:creationId xmlns:a16="http://schemas.microsoft.com/office/drawing/2014/main" id="{50D4BAAF-29FB-424A-BE5B-3847E56D4014}"/>
                </a:ext>
              </a:extLst>
            </p:cNvPr>
            <p:cNvSpPr txBox="1"/>
            <p:nvPr/>
          </p:nvSpPr>
          <p:spPr>
            <a:xfrm>
              <a:off x="3474494" y="1777745"/>
              <a:ext cx="1736374"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August 8, 2026</a:t>
              </a:r>
            </a:p>
          </p:txBody>
        </p:sp>
        <p:sp>
          <p:nvSpPr>
            <p:cNvPr id="8" name="TextBox 7">
              <a:extLst>
                <a:ext uri="{FF2B5EF4-FFF2-40B4-BE49-F238E27FC236}">
                  <a16:creationId xmlns:a16="http://schemas.microsoft.com/office/drawing/2014/main" id="{875609D8-6047-40D2-ABCA-A6E16E1863D2}"/>
                </a:ext>
              </a:extLst>
            </p:cNvPr>
            <p:cNvSpPr txBox="1"/>
            <p:nvPr/>
          </p:nvSpPr>
          <p:spPr>
            <a:xfrm flipH="1">
              <a:off x="3327517" y="2112999"/>
              <a:ext cx="203032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Application is due</a:t>
              </a:r>
            </a:p>
          </p:txBody>
        </p:sp>
      </p:grpSp>
      <p:grpSp>
        <p:nvGrpSpPr>
          <p:cNvPr id="19" name="Group 18">
            <a:extLst>
              <a:ext uri="{FF2B5EF4-FFF2-40B4-BE49-F238E27FC236}">
                <a16:creationId xmlns:a16="http://schemas.microsoft.com/office/drawing/2014/main" id="{5885F7A3-0F91-DD88-D2C7-76BC0DCC587A}"/>
              </a:ext>
            </a:extLst>
          </p:cNvPr>
          <p:cNvGrpSpPr/>
          <p:nvPr/>
        </p:nvGrpSpPr>
        <p:grpSpPr>
          <a:xfrm>
            <a:off x="6588369" y="1777745"/>
            <a:ext cx="3595921" cy="704586"/>
            <a:chOff x="6588369" y="1777745"/>
            <a:chExt cx="3595921" cy="704586"/>
          </a:xfrm>
        </p:grpSpPr>
        <p:sp>
          <p:nvSpPr>
            <p:cNvPr id="9" name="TextBox 8">
              <a:extLst>
                <a:ext uri="{FF2B5EF4-FFF2-40B4-BE49-F238E27FC236}">
                  <a16:creationId xmlns:a16="http://schemas.microsoft.com/office/drawing/2014/main" id="{F10CB693-667E-4F3E-9667-AFCF30F9A40B}"/>
                </a:ext>
              </a:extLst>
            </p:cNvPr>
            <p:cNvSpPr txBox="1"/>
            <p:nvPr/>
          </p:nvSpPr>
          <p:spPr>
            <a:xfrm>
              <a:off x="6752894" y="2112999"/>
              <a:ext cx="32668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Review of application (CSR)</a:t>
              </a:r>
            </a:p>
          </p:txBody>
        </p:sp>
        <p:sp>
          <p:nvSpPr>
            <p:cNvPr id="10" name="TextBox 9">
              <a:extLst>
                <a:ext uri="{FF2B5EF4-FFF2-40B4-BE49-F238E27FC236}">
                  <a16:creationId xmlns:a16="http://schemas.microsoft.com/office/drawing/2014/main" id="{F1D1AE9B-8B79-41F1-A46A-0750CF736C58}"/>
                </a:ext>
              </a:extLst>
            </p:cNvPr>
            <p:cNvSpPr txBox="1"/>
            <p:nvPr/>
          </p:nvSpPr>
          <p:spPr>
            <a:xfrm>
              <a:off x="6588369" y="1777745"/>
              <a:ext cx="359592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November 2026 (</a:t>
              </a:r>
              <a:r>
                <a:rPr lang="en-US" dirty="0">
                  <a:solidFill>
                    <a:srgbClr val="000000"/>
                  </a:solidFill>
                  <a:latin typeface="Arial" panose="020B0604020202020204" pitchFamily="34" charset="0"/>
                  <a:cs typeface="Arial" panose="020B0604020202020204" pitchFamily="34" charset="0"/>
                </a:rPr>
                <a:t>eRA Commons)</a:t>
              </a:r>
              <a:endParaRPr lang="en-US"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B5C517CC-58D6-4BAA-B1DB-054FFA352F95}"/>
              </a:ext>
            </a:extLst>
          </p:cNvPr>
          <p:cNvGrpSpPr/>
          <p:nvPr/>
        </p:nvGrpSpPr>
        <p:grpSpPr>
          <a:xfrm>
            <a:off x="728466" y="2547594"/>
            <a:ext cx="2120704" cy="671504"/>
            <a:chOff x="465940" y="2355090"/>
            <a:chExt cx="2120704" cy="671504"/>
          </a:xfrm>
        </p:grpSpPr>
        <p:sp>
          <p:nvSpPr>
            <p:cNvPr id="5" name="TextBox 4">
              <a:extLst>
                <a:ext uri="{FF2B5EF4-FFF2-40B4-BE49-F238E27FC236}">
                  <a16:creationId xmlns:a16="http://schemas.microsoft.com/office/drawing/2014/main" id="{CE9AD47F-ADDF-4234-8867-A8F8BF5F6C26}"/>
                </a:ext>
              </a:extLst>
            </p:cNvPr>
            <p:cNvSpPr txBox="1"/>
            <p:nvPr/>
          </p:nvSpPr>
          <p:spPr>
            <a:xfrm>
              <a:off x="811994" y="2355090"/>
              <a:ext cx="14285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July 8, 2026</a:t>
              </a:r>
            </a:p>
          </p:txBody>
        </p:sp>
        <p:sp>
          <p:nvSpPr>
            <p:cNvPr id="6" name="TextBox 5">
              <a:extLst>
                <a:ext uri="{FF2B5EF4-FFF2-40B4-BE49-F238E27FC236}">
                  <a16:creationId xmlns:a16="http://schemas.microsoft.com/office/drawing/2014/main" id="{9530A0A6-DEE8-4E82-9071-1BF122202A34}"/>
                </a:ext>
              </a:extLst>
            </p:cNvPr>
            <p:cNvSpPr txBox="1"/>
            <p:nvPr/>
          </p:nvSpPr>
          <p:spPr>
            <a:xfrm flipH="1">
              <a:off x="465940" y="2657262"/>
              <a:ext cx="21207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Submission opens</a:t>
              </a:r>
            </a:p>
          </p:txBody>
        </p:sp>
      </p:grpSp>
      <p:grpSp>
        <p:nvGrpSpPr>
          <p:cNvPr id="20" name="Group 19">
            <a:extLst>
              <a:ext uri="{FF2B5EF4-FFF2-40B4-BE49-F238E27FC236}">
                <a16:creationId xmlns:a16="http://schemas.microsoft.com/office/drawing/2014/main" id="{0297DF13-7375-4D5D-AABC-36B4FF7509F6}"/>
              </a:ext>
            </a:extLst>
          </p:cNvPr>
          <p:cNvGrpSpPr/>
          <p:nvPr/>
        </p:nvGrpSpPr>
        <p:grpSpPr>
          <a:xfrm>
            <a:off x="9583997" y="2555421"/>
            <a:ext cx="2155398" cy="716294"/>
            <a:chOff x="9128967" y="2362917"/>
            <a:chExt cx="2155398" cy="716294"/>
          </a:xfrm>
        </p:grpSpPr>
        <p:sp>
          <p:nvSpPr>
            <p:cNvPr id="11" name="TextBox 10">
              <a:extLst>
                <a:ext uri="{FF2B5EF4-FFF2-40B4-BE49-F238E27FC236}">
                  <a16:creationId xmlns:a16="http://schemas.microsoft.com/office/drawing/2014/main" id="{4F7D6ABE-8216-45DB-8869-3FB8923C0D7A}"/>
                </a:ext>
              </a:extLst>
            </p:cNvPr>
            <p:cNvSpPr txBox="1"/>
            <p:nvPr/>
          </p:nvSpPr>
          <p:spPr>
            <a:xfrm>
              <a:off x="9363083" y="2362917"/>
              <a:ext cx="168716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April 2027</a:t>
              </a:r>
            </a:p>
          </p:txBody>
        </p:sp>
        <p:sp>
          <p:nvSpPr>
            <p:cNvPr id="12" name="TextBox 11">
              <a:extLst>
                <a:ext uri="{FF2B5EF4-FFF2-40B4-BE49-F238E27FC236}">
                  <a16:creationId xmlns:a16="http://schemas.microsoft.com/office/drawing/2014/main" id="{5272608E-5E73-49D4-B0AB-FBE46BB2F2C9}"/>
                </a:ext>
              </a:extLst>
            </p:cNvPr>
            <p:cNvSpPr txBox="1"/>
            <p:nvPr/>
          </p:nvSpPr>
          <p:spPr>
            <a:xfrm>
              <a:off x="9128967" y="2709879"/>
              <a:ext cx="21553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Award earliest start</a:t>
              </a:r>
            </a:p>
          </p:txBody>
        </p:sp>
      </p:grpSp>
      <p:sp>
        <p:nvSpPr>
          <p:cNvPr id="13" name="TextBox 12">
            <a:extLst>
              <a:ext uri="{FF2B5EF4-FFF2-40B4-BE49-F238E27FC236}">
                <a16:creationId xmlns:a16="http://schemas.microsoft.com/office/drawing/2014/main" id="{E0222828-4057-4B10-9CAE-E857F9C0CF72}"/>
              </a:ext>
            </a:extLst>
          </p:cNvPr>
          <p:cNvSpPr txBox="1"/>
          <p:nvPr/>
        </p:nvSpPr>
        <p:spPr>
          <a:xfrm>
            <a:off x="8465139" y="4360772"/>
            <a:ext cx="3641800" cy="923330"/>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1. F99 Fellow completes dissertation &amp; seeks/accepts a </a:t>
            </a:r>
            <a:r>
              <a:rPr lang="en-US" b="1" u="sng" dirty="0">
                <a:solidFill>
                  <a:srgbClr val="FF0000"/>
                </a:solidFill>
                <a:latin typeface="Arial" panose="020B0604020202020204" pitchFamily="34" charset="0"/>
                <a:cs typeface="Arial" panose="020B0604020202020204" pitchFamily="34" charset="0"/>
              </a:rPr>
              <a:t>cancer-focused </a:t>
            </a:r>
            <a:r>
              <a:rPr lang="en-US" dirty="0">
                <a:solidFill>
                  <a:srgbClr val="FF0000"/>
                </a:solidFill>
                <a:latin typeface="Arial" panose="020B0604020202020204" pitchFamily="34" charset="0"/>
                <a:cs typeface="Arial" panose="020B0604020202020204" pitchFamily="34" charset="0"/>
              </a:rPr>
              <a:t>postdoc position</a:t>
            </a:r>
          </a:p>
        </p:txBody>
      </p:sp>
      <p:sp>
        <p:nvSpPr>
          <p:cNvPr id="14" name="TextBox 13">
            <a:extLst>
              <a:ext uri="{FF2B5EF4-FFF2-40B4-BE49-F238E27FC236}">
                <a16:creationId xmlns:a16="http://schemas.microsoft.com/office/drawing/2014/main" id="{6FA81398-823C-4B00-92D3-1293DDEABBE4}"/>
              </a:ext>
            </a:extLst>
          </p:cNvPr>
          <p:cNvSpPr txBox="1"/>
          <p:nvPr/>
        </p:nvSpPr>
        <p:spPr>
          <a:xfrm>
            <a:off x="7516349" y="5288928"/>
            <a:ext cx="3557384" cy="646331"/>
          </a:xfrm>
          <a:prstGeom prst="rect">
            <a:avLst/>
          </a:prstGeom>
          <a:noFill/>
        </p:spPr>
        <p:txBody>
          <a:bodyPr wrap="none" rtlCol="0">
            <a:spAutoFit/>
          </a:bodyPr>
          <a:lstStyle/>
          <a:p>
            <a:r>
              <a:rPr lang="en-US" dirty="0">
                <a:solidFill>
                  <a:srgbClr val="CC66FF"/>
                </a:solidFill>
                <a:latin typeface="Arial" panose="020B0604020202020204" pitchFamily="34" charset="0"/>
                <a:cs typeface="Arial" panose="020B0604020202020204" pitchFamily="34" charset="0"/>
              </a:rPr>
              <a:t>2. Postdoc institution submits the</a:t>
            </a:r>
          </a:p>
          <a:p>
            <a:r>
              <a:rPr lang="en-US" dirty="0">
                <a:solidFill>
                  <a:srgbClr val="CC66FF"/>
                </a:solidFill>
                <a:latin typeface="Arial" panose="020B0604020202020204" pitchFamily="34" charset="0"/>
                <a:cs typeface="Arial" panose="020B0604020202020204" pitchFamily="34" charset="0"/>
              </a:rPr>
              <a:t>K00 transition application to NCI</a:t>
            </a:r>
          </a:p>
        </p:txBody>
      </p:sp>
      <p:sp>
        <p:nvSpPr>
          <p:cNvPr id="15" name="TextBox 14">
            <a:extLst>
              <a:ext uri="{FF2B5EF4-FFF2-40B4-BE49-F238E27FC236}">
                <a16:creationId xmlns:a16="http://schemas.microsoft.com/office/drawing/2014/main" id="{F0002E9A-1F78-4133-BD7D-8B320F2A0A69}"/>
              </a:ext>
            </a:extLst>
          </p:cNvPr>
          <p:cNvSpPr txBox="1"/>
          <p:nvPr/>
        </p:nvSpPr>
        <p:spPr>
          <a:xfrm>
            <a:off x="6581594" y="5947100"/>
            <a:ext cx="4231717" cy="646331"/>
          </a:xfrm>
          <a:prstGeom prst="rect">
            <a:avLst/>
          </a:prstGeom>
          <a:no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3. K00 scholar conducts the research and career development activities</a:t>
            </a:r>
          </a:p>
        </p:txBody>
      </p:sp>
      <p:sp>
        <p:nvSpPr>
          <p:cNvPr id="16" name="TextBox 15">
            <a:extLst>
              <a:ext uri="{FF2B5EF4-FFF2-40B4-BE49-F238E27FC236}">
                <a16:creationId xmlns:a16="http://schemas.microsoft.com/office/drawing/2014/main" id="{35B76AA6-CCD9-49A2-968A-E2306DF73575}"/>
              </a:ext>
            </a:extLst>
          </p:cNvPr>
          <p:cNvSpPr txBox="1"/>
          <p:nvPr/>
        </p:nvSpPr>
        <p:spPr>
          <a:xfrm>
            <a:off x="3554150" y="520995"/>
            <a:ext cx="50837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 F99/K00 Timeline</a:t>
            </a:r>
            <a:endParaRPr lang="en-US" sz="3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23A7387-4A3D-D97A-CD9E-1A30DE60FF09}"/>
              </a:ext>
            </a:extLst>
          </p:cNvPr>
          <p:cNvSpPr txBox="1"/>
          <p:nvPr/>
        </p:nvSpPr>
        <p:spPr>
          <a:xfrm>
            <a:off x="3327517" y="6488668"/>
            <a:ext cx="2729786" cy="369332"/>
          </a:xfrm>
          <a:prstGeom prst="rect">
            <a:avLst/>
          </a:prstGeom>
          <a:noFill/>
        </p:spPr>
        <p:txBody>
          <a:bodyPr wrap="none" rtlCol="0">
            <a:spAutoFit/>
          </a:bodyPr>
          <a:lstStyle/>
          <a:p>
            <a:r>
              <a:rPr lang="en-US" dirty="0">
                <a:hlinkClick r:id="rId3"/>
              </a:rPr>
              <a:t>NCI ICO website/fellowship</a:t>
            </a:r>
            <a:endParaRPr lang="en-US" dirty="0"/>
          </a:p>
        </p:txBody>
      </p:sp>
    </p:spTree>
    <p:extLst>
      <p:ext uri="{BB962C8B-B14F-4D97-AF65-F5344CB8AC3E}">
        <p14:creationId xmlns:p14="http://schemas.microsoft.com/office/powerpoint/2010/main" val="217166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17024</TotalTime>
  <Words>7126</Words>
  <Application>Microsoft Macintosh PowerPoint</Application>
  <PresentationFormat>Widescreen</PresentationFormat>
  <Paragraphs>533</Paragraphs>
  <Slides>34</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ArialMT</vt:lpstr>
      <vt:lpstr>Calibri</vt:lpstr>
      <vt:lpstr>Calibri Light</vt:lpstr>
      <vt:lpstr>Papyrus</vt:lpstr>
      <vt:lpstr>SapientCentroSlab-Light</vt:lpstr>
      <vt:lpstr>Wingdings</vt:lpstr>
      <vt:lpstr>Office Theme</vt:lpstr>
      <vt:lpstr>2_NCI PPT Template 16x9 WHITE</vt:lpstr>
      <vt:lpstr>PowerPoint Presentation</vt:lpstr>
      <vt:lpstr>Outline</vt:lpstr>
      <vt:lpstr>PowerPoint Presentation</vt:lpstr>
      <vt:lpstr>PowerPoint Presentation</vt:lpstr>
      <vt:lpstr>PowerPoint Presentation</vt:lpstr>
      <vt:lpstr>PowerPoint Presentation</vt:lpstr>
      <vt:lpstr>PowerPoint Presentation</vt:lpstr>
      <vt:lpstr>Parent F99/K00 PA-27-037 Key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NIH ICO Specific Pages</vt:lpstr>
      <vt:lpstr>New NIH ICO Specific Pages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Predoc to Postdoc Transition Award (F99/K00) RFA-CA-20-???</dc:title>
  <dc:creator>Eljanne, Mariam (NIH/NCI) [E]</dc:creator>
  <cp:lastModifiedBy>Jones, Angela (NIH/NCI) [E]</cp:lastModifiedBy>
  <cp:revision>449</cp:revision>
  <dcterms:created xsi:type="dcterms:W3CDTF">2020-07-19T17:38:09Z</dcterms:created>
  <dcterms:modified xsi:type="dcterms:W3CDTF">2026-07-21T14:42:39Z</dcterms:modified>
</cp:coreProperties>
</file>