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386" r:id="rId2"/>
    <p:sldId id="349" r:id="rId3"/>
    <p:sldId id="350" r:id="rId4"/>
    <p:sldId id="351" r:id="rId5"/>
    <p:sldId id="352" r:id="rId6"/>
    <p:sldId id="353" r:id="rId7"/>
    <p:sldId id="354" r:id="rId8"/>
    <p:sldId id="479" r:id="rId9"/>
    <p:sldId id="357" r:id="rId10"/>
    <p:sldId id="355" r:id="rId11"/>
    <p:sldId id="358" r:id="rId12"/>
    <p:sldId id="361" r:id="rId13"/>
    <p:sldId id="363" r:id="rId14"/>
    <p:sldId id="362" r:id="rId15"/>
    <p:sldId id="364" r:id="rId16"/>
    <p:sldId id="359" r:id="rId17"/>
    <p:sldId id="461" r:id="rId18"/>
    <p:sldId id="462" r:id="rId19"/>
    <p:sldId id="368" r:id="rId20"/>
    <p:sldId id="367" r:id="rId21"/>
    <p:sldId id="369" r:id="rId22"/>
    <p:sldId id="370" r:id="rId23"/>
    <p:sldId id="322" r:id="rId24"/>
    <p:sldId id="463" r:id="rId25"/>
    <p:sldId id="340" r:id="rId26"/>
    <p:sldId id="464" r:id="rId27"/>
    <p:sldId id="377" r:id="rId28"/>
    <p:sldId id="387" r:id="rId29"/>
    <p:sldId id="372" r:id="rId30"/>
    <p:sldId id="373" r:id="rId31"/>
    <p:sldId id="374" r:id="rId32"/>
    <p:sldId id="375" r:id="rId33"/>
    <p:sldId id="378" r:id="rId34"/>
    <p:sldId id="379" r:id="rId35"/>
    <p:sldId id="465" r:id="rId36"/>
    <p:sldId id="381" r:id="rId37"/>
    <p:sldId id="426" r:id="rId38"/>
    <p:sldId id="441" r:id="rId39"/>
    <p:sldId id="427" r:id="rId40"/>
    <p:sldId id="428" r:id="rId41"/>
    <p:sldId id="466" r:id="rId42"/>
    <p:sldId id="434" r:id="rId43"/>
    <p:sldId id="442" r:id="rId44"/>
    <p:sldId id="430" r:id="rId45"/>
    <p:sldId id="431" r:id="rId46"/>
    <p:sldId id="432" r:id="rId47"/>
    <p:sldId id="433" r:id="rId48"/>
    <p:sldId id="445" r:id="rId49"/>
    <p:sldId id="435" r:id="rId50"/>
    <p:sldId id="446" r:id="rId51"/>
    <p:sldId id="480" r:id="rId52"/>
    <p:sldId id="489" r:id="rId53"/>
    <p:sldId id="490" r:id="rId54"/>
    <p:sldId id="491" r:id="rId55"/>
    <p:sldId id="453" r:id="rId56"/>
    <p:sldId id="436" r:id="rId57"/>
    <p:sldId id="447" r:id="rId58"/>
    <p:sldId id="437" r:id="rId59"/>
    <p:sldId id="477" r:id="rId60"/>
    <p:sldId id="467" r:id="rId61"/>
    <p:sldId id="456" r:id="rId62"/>
    <p:sldId id="481" r:id="rId63"/>
    <p:sldId id="484" r:id="rId64"/>
    <p:sldId id="482" r:id="rId65"/>
    <p:sldId id="485" r:id="rId66"/>
    <p:sldId id="487" r:id="rId67"/>
    <p:sldId id="488" r:id="rId68"/>
    <p:sldId id="483" r:id="rId69"/>
    <p:sldId id="472" r:id="rId70"/>
    <p:sldId id="470" r:id="rId71"/>
    <p:sldId id="476" r:id="rId7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95" autoAdjust="0"/>
    <p:restoredTop sz="86390" autoAdjust="0"/>
  </p:normalViewPr>
  <p:slideViewPr>
    <p:cSldViewPr>
      <p:cViewPr varScale="1">
        <p:scale>
          <a:sx n="89" d="100"/>
          <a:sy n="89" d="100"/>
        </p:scale>
        <p:origin x="176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4996517-EDF2-5A53-8A82-07BF980269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88BF4D8-E0FC-E0F6-17E3-180E5D170B0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6B950457-0A99-6B1F-B8B9-F4C1099EE73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768F4E38-6C85-E2E0-8999-95FC765A7CE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E5E562D1-5C66-7E4B-8316-1A6ABCD9F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D49571F-F46F-2C36-FED2-CCCE471C0F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BDEDE4B-68FE-4DDD-9CD2-1C19AAB4D79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E430DBB-0A74-B134-A66B-3AAD33990A7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DA0F104-9C0B-A76F-570E-F4B45F772D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6425"/>
            <a:ext cx="5610225" cy="4184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831C732-70AE-C917-BEC2-695BB1CA0C3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2B1CE1F4-3A7B-D747-8B8C-C86049B5DA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99EC00AE-6612-D842-9201-0DC6496C1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D8B40CDF-2A98-A04E-BEEB-3FFA419E33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ED7F84-9C69-4D49-9908-6304ECF586E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F661D497-3684-12BD-0033-5EF5BD5AA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D51D9E1-96C8-D64A-7745-48AEA0354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8C2ADCB7-6E90-9225-A0EB-CBD6A94BE6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4AF31B-50D6-0147-9323-EF6BAF35ABA4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98145740-C0C6-1AC1-3E51-1E477EF956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9B9A5D2-20B3-9EC1-D6D9-1D4168ECA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4202B7EB-A115-5742-F8C7-3A17F365B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591AAC-D60E-004B-B964-A5D2B379D08B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D124F7D-8C4E-B308-3EED-23554A5DF9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AA6C6F2-7F84-4638-BA1E-7A7740BA9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90FB8E0-3516-E4BC-F638-BDE28E3FCB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0494A0-D7A4-9842-966B-9B5D23B7CB25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09D8EAD-1A46-2870-A438-C7D990E143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99D7379-D8EB-44CB-A21A-A9F9AD8E2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D3AC477D-52B1-BE38-4AC2-C542B6A1B7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B9B4F4-3CDC-2E45-A219-B240142A6E26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F6F9909-2F21-6352-8486-CAF5B9532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499B241-B1A0-CD04-A79F-FADB97AF5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D88C6B29-1135-1530-9246-CB0E919CEF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29DB60-89C3-A74E-AB31-EBC85FAAEC56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6A4D972-10D6-9F1A-AA50-5192FCEDCD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1576CCC-1708-C78D-737B-5C137B01E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99ED3E07-BC86-6E82-B808-C87A650B5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5801A7-808F-264B-A43E-85332AC728E1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5E6014D1-A1D4-D184-4ABC-F1851B9CC6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A370C30-20D0-F71B-4BF7-C48683E44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4AAA4337-355F-DC0D-DADB-476745D8B0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9A58A3-57D6-9F49-9C8A-3DEF3DC1538E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941A0FA-EF9C-44DE-8DB7-07E9F950DD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6BC78D2-392B-BC54-527E-480845715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4DBDEAE5-D6C0-8614-C9BA-7582F47B6A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0644F346-6222-33AB-9C3D-BCF2181BE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40034284-11DC-4DD3-DE03-19B494DE0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FD28BD-9F18-3045-8650-0F272252F532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FFFE4A52-D312-C587-D12A-B41BA7B83A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4BC7C36E-5966-CD84-3B48-583036E7A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DF25E44F-EFE1-169F-27E6-5C22F2322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1AD0DF-4A9F-D643-A1A1-E760B1F3E09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4086818B-7962-5277-86D4-CF8C1CA1F3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70DC32-918A-0C46-B72D-D5E4AA2CE391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CA83D3AF-A43E-2AD8-2A79-CC0CFAE35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3C45757-B7EC-F4AC-2753-0A6BB1719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09866000-25A8-57A6-EC99-BEDF41F0D9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52ACB7-96E3-CC43-ACB1-FC5CC8A73392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1200C817-2389-EE88-F252-2996CB351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3F62020-3816-09A0-6F18-6FED31CBA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E9FF05A-53EC-CF86-C950-E97D7F5F3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4F5338-FA26-424A-ADFC-B2FC6549E6BA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F41423C-6B60-55B4-9A7E-638528D01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EA1A923-A447-4335-B20C-8CB87BE45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FED96502-1417-C978-773D-22F491FF59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2CC277-8463-3F43-A377-69FE7ABFC11D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0573B3C-1838-DB80-FCD3-9011467D88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C2931CE-1299-87C9-90FD-CBA3827841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C469F775-FB5E-2A60-26F4-26DA3A0F82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69569F-070F-0549-B909-4DA37D54B47A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5CCF149-88BF-3D94-6551-CB8942965E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27D11AF6-3187-D4FA-AEE9-8CF41889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0DA8F251-FB50-C8A5-2381-77DD66AC48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176BFF-73F0-B848-9CC2-1D0DC0AB965C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F4EF9BAA-2996-231E-C5DA-0D1E612E8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5258594-062C-55F3-8BFC-8AE98DC3E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6C7D612A-3F62-BFD1-47D6-94360E135E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BD48A4AF-4B9A-382A-8A72-1985BB6A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88A8F116-F1CB-7EAA-52AA-C8154D0FA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D06DE9-3D6B-A747-BF6D-29B7171AA07E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B0D46C14-3343-4367-6511-E94F9B76C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5738D8-443A-894E-8745-886AF6BD1847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68984EF9-8730-72F4-CC9F-7B7C1A0AE7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51B1788-63D7-E7AC-64EF-E6FE6157FD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C4C1D3A8-1E24-9E32-4876-C3DD9AAB8C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6DF7B8A5-52F4-1BA4-F57D-2D00A01C1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F6F6CC4E-4AC7-1E76-AB27-C82A8EF28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0901E6-3563-C448-8A20-987ABBB916F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FDAC08DF-927B-CF43-7F82-E82612E649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FE07CF-C2B2-394B-A080-7264ECF6447D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0252FBF9-C5C7-366E-1337-D5CB4661A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B4FF10EB-A8AE-3438-D837-FC80B1A35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9BEC8CD4-CBA2-5951-1B16-174E35823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B25EFF-5FF2-CC47-9586-15F449D7C041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12698A6F-2A84-E135-D3A1-F64550196B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C3E9EA5E-6D76-3493-C1C3-FBB12F28C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C9BBDCEB-F5E8-D393-883A-82C6B8E738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172BB4-73B8-254C-ADED-EAC26BB104AA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ECEC3E3-70A0-9FC5-2BE0-7FA696C12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9490711C-130B-7645-39FD-426E4B527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FD1083A9-24B2-C8FB-F4EA-5CCDF018F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DCEF58-3F0D-DF42-BFC0-80954C9FC339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C725B2B-AC02-010B-26C7-CE35DB87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52BC547-0E9F-979F-ADD3-F1B70BB49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FD92251B-4F8E-7C7F-4EF8-F80953E1A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82B67B-5FE3-7D42-BA34-1F5E1B7C16A1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0927D08-9992-0462-2F33-839C65712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7F14927-263C-AD6C-2BC6-1D1937C98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339B3A32-91B5-B532-9413-65FE7D27F7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D6F3B9-216C-EF42-A22E-0CDDED300CAC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85F529E0-847C-836C-C384-3475904371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CF3686F-0FAA-B333-462F-95C7DD3103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77DB622F-80CE-3988-A3F6-D1D42D27B3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3F8F08-C951-E644-A522-162C3181387A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18A6D53-97F5-6776-E399-0639FD073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485AA6E-CEB2-1EF2-1962-063ABA1A9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2C5998D0-F6D9-6325-EDD4-A82FC0779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F882BB-04B3-704D-906D-91851F0F3B9A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905344A-8DB2-CAF6-D80A-6C05B03164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E0D0A97-DF8B-18D0-A20D-855108026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2F139A99-3917-1776-506C-E765DAF99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26179D-7D15-704B-A753-6EDCB417E4AF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0A291185-DB46-92EF-6CB5-2D8AB87B0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C9179B86-0A6E-BDCA-37A9-9F94B1078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DF7AB521-EE02-7F64-7F08-CED135939E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81767774-4179-4457-F7CE-D163B8D69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ADC779FB-D189-E632-4A8F-17883B9B4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D43AD3-336E-9542-BCA0-DD403B13032D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26B8CC8A-CD13-FD6A-906E-7E4BB1367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5B7170-7209-814F-9E22-7B307C2E66A3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2DD9AEF3-236D-7E48-7FE3-9A59E836D3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D305BDE-524F-97B9-1BCD-2851892F2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D2AF6F03-D30A-9A83-86D6-475770C2B4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A0D66B91-3407-DEE2-6F2C-A0B6A7F0F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924B93FA-1AF0-52C3-F1AE-1C76BADDE9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1" tIns="46586" rIns="93171" bIns="46586" anchor="b"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2FAC5A-B343-1E4C-BC0C-92C4A28D774C}" type="slidenum">
              <a:rPr lang="en-US" altLang="en-US"/>
              <a:pPr algn="r" eaLnBrk="1" hangingPunct="1"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378632B4-EA51-8A2C-577D-69EF6F380B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ED7D81F-0AC7-1D8D-50C1-7873B2D55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1" tIns="46586" rIns="93171" bIns="46586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D91BED7B-090A-4BE4-B017-C9ECBF5A6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D186CF1E-6AA2-0983-756A-950E809FC6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3A2C96E-A69C-57D2-E242-CB7274467E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872E75-21DC-9740-BC4F-CE169D2075A9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D5ED462-99E4-467F-1ED2-487336D557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9760049-C292-E4A4-9F2B-1F1948442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7866118B-F266-F964-C6B7-22F91C4732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AB2933D8-D120-A375-EDE8-7C0CF2E46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D5DB0638-834E-0CFA-9B78-B8244DD38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9B9B7F0D-8FE3-8C91-E9FB-DF3C006B6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F3D3B70F-AB21-A852-B3F3-CE99EE561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EC8585-E308-1A45-BA71-EA93485B5DBE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BB8F0782-FAE8-12CF-5D36-BB051E562C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97" tIns="46749" rIns="93497" bIns="46749" anchor="b"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905D6A-9D79-8C4F-ACBB-BD49EEAF6E37}" type="slidenum">
              <a:rPr lang="en-US" altLang="en-US"/>
              <a:pPr algn="r" eaLnBrk="1" hangingPunct="1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4CFCCB7C-8F72-604B-CD8E-66BEDCF3B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548C0E9A-6B0D-4D21-E098-5E0AAB823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8A28BDC4-994B-9223-7008-0CA8CA8A75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1" tIns="46586" rIns="93171" bIns="46586" anchor="b"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B81004-4F0E-894F-935B-1AFFC183FEB3}" type="slidenum">
              <a:rPr lang="en-US" altLang="en-US"/>
              <a:pPr algn="r" eaLnBrk="1" hangingPunct="1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E12A49D5-5E7F-B9F4-1BE1-15E6F1AED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1CBFC77-CD58-7381-639F-8F62A3E81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1" tIns="46586" rIns="93171" bIns="46586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D43FC0E8-FF91-E60A-BE54-D4C2EA568F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42BCDD26-1CCB-F346-5FF7-329204051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7CCB5711-5626-9CBC-1234-494501F78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0E4DDBA9-9DFE-3EC0-DCEC-FE4866D6BB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5D2134AC-B632-BA6E-F336-DF3133558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>
            <a:extLst>
              <a:ext uri="{FF2B5EF4-FFF2-40B4-BE49-F238E27FC236}">
                <a16:creationId xmlns:a16="http://schemas.microsoft.com/office/drawing/2014/main" id="{267E2A48-417F-F9A1-4433-9054378259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D7CD1F0F-8DA1-F4E1-9FF7-551691FAB3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23AE302D-160D-3A12-7016-C6C8AF885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026">
            <a:extLst>
              <a:ext uri="{FF2B5EF4-FFF2-40B4-BE49-F238E27FC236}">
                <a16:creationId xmlns:a16="http://schemas.microsoft.com/office/drawing/2014/main" id="{2FBBA58D-F126-76CC-4695-AE5E8EBB6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2" name="Rectangle 1027">
            <a:extLst>
              <a:ext uri="{FF2B5EF4-FFF2-40B4-BE49-F238E27FC236}">
                <a16:creationId xmlns:a16="http://schemas.microsoft.com/office/drawing/2014/main" id="{61964A59-350A-502B-1391-44648D177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ABFF26C0-4C7D-A139-5E77-B29969942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A9AC5353-3F0D-BB48-247E-1362A6BC4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625B44C9-0175-AB7C-ABC7-9AB49A7AD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FB3D0D-F1D8-514B-AE84-258C77FE7D2F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858031C5-F08B-C373-C377-B7FC64AEAD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3FE2A51-4481-C4D0-E6AE-E630F4B9D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3537DAD4-BDA1-B22E-CFFE-64AD21566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A16A2F0A-C8DF-9F65-3105-558A17445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F3BE3C80-C82D-22FB-D14C-623023424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A691086E-D12B-44A6-CAE5-7F5DBC528D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B5F32EDF-9F33-23A7-3B8E-707F5B6C0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A949FA-4AFE-7443-93D7-C8CF1691DE4A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2747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C00AE-6612-D842-9201-0DC6496C1E14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654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C00AE-6612-D842-9201-0DC6496C1E14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7654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C00AE-6612-D842-9201-0DC6496C1E14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0205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F05362A2-21AA-1DA5-A0D3-DB81F5BFAF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CE58B265-3069-3299-005F-981269391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0033200A-2748-B22A-BE84-C4635182EE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4B6A63B8-5C6D-1F22-A473-1BABFD2F6A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41AC9FD5-2493-E754-FB55-1D9838A33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94FE56AC-9C48-29E1-EBBA-250D2A24E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A917F4DB-DA2A-C49F-6D0E-7B176283C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D6F499C4-E9E7-750A-26D5-BB7E6E86E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>
            <a:extLst>
              <a:ext uri="{FF2B5EF4-FFF2-40B4-BE49-F238E27FC236}">
                <a16:creationId xmlns:a16="http://schemas.microsoft.com/office/drawing/2014/main" id="{873AE64D-5A46-2333-AA53-980EA8EE51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>
            <a:extLst>
              <a:ext uri="{FF2B5EF4-FFF2-40B4-BE49-F238E27FC236}">
                <a16:creationId xmlns:a16="http://schemas.microsoft.com/office/drawing/2014/main" id="{A28C9234-1EA4-8957-E083-CA758503F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1075" name="Slide Number Placeholder 3">
            <a:extLst>
              <a:ext uri="{FF2B5EF4-FFF2-40B4-BE49-F238E27FC236}">
                <a16:creationId xmlns:a16="http://schemas.microsoft.com/office/drawing/2014/main" id="{187A5540-581D-09BE-40AC-06E3EA4F6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AD012E-9449-7F40-AB85-DE8638952D12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20CD07CF-C23F-E2C4-7E24-119D2E0BDC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4A9BE7-7633-424A-BDDD-B1129D9DFE12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7C4C0400-05A2-7839-C471-EED818F0C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5EE8C15-0C29-ECCC-9EB5-C311D2651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>
            <a:extLst>
              <a:ext uri="{FF2B5EF4-FFF2-40B4-BE49-F238E27FC236}">
                <a16:creationId xmlns:a16="http://schemas.microsoft.com/office/drawing/2014/main" id="{3F1FB196-188C-45D4-3AB2-96CC4C8FF5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>
            <a:extLst>
              <a:ext uri="{FF2B5EF4-FFF2-40B4-BE49-F238E27FC236}">
                <a16:creationId xmlns:a16="http://schemas.microsoft.com/office/drawing/2014/main" id="{AACC3466-F075-38D6-18C0-5CBE60809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23" name="Slide Number Placeholder 3">
            <a:extLst>
              <a:ext uri="{FF2B5EF4-FFF2-40B4-BE49-F238E27FC236}">
                <a16:creationId xmlns:a16="http://schemas.microsoft.com/office/drawing/2014/main" id="{83A20904-9F12-B912-6C4C-290976E54E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8785CC-D3E7-3846-AEE9-D7FCF9DA1D4F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>
            <a:extLst>
              <a:ext uri="{FF2B5EF4-FFF2-40B4-BE49-F238E27FC236}">
                <a16:creationId xmlns:a16="http://schemas.microsoft.com/office/drawing/2014/main" id="{902E6731-21CD-BF51-2D33-073B157A70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0" name="Rectangle 3">
            <a:extLst>
              <a:ext uri="{FF2B5EF4-FFF2-40B4-BE49-F238E27FC236}">
                <a16:creationId xmlns:a16="http://schemas.microsoft.com/office/drawing/2014/main" id="{C3784B21-EE26-D666-44B3-212CA7E47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>
            <a:extLst>
              <a:ext uri="{FF2B5EF4-FFF2-40B4-BE49-F238E27FC236}">
                <a16:creationId xmlns:a16="http://schemas.microsoft.com/office/drawing/2014/main" id="{7E406948-2D6D-828E-A78A-AB5087698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>
            <a:extLst>
              <a:ext uri="{FF2B5EF4-FFF2-40B4-BE49-F238E27FC236}">
                <a16:creationId xmlns:a16="http://schemas.microsoft.com/office/drawing/2014/main" id="{CAB8824E-84BC-BEF4-7347-5E29FEC8C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7219" name="Slide Number Placeholder 3">
            <a:extLst>
              <a:ext uri="{FF2B5EF4-FFF2-40B4-BE49-F238E27FC236}">
                <a16:creationId xmlns:a16="http://schemas.microsoft.com/office/drawing/2014/main" id="{11F6FD73-AC8A-CFDC-1C67-2E9B4D2086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A074E1-124D-F54A-A6E5-2DE8FC10D6DC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C00AE-6612-D842-9201-0DC6496C1E14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2231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>
            <a:extLst>
              <a:ext uri="{FF2B5EF4-FFF2-40B4-BE49-F238E27FC236}">
                <a16:creationId xmlns:a16="http://schemas.microsoft.com/office/drawing/2014/main" id="{19FBC04F-62E2-68A2-DF93-825D02F96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>
            <a:extLst>
              <a:ext uri="{FF2B5EF4-FFF2-40B4-BE49-F238E27FC236}">
                <a16:creationId xmlns:a16="http://schemas.microsoft.com/office/drawing/2014/main" id="{31B59A93-1909-E729-41CD-581668816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9267" name="Slide Number Placeholder 3">
            <a:extLst>
              <a:ext uri="{FF2B5EF4-FFF2-40B4-BE49-F238E27FC236}">
                <a16:creationId xmlns:a16="http://schemas.microsoft.com/office/drawing/2014/main" id="{17CD887D-1D7E-6780-1656-9C215C7155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ABB3CA-3D6A-6546-8EAF-E4FD8C986D36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C00AE-6612-D842-9201-0DC6496C1E14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2437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C00AE-6612-D842-9201-0DC6496C1E14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044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C00AE-6612-D842-9201-0DC6496C1E14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3280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>
            <a:extLst>
              <a:ext uri="{FF2B5EF4-FFF2-40B4-BE49-F238E27FC236}">
                <a16:creationId xmlns:a16="http://schemas.microsoft.com/office/drawing/2014/main" id="{BCCBE214-8E65-D604-0339-7B961FD2B8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Notes Placeholder 2">
            <a:extLst>
              <a:ext uri="{FF2B5EF4-FFF2-40B4-BE49-F238E27FC236}">
                <a16:creationId xmlns:a16="http://schemas.microsoft.com/office/drawing/2014/main" id="{F54F3A6C-8468-E5E1-16BD-47AAC7682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1315" name="Slide Number Placeholder 3">
            <a:extLst>
              <a:ext uri="{FF2B5EF4-FFF2-40B4-BE49-F238E27FC236}">
                <a16:creationId xmlns:a16="http://schemas.microsoft.com/office/drawing/2014/main" id="{0BB75284-C556-0981-9BDA-50509832C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0C3203-6C4C-BB4D-AB3E-28299E62FE88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9921C58E-B2E9-9228-D4CD-C0F2839A1C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9E3893-D4C5-F44D-BB93-84CE134B9912}" type="slidenum">
              <a:rPr lang="en-US" altLang="en-US" smtClean="0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BD1E96BE-33C8-BB3C-6D27-00873BBBC1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C0A3564B-C239-4444-729F-97C05DCD5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2D607A1-37AD-7B10-1429-F322A1884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B4842D-AD60-854A-9036-064950591690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3AEECB84-C559-7F23-77E3-1FDD9DEB2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33CAD1C-FAC6-AFFD-EC8F-D65698AB1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>
            <a:extLst>
              <a:ext uri="{FF2B5EF4-FFF2-40B4-BE49-F238E27FC236}">
                <a16:creationId xmlns:a16="http://schemas.microsoft.com/office/drawing/2014/main" id="{2EEEDAC1-E6BB-432D-BC36-8F8A9B7C6A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Notes Placeholder 2">
            <a:extLst>
              <a:ext uri="{FF2B5EF4-FFF2-40B4-BE49-F238E27FC236}">
                <a16:creationId xmlns:a16="http://schemas.microsoft.com/office/drawing/2014/main" id="{B4A4947E-E2FD-FF65-F1AB-9BFD58539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7699" name="Slide Number Placeholder 3">
            <a:extLst>
              <a:ext uri="{FF2B5EF4-FFF2-40B4-BE49-F238E27FC236}">
                <a16:creationId xmlns:a16="http://schemas.microsoft.com/office/drawing/2014/main" id="{8B5DEA3A-21E4-15CA-FBF3-3E8E01309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98189C-2834-EC44-809B-2C66BDFA4DAE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>
            <a:extLst>
              <a:ext uri="{FF2B5EF4-FFF2-40B4-BE49-F238E27FC236}">
                <a16:creationId xmlns:a16="http://schemas.microsoft.com/office/drawing/2014/main" id="{06261D41-ADBE-64C1-AA60-1890F167B9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Notes Placeholder 2">
            <a:extLst>
              <a:ext uri="{FF2B5EF4-FFF2-40B4-BE49-F238E27FC236}">
                <a16:creationId xmlns:a16="http://schemas.microsoft.com/office/drawing/2014/main" id="{2326DF25-B219-C854-C6A5-A570F1B09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9747" name="Slide Number Placeholder 3">
            <a:extLst>
              <a:ext uri="{FF2B5EF4-FFF2-40B4-BE49-F238E27FC236}">
                <a16:creationId xmlns:a16="http://schemas.microsoft.com/office/drawing/2014/main" id="{917CF494-A003-F0B1-AE49-3D5958E79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F444FA-A37F-A84F-8779-99117CAFC99F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E1F55A3E-232D-801F-2BA3-72C4B31747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174DBA82-9F1B-4F36-29A5-802E0CCC1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D000110C-64F2-DB11-66DA-3353FB042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0B62E8-8C34-6A4F-91DE-F46FC823E02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37C4D5D-930C-273C-46ED-466636AC2C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5013" indent="-28257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1888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4325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6763" indent="-225425" defTabSz="9334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39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11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83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5563" indent="-225425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9D3F76-C0D5-E448-9FA5-49B1361AA21B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261FFD0-647E-0F0F-AF3B-7A0746C97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E75D567-240D-AA18-5274-D66541098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FB7079-AF30-B465-0650-B9E008C43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E785BC-94E2-8DCA-B9A2-EF5310551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7E077B-0BE9-DFAD-A161-26A12F485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9807F-001B-FA42-B34D-3A5CB64A2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25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BFE170-5A47-A090-404F-1DAE66EFE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DCED3D-74C5-5042-7AFA-BC56C71E29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8EB32D-360D-833C-D7C2-32786C2BC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2519-918C-C746-B320-09C746F27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09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62E09C-EB35-5590-AD60-165A1C0915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4A35E4-8E00-52A4-4EE9-66C2FA0BD0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34FC52-8817-A352-F9CB-5171A3028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3EFD3-57AA-5249-930A-6B7890CF2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53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C07375-41BA-1D6D-0560-85491BB000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5CC79B-5A70-F28F-88A0-011D5E953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6CB56F-28E8-754B-608F-F3D7F5993F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57783-52EB-3349-8D18-118068302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69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47EC2F-F237-87CE-5C0F-7B662C62FF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351285-6F79-2E27-5A70-D99E9E8B2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AE74DF-3B38-7CC0-1649-5D22AE74B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22757-22EC-EA43-8EDF-1961F2A1A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94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16CF3-493A-4578-300B-633383ABE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90BCB2-F243-4A61-05D0-A7D31B2FFD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AFDC3B-DA53-6268-1BD1-4AB8D7C88A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16EE0-66C7-5A44-A7C6-59C2378AFF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2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32C7C2-22D2-189C-D892-9C5A1ED8FA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7CEAD6-3DCF-4CD2-817F-13752BDEDC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5C17D1-953D-7642-B8F4-9E6C1A51A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A7C81-EC4A-654F-82A5-DE43FB6423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80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ECB9A6-BCB0-C202-5D90-8F7EE79D49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BF5873-C8AB-F4FF-8D91-DCA797AC5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E51E25-C8C7-9CF1-DF0D-BCB95438A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29F6A-1A24-334F-AF8D-9B1A8BFE4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36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83221E3-2487-C626-E830-8CA1D8B06B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82E83C-9805-563C-29EA-62AB86AC5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FC4DB4-0CFE-2EE0-74DB-2FB82434D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7DB0D-D76C-C04C-8809-1BB671DCB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40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F9B1E-A28D-732E-814F-B1B37955C9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14613A-1A94-CF04-AA4C-3CAEE97E5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7AA883-15C7-1829-381C-0EFE2878A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A603C-94E4-3946-A7DD-105EA0B32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58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8F6BA-113D-B80A-170F-68718CEBF8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5008A5-5F4E-2868-3F80-ACF7B551B4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C6EEE-69D6-530A-C3C6-253266B78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EB1D8-C312-0C47-8D84-1560FF4E8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96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566A222-88E2-C3D5-752D-0A108030F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A9299C7-F67F-A7EC-28C4-6D525E80F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FE88FFA-0D74-6BE0-5C67-ED1CA6BD16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AEC10FE-B55C-0CF9-E7DB-CAB7133440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72B906-5398-1E50-661C-6A64C20838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C099B34-DE43-2E47-90E5-D5CE2BA6F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cer.gov/grants-training/training/resources-trainees/courses-fellowships/translational-research-clinical-oncolog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158A2CED-67E3-2387-ECE0-7DACB99FD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01000" cy="4906962"/>
          </a:xfrm>
        </p:spPr>
        <p:txBody>
          <a:bodyPr/>
          <a:lstStyle/>
          <a:p>
            <a:pPr eaLnBrk="1" hangingPunct="1"/>
            <a:r>
              <a:rPr lang="en-US" altLang="en-US" sz="4800" b="1" dirty="0" err="1">
                <a:solidFill>
                  <a:srgbClr val="FCF33C"/>
                </a:solidFill>
              </a:rPr>
              <a:t>TRAnslational</a:t>
            </a:r>
            <a:r>
              <a:rPr lang="en-US" altLang="en-US" sz="4800" b="1" dirty="0">
                <a:solidFill>
                  <a:srgbClr val="FCF33C"/>
                </a:solidFill>
              </a:rPr>
              <a:t> research in Clinical Oncology (TRACO)</a:t>
            </a:r>
            <a:br>
              <a:rPr lang="en-US" altLang="en-US" sz="4800" b="1" dirty="0">
                <a:solidFill>
                  <a:srgbClr val="FCF33C"/>
                </a:solidFill>
              </a:rPr>
            </a:b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17C49D2E-C0D8-7F1C-D0EC-392038FB9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7086600"/>
            <a:ext cx="8229600" cy="152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3DFEB8D1-EDBF-32C5-A39A-4DAA8B372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CF33C"/>
                </a:solidFill>
              </a:rPr>
              <a:t>Lung, colon, breast and prostate cancer account for half of the U.S. cancer mortalities.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56C810E5-B177-21C6-8790-3D106E330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305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00FFFF"/>
                </a:solidFill>
              </a:rPr>
              <a:t>TYPE		INCIDENCE	(MORTALITY)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Lung			171,900		(157,200)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Colon/Rectum	147,500		 (57,100)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Breast		211,300		 (39,800)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Prostate		220,900		 (28,900)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u="sng" dirty="0">
                <a:solidFill>
                  <a:schemeClr val="bg1"/>
                </a:solidFill>
              </a:rPr>
              <a:t>Others		582,500		 (273,500)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Total			1,334,100		(556,500)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i="1" dirty="0">
                <a:solidFill>
                  <a:srgbClr val="1EFA28"/>
                </a:solidFill>
              </a:rPr>
              <a:t>Thun, Jamal and Ward, “Cancer: Principles &amp; Practice of Oncology.”  Edited by DeVita, Lawrence and Rosenberg. (2011), pp. 241-260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C90557FD-E10D-8855-586B-D9FE903AC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CF33C"/>
                </a:solidFill>
              </a:rPr>
              <a:t>Cancers which kill 10,000-30,000 U.S. patients annually include: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E66706E4-9978-F082-B343-8379A4CE1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Pancreatic cancer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Non-Hodgkin’s Lymphoma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Leukemia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Stomach cancer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Ovarian cancer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Brain cancer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Liver cancer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Bladder cancer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Esophageal cancer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Kidney cancer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26DFE829-4FD8-A318-2C32-D4120F535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CF33C"/>
                </a:solidFill>
              </a:rPr>
              <a:t>Cancer risks include: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334275A5-332D-3E4C-6D29-07C6AC209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Alcohol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Asbestos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Diet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Familial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Hormones</a:t>
            </a:r>
          </a:p>
          <a:p>
            <a:pPr eaLnBrk="1" hangingPunct="1">
              <a:buFontTx/>
              <a:buNone/>
            </a:pPr>
            <a:endParaRPr lang="en-US" alt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A51B03F-3F35-E214-0210-259128CD91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CF33C"/>
                </a:solidFill>
              </a:rPr>
              <a:t>Cancer risks (continued)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20E8D2F-AC41-36D9-80C8-79E5EB074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Obesity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Ion Radiation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Tobacco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U.V. Radiation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Viral</a:t>
            </a:r>
          </a:p>
          <a:p>
            <a:pPr eaLnBrk="1" hangingPunct="1">
              <a:buFontTx/>
              <a:buNone/>
            </a:pP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7F4D7719-A839-6468-3DF3-5FC87369F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CF33C"/>
                </a:solidFill>
              </a:rPr>
              <a:t>Lung Cancer kills over 150,000 patients in the U.S. annually.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255029F-6249-5FC2-41E4-2EF18DD2E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There are 45 Million current smokers and 45 Million ex-smokers in the U.S.  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It is difficult to quit smoking due to nicotine addiction.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35C4EAC3-FCC9-5118-7BF3-31B0C1EBC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 b="1" dirty="0">
                <a:solidFill>
                  <a:srgbClr val="FCF33C"/>
                </a:solidFill>
              </a:rPr>
              <a:t>Carcinogens which have been identified in cigarette smoke include: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10E80020-098E-C46C-5F38-C66ECE483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dirty="0" err="1">
                <a:solidFill>
                  <a:schemeClr val="bg1"/>
                </a:solidFill>
              </a:rPr>
              <a:t>Polyaeromatic</a:t>
            </a:r>
            <a:r>
              <a:rPr lang="en-US" altLang="en-US" sz="2800" b="1" dirty="0">
                <a:solidFill>
                  <a:schemeClr val="bg1"/>
                </a:solidFill>
              </a:rPr>
              <a:t> hydrocarbons (PAH),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 err="1">
                <a:solidFill>
                  <a:schemeClr val="bg1"/>
                </a:solidFill>
              </a:rPr>
              <a:t>aza</a:t>
            </a:r>
            <a:r>
              <a:rPr lang="en-US" altLang="en-US" sz="2800" b="1" dirty="0">
                <a:solidFill>
                  <a:schemeClr val="bg1"/>
                </a:solidFill>
              </a:rPr>
              <a:t>-arenes,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4(</a:t>
            </a:r>
            <a:r>
              <a:rPr lang="en-US" altLang="en-US" sz="2800" b="1" dirty="0" err="1">
                <a:solidFill>
                  <a:schemeClr val="bg1"/>
                </a:solidFill>
              </a:rPr>
              <a:t>methylnitrosamino</a:t>
            </a:r>
            <a:r>
              <a:rPr lang="en-US" altLang="en-US" sz="2800" b="1" dirty="0">
                <a:solidFill>
                  <a:schemeClr val="bg1"/>
                </a:solidFill>
              </a:rPr>
              <a:t>)-1-(3-pyridyl)-1-butanone (NNK),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1,3 butadiene,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ethyl carbamate,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ethylene oxide,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nickel, chromium, cadmium,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polonium, arsenic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hydrazine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DC125537-4D10-3145-9F49-0E9905875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800" b="1" dirty="0">
                <a:solidFill>
                  <a:srgbClr val="FFFF00"/>
                </a:solidFill>
              </a:rPr>
              <a:t>The process by which unreactive carcinogen converts to a form which binds DNA is known as metabolic activation</a:t>
            </a:r>
            <a:r>
              <a:rPr lang="en-US" altLang="en-US" sz="28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095CBF8C-CEB8-B863-BB0F-FC36BB5C6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Bay region diol epoxides are the principal PAH metabolites involved in DNA adduct formation.  For Benz[a]pyrene (</a:t>
            </a:r>
            <a:r>
              <a:rPr lang="en-US" altLang="en-US" b="1" dirty="0" err="1">
                <a:solidFill>
                  <a:schemeClr val="bg1"/>
                </a:solidFill>
              </a:rPr>
              <a:t>BaP</a:t>
            </a:r>
            <a:r>
              <a:rPr lang="en-US" altLang="en-US" b="1" dirty="0">
                <a:solidFill>
                  <a:schemeClr val="bg1"/>
                </a:solidFill>
              </a:rPr>
              <a:t>), BaP-7,8-diol-9,10-epoxide (BPDE) forms adducts with DNA leading to G:C&gt;T:A mutations in pulmonary DNA.  The genes for p53 and k-</a:t>
            </a:r>
            <a:r>
              <a:rPr lang="en-US" altLang="en-US" b="1" dirty="0" err="1">
                <a:solidFill>
                  <a:schemeClr val="bg1"/>
                </a:solidFill>
              </a:rPr>
              <a:t>ras</a:t>
            </a:r>
            <a:r>
              <a:rPr lang="en-US" altLang="en-US" b="1" dirty="0">
                <a:solidFill>
                  <a:schemeClr val="bg1"/>
                </a:solidFill>
              </a:rPr>
              <a:t> are frequently mutated.</a:t>
            </a:r>
          </a:p>
          <a:p>
            <a:pPr eaLnBrk="1" hangingPunct="1"/>
            <a:endParaRPr lang="en-US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3F8A598-E1F7-0E71-8198-C52CF2886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</a:rPr>
              <a:t>BENZ(a)Pyrene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33E25EAF-2269-92C7-C899-1208606511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086600"/>
            <a:ext cx="8229600" cy="304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48131" name="Picture 2" descr="BENZ(a)Pyrene">
            <a:extLst>
              <a:ext uri="{FF2B5EF4-FFF2-40B4-BE49-F238E27FC236}">
                <a16:creationId xmlns:a16="http://schemas.microsoft.com/office/drawing/2014/main" id="{F45FF9DC-9364-A85B-682F-A32E8CB0A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29AC527-F405-F57A-DA34-BD83D86244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FF00"/>
                </a:solidFill>
              </a:rPr>
              <a:t>BaP</a:t>
            </a:r>
            <a:r>
              <a:rPr lang="en-US" altLang="en-US" b="1" dirty="0">
                <a:solidFill>
                  <a:srgbClr val="FFFF00"/>
                </a:solidFill>
              </a:rPr>
              <a:t> is metabolized to BPDE</a:t>
            </a:r>
          </a:p>
        </p:txBody>
      </p:sp>
      <p:pic>
        <p:nvPicPr>
          <p:cNvPr id="50178" name="Picture 4" descr="BENZ(a)pyrene metabolism">
            <a:extLst>
              <a:ext uri="{FF2B5EF4-FFF2-40B4-BE49-F238E27FC236}">
                <a16:creationId xmlns:a16="http://schemas.microsoft.com/office/drawing/2014/main" id="{AEBEA735-CD6C-8E86-B5D3-E7B8701418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05000"/>
            <a:ext cx="8458200" cy="54102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190564C4-4279-3FF6-A4A5-D192E5B28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53400" cy="1935162"/>
          </a:xfrm>
        </p:spPr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FFF00"/>
                </a:solidFill>
              </a:rPr>
              <a:t>DNA is mutated if the rate of carcinogen activation exceeds the rate of carcinogen detoxification and/or DNA repair.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0E0EF7B4-90B3-B1F2-E6D1-8E52330AC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743200"/>
            <a:ext cx="8305800" cy="33829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DNA adducts as well as intra- and 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inter-strand DNA crosslinks are removed by nucleotide excision repair.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A838134D-CBBC-E9C2-0169-C42652B74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CF33C"/>
                </a:solidFill>
              </a:rPr>
              <a:t>Program Director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AFD56109-9AD2-FC69-CB9E-B9E7AA91C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Terry W. Moody, Ph.D.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FF00"/>
                </a:solidFill>
              </a:rPr>
              <a:t>(240)276-7785  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FF00"/>
                </a:solidFill>
              </a:rPr>
              <a:t>9609 Medical Ctr. Dr., Rm. 2W134</a:t>
            </a:r>
          </a:p>
          <a:p>
            <a:pPr eaLnBrk="1" hangingPunct="1">
              <a:buFontTx/>
              <a:buNone/>
            </a:pPr>
            <a:r>
              <a:rPr lang="en-US" altLang="en-US" b="1" dirty="0" err="1">
                <a:solidFill>
                  <a:srgbClr val="00FF00"/>
                </a:solidFill>
              </a:rPr>
              <a:t>moodyt@mail.nih.gov</a:t>
            </a:r>
            <a:endParaRPr lang="en-US" altLang="en-US" b="1" dirty="0">
              <a:solidFill>
                <a:srgbClr val="00FF00"/>
              </a:solidFill>
            </a:endParaRPr>
          </a:p>
          <a:p>
            <a:pPr eaLnBrk="1" hangingPunct="1">
              <a:buFontTx/>
              <a:buNone/>
            </a:pPr>
            <a:endParaRPr lang="en-US" altLang="en-US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A06E8ADE-8889-55EF-0D72-914685C44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rgbClr val="FFFF00"/>
                </a:solidFill>
              </a:rPr>
              <a:t>Carcinogens can be detoxified  and excreted prior to DNA damage.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E0D1FB2F-6854-4383-1E0A-ADB0381E7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</a:rPr>
              <a:t>Cytochrome p450 enzymes catalyze addition 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800" b="1" dirty="0">
                <a:solidFill>
                  <a:schemeClr val="bg1"/>
                </a:solidFill>
              </a:rPr>
              <a:t>of an oxygen to the carcinogen, increasing 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800" b="1" dirty="0">
                <a:solidFill>
                  <a:schemeClr val="bg1"/>
                </a:solidFill>
              </a:rPr>
              <a:t>its water solubility.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800" b="1" dirty="0">
                <a:solidFill>
                  <a:schemeClr val="bg1"/>
                </a:solidFill>
              </a:rPr>
              <a:t>●  Phase 2 enzymes convert the oxygenated 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800" b="1" dirty="0">
                <a:solidFill>
                  <a:schemeClr val="bg1"/>
                </a:solidFill>
              </a:rPr>
              <a:t>carcinogen to a form that is highly soluble in 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800" b="1" dirty="0">
                <a:solidFill>
                  <a:schemeClr val="bg1"/>
                </a:solidFill>
              </a:rPr>
              <a:t>water, converting it to a form that can be 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800" b="1" dirty="0">
                <a:solidFill>
                  <a:schemeClr val="bg1"/>
                </a:solidFill>
              </a:rPr>
              <a:t>excreted.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E2D59CEC-720A-DEA9-0A24-8F028E2D2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CF33C"/>
                </a:solidFill>
              </a:rPr>
              <a:t>P53, a tumor suppressor gene: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6F1E08D3-1D2B-E693-E837-0BC78B727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●</a:t>
            </a:r>
            <a:r>
              <a:rPr lang="en-US" altLang="en-US" b="1" dirty="0">
                <a:solidFill>
                  <a:schemeClr val="bg1"/>
                </a:solidFill>
              </a:rPr>
              <a:t>mediates the G1 to S-phase checkpoint of the cell cycle,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●drives programmed cell death or apoptosis after DNA damage,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●is increased along with p21 (cell cycle checkpoint) after DNA damage.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● Phosphorylated p53 induces expression of BAX (apoptosis), GADD45 (DNA repair) and thrombospondin (angiogenesis) </a:t>
            </a:r>
          </a:p>
          <a:p>
            <a:pPr eaLnBrk="1" hangingPunct="1"/>
            <a:endParaRPr lang="en-US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7D357130-5B8C-B227-7A95-241A22587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FF00"/>
                </a:solidFill>
              </a:rPr>
              <a:t>P53 mutations are detected in most of the lung cancer patients.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CC50F538-97C4-7210-D1D9-C7DC2F768F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7315200"/>
            <a:ext cx="8229600" cy="152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58371" name="Rectangle 1" descr="G to T transversions">
            <a:extLst>
              <a:ext uri="{FF2B5EF4-FFF2-40B4-BE49-F238E27FC236}">
                <a16:creationId xmlns:a16="http://schemas.microsoft.com/office/drawing/2014/main" id="{778FA155-5F4C-B424-3354-9CB3EE591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51113"/>
            <a:ext cx="830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G to T transversions occur at the CpG rich codons including 153-158 (exon 5), 248 and 249 (exon7) and 273 (exon 8) of the p53 gene.  There is an excess of G to T transversions in smokers relative to non-smokers.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 descr="P53 is mutated at codons 157, 158, 245, 248, 249 and 273 in lung cancer.">
            <a:extLst>
              <a:ext uri="{FF2B5EF4-FFF2-40B4-BE49-F238E27FC236}">
                <a16:creationId xmlns:a16="http://schemas.microsoft.com/office/drawing/2014/main" id="{4C10AA8D-F107-1E54-3C96-DFBCDB10BC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24000"/>
          <a:ext cx="877728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2870200" imgH="2146300" progId="PowerPoint.Slide.8">
                  <p:embed/>
                </p:oleObj>
              </mc:Choice>
              <mc:Fallback>
                <p:oleObj name="Slide" r:id="rId3" imgW="2870200" imgH="2146300" progId="PowerPoint.Slide.8">
                  <p:embed/>
                  <p:pic>
                    <p:nvPicPr>
                      <p:cNvPr id="0" name="Object 2" descr="P53 is mutated at codons 157, 158, 245, 248, 249 and 273 in lung cancer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877728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Rectangle 3">
            <a:extLst>
              <a:ext uri="{FF2B5EF4-FFF2-40B4-BE49-F238E27FC236}">
                <a16:creationId xmlns:a16="http://schemas.microsoft.com/office/drawing/2014/main" id="{B501EB22-5D58-AD35-4D2F-E0D2E097FD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2239962"/>
          </a:xfrm>
        </p:spPr>
        <p:txBody>
          <a:bodyPr/>
          <a:lstStyle/>
          <a:p>
            <a:pPr eaLnBrk="1" hangingPunct="1"/>
            <a:r>
              <a:rPr lang="en-US" altLang="en-US" b="1" dirty="0"/>
              <a:t>P53 mutations. </a:t>
            </a:r>
            <a:br>
              <a:rPr lang="en-US" altLang="en-US" sz="4000" b="1" dirty="0">
                <a:solidFill>
                  <a:schemeClr val="accent2"/>
                </a:solidFill>
              </a:rPr>
            </a:br>
            <a:r>
              <a:rPr lang="en-US" altLang="en-US" sz="36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●P53 </a:t>
            </a:r>
            <a:r>
              <a:rPr lang="en-US" altLang="en-US" sz="3600" b="1" dirty="0">
                <a:solidFill>
                  <a:schemeClr val="accent2"/>
                </a:solidFill>
              </a:rPr>
              <a:t>is mutated at codons 157, 158, 245, 248, 249 and 273 in lung cancer.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Cell cycle phases">
            <a:extLst>
              <a:ext uri="{FF2B5EF4-FFF2-40B4-BE49-F238E27FC236}">
                <a16:creationId xmlns:a16="http://schemas.microsoft.com/office/drawing/2014/main" id="{FA46251F-852E-B55B-63CC-04794904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itle 1">
            <a:extLst>
              <a:ext uri="{FF2B5EF4-FFF2-40B4-BE49-F238E27FC236}">
                <a16:creationId xmlns:a16="http://schemas.microsoft.com/office/drawing/2014/main" id="{C054D6E1-AB90-B77C-4B40-51D09544BB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Cell cycle phases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EE0273CA-E569-9F93-CE4E-AD7205536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FFF00"/>
                </a:solidFill>
              </a:rPr>
              <a:t>p53 mediates the G</a:t>
            </a:r>
            <a:r>
              <a:rPr lang="en-US" altLang="en-US" sz="4000" b="1" baseline="-25000" dirty="0">
                <a:solidFill>
                  <a:srgbClr val="FFFF00"/>
                </a:solidFill>
              </a:rPr>
              <a:t>1</a:t>
            </a:r>
            <a:r>
              <a:rPr lang="en-US" altLang="en-US" sz="4000" b="1" dirty="0">
                <a:solidFill>
                  <a:srgbClr val="FFFF00"/>
                </a:solidFill>
              </a:rPr>
              <a:t> to S-phase checkpoint of the cell cycle</a:t>
            </a:r>
            <a:br>
              <a:rPr lang="en-US" altLang="en-US" sz="4000" b="1" dirty="0">
                <a:solidFill>
                  <a:srgbClr val="FFFF00"/>
                </a:solidFill>
              </a:rPr>
            </a:br>
            <a:endParaRPr lang="en-US" altLang="en-US" sz="4000" b="1" dirty="0">
              <a:solidFill>
                <a:srgbClr val="FFFF00"/>
              </a:solidFill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46F55153-3356-89DE-27F5-E512F4F98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●</a:t>
            </a:r>
            <a:r>
              <a:rPr lang="en-US" altLang="en-US" b="1" dirty="0">
                <a:solidFill>
                  <a:schemeClr val="bg1"/>
                </a:solidFill>
              </a:rPr>
              <a:t>DNA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damage increases p21 and p53.</a:t>
            </a:r>
          </a:p>
          <a:p>
            <a:pPr eaLnBrk="1" hangingPunct="1">
              <a:buFontTx/>
              <a:buNone/>
            </a:pPr>
            <a:endParaRPr lang="en-US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●</a:t>
            </a:r>
            <a:r>
              <a:rPr lang="en-US" altLang="en-US" b="1" dirty="0">
                <a:solidFill>
                  <a:schemeClr val="bg1"/>
                </a:solidFill>
              </a:rPr>
              <a:t>P53 drives programmed cell death or apoptosis after DNA damage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D60CF2A3-DA35-AA9A-425B-1603B53C01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Cell cycle enzymes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5F8FDA52-93ED-0DEA-3E81-1859F7FCDF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467600"/>
            <a:ext cx="8229600" cy="3810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66563" name="Picture 2" descr="cell cycle enzymes">
            <a:extLst>
              <a:ext uri="{FF2B5EF4-FFF2-40B4-BE49-F238E27FC236}">
                <a16:creationId xmlns:a16="http://schemas.microsoft.com/office/drawing/2014/main" id="{6DD82A20-D979-CE07-70AA-F70348C4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50797932-A5B4-B1F2-528B-9B1B6AC11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FF00"/>
                </a:solidFill>
              </a:rPr>
              <a:t>Genotoxicity of tobacco smoke.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41094E66-724F-85A1-5D2E-852B94E3B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●</a:t>
            </a:r>
            <a:r>
              <a:rPr lang="en-US" altLang="en-US" b="1" dirty="0">
                <a:solidFill>
                  <a:schemeClr val="bg1"/>
                </a:solidFill>
              </a:rPr>
              <a:t>After 10 years of chronic cigarette smoking, normal lung tissue can undergo hyperplasia and metaplasia.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●After 15 years, dysplasia can result.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●After 20 years, a carcinoma in situ can form.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●After 25 years, a malignant cancer can form.</a:t>
            </a:r>
          </a:p>
          <a:p>
            <a:pPr eaLnBrk="1" hangingPunct="1"/>
            <a:endParaRPr lang="en-US" altLang="en-US" b="1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5">
            <a:extLst>
              <a:ext uri="{FF2B5EF4-FFF2-40B4-BE49-F238E27FC236}">
                <a16:creationId xmlns:a16="http://schemas.microsoft.com/office/drawing/2014/main" id="{79637746-3B10-AB5D-CC1F-3F02CEED6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CF33C"/>
                </a:solidFill>
              </a:rPr>
              <a:t>Carcinogenesis</a:t>
            </a:r>
            <a:br>
              <a:rPr lang="en-US" altLang="en-US" sz="4000" b="1" dirty="0">
                <a:solidFill>
                  <a:srgbClr val="FCF33C"/>
                </a:solidFill>
              </a:rPr>
            </a:br>
            <a:r>
              <a:rPr lang="en-US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3200" b="1" dirty="0">
                <a:solidFill>
                  <a:schemeClr val="bg1"/>
                </a:solidFill>
              </a:rPr>
              <a:t>Cancer progression occurs over a period of decades.</a:t>
            </a:r>
          </a:p>
        </p:txBody>
      </p:sp>
      <p:pic>
        <p:nvPicPr>
          <p:cNvPr id="70658" name="Picture 4" descr="Carcinoma in situ.">
            <a:extLst>
              <a:ext uri="{FF2B5EF4-FFF2-40B4-BE49-F238E27FC236}">
                <a16:creationId xmlns:a16="http://schemas.microsoft.com/office/drawing/2014/main" id="{1FD3BB30-15B3-E072-D7D4-0FEE2DA72F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524000"/>
            <a:ext cx="6477000" cy="51816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">
            <a:extLst>
              <a:ext uri="{FF2B5EF4-FFF2-40B4-BE49-F238E27FC236}">
                <a16:creationId xmlns:a16="http://schemas.microsoft.com/office/drawing/2014/main" id="{C752B748-C791-6A4C-AABD-C99AEB91C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</a:rPr>
              <a:t>Normal lung</a:t>
            </a:r>
            <a:br>
              <a:rPr lang="en-US" altLang="en-US" sz="3200" b="1" dirty="0">
                <a:solidFill>
                  <a:srgbClr val="FFFF00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800" b="1" dirty="0">
                <a:solidFill>
                  <a:schemeClr val="bg1"/>
                </a:solidFill>
              </a:rPr>
              <a:t>Carbon dioxide is exhaled from the lung whereas oxygen is inhaled.</a:t>
            </a:r>
          </a:p>
        </p:txBody>
      </p:sp>
      <p:pic>
        <p:nvPicPr>
          <p:cNvPr id="72706" name="Picture 4" descr="Normal lung.">
            <a:extLst>
              <a:ext uri="{FF2B5EF4-FFF2-40B4-BE49-F238E27FC236}">
                <a16:creationId xmlns:a16="http://schemas.microsoft.com/office/drawing/2014/main" id="{5AA12C52-AFFC-751A-5D90-8D7AEF749D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057400"/>
            <a:ext cx="5943600" cy="4724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03348CE9-CEA5-A926-022F-CF7C5C5D05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CF33C"/>
                </a:solidFill>
              </a:rPr>
              <a:t>Organizing Committee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8DB4F500-38C6-FEDA-C834-247878099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Irwin Arias</a:t>
            </a:r>
          </a:p>
          <a:p>
            <a:pPr lvl="2" eaLnBrk="1" hangingPunct="1"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Oliver </a:t>
            </a:r>
            <a:r>
              <a:rPr lang="en-US" altLang="en-US" sz="3200" b="1" dirty="0" err="1">
                <a:solidFill>
                  <a:schemeClr val="bg1"/>
                </a:solidFill>
              </a:rPr>
              <a:t>Bogler</a:t>
            </a:r>
            <a:endParaRPr lang="en-US" altLang="en-US" sz="3200" b="1" dirty="0">
              <a:solidFill>
                <a:schemeClr val="bg1"/>
              </a:solidFill>
            </a:endParaRPr>
          </a:p>
          <a:p>
            <a:pPr lvl="2" eaLnBrk="1" hangingPunct="1"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Terry Moody</a:t>
            </a:r>
          </a:p>
          <a:p>
            <a:pPr lvl="2" eaLnBrk="1" hangingPunct="1">
              <a:buFontTx/>
              <a:buNone/>
            </a:pPr>
            <a:r>
              <a:rPr lang="en-US" altLang="en-US" sz="3200" b="1" dirty="0" err="1">
                <a:solidFill>
                  <a:schemeClr val="bg1"/>
                </a:solidFill>
              </a:rPr>
              <a:t>Lyuba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Vartikovski</a:t>
            </a:r>
            <a:endParaRPr lang="en-US" altLang="en-US" sz="3200" b="1" dirty="0">
              <a:solidFill>
                <a:schemeClr val="bg1"/>
              </a:solidFill>
            </a:endParaRPr>
          </a:p>
          <a:p>
            <a:pPr lvl="2" eaLnBrk="1" hangingPunct="1"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</a:rPr>
              <a:t>Farah Zia</a:t>
            </a:r>
          </a:p>
          <a:p>
            <a:pPr lvl="2" eaLnBrk="1" hangingPunct="1">
              <a:buFontTx/>
              <a:buNone/>
            </a:pPr>
            <a:endParaRPr lang="en-US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F820582D-6D23-80BD-C1A7-FF1320034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CF33C"/>
                </a:solidFill>
              </a:rPr>
              <a:t>Hyperplasia</a:t>
            </a:r>
            <a:br>
              <a:rPr lang="en-US" altLang="en-US" sz="4000" b="1" dirty="0">
                <a:solidFill>
                  <a:srgbClr val="FCF33C"/>
                </a:solidFill>
              </a:rPr>
            </a:br>
            <a:r>
              <a:rPr lang="en-US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3200" b="1" dirty="0">
                <a:solidFill>
                  <a:schemeClr val="bg1"/>
                </a:solidFill>
              </a:rPr>
              <a:t>After exposure to tobacco smoke, hyperplasia can result.</a:t>
            </a:r>
          </a:p>
        </p:txBody>
      </p:sp>
      <p:pic>
        <p:nvPicPr>
          <p:cNvPr id="74754" name="Picture 4" descr="Hyperplasia">
            <a:extLst>
              <a:ext uri="{FF2B5EF4-FFF2-40B4-BE49-F238E27FC236}">
                <a16:creationId xmlns:a16="http://schemas.microsoft.com/office/drawing/2014/main" id="{BEDEF5F5-C91C-EC4E-F130-30B6A12C3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057400"/>
            <a:ext cx="4648200" cy="4800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5">
            <a:extLst>
              <a:ext uri="{FF2B5EF4-FFF2-40B4-BE49-F238E27FC236}">
                <a16:creationId xmlns:a16="http://schemas.microsoft.com/office/drawing/2014/main" id="{F19B7E71-DFF2-C4C3-6C57-301EB64747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CF33C"/>
                </a:solidFill>
              </a:rPr>
              <a:t>Dysplasia</a:t>
            </a:r>
            <a:br>
              <a:rPr lang="en-US" altLang="en-US" sz="4000" b="1" dirty="0">
                <a:solidFill>
                  <a:srgbClr val="FCF33C"/>
                </a:solidFill>
              </a:rPr>
            </a:br>
            <a:r>
              <a:rPr lang="en-US" altLang="en-US" sz="3200" b="1" dirty="0">
                <a:solidFill>
                  <a:schemeClr val="bg1"/>
                </a:solidFill>
              </a:rPr>
              <a:t>Continued exposure to tobacco smoke leads to dysplasia.</a:t>
            </a:r>
          </a:p>
        </p:txBody>
      </p:sp>
      <p:pic>
        <p:nvPicPr>
          <p:cNvPr id="76802" name="Picture 4" descr="Dysplasia.">
            <a:extLst>
              <a:ext uri="{FF2B5EF4-FFF2-40B4-BE49-F238E27FC236}">
                <a16:creationId xmlns:a16="http://schemas.microsoft.com/office/drawing/2014/main" id="{7D625DB7-8D21-A76A-1C5F-623BC2C1E6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828800"/>
            <a:ext cx="5715000" cy="5029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5">
            <a:extLst>
              <a:ext uri="{FF2B5EF4-FFF2-40B4-BE49-F238E27FC236}">
                <a16:creationId xmlns:a16="http://schemas.microsoft.com/office/drawing/2014/main" id="{71C26507-C1FE-281D-AB82-F9202E638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FFF00"/>
                </a:solidFill>
              </a:rPr>
              <a:t>Adenoma</a:t>
            </a:r>
            <a:br>
              <a:rPr lang="en-US" altLang="en-US" sz="4000" b="1" dirty="0">
                <a:solidFill>
                  <a:srgbClr val="FFFF00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800" b="1" dirty="0">
                <a:solidFill>
                  <a:schemeClr val="bg1"/>
                </a:solidFill>
              </a:rPr>
              <a:t>Continued exposure to carcinogens leads to benign tumors such as adenomas.</a:t>
            </a:r>
          </a:p>
        </p:txBody>
      </p:sp>
      <p:pic>
        <p:nvPicPr>
          <p:cNvPr id="78850" name="Picture 4" descr="Adenoma.">
            <a:extLst>
              <a:ext uri="{FF2B5EF4-FFF2-40B4-BE49-F238E27FC236}">
                <a16:creationId xmlns:a16="http://schemas.microsoft.com/office/drawing/2014/main" id="{E1EF418A-50D1-C7D9-607F-FC7B168B5B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133600"/>
            <a:ext cx="6553200" cy="4724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9CF4E81F-DD52-A970-4FE9-A26FEE9C5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rgbClr val="FCF33C"/>
                </a:solidFill>
              </a:rPr>
              <a:t>Adenocarcinoma</a:t>
            </a:r>
            <a:br>
              <a:rPr lang="en-US" altLang="en-US" sz="3600" b="1" dirty="0">
                <a:solidFill>
                  <a:srgbClr val="FCF33C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800" b="1" dirty="0">
                <a:solidFill>
                  <a:schemeClr val="bg1"/>
                </a:solidFill>
              </a:rPr>
              <a:t>Chronic exposure to tobacco leads to malignant tumors such as adenocarcinoma.</a:t>
            </a:r>
          </a:p>
        </p:txBody>
      </p:sp>
      <p:pic>
        <p:nvPicPr>
          <p:cNvPr id="80898" name="Picture 4" descr="Adenocarcinoma.">
            <a:extLst>
              <a:ext uri="{FF2B5EF4-FFF2-40B4-BE49-F238E27FC236}">
                <a16:creationId xmlns:a16="http://schemas.microsoft.com/office/drawing/2014/main" id="{6ABE7BAD-A898-A79D-C3B3-E739639EA1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2133600"/>
            <a:ext cx="6400800" cy="4724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5">
            <a:extLst>
              <a:ext uri="{FF2B5EF4-FFF2-40B4-BE49-F238E27FC236}">
                <a16:creationId xmlns:a16="http://schemas.microsoft.com/office/drawing/2014/main" id="{B7EF33F3-5E6D-3FBE-348A-EFA2F79A50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800" b="1" dirty="0">
                <a:solidFill>
                  <a:srgbClr val="FFFF00"/>
                </a:solidFill>
              </a:rPr>
              <a:t>Tumor formation  </a:t>
            </a:r>
            <a:br>
              <a:rPr lang="en-US" altLang="en-US" sz="2800" b="1" dirty="0">
                <a:solidFill>
                  <a:srgbClr val="FFFF00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800" b="1" dirty="0">
                <a:solidFill>
                  <a:schemeClr val="bg1"/>
                </a:solidFill>
              </a:rPr>
              <a:t>Growth factors promote carcinogenesis. Progression factors lead to malignant tumors.</a:t>
            </a:r>
          </a:p>
        </p:txBody>
      </p:sp>
      <p:pic>
        <p:nvPicPr>
          <p:cNvPr id="82946" name="Picture 4" descr="Tumor formation.">
            <a:extLst>
              <a:ext uri="{FF2B5EF4-FFF2-40B4-BE49-F238E27FC236}">
                <a16:creationId xmlns:a16="http://schemas.microsoft.com/office/drawing/2014/main" id="{F8CE12E0-4ACD-4044-AC66-E8CEF3F843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362200"/>
            <a:ext cx="7239000" cy="4495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D1505C80-360C-BD8D-F10F-8741AEFD7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Tumor growth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1C4CE4F7-F600-2466-2A70-99D1D1FE5E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162800"/>
            <a:ext cx="8229600" cy="3810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84995" name="Picture 2" descr="Tumor growth">
            <a:extLst>
              <a:ext uri="{FF2B5EF4-FFF2-40B4-BE49-F238E27FC236}">
                <a16:creationId xmlns:a16="http://schemas.microsoft.com/office/drawing/2014/main" id="{1641F2A4-8867-FC1C-BD23-39ADB1B22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2CD805CB-E990-1F33-A237-5A71F7E02A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CF33C"/>
                </a:solidFill>
              </a:rPr>
              <a:t>Genetic abnormalities in lung cancer include: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1024F31F-CBE0-C6BD-0AD2-360EC3183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FF00"/>
                </a:solidFill>
              </a:rPr>
              <a:t>Mutation of tumor suppressor genes such as </a:t>
            </a:r>
            <a:r>
              <a:rPr lang="en-US" altLang="en-US" b="1" dirty="0">
                <a:solidFill>
                  <a:schemeClr val="bg1"/>
                </a:solidFill>
              </a:rPr>
              <a:t>p53</a:t>
            </a:r>
          </a:p>
          <a:p>
            <a:pPr eaLnBrk="1" hangingPunct="1"/>
            <a:r>
              <a:rPr lang="en-US" altLang="en-US" b="1" dirty="0">
                <a:solidFill>
                  <a:srgbClr val="00FF00"/>
                </a:solidFill>
              </a:rPr>
              <a:t>Silencing of tumor suppressor genes such as </a:t>
            </a:r>
            <a:r>
              <a:rPr lang="en-US" altLang="en-US" b="1" dirty="0">
                <a:solidFill>
                  <a:schemeClr val="bg1"/>
                </a:solidFill>
              </a:rPr>
              <a:t>p16, Rb				</a:t>
            </a:r>
          </a:p>
          <a:p>
            <a:pPr eaLnBrk="1" hangingPunct="1"/>
            <a:r>
              <a:rPr lang="en-US" altLang="en-US" b="1" dirty="0">
                <a:solidFill>
                  <a:srgbClr val="00FF00"/>
                </a:solidFill>
              </a:rPr>
              <a:t>Amplification of oncogenes such as</a:t>
            </a:r>
            <a:r>
              <a:rPr lang="en-US" altLang="en-US" b="1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	c-</a:t>
            </a:r>
            <a:r>
              <a:rPr lang="en-US" altLang="en-US" b="1" dirty="0" err="1">
                <a:solidFill>
                  <a:schemeClr val="bg1"/>
                </a:solidFill>
              </a:rPr>
              <a:t>myc</a:t>
            </a:r>
            <a:r>
              <a:rPr lang="en-US" altLang="en-US" b="1" dirty="0">
                <a:solidFill>
                  <a:schemeClr val="bg1"/>
                </a:solidFill>
              </a:rPr>
              <a:t>, cyclin D1, erbB-2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FF00"/>
                </a:solidFill>
              </a:rPr>
              <a:t>.	Mutation of oncogenes such as </a:t>
            </a:r>
            <a:r>
              <a:rPr lang="en-US" altLang="en-US" b="1" dirty="0">
                <a:solidFill>
                  <a:schemeClr val="bg1"/>
                </a:solidFill>
              </a:rPr>
              <a:t>K-</a:t>
            </a:r>
            <a:r>
              <a:rPr lang="en-US" altLang="en-US" b="1" dirty="0" err="1">
                <a:solidFill>
                  <a:schemeClr val="bg1"/>
                </a:solidFill>
              </a:rPr>
              <a:t>ras</a:t>
            </a:r>
            <a:r>
              <a:rPr lang="en-US" altLang="en-US" b="1" dirty="0">
                <a:solidFill>
                  <a:schemeClr val="bg1"/>
                </a:solidFill>
              </a:rPr>
              <a:t>, EGFR			</a:t>
            </a:r>
          </a:p>
          <a:p>
            <a:pPr eaLnBrk="1" hangingPunct="1"/>
            <a:endParaRPr lang="en-US" altLang="en-US" b="1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40A9E107-8CFE-5BA7-82AA-4E54FE069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1371600"/>
          </a:xfrm>
        </p:spPr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Tyrosine kinase receptors.</a:t>
            </a:r>
            <a:br>
              <a:rPr lang="en-US" altLang="en-US" dirty="0">
                <a:solidFill>
                  <a:schemeClr val="accent2"/>
                </a:solidFill>
              </a:rPr>
            </a:br>
            <a:r>
              <a:rPr lang="en-US" altLang="en-US" sz="2800" b="1" i="1" dirty="0">
                <a:solidFill>
                  <a:srgbClr val="00FF00"/>
                </a:solidFill>
              </a:rPr>
              <a:t>Molecular Biology of the Cell, Alberts et al., 2001.</a:t>
            </a:r>
          </a:p>
        </p:txBody>
      </p:sp>
      <p:pic>
        <p:nvPicPr>
          <p:cNvPr id="89090" name="Picture 3" descr="Tyrosine kinase receptors">
            <a:extLst>
              <a:ext uri="{FF2B5EF4-FFF2-40B4-BE49-F238E27FC236}">
                <a16:creationId xmlns:a16="http://schemas.microsoft.com/office/drawing/2014/main" id="{CC211E34-F56E-E995-8963-06EA44E0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">
            <a:extLst>
              <a:ext uri="{FF2B5EF4-FFF2-40B4-BE49-F238E27FC236}">
                <a16:creationId xmlns:a16="http://schemas.microsoft.com/office/drawing/2014/main" id="{AFF07AC1-F996-E43C-A428-754384D25E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FF00"/>
                </a:solidFill>
              </a:rPr>
              <a:t>Tyrosine kinase receptors and ligands</a:t>
            </a:r>
          </a:p>
        </p:txBody>
      </p:sp>
      <p:graphicFrame>
        <p:nvGraphicFramePr>
          <p:cNvPr id="91138" name="Object 4" descr="RTK ligands">
            <a:extLst>
              <a:ext uri="{FF2B5EF4-FFF2-40B4-BE49-F238E27FC236}">
                <a16:creationId xmlns:a16="http://schemas.microsoft.com/office/drawing/2014/main" id="{278D6F7D-2D93-9422-3101-759E713CF6B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762000" y="2147888"/>
          <a:ext cx="7696200" cy="471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26327100" imgH="19748500" progId="PowerPoint.Slide.8">
                  <p:embed/>
                </p:oleObj>
              </mc:Choice>
              <mc:Fallback>
                <p:oleObj name="Slide" r:id="rId3" imgW="26327100" imgH="19748500" progId="PowerPoint.Slide.8">
                  <p:embed/>
                  <p:pic>
                    <p:nvPicPr>
                      <p:cNvPr id="0" name="Object 4" descr="RTK ligands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147888"/>
                        <a:ext cx="7696200" cy="471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7B8A5AA5-C989-B827-0B67-DEAD284109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6202362"/>
          </a:xfrm>
        </p:spPr>
        <p:txBody>
          <a:bodyPr/>
          <a:lstStyle/>
          <a:p>
            <a:pPr algn="l"/>
            <a:r>
              <a:rPr lang="en-US" altLang="en-US" sz="4000" b="1" dirty="0">
                <a:solidFill>
                  <a:srgbClr val="FCF33C"/>
                </a:solidFill>
              </a:rPr>
              <a:t>The EGFR is an 1186 amino acid integral membrane protein. </a:t>
            </a:r>
            <a:br>
              <a:rPr lang="en-US" altLang="en-US" sz="4000" b="1" dirty="0">
                <a:solidFill>
                  <a:srgbClr val="FCF33C"/>
                </a:solidFill>
              </a:rPr>
            </a:br>
            <a:r>
              <a:rPr lang="en-US" altLang="en-US" sz="4000" b="1" dirty="0">
                <a:solidFill>
                  <a:schemeClr val="bg1"/>
                </a:solidFill>
              </a:rPr>
              <a:t>  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400" b="1" dirty="0">
                <a:solidFill>
                  <a:schemeClr val="bg1"/>
                </a:solidFill>
              </a:rPr>
              <a:t>The 621 amino acid extracellular domain binds EGF with high affinity.  Domains I and III form the EGF binding site whereas domains II and IV are enriched in cysteine amino acids.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400" b="1" dirty="0">
                <a:solidFill>
                  <a:schemeClr val="bg1"/>
                </a:solidFill>
              </a:rPr>
              <a:t>The 24 amino acid transmembrane domain anchors the receptor into the membrane and </a:t>
            </a:r>
            <a:r>
              <a:rPr lang="en-US" altLang="en-US" sz="2400" b="1" dirty="0" err="1">
                <a:solidFill>
                  <a:schemeClr val="bg1"/>
                </a:solidFill>
              </a:rPr>
              <a:t>tranduces</a:t>
            </a:r>
            <a:r>
              <a:rPr lang="en-US" altLang="en-US" sz="2400" b="1" dirty="0">
                <a:solidFill>
                  <a:schemeClr val="bg1"/>
                </a:solidFill>
              </a:rPr>
              <a:t> signaling.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400" b="1" dirty="0">
                <a:solidFill>
                  <a:schemeClr val="bg1"/>
                </a:solidFill>
              </a:rPr>
              <a:t>The 541 amino acid intracellular domain contains tyrosine kinase activity.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400" b="1" dirty="0">
                <a:solidFill>
                  <a:schemeClr val="bg1"/>
                </a:solidFill>
              </a:rPr>
              <a:t>Lys721 binds ATP and Tyr amino acids are subsequently phosphorylated.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●</a:t>
            </a:r>
            <a:r>
              <a:rPr lang="en-US" altLang="en-US" sz="2400" b="1" dirty="0">
                <a:solidFill>
                  <a:schemeClr val="bg1"/>
                </a:solidFill>
              </a:rPr>
              <a:t>Tyr1068, 1086, 1148, 1174 are phosphorylated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D018F315-0B32-3C49-A2F2-8CE03F8A7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7315200"/>
            <a:ext cx="8229600" cy="228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sz="1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C1E2916-F5AB-2FF2-E624-251687407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CF33C"/>
                </a:solidFill>
              </a:rPr>
              <a:t>SYLLABUS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FBEB1CB-6056-DBFF-7A21-6D13DFC52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DATE</a:t>
            </a:r>
            <a:r>
              <a:rPr lang="en-US" altLang="en-US" sz="2400" b="1" dirty="0">
                <a:solidFill>
                  <a:srgbClr val="FF0000"/>
                </a:solidFill>
              </a:rPr>
              <a:t>		</a:t>
            </a:r>
            <a:r>
              <a:rPr lang="en-US" altLang="en-US" sz="2400" b="1" dirty="0">
                <a:solidFill>
                  <a:srgbClr val="00FFFF"/>
                </a:solidFill>
              </a:rPr>
              <a:t>TOPIC</a:t>
            </a:r>
            <a:r>
              <a:rPr lang="en-US" altLang="en-US" sz="2400" b="1" dirty="0">
                <a:solidFill>
                  <a:srgbClr val="FF0000"/>
                </a:solidFill>
              </a:rPr>
              <a:t>			</a:t>
            </a:r>
            <a:br>
              <a:rPr lang="en-US" altLang="en-US" sz="2400" b="1" dirty="0">
                <a:solidFill>
                  <a:srgbClr val="FF0000"/>
                </a:solidFill>
              </a:rPr>
            </a:br>
            <a:r>
              <a:rPr lang="en-US" altLang="en-US" sz="2400" b="1" dirty="0">
                <a:solidFill>
                  <a:srgbClr val="FF0000"/>
                </a:solidFill>
              </a:rPr>
              <a:t>				</a:t>
            </a:r>
            <a:r>
              <a:rPr lang="en-US" altLang="en-US" sz="2400" b="1" dirty="0">
                <a:solidFill>
                  <a:srgbClr val="00FF00"/>
                </a:solidFill>
              </a:rPr>
              <a:t>SPEAKERS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Sept. 3</a:t>
            </a:r>
            <a:r>
              <a:rPr lang="en-US" altLang="en-US" sz="2400" b="1" dirty="0">
                <a:solidFill>
                  <a:srgbClr val="00FFFF"/>
                </a:solidFill>
              </a:rPr>
              <a:t>	Introduction, Immune checkpoints	</a:t>
            </a:r>
            <a:r>
              <a:rPr lang="en-US" altLang="en-US" sz="2400" b="1" dirty="0">
                <a:solidFill>
                  <a:schemeClr val="bg1"/>
                </a:solidFill>
              </a:rPr>
              <a:t>				</a:t>
            </a:r>
            <a:r>
              <a:rPr lang="en-US" altLang="en-US" sz="2400" b="1" dirty="0">
                <a:solidFill>
                  <a:srgbClr val="00FF00"/>
                </a:solidFill>
              </a:rPr>
              <a:t>Moody, Goff</a:t>
            </a:r>
            <a:endParaRPr lang="en-US" altLang="en-US" sz="24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Sept. 9	</a:t>
            </a:r>
            <a:r>
              <a:rPr lang="en-US" altLang="en-US" sz="2400" b="1" dirty="0">
                <a:solidFill>
                  <a:srgbClr val="00FFFF"/>
                </a:solidFill>
              </a:rPr>
              <a:t>HIV, Cervical Cancer</a:t>
            </a:r>
            <a:r>
              <a:rPr lang="en-US" altLang="en-US" sz="2400" b="1" dirty="0">
                <a:solidFill>
                  <a:schemeClr val="bg1"/>
                </a:solidFill>
              </a:rPr>
              <a:t>						</a:t>
            </a:r>
            <a:r>
              <a:rPr lang="en-US" altLang="en-US" sz="2400" b="1" dirty="0">
                <a:solidFill>
                  <a:srgbClr val="00FF00"/>
                </a:solidFill>
              </a:rPr>
              <a:t> 	</a:t>
            </a:r>
            <a:r>
              <a:rPr lang="en-US" altLang="en-US" sz="2400" b="1" dirty="0" err="1">
                <a:solidFill>
                  <a:srgbClr val="00FF00"/>
                </a:solidFill>
              </a:rPr>
              <a:t>Maldarelli</a:t>
            </a:r>
            <a:r>
              <a:rPr lang="en-US" altLang="en-US" sz="2400" b="1" dirty="0">
                <a:solidFill>
                  <a:srgbClr val="00FF00"/>
                </a:solidFill>
              </a:rPr>
              <a:t>, Schiller </a:t>
            </a:r>
            <a:endParaRPr lang="en-US" altLang="en-US" sz="2400" b="1" dirty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Sept. 16	</a:t>
            </a:r>
            <a:r>
              <a:rPr lang="en-US" altLang="en-US" sz="2400" b="1" dirty="0">
                <a:solidFill>
                  <a:srgbClr val="00FFFF"/>
                </a:solidFill>
              </a:rPr>
              <a:t>Epigenetics, Cancer global health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</a:rPr>
              <a:t>				</a:t>
            </a:r>
            <a:r>
              <a:rPr lang="en-US" altLang="en-US" sz="2400" b="1" dirty="0">
                <a:solidFill>
                  <a:srgbClr val="00FF00"/>
                </a:solidFill>
              </a:rPr>
              <a:t>Verma, Gopal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Sept. 23	</a:t>
            </a:r>
            <a:r>
              <a:rPr lang="en-US" altLang="en-US" sz="2400" b="1" dirty="0">
                <a:solidFill>
                  <a:srgbClr val="00FFFF"/>
                </a:solidFill>
              </a:rPr>
              <a:t>Clinical Trials, Cancer microbiota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					</a:t>
            </a:r>
            <a:r>
              <a:rPr lang="en-US" altLang="en-US" sz="2400" b="1" dirty="0">
                <a:solidFill>
                  <a:srgbClr val="00FF00"/>
                </a:solidFill>
              </a:rPr>
              <a:t>Smith, </a:t>
            </a:r>
            <a:r>
              <a:rPr lang="en-US" altLang="en-US" sz="2400" b="1" dirty="0" err="1">
                <a:solidFill>
                  <a:srgbClr val="00FF00"/>
                </a:solidFill>
              </a:rPr>
              <a:t>Greten</a:t>
            </a:r>
            <a:r>
              <a:rPr lang="en-US" altLang="en-US" sz="2400" b="1" dirty="0">
                <a:solidFill>
                  <a:srgbClr val="00FF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Sept. 30	</a:t>
            </a:r>
            <a:r>
              <a:rPr lang="en-US" altLang="en-US" sz="2400" b="1" dirty="0">
                <a:solidFill>
                  <a:srgbClr val="00FFFF"/>
                </a:solidFill>
              </a:rPr>
              <a:t>Small Molecules, Health disparities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					</a:t>
            </a:r>
            <a:r>
              <a:rPr lang="en-US" altLang="en-US" sz="2400" b="1" dirty="0" err="1">
                <a:solidFill>
                  <a:srgbClr val="1EFA28"/>
                </a:solidFill>
              </a:rPr>
              <a:t>Simeonov</a:t>
            </a:r>
            <a:r>
              <a:rPr lang="en-US" altLang="en-US" sz="2400" b="1" dirty="0">
                <a:solidFill>
                  <a:srgbClr val="1EFA28"/>
                </a:solidFill>
              </a:rPr>
              <a:t>, </a:t>
            </a:r>
            <a:r>
              <a:rPr lang="en-US" altLang="en-US" sz="2400" b="1" dirty="0" err="1">
                <a:solidFill>
                  <a:srgbClr val="1EFA28"/>
                </a:solidFill>
              </a:rPr>
              <a:t>Ambs</a:t>
            </a:r>
            <a:endParaRPr lang="en-US" altLang="en-US" sz="2400" b="1" dirty="0">
              <a:solidFill>
                <a:srgbClr val="1EFA28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1EFA28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E31F6630-22CE-7098-93EE-FDDA50270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>
                <a:solidFill>
                  <a:srgbClr val="FCF33C"/>
                </a:solidFill>
              </a:rPr>
              <a:t>EGF, TGF</a:t>
            </a:r>
            <a:r>
              <a:rPr lang="el-GR" altLang="en-US" sz="3600" b="1" dirty="0">
                <a:solidFill>
                  <a:srgbClr val="FCF33C"/>
                </a:solidFill>
                <a:cs typeface="Arial" panose="020B0604020202020204" pitchFamily="34" charset="0"/>
              </a:rPr>
              <a:t>α</a:t>
            </a:r>
            <a:r>
              <a:rPr lang="en-US" altLang="en-US" sz="3600" b="1" dirty="0">
                <a:solidFill>
                  <a:srgbClr val="FCF33C"/>
                </a:solidFill>
                <a:cs typeface="Arial" panose="020B0604020202020204" pitchFamily="34" charset="0"/>
              </a:rPr>
              <a:t> and </a:t>
            </a:r>
            <a:r>
              <a:rPr lang="en-US" altLang="en-US" sz="3600" b="1" dirty="0" err="1">
                <a:solidFill>
                  <a:srgbClr val="FCF33C"/>
                </a:solidFill>
                <a:cs typeface="Arial" panose="020B0604020202020204" pitchFamily="34" charset="0"/>
              </a:rPr>
              <a:t>mAb</a:t>
            </a:r>
            <a:r>
              <a:rPr lang="en-US" altLang="en-US" sz="3600" b="1" dirty="0">
                <a:solidFill>
                  <a:srgbClr val="FCF33C"/>
                </a:solidFill>
                <a:cs typeface="Arial" panose="020B0604020202020204" pitchFamily="34" charset="0"/>
              </a:rPr>
              <a:t> 108 bind with high affinity to lung cancer cells.</a:t>
            </a:r>
            <a:endParaRPr lang="el-GR" altLang="en-US" sz="3600" b="1" dirty="0">
              <a:solidFill>
                <a:srgbClr val="FCF33C"/>
              </a:solidFill>
              <a:cs typeface="Arial" panose="020B0604020202020204" pitchFamily="34" charset="0"/>
            </a:endParaRPr>
          </a:p>
        </p:txBody>
      </p:sp>
      <p:sp>
        <p:nvSpPr>
          <p:cNvPr id="95234" name="Rectangle 3" descr="EGFR binding">
            <a:extLst>
              <a:ext uri="{FF2B5EF4-FFF2-40B4-BE49-F238E27FC236}">
                <a16:creationId xmlns:a16="http://schemas.microsoft.com/office/drawing/2014/main" id="{B626CD7A-3FCB-A7E4-3805-01CA8425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00FF00"/>
                </a:solidFill>
              </a:rPr>
              <a:t>Agent			IC</a:t>
            </a:r>
            <a:r>
              <a:rPr lang="en-US" altLang="en-US" sz="2800" b="1" baseline="-25000" dirty="0">
                <a:solidFill>
                  <a:srgbClr val="00FF00"/>
                </a:solidFill>
              </a:rPr>
              <a:t>50</a:t>
            </a:r>
            <a:r>
              <a:rPr lang="en-US" altLang="en-US" sz="2800" b="1" dirty="0">
                <a:solidFill>
                  <a:srgbClr val="00FF00"/>
                </a:solidFill>
              </a:rPr>
              <a:t>, ug/ml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EGF				.03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TGF</a:t>
            </a:r>
            <a:r>
              <a:rPr lang="en-US" altLang="en-US" sz="2800" b="1" dirty="0">
                <a:solidFill>
                  <a:schemeClr val="bg1"/>
                </a:solidFill>
                <a:sym typeface="Symbol" pitchFamily="2" charset="2"/>
              </a:rPr>
              <a:t>			.8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sym typeface="Symbol" pitchFamily="2" charset="2"/>
              </a:rPr>
              <a:t>TGF-PE38		.4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sym typeface="Symbol" pitchFamily="2" charset="2"/>
              </a:rPr>
              <a:t>mAb</a:t>
            </a:r>
            <a:r>
              <a:rPr lang="en-US" altLang="en-US" sz="2800" b="1" dirty="0">
                <a:solidFill>
                  <a:schemeClr val="bg1"/>
                </a:solidFill>
                <a:sym typeface="Symbol" pitchFamily="2" charset="2"/>
              </a:rPr>
              <a:t> 108			3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sym typeface="Symbol" pitchFamily="2" charset="2"/>
              </a:rPr>
              <a:t>IgG</a:t>
            </a:r>
            <a:r>
              <a:rPr lang="en-US" altLang="en-US" sz="2800" b="1" dirty="0">
                <a:solidFill>
                  <a:schemeClr val="bg1"/>
                </a:solidFill>
              </a:rPr>
              <a:t>				&gt;10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00FFFF"/>
                </a:solidFill>
              </a:rPr>
              <a:t>The IC</a:t>
            </a:r>
            <a:r>
              <a:rPr lang="en-US" altLang="en-US" sz="2800" b="1" baseline="-25000" dirty="0">
                <a:solidFill>
                  <a:srgbClr val="00FFFF"/>
                </a:solidFill>
              </a:rPr>
              <a:t>50</a:t>
            </a:r>
            <a:r>
              <a:rPr lang="en-US" altLang="en-US" sz="2800" b="1" dirty="0">
                <a:solidFill>
                  <a:srgbClr val="00FFFF"/>
                </a:solidFill>
              </a:rPr>
              <a:t> to inhibit </a:t>
            </a:r>
            <a:r>
              <a:rPr lang="en-US" altLang="en-US" sz="2800" b="1" baseline="30000" dirty="0">
                <a:solidFill>
                  <a:srgbClr val="00FFFF"/>
                </a:solidFill>
              </a:rPr>
              <a:t>125</a:t>
            </a:r>
            <a:r>
              <a:rPr lang="en-US" altLang="en-US" sz="2800" b="1" dirty="0">
                <a:solidFill>
                  <a:srgbClr val="00FFFF"/>
                </a:solidFill>
              </a:rPr>
              <a:t>I-EGF specific binding to NCI-H157 cells was determined.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i="1" dirty="0" err="1">
                <a:solidFill>
                  <a:srgbClr val="1EFA28"/>
                </a:solidFill>
              </a:rPr>
              <a:t>Draoui</a:t>
            </a:r>
            <a:r>
              <a:rPr lang="en-US" altLang="en-US" sz="2800" b="1" i="1" dirty="0">
                <a:solidFill>
                  <a:srgbClr val="1EFA28"/>
                </a:solidFill>
              </a:rPr>
              <a:t> et al., Life Sci. 1994; 35:352.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b="1" i="1" dirty="0">
              <a:solidFill>
                <a:srgbClr val="1EFA28"/>
              </a:solidFill>
            </a:endParaRPr>
          </a:p>
          <a:p>
            <a:pPr>
              <a:lnSpc>
                <a:spcPct val="90000"/>
              </a:lnSpc>
            </a:pPr>
            <a:endParaRPr lang="en-US" altLang="en-US" sz="2800" b="1" dirty="0">
              <a:solidFill>
                <a:srgbClr val="00FFFF"/>
              </a:solidFill>
            </a:endParaRP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rgbClr val="00FFFF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40A4579C-568A-74AD-7CB1-CCFF798B6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EGF tyrosine phosphorylation </a:t>
            </a:r>
          </a:p>
        </p:txBody>
      </p:sp>
      <p:pic>
        <p:nvPicPr>
          <p:cNvPr id="97282" name="Picture 2" descr="EGF tyrosine phosphorylation">
            <a:extLst>
              <a:ext uri="{FF2B5EF4-FFF2-40B4-BE49-F238E27FC236}">
                <a16:creationId xmlns:a16="http://schemas.microsoft.com/office/drawing/2014/main" id="{4F635E5B-4C53-8E36-183F-8C94395F73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9144000" cy="55626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A4314328-1211-9FC1-01B9-AB674177AF6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2087562"/>
          </a:xfrm>
        </p:spPr>
        <p:txBody>
          <a:bodyPr/>
          <a:lstStyle/>
          <a:p>
            <a:pPr algn="l" eaLnBrk="1" hangingPunct="1"/>
            <a:r>
              <a:rPr lang="en-US" altLang="en-US" sz="4000" b="1" dirty="0">
                <a:solidFill>
                  <a:srgbClr val="FFFF00"/>
                </a:solidFill>
              </a:rPr>
              <a:t>Tyrosine kinase receptors are mutated in several diseases leading to increased cancer proliferation.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9B8395F3-4D2D-CF96-B413-B7587D29445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0"/>
            <a:ext cx="8305800" cy="30781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EGFR mutations occur in the activation loop, especially L858R.</a:t>
            </a:r>
          </a:p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Tyrosine kinase inhibitors (gefitinib and erlotinib) have been developed for the mutated EGFR.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FF00"/>
                </a:solidFill>
              </a:rPr>
              <a:t>   </a:t>
            </a:r>
            <a:r>
              <a:rPr lang="en-US" altLang="en-US" b="1" i="1" dirty="0" err="1">
                <a:solidFill>
                  <a:srgbClr val="00FF00"/>
                </a:solidFill>
              </a:rPr>
              <a:t>Paez</a:t>
            </a:r>
            <a:r>
              <a:rPr lang="en-US" altLang="en-US" b="1" i="1" dirty="0">
                <a:solidFill>
                  <a:srgbClr val="00FF00"/>
                </a:solidFill>
              </a:rPr>
              <a:t> et al., Science 304:1497 (2004)</a:t>
            </a:r>
          </a:p>
          <a:p>
            <a:pPr eaLnBrk="1" hangingPunct="1"/>
            <a:endParaRPr lang="en-US" altLang="en-US" b="1" i="1" dirty="0">
              <a:solidFill>
                <a:srgbClr val="00FF00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7933A387-E18D-8226-1B22-73A3144F02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EGFR mutations</a:t>
            </a:r>
          </a:p>
        </p:txBody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A7A05FAD-AA89-598F-5A3E-40EAD45A9EF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1379" name="Picture 4" descr="EGFR mutations">
            <a:extLst>
              <a:ext uri="{FF2B5EF4-FFF2-40B4-BE49-F238E27FC236}">
                <a16:creationId xmlns:a16="http://schemas.microsoft.com/office/drawing/2014/main" id="{D8B2CE6D-951A-8F45-C760-A807D561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82000" cy="53340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603F0303-3DF9-7E47-88CB-B32E18AF6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</a:rPr>
              <a:t>RAS, RAF, MEK and ERK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95AAB987-2278-E400-E99F-876CE5411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b="1" dirty="0">
                <a:solidFill>
                  <a:srgbClr val="F2F2F2"/>
                </a:solidFill>
              </a:rPr>
              <a:t>Receptor tyrosine kinases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rgbClr val="F2F2F2"/>
                </a:solidFill>
              </a:rPr>
              <a:t>(RTK) stimulate proliferation 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rgbClr val="F2F2F2"/>
                </a:solidFill>
              </a:rPr>
              <a:t>Through the RAS, RAF,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rgbClr val="F2F2F2"/>
                </a:solidFill>
              </a:rPr>
              <a:t>MEK and ERK pathway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rgbClr val="F2F2F2"/>
                </a:solidFill>
              </a:rPr>
              <a:t>•  In NSCLC, K-RAS is 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rgbClr val="F2F2F2"/>
                </a:solidFill>
              </a:rPr>
              <a:t>Mutated in approximately 30%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rgbClr val="F2F2F2"/>
                </a:solidFill>
              </a:rPr>
              <a:t>of the patients.</a:t>
            </a:r>
          </a:p>
        </p:txBody>
      </p:sp>
      <p:pic>
        <p:nvPicPr>
          <p:cNvPr id="103427" name="Picture 4" descr="RAS, RAF, MEK, ERK pathway">
            <a:extLst>
              <a:ext uri="{FF2B5EF4-FFF2-40B4-BE49-F238E27FC236}">
                <a16:creationId xmlns:a16="http://schemas.microsoft.com/office/drawing/2014/main" id="{9668D9FB-E675-98B5-96C8-BA9D090B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304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4CF98F00-F435-E615-E0D1-CE811732D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RAS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5016BC8A-1B76-74D1-852E-412660BAD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Mutated RAS has reduced GTPase activity resulting in an abundance of biologically active RAS-GTP.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Most of the RAS mutations are G-to-T transversions in codon 12.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The FDA recently approved </a:t>
            </a:r>
            <a:r>
              <a:rPr lang="en-US" altLang="en-US" b="1" dirty="0" err="1">
                <a:solidFill>
                  <a:schemeClr val="bg1"/>
                </a:solidFill>
              </a:rPr>
              <a:t>sotorasib</a:t>
            </a:r>
            <a:r>
              <a:rPr lang="en-US" altLang="en-US" b="1" dirty="0">
                <a:solidFill>
                  <a:schemeClr val="bg1"/>
                </a:solidFill>
              </a:rPr>
              <a:t> (AMG510) for treatment of lung cancer patients with the KRAS G12C mutation.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5D60394A-867B-CB77-DB73-21B190E09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33400" y="-419100"/>
            <a:ext cx="9372600" cy="2019300"/>
          </a:xfrm>
        </p:spPr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RAF</a:t>
            </a:r>
          </a:p>
        </p:txBody>
      </p:sp>
      <p:sp>
        <p:nvSpPr>
          <p:cNvPr id="107522" name="Rectangle 3">
            <a:extLst>
              <a:ext uri="{FF2B5EF4-FFF2-40B4-BE49-F238E27FC236}">
                <a16:creationId xmlns:a16="http://schemas.microsoft.com/office/drawing/2014/main" id="{8AF6DF0E-2907-4BD9-E899-77CB94A70D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RAF is a serine threonine kinase which activates MEK.  B-RAF-V600E mutations occur in approximately 60% of melanoma patients leading to an active kinase.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PLX4032 is a kinase inhibitor which has an 81% response rate in patients with metastatic melanoma.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RAS and B-RAF are driver mutations in several types of cancer</a:t>
            </a:r>
            <a:r>
              <a:rPr lang="en-US" altLang="en-US" b="1" dirty="0"/>
              <a:t>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DECD88E3-99E5-F9CA-4B25-EDEE30BE8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MEK</a:t>
            </a:r>
          </a:p>
        </p:txBody>
      </p:sp>
      <p:sp>
        <p:nvSpPr>
          <p:cNvPr id="109570" name="Rectangle 3">
            <a:extLst>
              <a:ext uri="{FF2B5EF4-FFF2-40B4-BE49-F238E27FC236}">
                <a16:creationId xmlns:a16="http://schemas.microsoft.com/office/drawing/2014/main" id="{77925739-0252-7F31-28A3-D124D877F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763000" cy="5440363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RAF phosphorylates mitogen activated protein kinase kinase (MEK) increasing its activity.  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MEK1 and MEK2 are inhibited by trametinib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Dabrafenib and trametinib are used in B-RAF mutated patients. 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997111E9-5177-6787-6349-663802BFE8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</a:rPr>
              <a:t>ERK</a:t>
            </a:r>
          </a:p>
        </p:txBody>
      </p:sp>
      <p:sp>
        <p:nvSpPr>
          <p:cNvPr id="111618" name="Subtitle 2">
            <a:extLst>
              <a:ext uri="{FF2B5EF4-FFF2-40B4-BE49-F238E27FC236}">
                <a16:creationId xmlns:a16="http://schemas.microsoft.com/office/drawing/2014/main" id="{07C1DF31-E1AE-7ECF-2BE9-0D13A0830D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chemeClr val="bg1"/>
                </a:solidFill>
              </a:rPr>
              <a:t>•MEK1/MEK2 regulates the phosphorylation of extracellular signal-regulated kinases (ERK) 1 and 2.</a:t>
            </a:r>
          </a:p>
          <a:p>
            <a:pPr algn="l"/>
            <a:r>
              <a:rPr lang="en-US" altLang="en-US" b="1" dirty="0">
                <a:solidFill>
                  <a:schemeClr val="bg1"/>
                </a:solidFill>
              </a:rPr>
              <a:t>•Phosphorylated ERK goes to the nucleus where it regulates expression of transcription factors such as </a:t>
            </a:r>
            <a:r>
              <a:rPr lang="en-US" altLang="en-US" b="1" dirty="0" err="1">
                <a:solidFill>
                  <a:schemeClr val="bg1"/>
                </a:solidFill>
              </a:rPr>
              <a:t>fos</a:t>
            </a:r>
            <a:r>
              <a:rPr lang="en-US" altLang="en-US" b="1" dirty="0">
                <a:solidFill>
                  <a:schemeClr val="bg1"/>
                </a:solidFill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</a:rPr>
              <a:t>jun</a:t>
            </a:r>
            <a:r>
              <a:rPr lang="en-US" altLang="en-US" b="1" dirty="0">
                <a:solidFill>
                  <a:schemeClr val="bg1"/>
                </a:solidFill>
              </a:rPr>
              <a:t> or myc.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E176EA43-35AC-35F6-8459-E29DDAE5A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18288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CF33C"/>
                </a:solidFill>
              </a:rPr>
              <a:t>The EGFR stimulates cancer cell growth.</a:t>
            </a:r>
            <a:r>
              <a:rPr lang="en-US" altLang="en-US" sz="3600" dirty="0">
                <a:solidFill>
                  <a:schemeClr val="accent2"/>
                </a:solidFill>
              </a:rPr>
              <a:t>  </a:t>
            </a:r>
            <a:r>
              <a:rPr lang="en-US" altLang="en-US" sz="2800" b="1" i="1" dirty="0">
                <a:solidFill>
                  <a:srgbClr val="00FF00"/>
                </a:solidFill>
              </a:rPr>
              <a:t>Molecular</a:t>
            </a:r>
            <a:r>
              <a:rPr lang="en-US" altLang="en-US" sz="3600" b="1" i="1" dirty="0">
                <a:solidFill>
                  <a:schemeClr val="accent2"/>
                </a:solidFill>
              </a:rPr>
              <a:t> </a:t>
            </a:r>
            <a:r>
              <a:rPr lang="en-US" altLang="en-US" sz="2800" b="1" i="1" dirty="0">
                <a:solidFill>
                  <a:srgbClr val="00FF00"/>
                </a:solidFill>
              </a:rPr>
              <a:t>Biology of the cell; Alberts et al., 2001.</a:t>
            </a:r>
          </a:p>
        </p:txBody>
      </p:sp>
      <p:pic>
        <p:nvPicPr>
          <p:cNvPr id="115714" name="Picture 3" descr="RAS pathway">
            <a:extLst>
              <a:ext uri="{FF2B5EF4-FFF2-40B4-BE49-F238E27FC236}">
                <a16:creationId xmlns:a16="http://schemas.microsoft.com/office/drawing/2014/main" id="{1FBD66F0-9628-7268-BADE-B39F4E69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848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67AC65F7-DE72-9173-465C-10A19A69F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CF33C"/>
                </a:solidFill>
              </a:rPr>
              <a:t>SYLLABUS, continued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460B1F9C-B81E-71A0-641B-D809A907E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DATE</a:t>
            </a:r>
            <a:r>
              <a:rPr lang="en-US" altLang="en-US" sz="2400" b="1" dirty="0">
                <a:solidFill>
                  <a:srgbClr val="FF0000"/>
                </a:solidFill>
              </a:rPr>
              <a:t>		</a:t>
            </a:r>
            <a:r>
              <a:rPr lang="en-US" altLang="en-US" sz="2400" b="1" dirty="0">
                <a:solidFill>
                  <a:srgbClr val="00FFFF"/>
                </a:solidFill>
              </a:rPr>
              <a:t>TOPIC	</a:t>
            </a:r>
            <a:br>
              <a:rPr lang="en-US" altLang="en-US" sz="2400" b="1" dirty="0">
                <a:solidFill>
                  <a:srgbClr val="00FFFF"/>
                </a:solidFill>
              </a:rPr>
            </a:br>
            <a:r>
              <a:rPr lang="en-US" altLang="en-US" sz="2400" b="1" dirty="0">
                <a:solidFill>
                  <a:srgbClr val="00FFFF"/>
                </a:solidFill>
              </a:rPr>
              <a:t>				</a:t>
            </a:r>
            <a:r>
              <a:rPr lang="en-US" altLang="en-US" sz="2400" b="1" dirty="0">
                <a:solidFill>
                  <a:srgbClr val="00FF00"/>
                </a:solidFill>
              </a:rPr>
              <a:t>SPEAKERS</a:t>
            </a:r>
            <a:r>
              <a:rPr lang="en-US" altLang="en-US" sz="2400" b="1" dirty="0">
                <a:solidFill>
                  <a:srgbClr val="FF0000"/>
                </a:solidFill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Oct. 7	</a:t>
            </a:r>
            <a:r>
              <a:rPr lang="en-US" altLang="en-US" sz="2400" b="1" dirty="0">
                <a:solidFill>
                  <a:srgbClr val="00FFFF"/>
                </a:solidFill>
              </a:rPr>
              <a:t>	Ovarian cancer, Prostate cancer</a:t>
            </a:r>
            <a:r>
              <a:rPr lang="en-US" altLang="en-US" sz="2400" b="1" dirty="0">
                <a:solidFill>
                  <a:schemeClr val="bg1"/>
                </a:solidFill>
              </a:rPr>
              <a:t>					</a:t>
            </a:r>
            <a:r>
              <a:rPr lang="en-US" altLang="en-US" sz="2400" b="1" dirty="0">
                <a:solidFill>
                  <a:srgbClr val="1EFA28"/>
                </a:solidFill>
              </a:rPr>
              <a:t>Lee, Karzai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Oct. 15	</a:t>
            </a:r>
            <a:r>
              <a:rPr lang="en-US" altLang="en-US" sz="2400" b="1" dirty="0">
                <a:solidFill>
                  <a:srgbClr val="00FFFF"/>
                </a:solidFill>
              </a:rPr>
              <a:t>Radiation oncology, Imaging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</a:rPr>
              <a:t>				</a:t>
            </a:r>
            <a:r>
              <a:rPr lang="en-US" altLang="en-US" sz="2400" b="1" dirty="0">
                <a:solidFill>
                  <a:srgbClr val="00FF00"/>
                </a:solidFill>
              </a:rPr>
              <a:t>Nichols, </a:t>
            </a:r>
            <a:r>
              <a:rPr lang="en-US" altLang="en-US" sz="2400" b="1" dirty="0" err="1">
                <a:solidFill>
                  <a:srgbClr val="00FF00"/>
                </a:solidFill>
              </a:rPr>
              <a:t>Choyke</a:t>
            </a:r>
            <a:endParaRPr lang="en-US" altLang="en-US" sz="2400" b="1" dirty="0">
              <a:solidFill>
                <a:srgbClr val="00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Oct. 21	</a:t>
            </a:r>
            <a:r>
              <a:rPr lang="en-US" altLang="en-US" sz="2400" b="1" dirty="0">
                <a:solidFill>
                  <a:srgbClr val="00FFFF"/>
                </a:solidFill>
              </a:rPr>
              <a:t>Breast cancer, NSCLC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</a:rPr>
              <a:t>				</a:t>
            </a:r>
            <a:r>
              <a:rPr lang="en-US" altLang="en-US" sz="2400" b="1" dirty="0">
                <a:solidFill>
                  <a:srgbClr val="00FF00"/>
                </a:solidFill>
              </a:rPr>
              <a:t>Zia, Szabo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Oct. 28	</a:t>
            </a:r>
            <a:r>
              <a:rPr lang="en-US" altLang="en-US" sz="2400" b="1" dirty="0">
                <a:solidFill>
                  <a:srgbClr val="00FFFF"/>
                </a:solidFill>
              </a:rPr>
              <a:t>Genomics, Cannabinoids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</a:rPr>
              <a:t>				</a:t>
            </a:r>
            <a:r>
              <a:rPr lang="en-US" altLang="en-US" sz="2400" b="1" dirty="0">
                <a:solidFill>
                  <a:srgbClr val="00FF00"/>
                </a:solidFill>
              </a:rPr>
              <a:t>Wei, Freedman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Nov. 4</a:t>
            </a:r>
            <a:r>
              <a:rPr lang="en-US" altLang="en-US" sz="2400" b="1" dirty="0">
                <a:solidFill>
                  <a:srgbClr val="00FF00"/>
                </a:solidFill>
              </a:rPr>
              <a:t>	</a:t>
            </a:r>
            <a:r>
              <a:rPr lang="en-US" altLang="en-US" sz="2400" b="1" dirty="0">
                <a:solidFill>
                  <a:srgbClr val="00FFFF"/>
                </a:solidFill>
              </a:rPr>
              <a:t>Precision medicine, K-RAS</a:t>
            </a:r>
            <a:r>
              <a:rPr lang="en-US" altLang="en-US" sz="2400" b="1" dirty="0">
                <a:solidFill>
                  <a:srgbClr val="00FF00"/>
                </a:solidFill>
              </a:rPr>
              <a:t>						Harris, Luo, 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026">
            <a:extLst>
              <a:ext uri="{FF2B5EF4-FFF2-40B4-BE49-F238E27FC236}">
                <a16:creationId xmlns:a16="http://schemas.microsoft.com/office/drawing/2014/main" id="{E8AC8158-4181-A5A2-8567-DA4EA2F3E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EGFR homodimerization</a:t>
            </a:r>
          </a:p>
        </p:txBody>
      </p:sp>
      <p:sp>
        <p:nvSpPr>
          <p:cNvPr id="117762" name="Rectangle 1027">
            <a:extLst>
              <a:ext uri="{FF2B5EF4-FFF2-40B4-BE49-F238E27FC236}">
                <a16:creationId xmlns:a16="http://schemas.microsoft.com/office/drawing/2014/main" id="{10ABBAD5-D39C-FFE5-6F66-AF23B3230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7763" name="Picture 1028" descr="EGFR dimers">
            <a:extLst>
              <a:ext uri="{FF2B5EF4-FFF2-40B4-BE49-F238E27FC236}">
                <a16:creationId xmlns:a16="http://schemas.microsoft.com/office/drawing/2014/main" id="{90A8FAB9-8280-31FA-E856-7B9492B3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9250"/>
            <a:ext cx="84582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5023F6AE-5641-37D8-01E2-6492BAF7C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FF00"/>
                </a:solidFill>
              </a:rPr>
              <a:t>ErbB</a:t>
            </a:r>
            <a:r>
              <a:rPr lang="en-US" altLang="en-US" b="1" dirty="0">
                <a:solidFill>
                  <a:srgbClr val="FFFF00"/>
                </a:solidFill>
              </a:rPr>
              <a:t> RTKs and signal transduction</a:t>
            </a: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E5813D97-A6A7-87FB-1A9D-2A1444EED1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239000"/>
            <a:ext cx="8229600" cy="2286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13667" name="Picture 3" descr="ErbB RTK signal transduction">
            <a:extLst>
              <a:ext uri="{FF2B5EF4-FFF2-40B4-BE49-F238E27FC236}">
                <a16:creationId xmlns:a16="http://schemas.microsoft.com/office/drawing/2014/main" id="{5BDE6C4E-2505-4535-F79C-06D6C834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2057400"/>
            <a:ext cx="86566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00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4DD4-28B2-3648-2C5E-372807F7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274638"/>
            <a:ext cx="95250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The EGFR forms heterodimers with HER2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B7AE2-26B1-2011-1B4D-51A59B3DA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62800"/>
            <a:ext cx="8229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3C7D8-94F8-6954-71F0-30B116C73449}"/>
              </a:ext>
            </a:extLst>
          </p:cNvPr>
          <p:cNvSpPr txBox="1"/>
          <p:nvPr/>
        </p:nvSpPr>
        <p:spPr>
          <a:xfrm>
            <a:off x="762000" y="1295400"/>
            <a:ext cx="7620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● </a:t>
            </a:r>
            <a:r>
              <a:rPr lang="en-US" sz="3600" b="1" dirty="0">
                <a:solidFill>
                  <a:schemeClr val="bg1"/>
                </a:solidFill>
              </a:rPr>
              <a:t>HER2 lacks a ligand binding site but forms heterodimers with the EGFR, HER3 and/or HER4.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● </a:t>
            </a:r>
            <a:r>
              <a:rPr lang="en-US" sz="3600" b="1" dirty="0">
                <a:solidFill>
                  <a:schemeClr val="bg1"/>
                </a:solidFill>
              </a:rPr>
              <a:t>Trastuzumab is</a:t>
            </a:r>
            <a:r>
              <a:rPr lang="en-US" sz="3600" b="1" baseline="0" dirty="0">
                <a:solidFill>
                  <a:schemeClr val="bg1"/>
                </a:solidFill>
              </a:rPr>
              <a:t> a </a:t>
            </a:r>
            <a:r>
              <a:rPr lang="en-US" sz="3600" b="1" baseline="0" dirty="0" err="1">
                <a:solidFill>
                  <a:schemeClr val="bg1"/>
                </a:solidFill>
              </a:rPr>
              <a:t>mAb</a:t>
            </a:r>
            <a:r>
              <a:rPr lang="en-US" sz="3600" b="1" baseline="0" dirty="0">
                <a:solidFill>
                  <a:schemeClr val="bg1"/>
                </a:solidFill>
              </a:rPr>
              <a:t> that is used to treat breast cancer patients who overexpress HER2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2223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4DD4-28B2-3648-2C5E-372807F7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274638"/>
            <a:ext cx="95250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The EGFR forms heterodimers with HER3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B7AE2-26B1-2011-1B4D-51A59B3DA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62800"/>
            <a:ext cx="8229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A66AC-8742-6218-1859-2543966804C4}"/>
              </a:ext>
            </a:extLst>
          </p:cNvPr>
          <p:cNvSpPr txBox="1"/>
          <p:nvPr/>
        </p:nvSpPr>
        <p:spPr>
          <a:xfrm>
            <a:off x="609600" y="1295400"/>
            <a:ext cx="7848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● HER3 binds Neuregulin-1 and -2 with </a:t>
            </a:r>
            <a:r>
              <a:rPr lang="en-US" sz="3600" b="1">
                <a:solidFill>
                  <a:schemeClr val="bg1"/>
                </a:solidFill>
              </a:rPr>
              <a:t>high affinity.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● </a:t>
            </a:r>
            <a:r>
              <a:rPr lang="en-US" sz="3600" b="1" dirty="0">
                <a:solidFill>
                  <a:schemeClr val="bg1"/>
                </a:solidFill>
              </a:rPr>
              <a:t>HER3</a:t>
            </a:r>
            <a:r>
              <a:rPr lang="en-US" sz="3600" b="1" baseline="0" dirty="0">
                <a:solidFill>
                  <a:schemeClr val="bg1"/>
                </a:solidFill>
              </a:rPr>
              <a:t> has weak tyrosine kinase activity and must form heterodimers with the EGFR, HER2 or HER4 to become biologically active.  </a:t>
            </a:r>
            <a:br>
              <a:rPr lang="en-US" sz="3600" b="1" baseline="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● </a:t>
            </a:r>
            <a:r>
              <a:rPr lang="en-US" sz="3600" b="1" baseline="0" dirty="0">
                <a:solidFill>
                  <a:schemeClr val="bg1"/>
                </a:solidFill>
              </a:rPr>
              <a:t>Increased expression of HER3 results in resistance to many therapeutic agents.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573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4DD4-28B2-3648-2C5E-372807F7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274638"/>
            <a:ext cx="95250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The EGFR forms heterodimers with HER4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B7AE2-26B1-2011-1B4D-51A59B3DA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62800"/>
            <a:ext cx="8229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BB719-CFC0-ABBB-3BA3-E1EBBE967E32}"/>
              </a:ext>
            </a:extLst>
          </p:cNvPr>
          <p:cNvSpPr txBox="1"/>
          <p:nvPr/>
        </p:nvSpPr>
        <p:spPr>
          <a:xfrm>
            <a:off x="838200" y="1295400"/>
            <a:ext cx="73914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● </a:t>
            </a:r>
            <a:r>
              <a:rPr lang="en-US" sz="3600" b="1" dirty="0">
                <a:solidFill>
                  <a:schemeClr val="bg1"/>
                </a:solidFill>
              </a:rPr>
              <a:t>HER4 binds </a:t>
            </a:r>
            <a:r>
              <a:rPr lang="en-US" sz="3600" b="1" dirty="0" err="1">
                <a:solidFill>
                  <a:schemeClr val="bg1"/>
                </a:solidFill>
              </a:rPr>
              <a:t>Neuregulins</a:t>
            </a:r>
            <a:r>
              <a:rPr lang="en-US" sz="3600" b="1" dirty="0">
                <a:solidFill>
                  <a:schemeClr val="bg1"/>
                </a:solidFill>
              </a:rPr>
              <a:t> 1,2,3 and 4 with high affinity.  It can form homodimers.</a:t>
            </a:r>
          </a:p>
          <a:p>
            <a:r>
              <a:rPr lang="en-US" sz="3600" dirty="0">
                <a:solidFill>
                  <a:schemeClr val="bg1"/>
                </a:solidFill>
              </a:rPr>
              <a:t>● </a:t>
            </a:r>
            <a:r>
              <a:rPr lang="en-US" sz="3600" b="1" dirty="0">
                <a:solidFill>
                  <a:schemeClr val="bg1"/>
                </a:solidFill>
              </a:rPr>
              <a:t>HER4 undergoes alternative splicing and can</a:t>
            </a:r>
            <a:r>
              <a:rPr lang="en-US" sz="3600" b="1" baseline="0" dirty="0">
                <a:solidFill>
                  <a:schemeClr val="bg1"/>
                </a:solidFill>
              </a:rPr>
              <a:t> stimulate or inhibit cancer growth. </a:t>
            </a:r>
            <a:br>
              <a:rPr lang="en-US" sz="3600" b="1" baseline="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● </a:t>
            </a:r>
            <a:r>
              <a:rPr lang="en-US" sz="3600" b="1" baseline="0" dirty="0">
                <a:solidFill>
                  <a:schemeClr val="bg1"/>
                </a:solidFill>
              </a:rPr>
              <a:t>Neuregulin-1 HER4 interactions are altered in schizophrenia.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15644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9914AADA-C85A-696D-E45D-CAC3DFAE3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rgbClr val="FCF33C"/>
                </a:solidFill>
              </a:rPr>
              <a:t>PI3K, Akt, mTOR pathways stimulate cellular survival.</a:t>
            </a:r>
          </a:p>
        </p:txBody>
      </p:sp>
      <p:sp>
        <p:nvSpPr>
          <p:cNvPr id="119810" name="Rectangle 3">
            <a:extLst>
              <a:ext uri="{FF2B5EF4-FFF2-40B4-BE49-F238E27FC236}">
                <a16:creationId xmlns:a16="http://schemas.microsoft.com/office/drawing/2014/main" id="{7D68FBA8-C3DE-BAB4-AD7E-CD2296D6D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9811" name="Picture 4" descr="PI3K, Akt, mTOR pathway">
            <a:extLst>
              <a:ext uri="{FF2B5EF4-FFF2-40B4-BE49-F238E27FC236}">
                <a16:creationId xmlns:a16="http://schemas.microsoft.com/office/drawing/2014/main" id="{A658E087-8A19-234B-DBDA-A676FD2A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600200"/>
            <a:ext cx="12184063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6582C52D-D5D2-F848-D499-5B8F4D0FA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PI3K</a:t>
            </a:r>
            <a:endParaRPr lang="en-US" altLang="en-US" dirty="0"/>
          </a:p>
        </p:txBody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353EAC55-8E05-FE48-B6E3-7DE77CD9A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The phosphatidylinositol 3 kinase (PI3K) pathway promotes cancer cell survival.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The catalytic 100 </a:t>
            </a:r>
            <a:r>
              <a:rPr lang="en-US" altLang="en-US" b="1" dirty="0" err="1">
                <a:solidFill>
                  <a:schemeClr val="bg1"/>
                </a:solidFill>
              </a:rPr>
              <a:t>kDa</a:t>
            </a:r>
            <a:r>
              <a:rPr lang="en-US" altLang="en-US" b="1" dirty="0">
                <a:solidFill>
                  <a:schemeClr val="bg1"/>
                </a:solidFill>
              </a:rPr>
              <a:t> subunit metabolizes PIP</a:t>
            </a:r>
            <a:r>
              <a:rPr lang="en-US" altLang="en-US" b="1" baseline="-25000" dirty="0">
                <a:solidFill>
                  <a:schemeClr val="bg1"/>
                </a:solidFill>
              </a:rPr>
              <a:t>2</a:t>
            </a:r>
            <a:r>
              <a:rPr lang="en-US" altLang="en-US" b="1" dirty="0">
                <a:solidFill>
                  <a:schemeClr val="bg1"/>
                </a:solidFill>
              </a:rPr>
              <a:t> to PIP</a:t>
            </a:r>
            <a:r>
              <a:rPr lang="en-US" altLang="en-US" b="1" baseline="-25000" dirty="0">
                <a:solidFill>
                  <a:schemeClr val="bg1"/>
                </a:solidFill>
              </a:rPr>
              <a:t>3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PI3K is mutated in breast (25%), brain (27%), colon (30%) and stomach (25%) at E542, E545 or H1047 resulting in a gain of enzymatic activity.</a:t>
            </a:r>
          </a:p>
          <a:p>
            <a:pPr>
              <a:lnSpc>
                <a:spcPct val="90000"/>
              </a:lnSpc>
            </a:pP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AB34810F-097C-9457-8199-3BE2FC5FDF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PTEN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6740A3BC-96F3-61D0-8629-282288CBB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PI3K mutations involve chromosome 10q, which contains phosphatase and </a:t>
            </a:r>
            <a:r>
              <a:rPr lang="en-US" altLang="en-US" b="1" dirty="0" err="1">
                <a:solidFill>
                  <a:schemeClr val="bg1"/>
                </a:solidFill>
              </a:rPr>
              <a:t>tensin</a:t>
            </a:r>
            <a:r>
              <a:rPr lang="en-US" altLang="en-US" b="1" dirty="0">
                <a:solidFill>
                  <a:schemeClr val="bg1"/>
                </a:solidFill>
              </a:rPr>
              <a:t> homolog (PTEN).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PTEN metabolizes PIP</a:t>
            </a:r>
            <a:r>
              <a:rPr lang="en-US" altLang="en-US" b="1" baseline="-25000" dirty="0">
                <a:solidFill>
                  <a:schemeClr val="bg1"/>
                </a:solidFill>
              </a:rPr>
              <a:t>3</a:t>
            </a:r>
            <a:r>
              <a:rPr lang="en-US" altLang="en-US" b="1" dirty="0">
                <a:solidFill>
                  <a:schemeClr val="bg1"/>
                </a:solidFill>
              </a:rPr>
              <a:t> to PIP</a:t>
            </a:r>
            <a:r>
              <a:rPr lang="en-US" altLang="en-US" b="1" baseline="-25000" dirty="0">
                <a:solidFill>
                  <a:schemeClr val="bg1"/>
                </a:solidFill>
              </a:rPr>
              <a:t>2</a:t>
            </a:r>
            <a:r>
              <a:rPr lang="en-US" altLang="en-US" b="1" dirty="0">
                <a:solidFill>
                  <a:schemeClr val="bg1"/>
                </a:solidFill>
              </a:rPr>
              <a:t> leading to inhibition of AKT signaling.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PTEN is mutated in approximately 13% of breast cancer patients but loss of heterozygosity is more common.</a:t>
            </a:r>
            <a:r>
              <a:rPr lang="en-US" altLang="en-US" dirty="0"/>
              <a:t> 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3555991D-88B8-445E-0A21-F5ADC1CF5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Akt</a:t>
            </a:r>
          </a:p>
        </p:txBody>
      </p:sp>
      <p:sp>
        <p:nvSpPr>
          <p:cNvPr id="125954" name="Rectangle 3">
            <a:extLst>
              <a:ext uri="{FF2B5EF4-FFF2-40B4-BE49-F238E27FC236}">
                <a16:creationId xmlns:a16="http://schemas.microsoft.com/office/drawing/2014/main" id="{6F078596-97FC-0F2A-734F-B26FCDCBA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AKT or protein kinase B prevents apoptosis of cells.</a:t>
            </a:r>
          </a:p>
          <a:p>
            <a:pPr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AKT is a serine/threonine kinase which is phosphorylated at Ser473 increasing  phosphorylation of mTOR.</a:t>
            </a:r>
          </a:p>
          <a:p>
            <a:pPr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AKT promotes cellular survival by phosphorylating BAD and caspase-9 preventing apoptosis of cancer cells.</a:t>
            </a:r>
          </a:p>
          <a:p>
            <a:pPr>
              <a:lnSpc>
                <a:spcPct val="8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AKT is mutated in breast cancer (5%), colorectal cancer (6%) and ovarian cancer 2%.</a:t>
            </a:r>
          </a:p>
          <a:p>
            <a:pPr>
              <a:lnSpc>
                <a:spcPct val="80000"/>
              </a:lnSpc>
            </a:pPr>
            <a:endParaRPr lang="en-US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6">
            <a:extLst>
              <a:ext uri="{FF2B5EF4-FFF2-40B4-BE49-F238E27FC236}">
                <a16:creationId xmlns:a16="http://schemas.microsoft.com/office/drawing/2014/main" id="{3DED5615-EBEA-3753-C875-D6AC86D76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280150"/>
            <a:ext cx="4724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endParaRPr lang="en-US" altLang="en-US" sz="1800" b="1" i="1">
              <a:solidFill>
                <a:srgbClr val="1BFD36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0050" name="Picture 5" descr="Oncogene mutations in NSCLC">
            <a:extLst>
              <a:ext uri="{FF2B5EF4-FFF2-40B4-BE49-F238E27FC236}">
                <a16:creationId xmlns:a16="http://schemas.microsoft.com/office/drawing/2014/main" id="{A43D61D4-2122-A40C-60F7-101A746B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2" r="52551"/>
          <a:stretch>
            <a:fillRect/>
          </a:stretch>
        </p:blipFill>
        <p:spPr bwMode="auto">
          <a:xfrm>
            <a:off x="2057400" y="1724025"/>
            <a:ext cx="50292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2">
            <a:extLst>
              <a:ext uri="{FF2B5EF4-FFF2-40B4-BE49-F238E27FC236}">
                <a16:creationId xmlns:a16="http://schemas.microsoft.com/office/drawing/2014/main" id="{2BFD1DEF-C8AC-D67D-4523-69D685DB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260475"/>
            <a:ext cx="8335963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itle 1">
            <a:extLst>
              <a:ext uri="{FF2B5EF4-FFF2-40B4-BE49-F238E27FC236}">
                <a16:creationId xmlns:a16="http://schemas.microsoft.com/office/drawing/2014/main" id="{E988E7AC-1261-A1C6-BE3D-F3FA38C2C2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76200"/>
            <a:ext cx="8763000" cy="10668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Personalizing Therapy for NSCLC Genetic Abnormalities in Lung Adenocarcinoma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6D2DA469-B1F2-DF3F-E6B0-7165EB645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CF33C"/>
                </a:solidFill>
              </a:rPr>
              <a:t>SYLLABUS, continued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9561DF38-2FAE-1E3E-750F-FCA43EE5A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DATE</a:t>
            </a:r>
            <a:r>
              <a:rPr lang="en-US" altLang="en-US" sz="2800" b="1" dirty="0">
                <a:solidFill>
                  <a:srgbClr val="FF0000"/>
                </a:solidFill>
              </a:rPr>
              <a:t>		</a:t>
            </a:r>
            <a:r>
              <a:rPr lang="en-US" altLang="en-US" sz="2800" b="1" dirty="0">
                <a:solidFill>
                  <a:srgbClr val="00FFFF"/>
                </a:solidFill>
              </a:rPr>
              <a:t>TOPIC</a:t>
            </a:r>
            <a:r>
              <a:rPr lang="en-US" altLang="en-US" sz="2800" b="1" dirty="0">
                <a:solidFill>
                  <a:srgbClr val="FF0000"/>
                </a:solidFill>
              </a:rPr>
              <a:t>	</a:t>
            </a:r>
            <a:br>
              <a:rPr lang="en-US" altLang="en-US" sz="2800" b="1" dirty="0">
                <a:solidFill>
                  <a:srgbClr val="FF0000"/>
                </a:solidFill>
              </a:rPr>
            </a:br>
            <a:r>
              <a:rPr lang="en-US" altLang="en-US" sz="2800" b="1" dirty="0">
                <a:solidFill>
                  <a:srgbClr val="FF0000"/>
                </a:solidFill>
              </a:rPr>
              <a:t>				</a:t>
            </a:r>
            <a:r>
              <a:rPr lang="en-US" altLang="en-US" sz="2800" b="1" dirty="0">
                <a:solidFill>
                  <a:srgbClr val="00FF00"/>
                </a:solidFill>
              </a:rPr>
              <a:t>SPEAKERS</a:t>
            </a:r>
            <a:r>
              <a:rPr lang="en-US" altLang="en-US" sz="2800" b="1" dirty="0">
                <a:solidFill>
                  <a:srgbClr val="FF0000"/>
                </a:solidFill>
              </a:rPr>
              <a:t>	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Nov. 12	</a:t>
            </a:r>
            <a:r>
              <a:rPr lang="en-US" altLang="en-US" sz="2800" b="1" dirty="0">
                <a:solidFill>
                  <a:srgbClr val="00FFFF"/>
                </a:solidFill>
              </a:rPr>
              <a:t>Case reports, CAR T-cells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					</a:t>
            </a:r>
            <a:r>
              <a:rPr lang="en-US" altLang="en-US" sz="2800" b="1" dirty="0" err="1">
                <a:solidFill>
                  <a:srgbClr val="00FF00"/>
                </a:solidFill>
              </a:rPr>
              <a:t>Olaku</a:t>
            </a:r>
            <a:r>
              <a:rPr lang="en-US" altLang="en-US" sz="2800" b="1" dirty="0">
                <a:solidFill>
                  <a:srgbClr val="00FF00"/>
                </a:solidFill>
              </a:rPr>
              <a:t>, </a:t>
            </a:r>
            <a:r>
              <a:rPr lang="en-US" altLang="en-US" sz="2800" b="1" dirty="0" err="1">
                <a:solidFill>
                  <a:srgbClr val="00FF00"/>
                </a:solidFill>
              </a:rPr>
              <a:t>Silbert</a:t>
            </a:r>
            <a:endParaRPr lang="en-US" altLang="en-US" sz="2800" b="1" dirty="0">
              <a:solidFill>
                <a:srgbClr val="00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Nov. 18	</a:t>
            </a:r>
            <a:r>
              <a:rPr lang="en-US" altLang="en-US" sz="2800" b="1" dirty="0">
                <a:solidFill>
                  <a:srgbClr val="00FFFF"/>
                </a:solidFill>
              </a:rPr>
              <a:t>Liquid biopsy, Pancreatic cancer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					</a:t>
            </a:r>
            <a:r>
              <a:rPr lang="en-US" altLang="en-US" sz="2800" b="1" dirty="0" err="1">
                <a:solidFill>
                  <a:srgbClr val="00FF00"/>
                </a:solidFill>
              </a:rPr>
              <a:t>Ossandun</a:t>
            </a:r>
            <a:r>
              <a:rPr lang="en-US" altLang="en-US" sz="2800" b="1" dirty="0">
                <a:solidFill>
                  <a:srgbClr val="00FF00"/>
                </a:solidFill>
              </a:rPr>
              <a:t>, </a:t>
            </a:r>
            <a:r>
              <a:rPr lang="en-US" altLang="en-US" sz="2800" b="1" dirty="0" err="1">
                <a:solidFill>
                  <a:srgbClr val="00FF00"/>
                </a:solidFill>
              </a:rPr>
              <a:t>Alewine</a:t>
            </a:r>
            <a:endParaRPr lang="en-US" altLang="en-US" sz="2800" b="1" dirty="0">
              <a:solidFill>
                <a:srgbClr val="00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Nov. 25	</a:t>
            </a:r>
            <a:r>
              <a:rPr lang="en-US" altLang="en-US" sz="2800" b="1" dirty="0">
                <a:solidFill>
                  <a:srgbClr val="00FFFF"/>
                </a:solidFill>
              </a:rPr>
              <a:t>Topoisomerase,</a:t>
            </a:r>
            <a:r>
              <a:rPr lang="en-US" altLang="en-US" sz="2800" b="1" dirty="0">
                <a:solidFill>
                  <a:schemeClr val="bg1"/>
                </a:solidFill>
              </a:rPr>
              <a:t>	 </a:t>
            </a:r>
            <a:r>
              <a:rPr lang="en-US" altLang="en-US" sz="2400" b="1" dirty="0">
                <a:solidFill>
                  <a:srgbClr val="00FFFF"/>
                </a:solidFill>
              </a:rPr>
              <a:t>Nanotechnology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					</a:t>
            </a:r>
            <a:r>
              <a:rPr lang="en-US" altLang="en-US" sz="2800" b="1" dirty="0" err="1">
                <a:solidFill>
                  <a:srgbClr val="00FF00"/>
                </a:solidFill>
              </a:rPr>
              <a:t>Pommier</a:t>
            </a:r>
            <a:r>
              <a:rPr lang="en-US" altLang="en-US" sz="2800" b="1" dirty="0">
                <a:solidFill>
                  <a:srgbClr val="00FF00"/>
                </a:solidFill>
              </a:rPr>
              <a:t>, </a:t>
            </a:r>
            <a:r>
              <a:rPr lang="en-US" altLang="en-US" sz="2800" b="1" dirty="0" err="1">
                <a:solidFill>
                  <a:srgbClr val="00FF00"/>
                </a:solidFill>
              </a:rPr>
              <a:t>Dobrovolskaia</a:t>
            </a:r>
            <a:endParaRPr lang="en-US" altLang="en-US" sz="2800" b="1" dirty="0">
              <a:solidFill>
                <a:srgbClr val="00FF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800" b="1" dirty="0">
                <a:solidFill>
                  <a:schemeClr val="bg1"/>
                </a:solidFill>
              </a:rPr>
              <a:t>			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25D925FD-9994-63BA-5042-DFE73C34E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Molecular medicine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04E86DCE-B722-C576-93D9-6ED5BDC69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239000"/>
            <a:ext cx="8229600" cy="8382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32099" name="Picture 2" descr="Molecular medicine">
            <a:extLst>
              <a:ext uri="{FF2B5EF4-FFF2-40B4-BE49-F238E27FC236}">
                <a16:creationId xmlns:a16="http://schemas.microsoft.com/office/drawing/2014/main" id="{4D4A09C0-90FA-ECBF-22AA-7987C6DC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023B2975-20D7-8D04-7F23-04F3B6DF9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CF33C"/>
                </a:solidFill>
              </a:rPr>
              <a:t>Erlotinib/gefitinib resistance</a:t>
            </a:r>
          </a:p>
        </p:txBody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CC2C8056-1D4D-53ED-EF06-E963D7D82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NSCLC patients with L858R EGFR mutations develop resistance to erlotinib/gefitinib after 1 year due to a secondary mutations.</a:t>
            </a:r>
          </a:p>
          <a:p>
            <a:r>
              <a:rPr lang="en-US" altLang="en-US" b="1" dirty="0" err="1">
                <a:solidFill>
                  <a:schemeClr val="bg1"/>
                </a:solidFill>
              </a:rPr>
              <a:t>Aproximately</a:t>
            </a:r>
            <a:r>
              <a:rPr lang="en-US" altLang="en-US" b="1" dirty="0">
                <a:solidFill>
                  <a:schemeClr val="bg1"/>
                </a:solidFill>
              </a:rPr>
              <a:t> 50% of the patients develop T790M mutations which can be treated with Osimertinib.</a:t>
            </a:r>
          </a:p>
          <a:p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296A1580-1377-222B-B27F-19CFFE7B3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</a:rPr>
              <a:t>Secondary mutations in NSCLC</a:t>
            </a:r>
            <a:br>
              <a:rPr lang="en-US" altLang="en-US" b="1" dirty="0">
                <a:solidFill>
                  <a:srgbClr val="FFFF00"/>
                </a:solidFill>
              </a:rPr>
            </a:br>
            <a:r>
              <a:rPr lang="en-US" altLang="en-US" sz="3200" b="1" i="1" dirty="0">
                <a:solidFill>
                  <a:srgbClr val="92D050"/>
                </a:solidFill>
              </a:rPr>
              <a:t>Westover et al., Ann Oncol. 2018</a:t>
            </a:r>
          </a:p>
        </p:txBody>
      </p:sp>
      <p:sp>
        <p:nvSpPr>
          <p:cNvPr id="136194" name="Content Placeholder 2">
            <a:extLst>
              <a:ext uri="{FF2B5EF4-FFF2-40B4-BE49-F238E27FC236}">
                <a16:creationId xmlns:a16="http://schemas.microsoft.com/office/drawing/2014/main" id="{D195A132-481F-DE36-4C86-9AFED9B068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315200"/>
            <a:ext cx="8229600" cy="762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36195" name="Picture 1" descr="Secondary mutations">
            <a:extLst>
              <a:ext uri="{FF2B5EF4-FFF2-40B4-BE49-F238E27FC236}">
                <a16:creationId xmlns:a16="http://schemas.microsoft.com/office/drawing/2014/main" id="{1135397A-2F39-4139-95A4-A02DA4FF9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69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711E4-E8D4-26CA-88A2-1B61C9E6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RTK TKIs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4A31-169B-3E35-C345-1615300B1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r>
              <a:rPr lang="en-US" b="1" baseline="30000" dirty="0">
                <a:solidFill>
                  <a:schemeClr val="bg1"/>
                </a:solidFill>
              </a:rPr>
              <a:t>st</a:t>
            </a:r>
            <a:r>
              <a:rPr lang="en-US" b="1" dirty="0">
                <a:solidFill>
                  <a:schemeClr val="bg1"/>
                </a:solidFill>
              </a:rPr>
              <a:t> generation TKI (reversible)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Gefitinib, Erlotinib</a:t>
            </a:r>
          </a:p>
          <a:p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baseline="30000" dirty="0">
                <a:solidFill>
                  <a:schemeClr val="bg1"/>
                </a:solidFill>
              </a:rPr>
              <a:t>nd</a:t>
            </a:r>
            <a:r>
              <a:rPr lang="en-US" b="1" dirty="0">
                <a:solidFill>
                  <a:schemeClr val="bg1"/>
                </a:solidFill>
              </a:rPr>
              <a:t> generation TKI (irreversible)</a:t>
            </a:r>
          </a:p>
          <a:p>
            <a:pPr marL="0" indent="0">
              <a:buNone/>
            </a:pPr>
            <a:r>
              <a:rPr lang="en-US" b="1" dirty="0" err="1">
                <a:solidFill>
                  <a:srgbClr val="00B0F0"/>
                </a:solidFill>
              </a:rPr>
              <a:t>Afatinib</a:t>
            </a:r>
            <a:endParaRPr lang="en-US" b="1" dirty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baseline="30000" dirty="0">
                <a:solidFill>
                  <a:schemeClr val="bg1"/>
                </a:solidFill>
              </a:rPr>
              <a:t>rd</a:t>
            </a:r>
            <a:r>
              <a:rPr lang="en-US" b="1" dirty="0">
                <a:solidFill>
                  <a:schemeClr val="bg1"/>
                </a:solidFill>
              </a:rPr>
              <a:t> generation TKI (irreversible)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Osimertinib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214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>
            <a:extLst>
              <a:ext uri="{FF2B5EF4-FFF2-40B4-BE49-F238E27FC236}">
                <a16:creationId xmlns:a16="http://schemas.microsoft.com/office/drawing/2014/main" id="{166D76F7-5800-D8BE-98B2-38C25D30B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FF00"/>
                </a:solidFill>
              </a:rPr>
              <a:t>Osimertinib improves overall survival in EGFR T790M patients</a:t>
            </a:r>
            <a:br>
              <a:rPr lang="en-US" altLang="en-US" sz="4000" b="1" dirty="0">
                <a:solidFill>
                  <a:srgbClr val="FFFF00"/>
                </a:solidFill>
              </a:rPr>
            </a:br>
            <a:r>
              <a:rPr lang="en-US" altLang="en-US" sz="3200" b="1" i="1" dirty="0" err="1">
                <a:solidFill>
                  <a:srgbClr val="92D050"/>
                </a:solidFill>
              </a:rPr>
              <a:t>Mok</a:t>
            </a:r>
            <a:r>
              <a:rPr lang="en-US" altLang="en-US" sz="3200" b="1" i="1" dirty="0">
                <a:solidFill>
                  <a:srgbClr val="92D050"/>
                </a:solidFill>
              </a:rPr>
              <a:t> et al., N Engl. J Med 2017</a:t>
            </a:r>
          </a:p>
        </p:txBody>
      </p:sp>
      <p:pic>
        <p:nvPicPr>
          <p:cNvPr id="138242" name="Picture 1" descr="Osimertinib improves OS">
            <a:extLst>
              <a:ext uri="{FF2B5EF4-FFF2-40B4-BE49-F238E27FC236}">
                <a16:creationId xmlns:a16="http://schemas.microsoft.com/office/drawing/2014/main" id="{CD9CB03F-7795-8782-0C07-0E2E7B03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696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CCFB-16B0-B0BE-D4AA-1630EF2F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EGFR TKI structures</a:t>
            </a:r>
          </a:p>
        </p:txBody>
      </p:sp>
      <p:pic>
        <p:nvPicPr>
          <p:cNvPr id="3" name="Picture 2" descr="EGFR TKI structures">
            <a:extLst>
              <a:ext uri="{FF2B5EF4-FFF2-40B4-BE49-F238E27FC236}">
                <a16:creationId xmlns:a16="http://schemas.microsoft.com/office/drawing/2014/main" id="{7AFBC52E-8A29-1DFD-CBFD-48EAC5640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7543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594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3B4F-63E7-C54F-78F5-1A4E18755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TKI resistance trial</a:t>
            </a:r>
            <a:br>
              <a:rPr lang="en-US" dirty="0"/>
            </a:br>
            <a:r>
              <a:rPr lang="en-US" sz="3600" i="1" dirty="0">
                <a:solidFill>
                  <a:srgbClr val="00B050"/>
                </a:solidFill>
              </a:rPr>
              <a:t>He J. et </a:t>
            </a:r>
            <a:r>
              <a:rPr lang="en-US" sz="3600" i="1" dirty="0" err="1">
                <a:solidFill>
                  <a:srgbClr val="00B050"/>
                </a:solidFill>
              </a:rPr>
              <a:t>al.,Int</a:t>
            </a:r>
            <a:r>
              <a:rPr lang="en-US" sz="3600" i="1" dirty="0">
                <a:solidFill>
                  <a:srgbClr val="00B050"/>
                </a:solidFill>
              </a:rPr>
              <a:t> J Oncol 2021; 53:90</a:t>
            </a:r>
          </a:p>
        </p:txBody>
      </p:sp>
      <p:pic>
        <p:nvPicPr>
          <p:cNvPr id="3" name="Picture 2" descr="TKI resistance trial">
            <a:extLst>
              <a:ext uri="{FF2B5EF4-FFF2-40B4-BE49-F238E27FC236}">
                <a16:creationId xmlns:a16="http://schemas.microsoft.com/office/drawing/2014/main" id="{ED75233C-5CDA-C1AF-F32F-7B4CC60A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32000"/>
            <a:ext cx="75438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990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826F-DBAD-07B8-64C6-AA46ADE1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RTK transactivation.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Activation of GPCRs leads to tyrosine phosphorylation of RTK</a:t>
            </a:r>
          </a:p>
        </p:txBody>
      </p:sp>
      <p:pic>
        <p:nvPicPr>
          <p:cNvPr id="3" name="Picture 2" descr="GPCR transactivation on RTK">
            <a:extLst>
              <a:ext uri="{FF2B5EF4-FFF2-40B4-BE49-F238E27FC236}">
                <a16:creationId xmlns:a16="http://schemas.microsoft.com/office/drawing/2014/main" id="{41E7C491-4237-E06B-11C2-7CB7B5C9D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05000"/>
            <a:ext cx="7543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158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>
            <a:extLst>
              <a:ext uri="{FF2B5EF4-FFF2-40B4-BE49-F238E27FC236}">
                <a16:creationId xmlns:a16="http://schemas.microsoft.com/office/drawing/2014/main" id="{D6CA137E-33DA-5CBE-82CB-BD9B99DF4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>
                <a:solidFill>
                  <a:srgbClr val="FFFF00"/>
                </a:solidFill>
              </a:rPr>
              <a:t>Immune checkpoint inhibitors such as pembrolizumab increase overall survival in patients with PD-L1</a:t>
            </a:r>
          </a:p>
        </p:txBody>
      </p:sp>
      <p:pic>
        <p:nvPicPr>
          <p:cNvPr id="140290" name="Picture 1" descr="Immune checkpoint inhibitors">
            <a:extLst>
              <a:ext uri="{FF2B5EF4-FFF2-40B4-BE49-F238E27FC236}">
                <a16:creationId xmlns:a16="http://schemas.microsoft.com/office/drawing/2014/main" id="{DF6FA99D-8279-5AA9-C1AE-57FF4390B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8001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B851BB43-4930-3A3F-1B7D-2650DE9909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924800" cy="32956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CF33C"/>
                </a:solidFill>
              </a:rPr>
              <a:t>PRACTICAL STEPS TO PREVENT CANCER</a:t>
            </a:r>
            <a:br>
              <a:rPr lang="en-US" sz="3600" b="1" dirty="0">
                <a:solidFill>
                  <a:srgbClr val="FCF33C"/>
                </a:solidFill>
              </a:rPr>
            </a:br>
            <a:br>
              <a:rPr lang="en-US" dirty="0">
                <a:solidFill>
                  <a:srgbClr val="FCF3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Arial" charset="0"/>
              </a:rPr>
            </a:br>
            <a:br>
              <a:rPr lang="en-US" dirty="0">
                <a:solidFill>
                  <a:srgbClr val="FCF3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Arial" charset="0"/>
              </a:rPr>
            </a:br>
            <a:br>
              <a:rPr lang="en-US" dirty="0">
                <a:solidFill>
                  <a:srgbClr val="FCF3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Arial" charset="0"/>
              </a:rPr>
            </a:br>
            <a:endParaRPr lang="en-US" dirty="0">
              <a:solidFill>
                <a:srgbClr val="FCF3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  <a:cs typeface="Arial" charset="0"/>
            </a:endParaRPr>
          </a:p>
        </p:txBody>
      </p:sp>
      <p:sp>
        <p:nvSpPr>
          <p:cNvPr id="154626" name="Rectangle 3">
            <a:extLst>
              <a:ext uri="{FF2B5EF4-FFF2-40B4-BE49-F238E27FC236}">
                <a16:creationId xmlns:a16="http://schemas.microsoft.com/office/drawing/2014/main" id="{F5DB8C6C-D6B4-CD5F-4575-51511F1AF56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1371600"/>
            <a:ext cx="6477000" cy="5486400"/>
          </a:xfrm>
        </p:spPr>
        <p:txBody>
          <a:bodyPr/>
          <a:lstStyle/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●Check your house for radon.</a:t>
            </a:r>
          </a:p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●Check your house for asbestos.</a:t>
            </a:r>
          </a:p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●Take precautions at your workplace.</a:t>
            </a:r>
          </a:p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●Check your community water system.</a:t>
            </a:r>
          </a:p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●Avoid breathing polluted air.</a:t>
            </a:r>
          </a:p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●Protect your skin.</a:t>
            </a:r>
          </a:p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●Don’t breathe smoke.</a:t>
            </a:r>
          </a:p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●Exercise daily.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367C73B9-F97F-BF07-200A-5B948B11F7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CF33C"/>
                </a:solidFill>
              </a:rPr>
              <a:t>REGISTRATION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9A94047B-0D1C-E235-93B0-D7095F458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</a:rPr>
              <a:t>  </a:t>
            </a:r>
            <a:r>
              <a:rPr lang="en-US" altLang="en-US" sz="2800" b="1" dirty="0">
                <a:solidFill>
                  <a:schemeClr val="bg1"/>
                </a:solidFill>
              </a:rPr>
              <a:t>The course is open to all interested personnel without charge.  Registration is available at the NCI  Web site </a:t>
            </a:r>
            <a:r>
              <a:rPr lang="en-US" altLang="en-US" sz="2800" b="1" dirty="0">
                <a:solidFill>
                  <a:srgbClr val="00FFFF"/>
                </a:solidFill>
              </a:rPr>
              <a:t>(</a:t>
            </a:r>
            <a:r>
              <a:rPr lang="en-US" altLang="en-US" sz="2800" b="1" dirty="0">
                <a:solidFill>
                  <a:srgbClr val="00FFFF"/>
                </a:solidFill>
                <a:hlinkClick r:id="rId3"/>
              </a:rPr>
              <a:t>http://www.cancer.gov/grants-training/training/resources-trainees/courses-fellowships/translational-research-clinical-oncology</a:t>
            </a:r>
            <a:r>
              <a:rPr lang="en-US" altLang="en-US" sz="2800" b="1" dirty="0">
                <a:solidFill>
                  <a:srgbClr val="00FFFF"/>
                </a:solidFill>
              </a:rPr>
              <a:t>).  </a:t>
            </a:r>
            <a:r>
              <a:rPr lang="en-US" altLang="en-US" sz="2800" b="1" dirty="0">
                <a:solidFill>
                  <a:schemeClr val="bg1"/>
                </a:solidFill>
              </a:rPr>
              <a:t>The lecture PDFs will be posted on the website after they are made 508 compliant.  WEBEX chats will be taken at the end of each lecture.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>
            <a:extLst>
              <a:ext uri="{FF2B5EF4-FFF2-40B4-BE49-F238E27FC236}">
                <a16:creationId xmlns:a16="http://schemas.microsoft.com/office/drawing/2014/main" id="{C738D6B9-9E77-88C4-BF12-9CCAAFE365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Cancer prevention</a:t>
            </a:r>
          </a:p>
        </p:txBody>
      </p:sp>
      <p:sp>
        <p:nvSpPr>
          <p:cNvPr id="156674" name="Content Placeholder 2">
            <a:extLst>
              <a:ext uri="{FF2B5EF4-FFF2-40B4-BE49-F238E27FC236}">
                <a16:creationId xmlns:a16="http://schemas.microsoft.com/office/drawing/2014/main" id="{87FEAF29-9DD4-7847-A89D-51A36E9716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467600"/>
            <a:ext cx="8229600" cy="4572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56675" name="Picture 2" descr="Cancer prevention">
            <a:extLst>
              <a:ext uri="{FF2B5EF4-FFF2-40B4-BE49-F238E27FC236}">
                <a16:creationId xmlns:a16="http://schemas.microsoft.com/office/drawing/2014/main" id="{1BE0E687-19DC-9070-6147-E1A9D22F9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>
            <a:extLst>
              <a:ext uri="{FF2B5EF4-FFF2-40B4-BE49-F238E27FC236}">
                <a16:creationId xmlns:a16="http://schemas.microsoft.com/office/drawing/2014/main" id="{8B9F019A-E2B0-6AA7-2307-A95FB0C10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0"/>
            <a:ext cx="8915400" cy="4648200"/>
          </a:xfrm>
        </p:spPr>
        <p:txBody>
          <a:bodyPr/>
          <a:lstStyle/>
          <a:p>
            <a:pPr marL="571500" indent="-571500" algn="l">
              <a:buFontTx/>
              <a:buChar char="•"/>
            </a:pPr>
            <a:r>
              <a:rPr lang="en-US" altLang="en-US" dirty="0">
                <a:solidFill>
                  <a:srgbClr val="FFFF00"/>
                </a:solidFill>
              </a:rPr>
              <a:t>REFERENCES  </a:t>
            </a: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●</a:t>
            </a:r>
            <a:r>
              <a:rPr lang="en-US" altLang="en-US" sz="3200" b="1" dirty="0">
                <a:solidFill>
                  <a:schemeClr val="bg1"/>
                </a:solidFill>
              </a:rPr>
              <a:t>Thai AA, Solomon BJ, </a:t>
            </a:r>
            <a:r>
              <a:rPr lang="en-US" altLang="en-US" sz="3200" b="1" dirty="0" err="1">
                <a:solidFill>
                  <a:schemeClr val="bg1"/>
                </a:solidFill>
              </a:rPr>
              <a:t>Sequist</a:t>
            </a:r>
            <a:r>
              <a:rPr lang="en-US" altLang="en-US" sz="3200" b="1" dirty="0">
                <a:solidFill>
                  <a:schemeClr val="bg1"/>
                </a:solidFill>
              </a:rPr>
              <a:t> LV, </a:t>
            </a:r>
            <a:r>
              <a:rPr lang="en-US" altLang="en-US" sz="3200" b="1" dirty="0" err="1">
                <a:solidFill>
                  <a:schemeClr val="bg1"/>
                </a:solidFill>
              </a:rPr>
              <a:t>Gainor</a:t>
            </a:r>
            <a:r>
              <a:rPr lang="en-US" altLang="en-US" sz="3200" b="1" dirty="0">
                <a:solidFill>
                  <a:schemeClr val="bg1"/>
                </a:solidFill>
              </a:rPr>
              <a:t> JF, Heist, RS.  Lung cancer. Lancet, 2021. PMID 34273294.</a:t>
            </a:r>
            <a:br>
              <a:rPr lang="en-US" altLang="en-US" sz="3200" b="1" dirty="0">
                <a:solidFill>
                  <a:schemeClr val="bg1"/>
                </a:solidFill>
              </a:rPr>
            </a:br>
            <a:r>
              <a:rPr lang="en-US" altLang="en-US" sz="3200" b="1" dirty="0">
                <a:solidFill>
                  <a:schemeClr val="bg1"/>
                </a:solidFill>
              </a:rPr>
              <a:t>Westover D, </a:t>
            </a:r>
            <a:r>
              <a:rPr lang="en-US" altLang="en-US" sz="3200" b="1" dirty="0" err="1">
                <a:solidFill>
                  <a:schemeClr val="bg1"/>
                </a:solidFill>
              </a:rPr>
              <a:t>Zugazagoitia</a:t>
            </a:r>
            <a:r>
              <a:rPr lang="en-US" altLang="en-US" sz="3200" b="1" dirty="0">
                <a:solidFill>
                  <a:schemeClr val="bg1"/>
                </a:solidFill>
              </a:rPr>
              <a:t>, J, Cho BC, ●Lovely CM, Paz-Ares L.  Mechanisms of acquired resistance to first-and second-generation EGFR tyrosine kinase inhibitors.  Ann Oncology 2018; 29: 110-119.</a:t>
            </a:r>
            <a:br>
              <a:rPr lang="en-US" altLang="en-US" dirty="0">
                <a:solidFill>
                  <a:schemeClr val="bg1"/>
                </a:solidFill>
              </a:rPr>
            </a:br>
            <a:br>
              <a:rPr lang="en-US" altLang="en-US" sz="3200" dirty="0">
                <a:solidFill>
                  <a:schemeClr val="bg1"/>
                </a:solidFill>
              </a:rPr>
            </a:b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158722" name="Content Placeholder 2">
            <a:extLst>
              <a:ext uri="{FF2B5EF4-FFF2-40B4-BE49-F238E27FC236}">
                <a16:creationId xmlns:a16="http://schemas.microsoft.com/office/drawing/2014/main" id="{3394A4BC-0C74-FB75-ED7F-3088DBDD79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391400"/>
            <a:ext cx="8229600" cy="3810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D67CABDC-EDFF-1262-3721-863F99ADD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</a:rPr>
              <a:t>Lecture recordings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FDC7CEF8-53E9-53D4-F814-F672148746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bg1"/>
                </a:solidFill>
              </a:rPr>
              <a:t>The archived lectures will be on available on WEBEX.  The 2 hour lecture for Sept. 3 will be TRACO1.  The number will increase each week and the Nov. 25 lecture will be TRACO13.</a:t>
            </a:r>
          </a:p>
          <a:p>
            <a:pPr marL="0" indent="0">
              <a:buFontTx/>
              <a:buNone/>
              <a:defRPr/>
            </a:pP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F45DA2BF-08DC-FE6F-8D6E-C82C509FE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CF33C"/>
                </a:solidFill>
              </a:rPr>
              <a:t>COURSE CERTIFICATION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7B0AD66B-4CB2-599D-850B-3A2C65F801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</a:rPr>
              <a:t>   Registrants can obtain a course certificate upon passing a computer graded final examination.	</a:t>
            </a:r>
            <a:r>
              <a:rPr lang="en-US" altLang="en-US" dirty="0">
                <a:solidFill>
                  <a:schemeClr val="bg1"/>
                </a:solidFill>
              </a:rPr>
              <a:t>	</a:t>
            </a: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</a:endParaRPr>
          </a:p>
          <a:p>
            <a:pPr eaLnBrk="1" hangingPunct="1"/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8937</TotalTime>
  <Words>2455</Words>
  <Application>Microsoft Macintosh PowerPoint</Application>
  <PresentationFormat>On-screen Show (4:3)</PresentationFormat>
  <Paragraphs>298</Paragraphs>
  <Slides>71</Slides>
  <Notes>71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Symbol</vt:lpstr>
      <vt:lpstr>Tahoma</vt:lpstr>
      <vt:lpstr>Times New Roman</vt:lpstr>
      <vt:lpstr>Default Design</vt:lpstr>
      <vt:lpstr>Slide</vt:lpstr>
      <vt:lpstr>TRAnslational research in Clinical Oncology (TRACO) </vt:lpstr>
      <vt:lpstr>Program Director</vt:lpstr>
      <vt:lpstr>Organizing Committee</vt:lpstr>
      <vt:lpstr>SYLLABUS</vt:lpstr>
      <vt:lpstr>SYLLABUS, continued</vt:lpstr>
      <vt:lpstr>SYLLABUS, continued</vt:lpstr>
      <vt:lpstr>REGISTRATION</vt:lpstr>
      <vt:lpstr>Lecture recordings</vt:lpstr>
      <vt:lpstr>COURSE CERTIFICATION</vt:lpstr>
      <vt:lpstr>Lung, colon, breast and prostate cancer account for half of the U.S. cancer mortalities.</vt:lpstr>
      <vt:lpstr>Cancers which kill 10,000-30,000 U.S. patients annually include:</vt:lpstr>
      <vt:lpstr>Cancer risks include:</vt:lpstr>
      <vt:lpstr>Cancer risks (continued)</vt:lpstr>
      <vt:lpstr>Lung Cancer kills over 150,000 patients in the U.S. annually.</vt:lpstr>
      <vt:lpstr>Carcinogens which have been identified in cigarette smoke include:</vt:lpstr>
      <vt:lpstr>The process by which unreactive carcinogen converts to a form which binds DNA is known as metabolic activation.</vt:lpstr>
      <vt:lpstr>BENZ(a)Pyrene</vt:lpstr>
      <vt:lpstr>BaP is metabolized to BPDE</vt:lpstr>
      <vt:lpstr>DNA is mutated if the rate of carcinogen activation exceeds the rate of carcinogen detoxification and/or DNA repair.</vt:lpstr>
      <vt:lpstr>Carcinogens can be detoxified  and excreted prior to DNA damage.</vt:lpstr>
      <vt:lpstr>P53, a tumor suppressor gene:</vt:lpstr>
      <vt:lpstr>P53 mutations are detected in most of the lung cancer patients.</vt:lpstr>
      <vt:lpstr>P53 mutations.  ●P53 is mutated at codons 157, 158, 245, 248, 249 and 273 in lung cancer.</vt:lpstr>
      <vt:lpstr>Cell cycle phases</vt:lpstr>
      <vt:lpstr>p53 mediates the G1 to S-phase checkpoint of the cell cycle </vt:lpstr>
      <vt:lpstr>Cell cycle enzymes</vt:lpstr>
      <vt:lpstr>Genotoxicity of tobacco smoke.</vt:lpstr>
      <vt:lpstr>Carcinogenesis ●Cancer progression occurs over a period of decades.</vt:lpstr>
      <vt:lpstr>Normal lung ●Carbon dioxide is exhaled from the lung whereas oxygen is inhaled.</vt:lpstr>
      <vt:lpstr>Hyperplasia ●After exposure to tobacco smoke, hyperplasia can result.</vt:lpstr>
      <vt:lpstr>Dysplasia Continued exposure to tobacco smoke leads to dysplasia.</vt:lpstr>
      <vt:lpstr>Adenoma ●Continued exposure to carcinogens leads to benign tumors such as adenomas.</vt:lpstr>
      <vt:lpstr>Adenocarcinoma ●Chronic exposure to tobacco leads to malignant tumors such as adenocarcinoma.</vt:lpstr>
      <vt:lpstr>Tumor formation   ●Growth factors promote carcinogenesis. Progression factors lead to malignant tumors.</vt:lpstr>
      <vt:lpstr>Tumor growth</vt:lpstr>
      <vt:lpstr>Genetic abnormalities in lung cancer include:</vt:lpstr>
      <vt:lpstr>Tyrosine kinase receptors. Molecular Biology of the Cell, Alberts et al., 2001.</vt:lpstr>
      <vt:lpstr>Tyrosine kinase receptors and ligands</vt:lpstr>
      <vt:lpstr>The EGFR is an 1186 amino acid integral membrane protein.     ●The 621 amino acid extracellular domain binds EGF with high affinity.  Domains I and III form the EGF binding site whereas domains II and IV are enriched in cysteine amino acids. ●The 24 amino acid transmembrane domain anchors the receptor into the membrane and tranduces signaling. ●The 541 amino acid intracellular domain contains tyrosine kinase activity. ●Lys721 binds ATP and Tyr amino acids are subsequently phosphorylated. ●Tyr1068, 1086, 1148, 1174 are phosphorylated </vt:lpstr>
      <vt:lpstr>EGF, TGFα and mAb 108 bind with high affinity to lung cancer cells.</vt:lpstr>
      <vt:lpstr>EGF tyrosine phosphorylation </vt:lpstr>
      <vt:lpstr>Tyrosine kinase receptors are mutated in several diseases leading to increased cancer proliferation.</vt:lpstr>
      <vt:lpstr>EGFR mutations</vt:lpstr>
      <vt:lpstr>RAS, RAF, MEK and ERK</vt:lpstr>
      <vt:lpstr>RAS</vt:lpstr>
      <vt:lpstr>RAF</vt:lpstr>
      <vt:lpstr>MEK</vt:lpstr>
      <vt:lpstr>ERK</vt:lpstr>
      <vt:lpstr>The EGFR stimulates cancer cell growth.  Molecular Biology of the cell; Alberts et al., 2001.</vt:lpstr>
      <vt:lpstr>EGFR homodimerization</vt:lpstr>
      <vt:lpstr>ErbB RTKs and signal transduction</vt:lpstr>
      <vt:lpstr>The EGFR forms heterodimers with HER2</vt:lpstr>
      <vt:lpstr>The EGFR forms heterodimers with HER3</vt:lpstr>
      <vt:lpstr>The EGFR forms heterodimers with HER4</vt:lpstr>
      <vt:lpstr>PI3K, Akt, mTOR pathways stimulate cellular survival.</vt:lpstr>
      <vt:lpstr>PI3K</vt:lpstr>
      <vt:lpstr>PTEN</vt:lpstr>
      <vt:lpstr>Akt</vt:lpstr>
      <vt:lpstr>Personalizing Therapy for NSCLC Genetic Abnormalities in Lung Adenocarcinoma</vt:lpstr>
      <vt:lpstr>Molecular medicine</vt:lpstr>
      <vt:lpstr>Erlotinib/gefitinib resistance</vt:lpstr>
      <vt:lpstr>Secondary mutations in NSCLC Westover et al., Ann Oncol. 2018</vt:lpstr>
      <vt:lpstr>RTK TKIs</vt:lpstr>
      <vt:lpstr>Osimertinib improves overall survival in EGFR T790M patients Mok et al., N Engl. J Med 2017</vt:lpstr>
      <vt:lpstr>EGFR TKI structures</vt:lpstr>
      <vt:lpstr>TKI resistance trial He J. et al.,Int J Oncol 2021; 53:90</vt:lpstr>
      <vt:lpstr>RTK transactivation.  Activation of GPCRs leads to tyrosine phosphorylation of RTK</vt:lpstr>
      <vt:lpstr>Immune checkpoint inhibitors such as pembrolizumab increase overall survival in patients with PD-L1</vt:lpstr>
      <vt:lpstr>PRACTICAL STEPS TO PREVENT CANCER    </vt:lpstr>
      <vt:lpstr>Cancer prevention</vt:lpstr>
      <vt:lpstr>REFERENCES   ●Thai AA, Solomon BJ, Sequist LV, Gainor JF, Heist, RS.  Lung cancer. Lancet, 2021. PMID 34273294. Westover D, Zugazagoitia, J, Cho BC, ●Lovely CM, Paz-Ares L.  Mechanisms of acquired resistance to first-and second-generation EGFR tyrosine kinase inhibitors.  Ann Oncology 2018; 29: 110-119.  </vt:lpstr>
    </vt:vector>
  </TitlesOfParts>
  <Manager/>
  <Company>NCI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TRACO</dc:title>
  <dc:subject>Introduction</dc:subject>
  <dc:creator>CCT</dc:creator>
  <cp:keywords>NIH course, carcinogenesis,p53, oncogenes, tumor suppressor genes, EGF receptor, bcr-abl</cp:keywords>
  <dc:description/>
  <cp:lastModifiedBy>Moody, Terry (NIH/NCI) [E]</cp:lastModifiedBy>
  <cp:revision>248</cp:revision>
  <cp:lastPrinted>2023-08-30T17:56:35Z</cp:lastPrinted>
  <dcterms:created xsi:type="dcterms:W3CDTF">2004-01-15T18:31:36Z</dcterms:created>
  <dcterms:modified xsi:type="dcterms:W3CDTF">2024-09-12T18:29:59Z</dcterms:modified>
  <cp:category/>
</cp:coreProperties>
</file>