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3" r:id="rId1"/>
  </p:sldMasterIdLst>
  <p:notesMasterIdLst>
    <p:notesMasterId r:id="rId9"/>
  </p:notesMasterIdLst>
  <p:handoutMasterIdLst>
    <p:handoutMasterId r:id="rId10"/>
  </p:handoutMasterIdLst>
  <p:sldIdLst>
    <p:sldId id="305" r:id="rId2"/>
    <p:sldId id="306" r:id="rId3"/>
    <p:sldId id="308" r:id="rId4"/>
    <p:sldId id="309" r:id="rId5"/>
    <p:sldId id="310" r:id="rId6"/>
    <p:sldId id="311" r:id="rId7"/>
    <p:sldId id="304" r:id="rId8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6C6C6C"/>
    <a:srgbClr val="000000"/>
    <a:srgbClr val="E8E8E8"/>
    <a:srgbClr val="F2F2F2"/>
    <a:srgbClr val="4C4C4C"/>
    <a:srgbClr val="565656"/>
    <a:srgbClr val="2A5DA5"/>
    <a:srgbClr val="2A67A5"/>
    <a:srgbClr val="2A71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71" autoAdjust="0"/>
    <p:restoredTop sz="86418" autoAdjust="0"/>
  </p:normalViewPr>
  <p:slideViewPr>
    <p:cSldViewPr snapToGrid="0" snapToObjects="1">
      <p:cViewPr varScale="1">
        <p:scale>
          <a:sx n="65" d="100"/>
          <a:sy n="65" d="100"/>
        </p:scale>
        <p:origin x="38" y="50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-3048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99F3A4-7CE6-7D4B-82F4-AAB0A89D24A0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93AD1B-1BAA-D548-ACF0-7463C0C7D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80623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03C395-96D9-3549-B668-03A5D401BEEB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459DD9-C07A-0F4A-BE38-5AFB42BB2A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05389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Title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entagon 13"/>
          <p:cNvSpPr>
            <a:spLocks noChangeAspect="1"/>
          </p:cNvSpPr>
          <p:nvPr userDrawn="1"/>
        </p:nvSpPr>
        <p:spPr>
          <a:xfrm>
            <a:off x="1166486" y="0"/>
            <a:ext cx="2872114" cy="5148072"/>
          </a:xfrm>
          <a:prstGeom prst="homePlate">
            <a:avLst>
              <a:gd name="adj" fmla="val 36290"/>
            </a:avLst>
          </a:prstGeom>
          <a:solidFill>
            <a:srgbClr val="2A67A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entagon 14"/>
          <p:cNvSpPr>
            <a:spLocks noChangeAspect="1"/>
          </p:cNvSpPr>
          <p:nvPr userDrawn="1"/>
        </p:nvSpPr>
        <p:spPr>
          <a:xfrm>
            <a:off x="0" y="0"/>
            <a:ext cx="2872114" cy="5148072"/>
          </a:xfrm>
          <a:prstGeom prst="homePlate">
            <a:avLst>
              <a:gd name="adj" fmla="val 36290"/>
            </a:avLst>
          </a:prstGeom>
          <a:solidFill>
            <a:srgbClr val="2A5DA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0" y="4284980"/>
            <a:ext cx="9144000" cy="8585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 descr="NCI-Logo-Colo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301" y="4604676"/>
            <a:ext cx="2908289" cy="277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8928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 Right —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493776" y="311658"/>
            <a:ext cx="8165592" cy="317395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4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pic>
        <p:nvPicPr>
          <p:cNvPr id="15" name="Picture 14" descr="NCI-Logo-Gray-Knock-NEW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864608"/>
            <a:ext cx="1916888" cy="182880"/>
          </a:xfrm>
          <a:prstGeom prst="rect">
            <a:avLst/>
          </a:prstGeom>
        </p:spPr>
      </p:pic>
      <p:sp>
        <p:nvSpPr>
          <p:cNvPr id="6" name="Content Placeholder 2"/>
          <p:cNvSpPr>
            <a:spLocks noGrp="1"/>
          </p:cNvSpPr>
          <p:nvPr>
            <p:ph sz="quarter" idx="11"/>
          </p:nvPr>
        </p:nvSpPr>
        <p:spPr>
          <a:xfrm>
            <a:off x="4550981" y="1069975"/>
            <a:ext cx="4108387" cy="3600450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Content Placeholder 4"/>
          <p:cNvSpPr>
            <a:spLocks noGrp="1"/>
          </p:cNvSpPr>
          <p:nvPr>
            <p:ph sz="quarter" idx="12"/>
          </p:nvPr>
        </p:nvSpPr>
        <p:spPr>
          <a:xfrm>
            <a:off x="493776" y="1069975"/>
            <a:ext cx="3897313" cy="3600450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03202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 Right —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493776" y="311658"/>
            <a:ext cx="8165592" cy="317395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4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sz="quarter" idx="11"/>
          </p:nvPr>
        </p:nvSpPr>
        <p:spPr>
          <a:xfrm>
            <a:off x="4550981" y="1069975"/>
            <a:ext cx="4108387" cy="3600450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4"/>
          <p:cNvSpPr>
            <a:spLocks noGrp="1"/>
          </p:cNvSpPr>
          <p:nvPr>
            <p:ph sz="quarter" idx="12"/>
          </p:nvPr>
        </p:nvSpPr>
        <p:spPr>
          <a:xfrm>
            <a:off x="493776" y="1069975"/>
            <a:ext cx="3897313" cy="3600450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737470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Graphic —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93776" y="311658"/>
            <a:ext cx="8165592" cy="317395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0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pic>
        <p:nvPicPr>
          <p:cNvPr id="11" name="Picture 10" descr="NCI-Logo-Gray-Knock-NEW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864608"/>
            <a:ext cx="1916888" cy="182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1148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Graphic —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93776" y="311658"/>
            <a:ext cx="8165592" cy="317395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0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</p:spTree>
    <p:extLst>
      <p:ext uri="{BB962C8B-B14F-4D97-AF65-F5344CB8AC3E}">
        <p14:creationId xmlns:p14="http://schemas.microsoft.com/office/powerpoint/2010/main" val="11177627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—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pic>
        <p:nvPicPr>
          <p:cNvPr id="12" name="Picture 11" descr="NCI-Logo-Gray-Knock-NEW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864608"/>
            <a:ext cx="1916888" cy="182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9575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—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</p:spTree>
    <p:extLst>
      <p:ext uri="{BB962C8B-B14F-4D97-AF65-F5344CB8AC3E}">
        <p14:creationId xmlns:p14="http://schemas.microsoft.com/office/powerpoint/2010/main" val="38072198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Blu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entagon 6"/>
          <p:cNvSpPr/>
          <p:nvPr userDrawn="1"/>
        </p:nvSpPr>
        <p:spPr>
          <a:xfrm>
            <a:off x="0" y="0"/>
            <a:ext cx="8458198" cy="5143500"/>
          </a:xfrm>
          <a:prstGeom prst="homePlate">
            <a:avLst>
              <a:gd name="adj" fmla="val 20935"/>
            </a:avLst>
          </a:prstGeom>
          <a:solidFill>
            <a:srgbClr val="2A67A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Pentagon 8"/>
          <p:cNvSpPr/>
          <p:nvPr userDrawn="1"/>
        </p:nvSpPr>
        <p:spPr>
          <a:xfrm>
            <a:off x="0" y="0"/>
            <a:ext cx="7289798" cy="5143500"/>
          </a:xfrm>
          <a:prstGeom prst="homePlate">
            <a:avLst>
              <a:gd name="adj" fmla="val 20935"/>
            </a:avLst>
          </a:prstGeom>
          <a:solidFill>
            <a:srgbClr val="2A5DA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5"/>
          <p:cNvSpPr txBox="1">
            <a:spLocks noChangeArrowheads="1"/>
          </p:cNvSpPr>
          <p:nvPr userDrawn="1"/>
        </p:nvSpPr>
        <p:spPr bwMode="auto">
          <a:xfrm>
            <a:off x="1562100" y="3454400"/>
            <a:ext cx="2794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0" i="0" spc="300" dirty="0">
                <a:solidFill>
                  <a:srgbClr val="FFFFFF"/>
                </a:solidFill>
                <a:latin typeface="Montserrat-Regular"/>
                <a:cs typeface="Montserrat-Regular"/>
              </a:rPr>
              <a:t>1-800-4-CANCER</a:t>
            </a:r>
          </a:p>
        </p:txBody>
      </p:sp>
      <p:sp>
        <p:nvSpPr>
          <p:cNvPr id="12" name="TextBox 6"/>
          <p:cNvSpPr txBox="1">
            <a:spLocks noChangeArrowheads="1"/>
          </p:cNvSpPr>
          <p:nvPr userDrawn="1"/>
        </p:nvSpPr>
        <p:spPr bwMode="auto">
          <a:xfrm>
            <a:off x="0" y="1346200"/>
            <a:ext cx="9144000" cy="10348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>
              <a:lnSpc>
                <a:spcPct val="150000"/>
              </a:lnSpc>
            </a:pPr>
            <a:r>
              <a:rPr lang="en-US" sz="2100" b="0" i="0" dirty="0">
                <a:solidFill>
                  <a:srgbClr val="FFFFFF"/>
                </a:solidFill>
                <a:latin typeface="Montserrat-Regular"/>
                <a:cs typeface="Montserrat-Regular"/>
              </a:rPr>
              <a:t>U.S. Department of Health &amp; Human Services</a:t>
            </a:r>
          </a:p>
          <a:p>
            <a:pPr algn="ctr" eaLnBrk="1" hangingPunct="1">
              <a:lnSpc>
                <a:spcPct val="150000"/>
              </a:lnSpc>
            </a:pPr>
            <a:r>
              <a:rPr lang="en-US" sz="2100" b="0" i="0" dirty="0">
                <a:solidFill>
                  <a:srgbClr val="FFFFFF"/>
                </a:solidFill>
                <a:latin typeface="Montserrat-Regular"/>
                <a:cs typeface="Montserrat-Regular"/>
              </a:rPr>
              <a:t>National Institutes of Health | National Cancer Institute</a:t>
            </a:r>
          </a:p>
        </p:txBody>
      </p:sp>
    </p:spTree>
    <p:extLst>
      <p:ext uri="{BB962C8B-B14F-4D97-AF65-F5344CB8AC3E}">
        <p14:creationId xmlns:p14="http://schemas.microsoft.com/office/powerpoint/2010/main" val="4012618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with Sub-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entagon 11"/>
          <p:cNvSpPr>
            <a:spLocks noChangeAspect="1"/>
          </p:cNvSpPr>
          <p:nvPr userDrawn="1"/>
        </p:nvSpPr>
        <p:spPr>
          <a:xfrm>
            <a:off x="1177110" y="0"/>
            <a:ext cx="2872114" cy="5148072"/>
          </a:xfrm>
          <a:prstGeom prst="homePlate">
            <a:avLst>
              <a:gd name="adj" fmla="val 36290"/>
            </a:avLst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Pentagon 12"/>
          <p:cNvSpPr>
            <a:spLocks noChangeAspect="1"/>
          </p:cNvSpPr>
          <p:nvPr userDrawn="1"/>
        </p:nvSpPr>
        <p:spPr>
          <a:xfrm>
            <a:off x="10624" y="0"/>
            <a:ext cx="2872114" cy="5148072"/>
          </a:xfrm>
          <a:prstGeom prst="homePlate">
            <a:avLst>
              <a:gd name="adj" fmla="val 36290"/>
            </a:avLst>
          </a:prstGeom>
          <a:solidFill>
            <a:srgbClr val="E8E8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93776" y="1371600"/>
            <a:ext cx="3017520" cy="1371600"/>
          </a:xfrm>
        </p:spPr>
        <p:txBody>
          <a:bodyPr lIns="0" tIns="0" rIns="0" bIns="0" anchor="b">
            <a:noAutofit/>
          </a:bodyPr>
          <a:lstStyle>
            <a:lvl1pPr algn="r">
              <a:lnSpc>
                <a:spcPct val="90000"/>
              </a:lnSpc>
              <a:defRPr sz="240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/>
              <a:t>Agenda</a:t>
            </a:r>
          </a:p>
        </p:txBody>
      </p:sp>
      <p:sp>
        <p:nvSpPr>
          <p:cNvPr id="7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pic>
        <p:nvPicPr>
          <p:cNvPr id="9" name="Picture 8" descr="NCI-Logo-Gray-Knock-NEW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864608"/>
            <a:ext cx="1916888" cy="182880"/>
          </a:xfrm>
          <a:prstGeom prst="rect">
            <a:avLst/>
          </a:prstGeom>
        </p:spPr>
      </p:pic>
      <p:sp>
        <p:nvSpPr>
          <p:cNvPr id="11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4334256" y="0"/>
            <a:ext cx="4297680" cy="5148072"/>
          </a:xfrm>
        </p:spPr>
        <p:txBody>
          <a:bodyPr anchor="ctr">
            <a:noAutofit/>
          </a:bodyPr>
          <a:lstStyle>
            <a:lvl1pPr marL="457200" marR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SzTx/>
              <a:buFont typeface="+mj-lt"/>
              <a:buAutoNum type="arabicPeriod"/>
              <a:tabLst/>
              <a:defRPr i="1">
                <a:solidFill>
                  <a:srgbClr val="000000"/>
                </a:solidFill>
              </a:defRPr>
            </a:lvl1pPr>
            <a:lvl2pPr marL="685800" marR="0" indent="-2286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SzTx/>
              <a:buFont typeface="Wingdings" charset="2"/>
              <a:buChar char="§"/>
              <a:tabLst/>
              <a:defRPr lang="en-US" sz="1900" i="1" kern="1200" baseline="0" dirty="0" smtClean="0">
                <a:solidFill>
                  <a:srgbClr val="000000"/>
                </a:solidFill>
                <a:latin typeface="+mn-lt"/>
                <a:ea typeface="ＭＳ Ｐゴシック" charset="0"/>
                <a:cs typeface="SapientCentroSlab-Light"/>
              </a:defRPr>
            </a:lvl2pPr>
          </a:lstStyle>
          <a:p>
            <a:r>
              <a:rPr lang="en-US" dirty="0"/>
              <a:t>Agenda Item 1</a:t>
            </a:r>
          </a:p>
          <a:p>
            <a:pPr lvl="1"/>
            <a:r>
              <a:rPr lang="en-US" dirty="0"/>
              <a:t>Agenda Item 1a</a:t>
            </a:r>
          </a:p>
          <a:p>
            <a:pPr lvl="1"/>
            <a:r>
              <a:rPr lang="en-US" dirty="0"/>
              <a:t>Agenda Item 1b</a:t>
            </a:r>
          </a:p>
          <a:p>
            <a:r>
              <a:rPr lang="en-US" dirty="0"/>
              <a:t>Agenda Item 2</a:t>
            </a:r>
          </a:p>
          <a:p>
            <a:pPr lvl="1"/>
            <a:r>
              <a:rPr lang="en-US" dirty="0"/>
              <a:t>Agenda Item 2a</a:t>
            </a:r>
          </a:p>
          <a:p>
            <a:pPr lvl="1"/>
            <a:r>
              <a:rPr lang="en-US" dirty="0"/>
              <a:t>Agenda Item 2b</a:t>
            </a:r>
          </a:p>
          <a:p>
            <a:r>
              <a:rPr lang="en-US" dirty="0"/>
              <a:t>Agenda Item 3</a:t>
            </a:r>
          </a:p>
          <a:p>
            <a:pPr marL="685800" marR="0" lvl="1" indent="-2286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SzTx/>
              <a:buFont typeface="Wingdings" charset="2"/>
              <a:buChar char="§"/>
              <a:tabLst/>
              <a:defRPr/>
            </a:pPr>
            <a:r>
              <a:rPr lang="en-US" dirty="0"/>
              <a:t>Agenda Item 3a</a:t>
            </a:r>
          </a:p>
          <a:p>
            <a:pPr marL="685800" marR="0" lvl="1" indent="-2286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SzTx/>
              <a:buFont typeface="Wingdings" charset="2"/>
              <a:buChar char="§"/>
              <a:tabLst/>
              <a:defRPr/>
            </a:pPr>
            <a:r>
              <a:rPr lang="en-US" dirty="0"/>
              <a:t>Agenda Item 3b</a:t>
            </a:r>
          </a:p>
        </p:txBody>
      </p:sp>
    </p:spTree>
    <p:extLst>
      <p:ext uri="{BB962C8B-B14F-4D97-AF65-F5344CB8AC3E}">
        <p14:creationId xmlns:p14="http://schemas.microsoft.com/office/powerpoint/2010/main" val="985284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Section Break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entagon 10"/>
          <p:cNvSpPr/>
          <p:nvPr userDrawn="1"/>
        </p:nvSpPr>
        <p:spPr>
          <a:xfrm>
            <a:off x="0" y="0"/>
            <a:ext cx="8458198" cy="5143500"/>
          </a:xfrm>
          <a:prstGeom prst="homePlate">
            <a:avLst>
              <a:gd name="adj" fmla="val 20935"/>
            </a:avLst>
          </a:prstGeom>
          <a:solidFill>
            <a:srgbClr val="2A67A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Pentagon 11"/>
          <p:cNvSpPr/>
          <p:nvPr userDrawn="1"/>
        </p:nvSpPr>
        <p:spPr>
          <a:xfrm>
            <a:off x="0" y="0"/>
            <a:ext cx="7289798" cy="5143500"/>
          </a:xfrm>
          <a:prstGeom prst="homePlate">
            <a:avLst>
              <a:gd name="adj" fmla="val 20935"/>
            </a:avLst>
          </a:prstGeom>
          <a:solidFill>
            <a:srgbClr val="2A5DA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3429000" y="1817370"/>
            <a:ext cx="5029199" cy="1371600"/>
          </a:xfrm>
        </p:spPr>
        <p:txBody>
          <a:bodyPr lIns="0" tIns="0" rIns="0" bIns="0" anchor="b">
            <a:noAutofit/>
          </a:bodyPr>
          <a:lstStyle>
            <a:lvl1pPr algn="r">
              <a:defRPr sz="2800" spc="-80">
                <a:solidFill>
                  <a:schemeClr val="bg1"/>
                </a:solidFill>
                <a:latin typeface="+mj-lt"/>
                <a:cs typeface="SapientSansBold"/>
              </a:defRPr>
            </a:lvl1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428999" y="3257550"/>
            <a:ext cx="5022892" cy="514350"/>
          </a:xfrm>
        </p:spPr>
        <p:txBody>
          <a:bodyPr lIns="0" tIns="0" rIns="0" bIns="0">
            <a:noAutofit/>
          </a:bodyPr>
          <a:lstStyle>
            <a:lvl1pPr marL="0" indent="0" algn="r">
              <a:buNone/>
              <a:defRPr sz="1400" b="0" i="1" spc="100">
                <a:solidFill>
                  <a:srgbClr val="FFFFFF"/>
                </a:solidFill>
                <a:latin typeface="+mn-lt"/>
                <a:cs typeface="SapientCentroSlab-Ligh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8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FFFFF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FFFFF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FFFFFF"/>
              </a:solidFill>
              <a:latin typeface="+mn-lt"/>
              <a:cs typeface="SapientSansRegular"/>
            </a:endParaRPr>
          </a:p>
        </p:txBody>
      </p:sp>
      <p:pic>
        <p:nvPicPr>
          <p:cNvPr id="13" name="Picture 12" descr="NCI-Logo-White-Knock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1" y="4864608"/>
            <a:ext cx="1916887" cy="182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2251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Section Break AL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entagon 6"/>
          <p:cNvSpPr>
            <a:spLocks noChangeAspect="1"/>
          </p:cNvSpPr>
          <p:nvPr userDrawn="1"/>
        </p:nvSpPr>
        <p:spPr>
          <a:xfrm>
            <a:off x="1523357" y="0"/>
            <a:ext cx="2872114" cy="5148072"/>
          </a:xfrm>
          <a:prstGeom prst="homePlate">
            <a:avLst>
              <a:gd name="adj" fmla="val 36290"/>
            </a:avLst>
          </a:prstGeom>
          <a:solidFill>
            <a:srgbClr val="2A67A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entagon 9"/>
          <p:cNvSpPr>
            <a:spLocks noChangeAspect="1"/>
          </p:cNvSpPr>
          <p:nvPr userDrawn="1"/>
        </p:nvSpPr>
        <p:spPr>
          <a:xfrm>
            <a:off x="0" y="0"/>
            <a:ext cx="3228985" cy="5148072"/>
          </a:xfrm>
          <a:prstGeom prst="homePlate">
            <a:avLst>
              <a:gd name="adj" fmla="val 32357"/>
            </a:avLst>
          </a:prstGeom>
          <a:solidFill>
            <a:srgbClr val="2A5DA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4395471" y="1817370"/>
            <a:ext cx="4062728" cy="1371600"/>
          </a:xfrm>
        </p:spPr>
        <p:txBody>
          <a:bodyPr lIns="0" tIns="0" rIns="0" bIns="0" anchor="b">
            <a:noAutofit/>
          </a:bodyPr>
          <a:lstStyle>
            <a:lvl1pPr algn="r">
              <a:defRPr sz="2800" spc="-80">
                <a:solidFill>
                  <a:srgbClr val="BB0E3D"/>
                </a:solidFill>
                <a:latin typeface="+mj-lt"/>
                <a:cs typeface="SapientSansBold"/>
              </a:defRPr>
            </a:lvl1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95471" y="3257550"/>
            <a:ext cx="4056420" cy="514350"/>
          </a:xfrm>
        </p:spPr>
        <p:txBody>
          <a:bodyPr lIns="0" tIns="0" rIns="0" bIns="0">
            <a:noAutofit/>
          </a:bodyPr>
          <a:lstStyle>
            <a:lvl1pPr marL="0" indent="0" algn="r">
              <a:buNone/>
              <a:defRPr sz="1400" b="0" i="1" spc="100">
                <a:solidFill>
                  <a:schemeClr val="accent3"/>
                </a:solidFill>
                <a:latin typeface="+mn-lt"/>
                <a:cs typeface="SapientCentroSlab-Ligh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Subtitle goes here</a:t>
            </a:r>
          </a:p>
        </p:txBody>
      </p:sp>
      <p:pic>
        <p:nvPicPr>
          <p:cNvPr id="11" name="Picture 10" descr="NCI-Logo-White-Knock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1" y="4864608"/>
            <a:ext cx="1916887" cy="182880"/>
          </a:xfrm>
          <a:prstGeom prst="rect">
            <a:avLst/>
          </a:prstGeom>
        </p:spPr>
      </p:pic>
      <p:sp>
        <p:nvSpPr>
          <p:cNvPr id="13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</p:spTree>
    <p:extLst>
      <p:ext uri="{BB962C8B-B14F-4D97-AF65-F5344CB8AC3E}">
        <p14:creationId xmlns:p14="http://schemas.microsoft.com/office/powerpoint/2010/main" val="2839743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Blu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/>
          <p:cNvSpPr/>
          <p:nvPr userDrawn="1"/>
        </p:nvSpPr>
        <p:spPr>
          <a:xfrm>
            <a:off x="0" y="0"/>
            <a:ext cx="8458198" cy="5143500"/>
          </a:xfrm>
          <a:prstGeom prst="homePlate">
            <a:avLst>
              <a:gd name="adj" fmla="val 20935"/>
            </a:avLst>
          </a:prstGeom>
          <a:solidFill>
            <a:srgbClr val="2A67A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Pentagon 7"/>
          <p:cNvSpPr/>
          <p:nvPr userDrawn="1"/>
        </p:nvSpPr>
        <p:spPr>
          <a:xfrm>
            <a:off x="0" y="0"/>
            <a:ext cx="7289798" cy="5143500"/>
          </a:xfrm>
          <a:prstGeom prst="homePlate">
            <a:avLst>
              <a:gd name="adj" fmla="val 20935"/>
            </a:avLst>
          </a:prstGeom>
          <a:solidFill>
            <a:srgbClr val="2A5DA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1371600"/>
            <a:ext cx="7772400" cy="2400300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 i="1" baseline="0">
                <a:solidFill>
                  <a:srgbClr val="FFFFFF"/>
                </a:solidFill>
                <a:latin typeface="+mn-lt"/>
                <a:cs typeface="SapientCentroSlab-Light"/>
              </a:defRPr>
            </a:lvl1pPr>
          </a:lstStyle>
          <a:p>
            <a:pPr lvl="0"/>
            <a:r>
              <a:rPr lang="en-US" dirty="0"/>
              <a:t>Vision Quote</a:t>
            </a:r>
            <a:br>
              <a:rPr lang="en-US" dirty="0"/>
            </a:br>
            <a:r>
              <a:rPr lang="en-US" dirty="0"/>
              <a:t>“</a:t>
            </a:r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fugit </a:t>
            </a:r>
            <a:r>
              <a:rPr lang="en-US" dirty="0" err="1"/>
              <a:t>liberavisse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nec</a:t>
            </a:r>
            <a:r>
              <a:rPr lang="en-US" dirty="0"/>
              <a:t> at. </a:t>
            </a:r>
            <a:r>
              <a:rPr lang="en-US" dirty="0" err="1"/>
              <a:t>Essent</a:t>
            </a:r>
            <a:r>
              <a:rPr lang="en-US" dirty="0"/>
              <a:t> </a:t>
            </a:r>
            <a:r>
              <a:rPr lang="en-US" dirty="0" err="1"/>
              <a:t>elaboraret</a:t>
            </a:r>
            <a:r>
              <a:rPr lang="en-US" dirty="0"/>
              <a:t> </a:t>
            </a:r>
            <a:r>
              <a:rPr lang="en-US" dirty="0" err="1"/>
              <a:t>conclusionemque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eam</a:t>
            </a:r>
            <a:r>
              <a:rPr lang="en-US" dirty="0"/>
              <a:t> id. Quo ex </a:t>
            </a:r>
            <a:r>
              <a:rPr lang="en-US" dirty="0" err="1"/>
              <a:t>laboramus</a:t>
            </a:r>
            <a:r>
              <a:rPr lang="en-US" dirty="0"/>
              <a:t> </a:t>
            </a:r>
            <a:r>
              <a:rPr lang="en-US" dirty="0" err="1"/>
              <a:t>accommodare</a:t>
            </a:r>
            <a:r>
              <a:rPr lang="en-US" dirty="0"/>
              <a:t>, </a:t>
            </a:r>
            <a:br>
              <a:rPr lang="en-US" dirty="0"/>
            </a:br>
            <a:r>
              <a:rPr lang="en-US" dirty="0"/>
              <a:t>his </a:t>
            </a:r>
            <a:r>
              <a:rPr lang="en-US" dirty="0" err="1"/>
              <a:t>falli</a:t>
            </a:r>
            <a:r>
              <a:rPr lang="en-US" dirty="0"/>
              <a:t> </a:t>
            </a:r>
            <a:r>
              <a:rPr lang="en-US" dirty="0" err="1"/>
              <a:t>deleniti</a:t>
            </a:r>
            <a:r>
              <a:rPr lang="en-US" dirty="0"/>
              <a:t> </a:t>
            </a:r>
            <a:r>
              <a:rPr lang="en-US" dirty="0" err="1"/>
              <a:t>ei</a:t>
            </a:r>
            <a:r>
              <a:rPr lang="en-US" dirty="0"/>
              <a:t>. </a:t>
            </a:r>
            <a:r>
              <a:rPr lang="en-US" dirty="0" err="1"/>
              <a:t>Illud</a:t>
            </a:r>
            <a:r>
              <a:rPr lang="en-US" dirty="0"/>
              <a:t> postulant </a:t>
            </a:r>
            <a:br>
              <a:rPr lang="en-US" dirty="0"/>
            </a:br>
            <a:r>
              <a:rPr lang="en-US" dirty="0" err="1"/>
              <a:t>adversarium</a:t>
            </a:r>
            <a:r>
              <a:rPr lang="en-US" dirty="0"/>
              <a:t> </a:t>
            </a:r>
            <a:r>
              <a:rPr lang="en-US" dirty="0" err="1"/>
              <a:t>ei</a:t>
            </a:r>
            <a:r>
              <a:rPr lang="en-US" dirty="0"/>
              <a:t> his.”</a:t>
            </a:r>
          </a:p>
        </p:txBody>
      </p:sp>
      <p:sp>
        <p:nvSpPr>
          <p:cNvPr id="7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FFFFF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FFFFF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FFFFFF"/>
              </a:solidFill>
              <a:latin typeface="+mn-lt"/>
              <a:cs typeface="SapientSansRegular"/>
            </a:endParaRPr>
          </a:p>
        </p:txBody>
      </p:sp>
      <p:pic>
        <p:nvPicPr>
          <p:cNvPr id="10" name="Picture 9" descr="NCI-Logo-White-Knock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1" y="4864608"/>
            <a:ext cx="1916887" cy="182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7194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—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493776" y="311658"/>
            <a:ext cx="8165592" cy="317395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2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pic>
        <p:nvPicPr>
          <p:cNvPr id="15" name="Picture 14" descr="NCI-Logo-Gray-Knock-NEW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864608"/>
            <a:ext cx="1916888" cy="18288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xfrm>
            <a:off x="493776" y="1069975"/>
            <a:ext cx="8165592" cy="36004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0068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—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493776" y="311658"/>
            <a:ext cx="8165592" cy="317395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2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sz="quarter" idx="11"/>
          </p:nvPr>
        </p:nvSpPr>
        <p:spPr>
          <a:xfrm>
            <a:off x="493776" y="1069975"/>
            <a:ext cx="8165592" cy="36004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5448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 Left —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493776" y="311658"/>
            <a:ext cx="8165592" cy="317395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4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pic>
        <p:nvPicPr>
          <p:cNvPr id="15" name="Picture 14" descr="NCI-Logo-Gray-Knock-NEW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864608"/>
            <a:ext cx="1916888" cy="182880"/>
          </a:xfrm>
          <a:prstGeom prst="rect">
            <a:avLst/>
          </a:prstGeom>
        </p:spPr>
      </p:pic>
      <p:sp>
        <p:nvSpPr>
          <p:cNvPr id="6" name="Content Placeholder 2"/>
          <p:cNvSpPr>
            <a:spLocks noGrp="1"/>
          </p:cNvSpPr>
          <p:nvPr>
            <p:ph sz="quarter" idx="11"/>
          </p:nvPr>
        </p:nvSpPr>
        <p:spPr>
          <a:xfrm>
            <a:off x="493776" y="1069975"/>
            <a:ext cx="4108387" cy="3600450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Content Placeholder 4"/>
          <p:cNvSpPr>
            <a:spLocks noGrp="1"/>
          </p:cNvSpPr>
          <p:nvPr>
            <p:ph sz="quarter" idx="12"/>
          </p:nvPr>
        </p:nvSpPr>
        <p:spPr>
          <a:xfrm>
            <a:off x="4762055" y="1069975"/>
            <a:ext cx="3897313" cy="3600450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399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 Left —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493776" y="311658"/>
            <a:ext cx="8165592" cy="317395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4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2"/>
          </p:nvPr>
        </p:nvSpPr>
        <p:spPr>
          <a:xfrm>
            <a:off x="4762055" y="1069975"/>
            <a:ext cx="3897313" cy="3600450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/>
          </p:nvPr>
        </p:nvSpPr>
        <p:spPr>
          <a:xfrm>
            <a:off x="493776" y="1069975"/>
            <a:ext cx="4108387" cy="3600450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2465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2654"/>
            <a:ext cx="8229600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1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990378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smtClean="0">
                <a:solidFill>
                  <a:srgbClr val="6C6C6C"/>
                </a:solidFill>
                <a:latin typeface="+mn-lt"/>
                <a:ea typeface="+mn-ea"/>
                <a:cs typeface="SapientSansRegular"/>
              </a:defRPr>
            </a:lvl1pPr>
          </a:lstStyle>
          <a:p>
            <a:pPr>
              <a:defRPr/>
            </a:pPr>
            <a:fld id="{8767E79B-3863-C648-ACD5-D5A69BA31F7C}" type="datetime4">
              <a:rPr lang="en-US" smtClean="0"/>
              <a:pPr>
                <a:defRPr/>
              </a:pPr>
              <a:t>October 26, 2020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 dirty="0" smtClean="0">
                <a:solidFill>
                  <a:srgbClr val="6C6C6C"/>
                </a:solidFill>
                <a:latin typeface="+mn-lt"/>
                <a:ea typeface="+mn-ea"/>
                <a:cs typeface="SapientSansRegular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 b="0" i="0" smtClean="0">
                <a:solidFill>
                  <a:srgbClr val="6C6C6C"/>
                </a:solidFill>
                <a:latin typeface="+mn-lt"/>
                <a:ea typeface="+mn-ea"/>
                <a:cs typeface="Sapient Centro Slab"/>
              </a:defRPr>
            </a:lvl1pPr>
          </a:lstStyle>
          <a:p>
            <a:pPr>
              <a:defRPr/>
            </a:pPr>
            <a:fld id="{4F8F9822-CE00-0B4F-ADB5-DBA954363B0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55" r:id="rId2"/>
    <p:sldLayoutId id="2147483790" r:id="rId3"/>
    <p:sldLayoutId id="2147483805" r:id="rId4"/>
    <p:sldLayoutId id="2147483796" r:id="rId5"/>
    <p:sldLayoutId id="2147483770" r:id="rId6"/>
    <p:sldLayoutId id="2147483810" r:id="rId7"/>
    <p:sldLayoutId id="2147483771" r:id="rId8"/>
    <p:sldLayoutId id="2147483812" r:id="rId9"/>
    <p:sldLayoutId id="2147483772" r:id="rId10"/>
    <p:sldLayoutId id="2147483813" r:id="rId11"/>
    <p:sldLayoutId id="2147483773" r:id="rId12"/>
    <p:sldLayoutId id="2147483814" r:id="rId13"/>
    <p:sldLayoutId id="2147483763" r:id="rId14"/>
    <p:sldLayoutId id="2147483807" r:id="rId15"/>
    <p:sldLayoutId id="2147483794" r:id="rId16"/>
  </p:sldLayoutIdLst>
  <p:hf sldNum="0" hdr="0" ftr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400" b="0" kern="1200">
          <a:solidFill>
            <a:srgbClr val="123E57"/>
          </a:solidFill>
          <a:latin typeface="+mj-lt"/>
          <a:ea typeface="ＭＳ Ｐゴシック" charset="0"/>
          <a:cs typeface="SapientSansBold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9pPr>
    </p:titleStyle>
    <p:bodyStyle>
      <a:lvl1pPr marL="228600" indent="-228600" algn="l" defTabSz="457200" rtl="0" eaLnBrk="1" fontAlgn="base" hangingPunct="1">
        <a:spcBef>
          <a:spcPct val="0"/>
        </a:spcBef>
        <a:spcAft>
          <a:spcPts val="1000"/>
        </a:spcAft>
        <a:buClr>
          <a:schemeClr val="accent1"/>
        </a:buClr>
        <a:buFont typeface="Wingdings" charset="0"/>
        <a:buChar char="§"/>
        <a:defRPr sz="2000" kern="1200">
          <a:solidFill>
            <a:srgbClr val="000000"/>
          </a:solidFill>
          <a:latin typeface="+mn-lt"/>
          <a:ea typeface="ＭＳ Ｐゴシック" charset="0"/>
          <a:cs typeface="SapientCentroSlab-Light"/>
        </a:defRPr>
      </a:lvl1pPr>
      <a:lvl2pPr marL="457200" indent="-228600" algn="l" defTabSz="457200" rtl="0" eaLnBrk="1" fontAlgn="base" hangingPunct="1">
        <a:spcBef>
          <a:spcPct val="0"/>
        </a:spcBef>
        <a:spcAft>
          <a:spcPts val="1000"/>
        </a:spcAft>
        <a:buClr>
          <a:schemeClr val="accent1"/>
        </a:buClr>
        <a:buFont typeface="Wingdings" charset="0"/>
        <a:buChar char="§"/>
        <a:defRPr sz="1900" kern="1200">
          <a:solidFill>
            <a:srgbClr val="000000"/>
          </a:solidFill>
          <a:latin typeface="+mn-lt"/>
          <a:ea typeface="ＭＳ Ｐゴシック" charset="0"/>
          <a:cs typeface="SapientCentroSlab-Light"/>
        </a:defRPr>
      </a:lvl2pPr>
      <a:lvl3pPr marL="685800" indent="-228600" algn="l" defTabSz="457200" rtl="0" eaLnBrk="1" fontAlgn="base" hangingPunct="1">
        <a:spcBef>
          <a:spcPct val="0"/>
        </a:spcBef>
        <a:spcAft>
          <a:spcPts val="1000"/>
        </a:spcAft>
        <a:buClr>
          <a:schemeClr val="accent1"/>
        </a:buClr>
        <a:buFont typeface="Wingdings" charset="0"/>
        <a:buChar char="§"/>
        <a:defRPr sz="1800" kern="1200">
          <a:solidFill>
            <a:srgbClr val="000000"/>
          </a:solidFill>
          <a:latin typeface="+mn-lt"/>
          <a:ea typeface="ＭＳ Ｐゴシック" charset="0"/>
          <a:cs typeface="SapientCentroSlab-Light"/>
        </a:defRPr>
      </a:lvl3pPr>
      <a:lvl4pPr marL="914400" indent="-228600" algn="l" defTabSz="457200" rtl="0" eaLnBrk="1" fontAlgn="base" hangingPunct="1">
        <a:spcBef>
          <a:spcPct val="0"/>
        </a:spcBef>
        <a:spcAft>
          <a:spcPts val="1000"/>
        </a:spcAft>
        <a:buClr>
          <a:schemeClr val="accent1"/>
        </a:buClr>
        <a:buFont typeface="Wingdings" charset="0"/>
        <a:buChar char="§"/>
        <a:defRPr sz="1700" kern="1200">
          <a:solidFill>
            <a:srgbClr val="000000"/>
          </a:solidFill>
          <a:latin typeface="+mn-lt"/>
          <a:ea typeface="ＭＳ Ｐゴシック" charset="0"/>
          <a:cs typeface="SapientCentroSlab-Light"/>
        </a:defRPr>
      </a:lvl4pPr>
      <a:lvl5pPr marL="1143000" indent="-228600" algn="l" defTabSz="457200" rtl="0" eaLnBrk="1" fontAlgn="base" hangingPunct="1">
        <a:spcBef>
          <a:spcPct val="0"/>
        </a:spcBef>
        <a:spcAft>
          <a:spcPts val="1000"/>
        </a:spcAft>
        <a:buClr>
          <a:schemeClr val="accent1"/>
        </a:buClr>
        <a:buFont typeface="Wingdings" charset="0"/>
        <a:buChar char="§"/>
        <a:defRPr sz="1600" kern="1200">
          <a:solidFill>
            <a:srgbClr val="000000"/>
          </a:solidFill>
          <a:latin typeface="+mn-lt"/>
          <a:ea typeface="ＭＳ Ｐゴシック" charset="0"/>
          <a:cs typeface="SapientCentroSlab-Light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7"/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330200" y="558800"/>
            <a:ext cx="8585200" cy="1384995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ontserrat-Bold" charset="0"/>
                <a:ea typeface="ＭＳ Ｐゴシック" charset="0"/>
                <a:cs typeface="Montserrat-Bold" charset="0"/>
              </a:rPr>
              <a:t>The Genomic Data Analysis Network (GDAN)</a:t>
            </a: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ontserrat-Bold" charset="0"/>
                <a:ea typeface="ＭＳ Ｐゴシック" charset="0"/>
                <a:cs typeface="Montserrat-Bold" charset="0"/>
              </a:rPr>
            </a:b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ontserrat-Bold" charset="0"/>
                <a:ea typeface="ＭＳ Ｐゴシック" charset="0"/>
                <a:cs typeface="Montserrat-Bold" charset="0"/>
              </a:rPr>
            </a:b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ontserrat-Bold" charset="0"/>
                <a:ea typeface="ＭＳ Ｐゴシック" charset="0"/>
                <a:cs typeface="Montserrat-Bold" charset="0"/>
              </a:rPr>
              <a:t>RFA-CA-20-053</a:t>
            </a:r>
          </a:p>
        </p:txBody>
      </p:sp>
      <p:sp>
        <p:nvSpPr>
          <p:cNvPr id="11" name="TextBox 8"/>
          <p:cNvSpPr txBox="1">
            <a:spLocks noChangeArrowheads="1"/>
          </p:cNvSpPr>
          <p:nvPr/>
        </p:nvSpPr>
        <p:spPr bwMode="auto">
          <a:xfrm>
            <a:off x="330200" y="3302000"/>
            <a:ext cx="8585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bg1"/>
                </a:solidFill>
                <a:latin typeface="Montserrat-Regular" charset="0"/>
                <a:cs typeface="Montserrat-Regular" charset="0"/>
              </a:rPr>
              <a:t>Pre-application Teleconference</a:t>
            </a:r>
          </a:p>
          <a:p>
            <a:pPr eaLnBrk="1" hangingPunct="1"/>
            <a:r>
              <a:rPr lang="en-US" sz="1800" dirty="0">
                <a:solidFill>
                  <a:schemeClr val="bg1"/>
                </a:solidFill>
                <a:latin typeface="Montserrat-Regular" charset="0"/>
                <a:cs typeface="Montserrat-Regular" charset="0"/>
              </a:rPr>
              <a:t>October 20</a:t>
            </a:r>
            <a:r>
              <a:rPr lang="en-US" sz="1800" baseline="30000" dirty="0">
                <a:solidFill>
                  <a:schemeClr val="bg1"/>
                </a:solidFill>
                <a:latin typeface="Montserrat-Regular" charset="0"/>
                <a:cs typeface="Montserrat-Regular" charset="0"/>
              </a:rPr>
              <a:t>th</a:t>
            </a:r>
            <a:r>
              <a:rPr lang="en-US" sz="1800" dirty="0">
                <a:solidFill>
                  <a:schemeClr val="bg1"/>
                </a:solidFill>
                <a:latin typeface="Montserrat-Regular" charset="0"/>
                <a:cs typeface="Montserrat-Regular" charset="0"/>
              </a:rPr>
              <a:t>, 2020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273800" y="4622800"/>
            <a:ext cx="26162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en-US" sz="1000" dirty="0" err="1">
                <a:latin typeface="Montserrat-Bold" charset="0"/>
                <a:cs typeface="Montserrat-Bold" charset="0"/>
              </a:rPr>
              <a:t>cancer.gov</a:t>
            </a:r>
            <a:r>
              <a:rPr lang="en-US" sz="1000" dirty="0">
                <a:latin typeface="Montserrat-Bold" charset="0"/>
                <a:cs typeface="Montserrat-Bold" charset="0"/>
              </a:rPr>
              <a:t>/</a:t>
            </a:r>
            <a:r>
              <a:rPr lang="en-US" sz="1000" dirty="0" err="1">
                <a:latin typeface="Montserrat-Bold" charset="0"/>
                <a:cs typeface="Montserrat-Bold" charset="0"/>
              </a:rPr>
              <a:t>ccg</a:t>
            </a:r>
            <a:endParaRPr lang="en-US" sz="1000" dirty="0">
              <a:latin typeface="Montserrat-Bold" charset="0"/>
              <a:cs typeface="Montserrat-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5020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Projects to be Served by GDACs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US" sz="1500" dirty="0"/>
              <a:t>The proposed analytical network will serve to understand the data generated by CCG programs as well as collaborations with other divisions. Examples (but not an exhaustive list) are:</a:t>
            </a:r>
          </a:p>
          <a:p>
            <a:pPr lvl="1"/>
            <a:r>
              <a:rPr lang="en-US" sz="1500" dirty="0"/>
              <a:t>Therapeutically Applicable Research To Generate Effective Treatments (TARGET)</a:t>
            </a:r>
          </a:p>
          <a:p>
            <a:pPr lvl="1"/>
            <a:r>
              <a:rPr lang="en-US" sz="1500" dirty="0"/>
              <a:t>The Adjuvant Lung Cancer Enrichment Marker Identification and Sequencing Trials (ALCHEMIST)</a:t>
            </a:r>
          </a:p>
          <a:p>
            <a:pPr lvl="1"/>
            <a:r>
              <a:rPr lang="en-US" sz="1500" dirty="0"/>
              <a:t>Clinical Trials Sequencing Program (CTSP, in collaboration with DCTD)</a:t>
            </a:r>
          </a:p>
          <a:p>
            <a:pPr lvl="1"/>
            <a:r>
              <a:rPr lang="en-US" sz="1500" dirty="0"/>
              <a:t>Carcinomas of Unknown Primaries Program (CUPP)</a:t>
            </a:r>
          </a:p>
          <a:p>
            <a:pPr lvl="1"/>
            <a:r>
              <a:rPr lang="en-US" sz="1500" dirty="0"/>
              <a:t>Multi-Institutional Italian Lung Diagnostic (MILD)</a:t>
            </a:r>
          </a:p>
          <a:p>
            <a:pPr lvl="1"/>
            <a:r>
              <a:rPr lang="en-US" sz="1500" dirty="0"/>
              <a:t>Human Cancer Models Initiative (HCMI)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004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580CB-9F84-9346-9358-5F59FBD8FB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Genomic Data Analysis Center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695BC5-26A2-B341-8001-A7474BFF8F87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US" dirty="0"/>
              <a:t>Centers will support analysis on a discrete number of platforms to respond to the data analysis needs of the AWGs.</a:t>
            </a:r>
          </a:p>
          <a:p>
            <a:r>
              <a:rPr lang="en-US" dirty="0"/>
              <a:t>They must respond to at least one core competency, although they might extend beyond the list in the RFA.</a:t>
            </a:r>
          </a:p>
          <a:p>
            <a:r>
              <a:rPr lang="en-US" dirty="0"/>
              <a:t>Although tools might be further developed to serve the functions, they must be existing in some form at time of award.</a:t>
            </a:r>
          </a:p>
          <a:p>
            <a:r>
              <a:rPr lang="en-US" dirty="0"/>
              <a:t>Personnel must be able to respond to queries by program at a moments notice.</a:t>
            </a:r>
          </a:p>
        </p:txBody>
      </p:sp>
    </p:spTree>
    <p:extLst>
      <p:ext uri="{BB962C8B-B14F-4D97-AF65-F5344CB8AC3E}">
        <p14:creationId xmlns:p14="http://schemas.microsoft.com/office/powerpoint/2010/main" val="1192199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B8791-C88C-3D4B-91F3-111C7CDB1D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29179E-9B40-0946-8BE6-F8DF457964F1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US" dirty="0"/>
              <a:t>All awards will be done under the Cooperative Agreement mechanism, which means NCI will have substantial input in the guidance of activities.</a:t>
            </a:r>
          </a:p>
          <a:p>
            <a:r>
              <a:rPr lang="en-US" dirty="0"/>
              <a:t>All awardees will form a network, thus is expected that they will work in a collaborative manner with all components of the CCG pipeline.</a:t>
            </a:r>
          </a:p>
          <a:p>
            <a:r>
              <a:rPr lang="en-US" dirty="0"/>
              <a:t>No person can be the PI of record in more than one award. They can act as co-PIs.</a:t>
            </a:r>
          </a:p>
          <a:p>
            <a:r>
              <a:rPr lang="en-US" dirty="0"/>
              <a:t>All costs must be included in the proposals, no centrally funded resources will be available.</a:t>
            </a:r>
          </a:p>
        </p:txBody>
      </p:sp>
    </p:spTree>
    <p:extLst>
      <p:ext uri="{BB962C8B-B14F-4D97-AF65-F5344CB8AC3E}">
        <p14:creationId xmlns:p14="http://schemas.microsoft.com/office/powerpoint/2010/main" val="29014569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C98A2-5786-1242-B803-EAFC17A2B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 of Scope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C577D7-2A54-1347-AC72-88626C0D064A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US" dirty="0"/>
              <a:t>Proposals that have a narrow goal and respond only to interests by applicant to use the generated data (R01 style).</a:t>
            </a:r>
          </a:p>
          <a:p>
            <a:r>
              <a:rPr lang="en-US" dirty="0"/>
              <a:t>Informatic tool development </a:t>
            </a:r>
            <a:r>
              <a:rPr lang="en-US" i="1" dirty="0"/>
              <a:t>de novo</a:t>
            </a:r>
            <a:r>
              <a:rPr lang="en-US" dirty="0"/>
              <a:t>.</a:t>
            </a:r>
          </a:p>
          <a:p>
            <a:r>
              <a:rPr lang="en-US" dirty="0"/>
              <a:t>Experimental validation of the large-scale data</a:t>
            </a:r>
          </a:p>
          <a:p>
            <a:r>
              <a:rPr lang="en-US" dirty="0"/>
              <a:t>Wet Lab characterization of applicant samples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54685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2D945E-E0AA-784B-8BFB-F9B249B14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F913AA-A4BD-E247-A4B7-0ED164529EEC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6731819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B210C12-4531-4E35-A072-5309D31F68C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7200" y="-346249"/>
            <a:ext cx="8229600" cy="346249"/>
          </a:xfr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Autofit/>
          </a:bodyPr>
          <a:lstStyle/>
          <a:p>
            <a:r>
              <a:rPr lang="en-US" dirty="0"/>
              <a:t>Closing page</a:t>
            </a:r>
          </a:p>
        </p:txBody>
      </p:sp>
      <p:sp>
        <p:nvSpPr>
          <p:cNvPr id="5" name="TextBox 6"/>
          <p:cNvSpPr txBox="1">
            <a:spLocks noChangeArrowheads="1"/>
          </p:cNvSpPr>
          <p:nvPr/>
        </p:nvSpPr>
        <p:spPr bwMode="auto">
          <a:xfrm>
            <a:off x="2565400" y="2844800"/>
            <a:ext cx="40132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900" dirty="0" err="1">
                <a:solidFill>
                  <a:srgbClr val="FFFFFF"/>
                </a:solidFill>
                <a:latin typeface="Montserrat-Bold"/>
                <a:cs typeface="Montserrat-Bold"/>
              </a:rPr>
              <a:t>cancer.gov</a:t>
            </a:r>
            <a:r>
              <a:rPr lang="en-US" sz="1900" dirty="0">
                <a:solidFill>
                  <a:srgbClr val="FFFFFF"/>
                </a:solidFill>
                <a:latin typeface="Montserrat-Bold"/>
                <a:cs typeface="Montserrat-Bold"/>
              </a:rPr>
              <a:t>/</a:t>
            </a:r>
            <a:r>
              <a:rPr lang="en-US" sz="1900" dirty="0" err="1">
                <a:solidFill>
                  <a:srgbClr val="FFFFFF"/>
                </a:solidFill>
                <a:latin typeface="Montserrat-Bold"/>
                <a:cs typeface="Montserrat-Bold"/>
              </a:rPr>
              <a:t>ccg</a:t>
            </a:r>
            <a:endParaRPr lang="en-US" sz="1900" dirty="0">
              <a:solidFill>
                <a:srgbClr val="FFFFFF"/>
              </a:solidFill>
              <a:latin typeface="Montserrat-Bold"/>
              <a:cs typeface="Montserrat-Bold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660900" y="3454400"/>
            <a:ext cx="4013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rgbClr val="FFFFFF"/>
                </a:solidFill>
                <a:latin typeface="Montserrat-Regular"/>
                <a:cs typeface="Montserrat-Regular"/>
              </a:rPr>
              <a:t>Produced October 2020</a:t>
            </a:r>
          </a:p>
        </p:txBody>
      </p:sp>
    </p:spTree>
    <p:extLst>
      <p:ext uri="{BB962C8B-B14F-4D97-AF65-F5344CB8AC3E}">
        <p14:creationId xmlns:p14="http://schemas.microsoft.com/office/powerpoint/2010/main" val="4266198877"/>
      </p:ext>
    </p:extLst>
  </p:cSld>
  <p:clrMapOvr>
    <a:masterClrMapping/>
  </p:clrMapOvr>
</p:sld>
</file>

<file path=ppt/theme/theme1.xml><?xml version="1.0" encoding="utf-8"?>
<a:theme xmlns:a="http://schemas.openxmlformats.org/drawingml/2006/main" name="NCI PPT Template 16x9 BLUE">
  <a:themeElements>
    <a:clrScheme name="NCI Colors Theme">
      <a:dk1>
        <a:srgbClr val="606060"/>
      </a:dk1>
      <a:lt1>
        <a:srgbClr val="FFFFFF"/>
      </a:lt1>
      <a:dk2>
        <a:srgbClr val="BB0E3D"/>
      </a:dk2>
      <a:lt2>
        <a:srgbClr val="FFFFFF"/>
      </a:lt2>
      <a:accent1>
        <a:srgbClr val="BB0E3D"/>
      </a:accent1>
      <a:accent2>
        <a:srgbClr val="606060"/>
      </a:accent2>
      <a:accent3>
        <a:srgbClr val="123E57"/>
      </a:accent3>
      <a:accent4>
        <a:srgbClr val="2A71A5"/>
      </a:accent4>
      <a:accent5>
        <a:srgbClr val="178DA9"/>
      </a:accent5>
      <a:accent6>
        <a:srgbClr val="009999"/>
      </a:accent6>
      <a:hlink>
        <a:srgbClr val="3F54C9"/>
      </a:hlink>
      <a:folHlink>
        <a:srgbClr val="60606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2052</TotalTime>
  <Words>346</Words>
  <Application>Microsoft Office PowerPoint</Application>
  <PresentationFormat>On-screen Show (16:9)</PresentationFormat>
  <Paragraphs>32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Montserrat-Bold</vt:lpstr>
      <vt:lpstr>Montserrat-Regular</vt:lpstr>
      <vt:lpstr>SapientCentroSlab-Light</vt:lpstr>
      <vt:lpstr>Wingdings</vt:lpstr>
      <vt:lpstr>NCI PPT Template 16x9 BLUE</vt:lpstr>
      <vt:lpstr>The Genomic Data Analysis Network (GDAN)  RFA-CA-20-053</vt:lpstr>
      <vt:lpstr>Projects to be Served by GDACs</vt:lpstr>
      <vt:lpstr>Genomic Data Analysis Center</vt:lpstr>
      <vt:lpstr>General Considerations</vt:lpstr>
      <vt:lpstr>Out of Scope</vt:lpstr>
      <vt:lpstr>Questions</vt:lpstr>
      <vt:lpstr>Closing page</vt:lpstr>
    </vt:vector>
  </TitlesOfParts>
  <Manager/>
  <Company>National Cancer Institute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Genomic Data Analysis Network (GDAN) RFA-CA-20-053</dc:title>
  <dc:subject>Pre-application Teleconference presented October 20, 2020</dc:subject>
  <dc:creator>NCI</dc:creator>
  <cp:keywords/>
  <dc:description/>
  <cp:lastModifiedBy>Gottlieb, Nanci (NIH/NCI) [E]</cp:lastModifiedBy>
  <cp:revision>156</cp:revision>
  <dcterms:created xsi:type="dcterms:W3CDTF">2013-05-02T18:01:03Z</dcterms:created>
  <dcterms:modified xsi:type="dcterms:W3CDTF">2020-10-26T14:10:24Z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Jive_LatestUserAccountName">
    <vt:lpwstr>ctompk</vt:lpwstr>
  </property>
  <property fmtid="{D5CDD505-2E9C-101B-9397-08002B2CF9AE}" pid="3" name="Offisync_UpdateToken">
    <vt:lpwstr>6</vt:lpwstr>
  </property>
  <property fmtid="{D5CDD505-2E9C-101B-9397-08002B2CF9AE}" pid="4" name="Jive_VersionGuid">
    <vt:lpwstr>52528687-c425-4c02-aa36-9dee618be8dc</vt:lpwstr>
  </property>
  <property fmtid="{D5CDD505-2E9C-101B-9397-08002B2CF9AE}" pid="5" name="Offisync_ProviderInitializationData">
    <vt:lpwstr>https://vox.sapient.com</vt:lpwstr>
  </property>
  <property fmtid="{D5CDD505-2E9C-101B-9397-08002B2CF9AE}" pid="6" name="Offisync_ServerID">
    <vt:lpwstr>2a760b3e-54a5-418b-9dd9-555cd32dea45</vt:lpwstr>
  </property>
  <property fmtid="{D5CDD505-2E9C-101B-9397-08002B2CF9AE}" pid="7" name="Offisync_UniqueId">
    <vt:lpwstr>79519</vt:lpwstr>
  </property>
  <property fmtid="{D5CDD505-2E9C-101B-9397-08002B2CF9AE}" pid="8" name="Language">
    <vt:lpwstr>English</vt:lpwstr>
  </property>
</Properties>
</file>