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9" autoAdjust="0"/>
    <p:restoredTop sz="94660"/>
  </p:normalViewPr>
  <p:slideViewPr>
    <p:cSldViewPr snapToGrid="0">
      <p:cViewPr varScale="1">
        <p:scale>
          <a:sx n="57" d="100"/>
          <a:sy n="57" d="100"/>
        </p:scale>
        <p:origin x="102"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E7388E-ADA2-4227-A8D9-703166223710}" type="datetimeFigureOut">
              <a:rPr lang="en-US" smtClean="0"/>
              <a:t>12/10/2018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399D3-C622-466A-9CE6-482D6E937C5F}" type="slidenum">
              <a:rPr lang="en-US" smtClean="0"/>
              <a:t>‹#›</a:t>
            </a:fld>
            <a:endParaRPr lang="en-US"/>
          </a:p>
        </p:txBody>
      </p:sp>
    </p:spTree>
    <p:extLst>
      <p:ext uri="{BB962C8B-B14F-4D97-AF65-F5344CB8AC3E}">
        <p14:creationId xmlns:p14="http://schemas.microsoft.com/office/powerpoint/2010/main" val="1390521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1474">
              <a:defRPr/>
            </a:pPr>
            <a:r>
              <a:rPr lang="en-US" b="1" dirty="0"/>
              <a:t>Note that the projects in any one Center will relate synergistically to each other; the tools and/or approaches in one will inform the design or output of the other projects. Also to facilitate the transfer of new technology to others </a:t>
            </a:r>
            <a:r>
              <a:rPr lang="en-US" b="1" dirty="0" err="1"/>
              <a:t>withint</a:t>
            </a:r>
            <a:r>
              <a:rPr lang="en-US" b="1" dirty="0"/>
              <a:t> the larger IOTN and general scientific community </a:t>
            </a:r>
          </a:p>
          <a:p>
            <a:endParaRPr lang="en-US" dirty="0"/>
          </a:p>
        </p:txBody>
      </p:sp>
      <p:sp>
        <p:nvSpPr>
          <p:cNvPr id="4" name="Slide Number Placeholder 3"/>
          <p:cNvSpPr>
            <a:spLocks noGrp="1"/>
          </p:cNvSpPr>
          <p:nvPr>
            <p:ph type="sldNum" sz="quarter" idx="10"/>
          </p:nvPr>
        </p:nvSpPr>
        <p:spPr/>
        <p:txBody>
          <a:bodyPr/>
          <a:lstStyle/>
          <a:p>
            <a:fld id="{A7D399D3-C622-466A-9CE6-482D6E937C5F}" type="slidenum">
              <a:rPr lang="en-US" smtClean="0"/>
              <a:t>34</a:t>
            </a:fld>
            <a:endParaRPr lang="en-US"/>
          </a:p>
        </p:txBody>
      </p:sp>
    </p:spTree>
    <p:extLst>
      <p:ext uri="{BB962C8B-B14F-4D97-AF65-F5344CB8AC3E}">
        <p14:creationId xmlns:p14="http://schemas.microsoft.com/office/powerpoint/2010/main" val="4074292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7A2BF-68C1-49E4-8CEB-35FD60DD07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685EABD-D13A-4299-9DE7-3E2A3C1096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98CC52-79B4-499E-B010-47F63BC77AC1}"/>
              </a:ext>
            </a:extLst>
          </p:cNvPr>
          <p:cNvSpPr>
            <a:spLocks noGrp="1"/>
          </p:cNvSpPr>
          <p:nvPr>
            <p:ph type="dt" sz="half" idx="10"/>
          </p:nvPr>
        </p:nvSpPr>
        <p:spPr/>
        <p:txBody>
          <a:bodyPr/>
          <a:lstStyle/>
          <a:p>
            <a:fld id="{7158878F-D719-4688-A0F0-643DE76A4D9F}" type="datetime1">
              <a:rPr lang="en-US" smtClean="0"/>
              <a:t>12/10/2018</a:t>
            </a:fld>
            <a:endParaRPr lang="en-US"/>
          </a:p>
        </p:txBody>
      </p:sp>
      <p:sp>
        <p:nvSpPr>
          <p:cNvPr id="5" name="Footer Placeholder 4">
            <a:extLst>
              <a:ext uri="{FF2B5EF4-FFF2-40B4-BE49-F238E27FC236}">
                <a16:creationId xmlns:a16="http://schemas.microsoft.com/office/drawing/2014/main" id="{5A62AC31-0FBE-4FE5-AAAF-1D23D82B73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92AE6-32C0-4242-A44F-68A55C834F13}"/>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25376425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E2C60-04B6-4424-B2AE-7215DDA9C9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420D54-348E-412E-BA8C-E325B730496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784476-3B1C-4398-8882-59F5C5FFDAB4}"/>
              </a:ext>
            </a:extLst>
          </p:cNvPr>
          <p:cNvSpPr>
            <a:spLocks noGrp="1"/>
          </p:cNvSpPr>
          <p:nvPr>
            <p:ph type="dt" sz="half" idx="10"/>
          </p:nvPr>
        </p:nvSpPr>
        <p:spPr/>
        <p:txBody>
          <a:bodyPr/>
          <a:lstStyle/>
          <a:p>
            <a:fld id="{698AA9B1-8817-4CEF-B649-75AB843CEDF6}" type="datetime1">
              <a:rPr lang="en-US" smtClean="0"/>
              <a:t>12/10/2018</a:t>
            </a:fld>
            <a:endParaRPr lang="en-US"/>
          </a:p>
        </p:txBody>
      </p:sp>
      <p:sp>
        <p:nvSpPr>
          <p:cNvPr id="5" name="Footer Placeholder 4">
            <a:extLst>
              <a:ext uri="{FF2B5EF4-FFF2-40B4-BE49-F238E27FC236}">
                <a16:creationId xmlns:a16="http://schemas.microsoft.com/office/drawing/2014/main" id="{BADBCDCA-D9D2-42A7-8FB1-0F860B2A4C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715D4A-391D-4CA2-B296-49457BC489CC}"/>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477941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8155E5-0380-489F-88B0-260D36E8E1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8BA09D-3BBE-4A11-AF9A-D3ECFEB7DC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FE65D4-4801-4CB5-9510-0B5F553D3FAF}"/>
              </a:ext>
            </a:extLst>
          </p:cNvPr>
          <p:cNvSpPr>
            <a:spLocks noGrp="1"/>
          </p:cNvSpPr>
          <p:nvPr>
            <p:ph type="dt" sz="half" idx="10"/>
          </p:nvPr>
        </p:nvSpPr>
        <p:spPr/>
        <p:txBody>
          <a:bodyPr/>
          <a:lstStyle/>
          <a:p>
            <a:fld id="{EA656B24-E49F-44D3-9F1E-1635700CAD28}" type="datetime1">
              <a:rPr lang="en-US" smtClean="0"/>
              <a:t>12/10/2018</a:t>
            </a:fld>
            <a:endParaRPr lang="en-US"/>
          </a:p>
        </p:txBody>
      </p:sp>
      <p:sp>
        <p:nvSpPr>
          <p:cNvPr id="5" name="Footer Placeholder 4">
            <a:extLst>
              <a:ext uri="{FF2B5EF4-FFF2-40B4-BE49-F238E27FC236}">
                <a16:creationId xmlns:a16="http://schemas.microsoft.com/office/drawing/2014/main" id="{6FD77657-1EDB-4B7A-8E0D-03EB4602D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99267-9ECD-4D71-97D6-381B231563C4}"/>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251780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9D2A-D3DE-47DC-B1FA-EC9E15B4B9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2EACAE-3D52-420A-AB6E-6D578DE057F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5D2BFA-72D4-4877-9BC4-ED474A230160}"/>
              </a:ext>
            </a:extLst>
          </p:cNvPr>
          <p:cNvSpPr>
            <a:spLocks noGrp="1"/>
          </p:cNvSpPr>
          <p:nvPr>
            <p:ph type="dt" sz="half" idx="10"/>
          </p:nvPr>
        </p:nvSpPr>
        <p:spPr/>
        <p:txBody>
          <a:bodyPr/>
          <a:lstStyle/>
          <a:p>
            <a:fld id="{BCCCD770-5F69-4886-B363-3F5E928D9A66}" type="datetime1">
              <a:rPr lang="en-US" smtClean="0"/>
              <a:t>12/10/2018</a:t>
            </a:fld>
            <a:endParaRPr lang="en-US"/>
          </a:p>
        </p:txBody>
      </p:sp>
      <p:sp>
        <p:nvSpPr>
          <p:cNvPr id="5" name="Footer Placeholder 4">
            <a:extLst>
              <a:ext uri="{FF2B5EF4-FFF2-40B4-BE49-F238E27FC236}">
                <a16:creationId xmlns:a16="http://schemas.microsoft.com/office/drawing/2014/main" id="{3C2B5174-A438-4639-901C-D7D1C8B92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699FC-1606-4C8C-B360-F6A219F721DF}"/>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153993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0BCC0-F5DF-4836-8063-EDA9B7B597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BF3968-6149-4F75-B184-FC71BCF207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EB5A40F-C6B9-4524-A670-9669CF7E95AA}"/>
              </a:ext>
            </a:extLst>
          </p:cNvPr>
          <p:cNvSpPr>
            <a:spLocks noGrp="1"/>
          </p:cNvSpPr>
          <p:nvPr>
            <p:ph type="dt" sz="half" idx="10"/>
          </p:nvPr>
        </p:nvSpPr>
        <p:spPr/>
        <p:txBody>
          <a:bodyPr/>
          <a:lstStyle/>
          <a:p>
            <a:fld id="{80E04CEA-1C76-4F6E-8F0F-3468BFB627CC}" type="datetime1">
              <a:rPr lang="en-US" smtClean="0"/>
              <a:t>12/10/2018</a:t>
            </a:fld>
            <a:endParaRPr lang="en-US"/>
          </a:p>
        </p:txBody>
      </p:sp>
      <p:sp>
        <p:nvSpPr>
          <p:cNvPr id="5" name="Footer Placeholder 4">
            <a:extLst>
              <a:ext uri="{FF2B5EF4-FFF2-40B4-BE49-F238E27FC236}">
                <a16:creationId xmlns:a16="http://schemas.microsoft.com/office/drawing/2014/main" id="{969D2694-2EEC-41F1-AA21-62E20C63E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F81098-1F5B-490C-B7D6-F555DE4C11DB}"/>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392359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D2388-0DB7-40F7-A956-7C6114C927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0D28CD-2E08-4D1A-A533-364FBCE472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4938F7-5980-4DC5-B6B3-90DAE7754E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6F95D0-C16E-4501-AAD9-A0404A6C49FA}"/>
              </a:ext>
            </a:extLst>
          </p:cNvPr>
          <p:cNvSpPr>
            <a:spLocks noGrp="1"/>
          </p:cNvSpPr>
          <p:nvPr>
            <p:ph type="dt" sz="half" idx="10"/>
          </p:nvPr>
        </p:nvSpPr>
        <p:spPr/>
        <p:txBody>
          <a:bodyPr/>
          <a:lstStyle/>
          <a:p>
            <a:fld id="{1659EC50-1842-46CB-94B4-E05322174E80}" type="datetime1">
              <a:rPr lang="en-US" smtClean="0"/>
              <a:t>12/10/2018</a:t>
            </a:fld>
            <a:endParaRPr lang="en-US"/>
          </a:p>
        </p:txBody>
      </p:sp>
      <p:sp>
        <p:nvSpPr>
          <p:cNvPr id="6" name="Footer Placeholder 5">
            <a:extLst>
              <a:ext uri="{FF2B5EF4-FFF2-40B4-BE49-F238E27FC236}">
                <a16:creationId xmlns:a16="http://schemas.microsoft.com/office/drawing/2014/main" id="{1C21FCEB-873A-4055-8C8D-EE0CBE23D9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9DD011-6B0E-4252-BE3C-75B753A2B6DF}"/>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90952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518BA-239C-40F7-A2B9-222F6C21EB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ACE0AA-F169-49FE-B8E1-DEA91D17C9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6C1880D-B12E-47F8-B5C8-E1CC8D5482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E7D61C-188E-421B-9B90-55CC595E3B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BD4D39-D7A8-4961-AEFE-19A0DD61E9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7E0E76-730D-456E-9963-8401AE25666B}"/>
              </a:ext>
            </a:extLst>
          </p:cNvPr>
          <p:cNvSpPr>
            <a:spLocks noGrp="1"/>
          </p:cNvSpPr>
          <p:nvPr>
            <p:ph type="dt" sz="half" idx="10"/>
          </p:nvPr>
        </p:nvSpPr>
        <p:spPr/>
        <p:txBody>
          <a:bodyPr/>
          <a:lstStyle/>
          <a:p>
            <a:fld id="{C77FDCB8-10E3-4896-B94D-D180D3FEE70E}" type="datetime1">
              <a:rPr lang="en-US" smtClean="0"/>
              <a:t>12/10/2018</a:t>
            </a:fld>
            <a:endParaRPr lang="en-US"/>
          </a:p>
        </p:txBody>
      </p:sp>
      <p:sp>
        <p:nvSpPr>
          <p:cNvPr id="8" name="Footer Placeholder 7">
            <a:extLst>
              <a:ext uri="{FF2B5EF4-FFF2-40B4-BE49-F238E27FC236}">
                <a16:creationId xmlns:a16="http://schemas.microsoft.com/office/drawing/2014/main" id="{B2681703-07F6-4644-BEAB-B01F87CE5B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1766F8-7D9F-457D-8EEE-BD9843D41B47}"/>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16381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CEE4-762A-43EF-B8A0-0B0B17820FF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14E6B2-CE2F-489A-A2F1-53233BEE71FB}"/>
              </a:ext>
            </a:extLst>
          </p:cNvPr>
          <p:cNvSpPr>
            <a:spLocks noGrp="1"/>
          </p:cNvSpPr>
          <p:nvPr>
            <p:ph type="dt" sz="half" idx="10"/>
          </p:nvPr>
        </p:nvSpPr>
        <p:spPr/>
        <p:txBody>
          <a:bodyPr/>
          <a:lstStyle/>
          <a:p>
            <a:fld id="{EAF8B957-7AA9-47EE-9E49-304048EF4048}" type="datetime1">
              <a:rPr lang="en-US" smtClean="0"/>
              <a:t>12/10/2018</a:t>
            </a:fld>
            <a:endParaRPr lang="en-US"/>
          </a:p>
        </p:txBody>
      </p:sp>
      <p:sp>
        <p:nvSpPr>
          <p:cNvPr id="4" name="Footer Placeholder 3">
            <a:extLst>
              <a:ext uri="{FF2B5EF4-FFF2-40B4-BE49-F238E27FC236}">
                <a16:creationId xmlns:a16="http://schemas.microsoft.com/office/drawing/2014/main" id="{9077B177-E2FD-4F8F-B87E-F897C73E87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83B0FA-CEC9-40FE-8584-E2FE5735B97D}"/>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3204099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CD46F2-0773-49D1-951E-FDB2197DDE73}"/>
              </a:ext>
            </a:extLst>
          </p:cNvPr>
          <p:cNvSpPr>
            <a:spLocks noGrp="1"/>
          </p:cNvSpPr>
          <p:nvPr>
            <p:ph type="dt" sz="half" idx="10"/>
          </p:nvPr>
        </p:nvSpPr>
        <p:spPr/>
        <p:txBody>
          <a:bodyPr/>
          <a:lstStyle/>
          <a:p>
            <a:fld id="{9DCC6419-00A3-4A74-B69E-4402C64DA2E3}" type="datetime1">
              <a:rPr lang="en-US" smtClean="0"/>
              <a:t>12/10/2018</a:t>
            </a:fld>
            <a:endParaRPr lang="en-US"/>
          </a:p>
        </p:txBody>
      </p:sp>
      <p:sp>
        <p:nvSpPr>
          <p:cNvPr id="3" name="Footer Placeholder 2">
            <a:extLst>
              <a:ext uri="{FF2B5EF4-FFF2-40B4-BE49-F238E27FC236}">
                <a16:creationId xmlns:a16="http://schemas.microsoft.com/office/drawing/2014/main" id="{2A7EC2D4-D8A1-49AA-BAAB-56053ED795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45BC18-BD0A-445F-930B-C39FF4E56A49}"/>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355678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1904A-691E-4715-9763-6C72A4B6DF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0FA0C5-8FEC-40B9-86D0-6F35DB9BA2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E48698-28C2-4DCD-902A-382FFF807D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1029D1-E2CB-4CE8-968B-EF2A970DD8CA}"/>
              </a:ext>
            </a:extLst>
          </p:cNvPr>
          <p:cNvSpPr>
            <a:spLocks noGrp="1"/>
          </p:cNvSpPr>
          <p:nvPr>
            <p:ph type="dt" sz="half" idx="10"/>
          </p:nvPr>
        </p:nvSpPr>
        <p:spPr/>
        <p:txBody>
          <a:bodyPr/>
          <a:lstStyle/>
          <a:p>
            <a:fld id="{E0DD3A27-D838-42F0-B278-7249C75670D6}" type="datetime1">
              <a:rPr lang="en-US" smtClean="0"/>
              <a:t>12/10/2018</a:t>
            </a:fld>
            <a:endParaRPr lang="en-US"/>
          </a:p>
        </p:txBody>
      </p:sp>
      <p:sp>
        <p:nvSpPr>
          <p:cNvPr id="6" name="Footer Placeholder 5">
            <a:extLst>
              <a:ext uri="{FF2B5EF4-FFF2-40B4-BE49-F238E27FC236}">
                <a16:creationId xmlns:a16="http://schemas.microsoft.com/office/drawing/2014/main" id="{DD3DA854-C63A-4B25-B7D4-0CA322150E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2A06CF-3BA1-487A-9BE7-57D22A8E123E}"/>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130811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8C58-AC63-4588-B6E6-6594890409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B957BD-1973-40B7-A0CC-8717818B9B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F9A3B8-5E6A-479F-BB86-408562FF9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9AD8B7-F0F5-46D0-AC6B-371F7737FCF1}"/>
              </a:ext>
            </a:extLst>
          </p:cNvPr>
          <p:cNvSpPr>
            <a:spLocks noGrp="1"/>
          </p:cNvSpPr>
          <p:nvPr>
            <p:ph type="dt" sz="half" idx="10"/>
          </p:nvPr>
        </p:nvSpPr>
        <p:spPr/>
        <p:txBody>
          <a:bodyPr/>
          <a:lstStyle/>
          <a:p>
            <a:fld id="{0C2E0002-42A6-4093-A162-59D64CAA8B6C}" type="datetime1">
              <a:rPr lang="en-US" smtClean="0"/>
              <a:t>12/10/2018</a:t>
            </a:fld>
            <a:endParaRPr lang="en-US"/>
          </a:p>
        </p:txBody>
      </p:sp>
      <p:sp>
        <p:nvSpPr>
          <p:cNvPr id="6" name="Footer Placeholder 5">
            <a:extLst>
              <a:ext uri="{FF2B5EF4-FFF2-40B4-BE49-F238E27FC236}">
                <a16:creationId xmlns:a16="http://schemas.microsoft.com/office/drawing/2014/main" id="{E3B74088-2E76-4121-91EF-B1CEF4ABE8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99D053-5BD8-4AA2-AADA-7F336B6E913A}"/>
              </a:ext>
            </a:extLst>
          </p:cNvPr>
          <p:cNvSpPr>
            <a:spLocks noGrp="1"/>
          </p:cNvSpPr>
          <p:nvPr>
            <p:ph type="sldNum" sz="quarter" idx="12"/>
          </p:nvPr>
        </p:nvSpPr>
        <p:spPr/>
        <p:txBody>
          <a:bodyPr/>
          <a:lstStyle/>
          <a:p>
            <a:fld id="{95906E5B-F7B9-4EE6-9A76-68A79780458D}" type="slidenum">
              <a:rPr lang="en-US" smtClean="0"/>
              <a:t>‹#›</a:t>
            </a:fld>
            <a:endParaRPr lang="en-US"/>
          </a:p>
        </p:txBody>
      </p:sp>
    </p:spTree>
    <p:extLst>
      <p:ext uri="{BB962C8B-B14F-4D97-AF65-F5344CB8AC3E}">
        <p14:creationId xmlns:p14="http://schemas.microsoft.com/office/powerpoint/2010/main" val="4258353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203F08-EEA9-4E36-B79F-EF29702700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649ED5-3471-4958-8B22-E30C17EDE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E5C8EC-FA16-4672-BF5E-EB288EB8A8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AF075-DE48-44FE-A383-26851F0E0518}" type="datetime1">
              <a:rPr lang="en-US" smtClean="0"/>
              <a:t>12/10/2018</a:t>
            </a:fld>
            <a:endParaRPr lang="en-US"/>
          </a:p>
        </p:txBody>
      </p:sp>
      <p:sp>
        <p:nvSpPr>
          <p:cNvPr id="5" name="Footer Placeholder 4">
            <a:extLst>
              <a:ext uri="{FF2B5EF4-FFF2-40B4-BE49-F238E27FC236}">
                <a16:creationId xmlns:a16="http://schemas.microsoft.com/office/drawing/2014/main" id="{85A1606D-CAE1-4518-83F4-E819D78919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8EB5B-CD81-4948-84B5-44126DF932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06E5B-F7B9-4EE6-9A76-68A79780458D}" type="slidenum">
              <a:rPr lang="en-US" smtClean="0"/>
              <a:t>‹#›</a:t>
            </a:fld>
            <a:endParaRPr lang="en-US"/>
          </a:p>
        </p:txBody>
      </p:sp>
    </p:spTree>
    <p:extLst>
      <p:ext uri="{BB962C8B-B14F-4D97-AF65-F5344CB8AC3E}">
        <p14:creationId xmlns:p14="http://schemas.microsoft.com/office/powerpoint/2010/main" val="2930624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ancer.gov/research/key-initiatives/moonshot-cancer-initiative/funding/public-access-policy"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mailto:bourcierkd@mail.nih.gov" TargetMode="External"/><Relationship Id="rId3" Type="http://schemas.openxmlformats.org/officeDocument/2006/relationships/hyperlink" Target="mailto:songm@mail.nih.gov" TargetMode="External"/><Relationship Id="rId7" Type="http://schemas.openxmlformats.org/officeDocument/2006/relationships/hyperlink" Target="mailto:gary.murray@nih.gov" TargetMode="External"/><Relationship Id="rId2" Type="http://schemas.openxmlformats.org/officeDocument/2006/relationships/hyperlink" Target="mailto:nancy.boudreau@nih.gov" TargetMode="External"/><Relationship Id="rId1" Type="http://schemas.openxmlformats.org/officeDocument/2006/relationships/slideLayout" Target="../slideLayouts/slideLayout4.xml"/><Relationship Id="rId6" Type="http://schemas.openxmlformats.org/officeDocument/2006/relationships/hyperlink" Target="mailto:chiayeng.wang@nih.gov" TargetMode="External"/><Relationship Id="rId5" Type="http://schemas.openxmlformats.org/officeDocument/2006/relationships/hyperlink" Target="mailto:mcallis2@niehs.nih.gov" TargetMode="External"/><Relationship Id="rId4" Type="http://schemas.openxmlformats.org/officeDocument/2006/relationships/hyperlink" Target="mailto:fountai@ninds.nih.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cancer.gov/research/key-initiatives/moonshot-cancer-initiative/funding/public-access-polic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fountai@ninds.nih.gov" TargetMode="External"/><Relationship Id="rId2" Type="http://schemas.openxmlformats.org/officeDocument/2006/relationships/hyperlink" Target="mailto:Shoemakr@mail.nih.gov" TargetMode="External"/><Relationship Id="rId1" Type="http://schemas.openxmlformats.org/officeDocument/2006/relationships/slideLayout" Target="../slideLayouts/slideLayout2.xml"/><Relationship Id="rId5" Type="http://schemas.openxmlformats.org/officeDocument/2006/relationships/hyperlink" Target="mailto:chiayeng.wang@nih.gov" TargetMode="External"/><Relationship Id="rId4" Type="http://schemas.openxmlformats.org/officeDocument/2006/relationships/hyperlink" Target="mailto:mcallis2@niehs.nih.gov"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cancer.gov/research/key-initiatives/moonshot-cancer-initiative/funding/public-access-polic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Shoemakr@mail.nih.go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songm@mail.nih.gov" TargetMode="External"/><Relationship Id="rId2" Type="http://schemas.openxmlformats.org/officeDocument/2006/relationships/hyperlink" Target="mailto:Howcrofk@mail.nih.gov" TargetMode="External"/><Relationship Id="rId1" Type="http://schemas.openxmlformats.org/officeDocument/2006/relationships/slideLayout" Target="../slideLayouts/slideLayout2.xml"/><Relationship Id="rId6" Type="http://schemas.openxmlformats.org/officeDocument/2006/relationships/hyperlink" Target="mailto:ncirefof@dea.nci.nih.gov" TargetMode="External"/><Relationship Id="rId5" Type="http://schemas.openxmlformats.org/officeDocument/2006/relationships/hyperlink" Target="mailto:David.Rampulla@nih.gov" TargetMode="External"/><Relationship Id="rId4" Type="http://schemas.openxmlformats.org/officeDocument/2006/relationships/hyperlink" Target="mailto:fuldnerr@nia.nih.gov"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A482BB-AB69-4645-B627-6D9EB1DD13FB}"/>
              </a:ext>
            </a:extLst>
          </p:cNvPr>
          <p:cNvSpPr>
            <a:spLocks noGrp="1"/>
          </p:cNvSpPr>
          <p:nvPr>
            <p:ph type="title"/>
          </p:nvPr>
        </p:nvSpPr>
        <p:spPr/>
        <p:txBody>
          <a:bodyPr>
            <a:normAutofit fontScale="90000"/>
          </a:bodyPr>
          <a:lstStyle/>
          <a:p>
            <a:pPr algn="ctr"/>
            <a:r>
              <a:rPr lang="en-US" b="1" dirty="0">
                <a:solidFill>
                  <a:srgbClr val="2A5DA5"/>
                </a:solidFill>
              </a:rPr>
              <a:t>Immuno-Oncology Translational Network (IOTN)</a:t>
            </a:r>
            <a:br>
              <a:rPr lang="en-US" b="1" dirty="0">
                <a:solidFill>
                  <a:srgbClr val="2A5DA5"/>
                </a:solidFill>
              </a:rPr>
            </a:br>
            <a:r>
              <a:rPr lang="en-US" b="1" dirty="0">
                <a:solidFill>
                  <a:srgbClr val="2A5DA5"/>
                </a:solidFill>
              </a:rPr>
              <a:t>Pre-Application Webinar</a:t>
            </a:r>
            <a:endParaRPr lang="en-US" b="1" dirty="0"/>
          </a:p>
        </p:txBody>
      </p:sp>
      <p:sp>
        <p:nvSpPr>
          <p:cNvPr id="5" name="Content Placeholder 4">
            <a:extLst>
              <a:ext uri="{FF2B5EF4-FFF2-40B4-BE49-F238E27FC236}">
                <a16:creationId xmlns:a16="http://schemas.microsoft.com/office/drawing/2014/main" id="{593302D1-CEA1-4C0E-ABF6-9068F5B3A8F5}"/>
              </a:ext>
            </a:extLst>
          </p:cNvPr>
          <p:cNvSpPr>
            <a:spLocks noGrp="1"/>
          </p:cNvSpPr>
          <p:nvPr>
            <p:ph idx="1"/>
          </p:nvPr>
        </p:nvSpPr>
        <p:spPr/>
        <p:txBody>
          <a:bodyPr/>
          <a:lstStyle/>
          <a:p>
            <a:pPr marL="0" indent="0">
              <a:buNone/>
            </a:pPr>
            <a:r>
              <a:rPr lang="en-US" sz="2400" b="1" dirty="0">
                <a:solidFill>
                  <a:schemeClr val="bg2">
                    <a:lumMod val="10000"/>
                  </a:schemeClr>
                </a:solidFill>
              </a:rPr>
              <a:t>RFA-CA-19-015: Cancer Immunotherapy Research Projects (U01)</a:t>
            </a:r>
          </a:p>
          <a:p>
            <a:pPr marL="0" indent="0">
              <a:buNone/>
            </a:pPr>
            <a:r>
              <a:rPr lang="en-US" sz="2400" b="1" dirty="0">
                <a:solidFill>
                  <a:schemeClr val="bg2">
                    <a:lumMod val="10000"/>
                  </a:schemeClr>
                </a:solidFill>
              </a:rPr>
              <a:t>RFA-CA-19-014: Cancer Immunoprevention Research Projects (U01)</a:t>
            </a:r>
          </a:p>
          <a:p>
            <a:pPr marL="0" indent="0">
              <a:buNone/>
            </a:pPr>
            <a:r>
              <a:rPr lang="en-US" sz="2400" b="1" dirty="0">
                <a:solidFill>
                  <a:schemeClr val="bg2">
                    <a:lumMod val="10000"/>
                  </a:schemeClr>
                </a:solidFill>
              </a:rPr>
              <a:t>RFA-CA-19-012: Cancer Immunoprevention Research Projects (UG3/UH3)</a:t>
            </a:r>
          </a:p>
          <a:p>
            <a:pPr marL="0" indent="0">
              <a:buNone/>
            </a:pPr>
            <a:r>
              <a:rPr lang="en-US" sz="2400" b="1" dirty="0">
                <a:solidFill>
                  <a:schemeClr val="bg2">
                    <a:lumMod val="10000"/>
                  </a:schemeClr>
                </a:solidFill>
              </a:rPr>
              <a:t>RFA-CA-19-013: Immuno-engineering to Improve Immunotherapy (i3)centers(U54)</a:t>
            </a:r>
          </a:p>
          <a:p>
            <a:pPr marL="0" indent="0">
              <a:buNone/>
            </a:pPr>
            <a:endParaRPr lang="en-US" sz="2400" b="1" dirty="0">
              <a:solidFill>
                <a:schemeClr val="bg2">
                  <a:lumMod val="10000"/>
                </a:schemeClr>
              </a:solidFill>
            </a:endParaRPr>
          </a:p>
          <a:p>
            <a:pPr marL="0" indent="0" algn="ctr">
              <a:buNone/>
            </a:pPr>
            <a:r>
              <a:rPr lang="en-US" sz="1600" b="1" dirty="0">
                <a:highlight>
                  <a:srgbClr val="FFFF00"/>
                </a:highlight>
              </a:rPr>
              <a:t>https://www.cancer.gov/research/key-initiatives/moonshot-cancer-initiative/funding/upcoming</a:t>
            </a:r>
          </a:p>
          <a:p>
            <a:pPr marL="0" indent="0" algn="ctr">
              <a:buNone/>
            </a:pPr>
            <a:r>
              <a:rPr lang="en-US" sz="1600" b="1" dirty="0">
                <a:highlight>
                  <a:srgbClr val="FFFF00"/>
                </a:highlight>
              </a:rPr>
              <a:t>https://www.cancer.gov/about-nci/organization/dcb</a:t>
            </a:r>
          </a:p>
          <a:p>
            <a:pPr marL="0" indent="0" algn="r">
              <a:buNone/>
            </a:pPr>
            <a:endParaRPr lang="en-US" sz="1200" b="1" dirty="0"/>
          </a:p>
          <a:p>
            <a:pPr marL="0" indent="0" algn="r">
              <a:buNone/>
            </a:pPr>
            <a:endParaRPr lang="en-US" sz="1200" b="1" dirty="0"/>
          </a:p>
          <a:p>
            <a:pPr marL="0" indent="0" algn="r">
              <a:buNone/>
            </a:pPr>
            <a:r>
              <a:rPr lang="en-US" sz="1400" b="1" dirty="0"/>
              <a:t>November 13</a:t>
            </a:r>
            <a:r>
              <a:rPr lang="en-US" sz="1400" b="1" baseline="30000" dirty="0"/>
              <a:t>th</a:t>
            </a:r>
            <a:r>
              <a:rPr lang="en-US" sz="1400" b="1" dirty="0"/>
              <a:t>, 2018</a:t>
            </a:r>
          </a:p>
          <a:p>
            <a:pPr marL="0" indent="0">
              <a:buNone/>
            </a:pPr>
            <a:endParaRPr lang="en-US" dirty="0"/>
          </a:p>
        </p:txBody>
      </p:sp>
      <p:sp>
        <p:nvSpPr>
          <p:cNvPr id="6" name="Slide Number Placeholder 5">
            <a:extLst>
              <a:ext uri="{FF2B5EF4-FFF2-40B4-BE49-F238E27FC236}">
                <a16:creationId xmlns:a16="http://schemas.microsoft.com/office/drawing/2014/main" id="{1C4C6323-1F17-4801-A46A-FFEBCC92DA3F}"/>
              </a:ext>
            </a:extLst>
          </p:cNvPr>
          <p:cNvSpPr>
            <a:spLocks noGrp="1"/>
          </p:cNvSpPr>
          <p:nvPr>
            <p:ph type="sldNum" sz="quarter" idx="12"/>
          </p:nvPr>
        </p:nvSpPr>
        <p:spPr/>
        <p:txBody>
          <a:bodyPr/>
          <a:lstStyle/>
          <a:p>
            <a:fld id="{95906E5B-F7B9-4EE6-9A76-68A79780458D}" type="slidenum">
              <a:rPr lang="en-US" smtClean="0"/>
              <a:t>1</a:t>
            </a:fld>
            <a:endParaRPr lang="en-US"/>
          </a:p>
        </p:txBody>
      </p:sp>
    </p:spTree>
    <p:extLst>
      <p:ext uri="{BB962C8B-B14F-4D97-AF65-F5344CB8AC3E}">
        <p14:creationId xmlns:p14="http://schemas.microsoft.com/office/powerpoint/2010/main" val="392377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1698A-8C4A-4805-B20C-A16E3BA3715F}"/>
              </a:ext>
            </a:extLst>
          </p:cNvPr>
          <p:cNvSpPr>
            <a:spLocks noGrp="1"/>
          </p:cNvSpPr>
          <p:nvPr>
            <p:ph type="title"/>
          </p:nvPr>
        </p:nvSpPr>
        <p:spPr>
          <a:xfrm>
            <a:off x="0" y="0"/>
            <a:ext cx="12192000" cy="1645920"/>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Moonshot Data Sharing and Health Disparity Research</a:t>
            </a:r>
            <a:endParaRPr lang="en-US" sz="3200" dirty="0"/>
          </a:p>
        </p:txBody>
      </p:sp>
      <p:sp>
        <p:nvSpPr>
          <p:cNvPr id="3" name="Content Placeholder 2">
            <a:extLst>
              <a:ext uri="{FF2B5EF4-FFF2-40B4-BE49-F238E27FC236}">
                <a16:creationId xmlns:a16="http://schemas.microsoft.com/office/drawing/2014/main" id="{B3DC066E-2670-4191-9505-C326691BAD45}"/>
              </a:ext>
            </a:extLst>
          </p:cNvPr>
          <p:cNvSpPr>
            <a:spLocks noGrp="1"/>
          </p:cNvSpPr>
          <p:nvPr>
            <p:ph idx="1"/>
          </p:nvPr>
        </p:nvSpPr>
        <p:spPr>
          <a:xfrm>
            <a:off x="838200" y="2022573"/>
            <a:ext cx="10515600" cy="4351338"/>
          </a:xfrm>
        </p:spPr>
        <p:txBody>
          <a:bodyPr/>
          <a:lstStyle/>
          <a:p>
            <a:pPr lvl="1">
              <a:lnSpc>
                <a:spcPct val="114000"/>
              </a:lnSpc>
              <a:buClr>
                <a:schemeClr val="tx1"/>
              </a:buClr>
              <a:buFont typeface="Courier New" panose="02070309020205020404" pitchFamily="49" charset="0"/>
              <a:buChar char="o"/>
            </a:pPr>
            <a:r>
              <a:rPr lang="en-US" sz="2000" dirty="0"/>
              <a:t>Utilizing the provision outlined in the 21st Century Cures Act, NCI has established a data sharing strategy that requires public access immediately upon publication of all research results and underlying data for projects that are funded as part of the Beau Biden Cancer Moonshot Initiative: </a:t>
            </a:r>
          </a:p>
          <a:p>
            <a:pPr lvl="2">
              <a:lnSpc>
                <a:spcPct val="114000"/>
              </a:lnSpc>
              <a:buClr>
                <a:schemeClr val="tx1"/>
              </a:buClr>
            </a:pPr>
            <a:r>
              <a:rPr lang="en-US" u="sng" dirty="0">
                <a:solidFill>
                  <a:srgbClr val="0070C0"/>
                </a:solidFill>
              </a:rPr>
              <a:t>https://www.cancer.gov/research/key-initiatives/moonshot-cancer-initiative/funding/public-access-policy</a:t>
            </a:r>
          </a:p>
          <a:p>
            <a:pPr lvl="1">
              <a:buClr>
                <a:schemeClr val="tx1"/>
              </a:buClr>
              <a:buFont typeface="Courier New" panose="02070309020205020404" pitchFamily="49" charset="0"/>
              <a:buChar char="o"/>
            </a:pPr>
            <a:endParaRPr lang="en-US" sz="1000" dirty="0"/>
          </a:p>
          <a:p>
            <a:pPr lvl="1">
              <a:buClr>
                <a:schemeClr val="tx1"/>
              </a:buClr>
              <a:buFont typeface="Courier New" panose="02070309020205020404" pitchFamily="49" charset="0"/>
              <a:buChar char="o"/>
            </a:pPr>
            <a:r>
              <a:rPr lang="en-US" sz="2000" dirty="0"/>
              <a:t>The data sharing plan will become terms and conditions of award.</a:t>
            </a:r>
          </a:p>
          <a:p>
            <a:pPr lvl="1">
              <a:buClr>
                <a:schemeClr val="tx1"/>
              </a:buClr>
              <a:buFont typeface="Courier New" panose="02070309020205020404" pitchFamily="49" charset="0"/>
              <a:buChar char="o"/>
            </a:pPr>
            <a:endParaRPr lang="en-US" sz="1000" dirty="0"/>
          </a:p>
          <a:p>
            <a:pPr lvl="1">
              <a:lnSpc>
                <a:spcPct val="113000"/>
              </a:lnSpc>
              <a:buClr>
                <a:schemeClr val="tx1"/>
              </a:buClr>
              <a:buFont typeface="Courier New" panose="02070309020205020404" pitchFamily="49" charset="0"/>
              <a:buChar char="o"/>
            </a:pPr>
            <a:r>
              <a:rPr lang="en-US" sz="2000" dirty="0"/>
              <a:t>If applicable, address how the proposed studies have potential to reduce cancer burden in diverse populations, including minority and underserved populations.</a:t>
            </a:r>
          </a:p>
          <a:p>
            <a:pPr marL="0" indent="0">
              <a:buNone/>
            </a:pPr>
            <a:endParaRPr lang="en-US" dirty="0"/>
          </a:p>
        </p:txBody>
      </p:sp>
      <p:sp>
        <p:nvSpPr>
          <p:cNvPr id="4" name="Slide Number Placeholder 3">
            <a:extLst>
              <a:ext uri="{FF2B5EF4-FFF2-40B4-BE49-F238E27FC236}">
                <a16:creationId xmlns:a16="http://schemas.microsoft.com/office/drawing/2014/main" id="{BEDB6F9E-E15A-4FCC-8F5E-8D908075F922}"/>
              </a:ext>
            </a:extLst>
          </p:cNvPr>
          <p:cNvSpPr>
            <a:spLocks noGrp="1"/>
          </p:cNvSpPr>
          <p:nvPr>
            <p:ph type="sldNum" sz="quarter" idx="12"/>
          </p:nvPr>
        </p:nvSpPr>
        <p:spPr/>
        <p:txBody>
          <a:bodyPr/>
          <a:lstStyle/>
          <a:p>
            <a:fld id="{95906E5B-F7B9-4EE6-9A76-68A79780458D}" type="slidenum">
              <a:rPr lang="en-US" smtClean="0"/>
              <a:t>10</a:t>
            </a:fld>
            <a:endParaRPr lang="en-US"/>
          </a:p>
        </p:txBody>
      </p:sp>
    </p:spTree>
    <p:extLst>
      <p:ext uri="{BB962C8B-B14F-4D97-AF65-F5344CB8AC3E}">
        <p14:creationId xmlns:p14="http://schemas.microsoft.com/office/powerpoint/2010/main" val="3675945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FAD4D-AB6B-442E-91E9-9F30B1FC58D1}"/>
              </a:ext>
            </a:extLst>
          </p:cNvPr>
          <p:cNvSpPr>
            <a:spLocks noGrp="1"/>
          </p:cNvSpPr>
          <p:nvPr>
            <p:ph type="title"/>
          </p:nvPr>
        </p:nvSpPr>
        <p:spPr/>
        <p:txBody>
          <a:bodyPr>
            <a:normAutofit fontScale="90000"/>
          </a:bodyPr>
          <a:lstStyle/>
          <a:p>
            <a:pPr algn="ctr"/>
            <a:r>
              <a:rPr lang="en-US" b="1" dirty="0">
                <a:solidFill>
                  <a:srgbClr val="2A5DA5"/>
                </a:solidFill>
              </a:rPr>
              <a:t>Immuno-Oncology Translational Network (IOTN)</a:t>
            </a:r>
            <a:br>
              <a:rPr lang="en-US" b="1" dirty="0">
                <a:solidFill>
                  <a:srgbClr val="2A5DA5"/>
                </a:solidFill>
              </a:rPr>
            </a:br>
            <a:r>
              <a:rPr lang="en-US" b="1" dirty="0">
                <a:solidFill>
                  <a:srgbClr val="2A5DA5"/>
                </a:solidFill>
              </a:rPr>
              <a:t>Pre-Application Webinar – Cancer Immunotherapy Research Projects (U01)</a:t>
            </a:r>
            <a:endParaRPr lang="en-US" dirty="0"/>
          </a:p>
        </p:txBody>
      </p:sp>
      <p:sp>
        <p:nvSpPr>
          <p:cNvPr id="3" name="Content Placeholder 2">
            <a:extLst>
              <a:ext uri="{FF2B5EF4-FFF2-40B4-BE49-F238E27FC236}">
                <a16:creationId xmlns:a16="http://schemas.microsoft.com/office/drawing/2014/main" id="{A4519866-B09A-4561-99C1-DA617F853E6D}"/>
              </a:ext>
            </a:extLst>
          </p:cNvPr>
          <p:cNvSpPr>
            <a:spLocks noGrp="1"/>
          </p:cNvSpPr>
          <p:nvPr>
            <p:ph idx="1"/>
          </p:nvPr>
        </p:nvSpPr>
        <p:spPr>
          <a:xfrm>
            <a:off x="548639" y="1825624"/>
            <a:ext cx="11226019" cy="4434499"/>
          </a:xfrm>
        </p:spPr>
        <p:txBody>
          <a:bodyPr>
            <a:normAutofit/>
          </a:bodyPr>
          <a:lstStyle/>
          <a:p>
            <a:pPr marL="0" indent="0">
              <a:buNone/>
            </a:pPr>
            <a:endParaRPr lang="en-US" b="1" dirty="0">
              <a:solidFill>
                <a:schemeClr val="bg2">
                  <a:lumMod val="10000"/>
                </a:schemeClr>
              </a:solidFill>
            </a:endParaRPr>
          </a:p>
          <a:p>
            <a:pPr marL="0" indent="0">
              <a:buNone/>
            </a:pPr>
            <a:endParaRPr lang="en-US" b="1" dirty="0">
              <a:solidFill>
                <a:schemeClr val="bg2">
                  <a:lumMod val="10000"/>
                </a:schemeClr>
              </a:solidFill>
            </a:endParaRPr>
          </a:p>
          <a:p>
            <a:pPr marL="0" indent="0">
              <a:buNone/>
            </a:pPr>
            <a:r>
              <a:rPr lang="en-US" b="1" dirty="0">
                <a:solidFill>
                  <a:schemeClr val="bg2">
                    <a:lumMod val="10000"/>
                  </a:schemeClr>
                </a:solidFill>
              </a:rPr>
              <a:t>RFA-CA-19-015: Cancer Immunotherapy Research Projects (U01)</a:t>
            </a:r>
          </a:p>
          <a:p>
            <a:pPr marL="0" indent="0">
              <a:buNone/>
            </a:pPr>
            <a:r>
              <a:rPr lang="en-US" b="1" dirty="0">
                <a:solidFill>
                  <a:schemeClr val="bg2">
                    <a:lumMod val="10000"/>
                  </a:schemeClr>
                </a:solidFill>
              </a:rPr>
              <a:t>(re-issue of RFA-CA-17-045)</a:t>
            </a:r>
            <a:endParaRPr lang="en-US" dirty="0"/>
          </a:p>
          <a:p>
            <a:pPr marL="0" indent="0" algn="ctr">
              <a:buNone/>
            </a:pPr>
            <a:r>
              <a:rPr lang="en-US" b="1" dirty="0">
                <a:latin typeface="Arial" panose="020B0604020202020204" pitchFamily="34" charset="0"/>
                <a:ea typeface="Comic Sans MS" charset="0"/>
                <a:cs typeface="Arial" panose="020B0604020202020204" pitchFamily="34" charset="0"/>
              </a:rPr>
              <a:t>			</a:t>
            </a:r>
            <a:endParaRPr lang="en-US" dirty="0"/>
          </a:p>
        </p:txBody>
      </p:sp>
      <p:sp>
        <p:nvSpPr>
          <p:cNvPr id="4" name="TextBox 3">
            <a:extLst>
              <a:ext uri="{FF2B5EF4-FFF2-40B4-BE49-F238E27FC236}">
                <a16:creationId xmlns:a16="http://schemas.microsoft.com/office/drawing/2014/main" id="{D6ED08F2-9AD4-4C76-871A-2ED370B2C83D}"/>
              </a:ext>
            </a:extLst>
          </p:cNvPr>
          <p:cNvSpPr txBox="1"/>
          <p:nvPr/>
        </p:nvSpPr>
        <p:spPr>
          <a:xfrm>
            <a:off x="6744335" y="4917731"/>
            <a:ext cx="5211748" cy="1477328"/>
          </a:xfrm>
          <a:prstGeom prst="rect">
            <a:avLst/>
          </a:prstGeom>
          <a:noFill/>
        </p:spPr>
        <p:txBody>
          <a:bodyPr wrap="none" rtlCol="0">
            <a:spAutoFit/>
          </a:bodyPr>
          <a:lstStyle/>
          <a:p>
            <a:r>
              <a:rPr lang="en-US" b="1" dirty="0">
                <a:latin typeface="Arial" panose="020B0604020202020204" pitchFamily="34" charset="0"/>
                <a:ea typeface="Comic Sans MS" charset="0"/>
                <a:cs typeface="Arial" panose="020B0604020202020204" pitchFamily="34" charset="0"/>
              </a:rPr>
              <a:t>Nancy Boudreau, Ph.D. </a:t>
            </a:r>
          </a:p>
          <a:p>
            <a:r>
              <a:rPr lang="en-US" dirty="0">
                <a:latin typeface="Arial" panose="020B0604020202020204" pitchFamily="34" charset="0"/>
                <a:ea typeface="Comic Sans MS" charset="0"/>
                <a:cs typeface="Arial" panose="020B0604020202020204" pitchFamily="34" charset="0"/>
              </a:rPr>
              <a:t>Division of Cancer Biology, NCI</a:t>
            </a:r>
          </a:p>
          <a:p>
            <a:endParaRPr lang="en-US" u="sng" dirty="0">
              <a:latin typeface="Arial" panose="020B0604020202020204" pitchFamily="34" charset="0"/>
              <a:ea typeface="Comic Sans MS" charset="0"/>
              <a:cs typeface="Arial" panose="020B0604020202020204" pitchFamily="34" charset="0"/>
            </a:endParaRPr>
          </a:p>
          <a:p>
            <a:r>
              <a:rPr lang="en-US" b="1" dirty="0">
                <a:latin typeface="Arial" panose="020B0604020202020204" pitchFamily="34" charset="0"/>
                <a:ea typeface="Comic Sans MS" charset="0"/>
                <a:cs typeface="Arial" panose="020B0604020202020204" pitchFamily="34" charset="0"/>
              </a:rPr>
              <a:t>Minkyung Song, Ph.D.</a:t>
            </a:r>
          </a:p>
          <a:p>
            <a:r>
              <a:rPr lang="en-US" dirty="0">
                <a:latin typeface="Arial" panose="020B0604020202020204" pitchFamily="34" charset="0"/>
                <a:ea typeface="Comic Sans MS" charset="0"/>
                <a:cs typeface="Arial" panose="020B0604020202020204" pitchFamily="34" charset="0"/>
              </a:rPr>
              <a:t>Division of Cancer Treatment and Diagnosis, NCI</a:t>
            </a:r>
          </a:p>
        </p:txBody>
      </p:sp>
      <p:sp>
        <p:nvSpPr>
          <p:cNvPr id="5" name="Slide Number Placeholder 4">
            <a:extLst>
              <a:ext uri="{FF2B5EF4-FFF2-40B4-BE49-F238E27FC236}">
                <a16:creationId xmlns:a16="http://schemas.microsoft.com/office/drawing/2014/main" id="{B4A8FE2E-1454-4A4E-88C8-99CDA01655EB}"/>
              </a:ext>
            </a:extLst>
          </p:cNvPr>
          <p:cNvSpPr>
            <a:spLocks noGrp="1"/>
          </p:cNvSpPr>
          <p:nvPr>
            <p:ph type="sldNum" sz="quarter" idx="12"/>
          </p:nvPr>
        </p:nvSpPr>
        <p:spPr/>
        <p:txBody>
          <a:bodyPr/>
          <a:lstStyle/>
          <a:p>
            <a:fld id="{95906E5B-F7B9-4EE6-9A76-68A79780458D}" type="slidenum">
              <a:rPr lang="en-US" smtClean="0"/>
              <a:t>11</a:t>
            </a:fld>
            <a:endParaRPr lang="en-US"/>
          </a:p>
        </p:txBody>
      </p:sp>
    </p:spTree>
    <p:extLst>
      <p:ext uri="{BB962C8B-B14F-4D97-AF65-F5344CB8AC3E}">
        <p14:creationId xmlns:p14="http://schemas.microsoft.com/office/powerpoint/2010/main" val="1252765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F5264-EB28-401C-BB3B-85A0B8AA3E76}"/>
              </a:ext>
            </a:extLst>
          </p:cNvPr>
          <p:cNvSpPr>
            <a:spLocks noGrp="1"/>
          </p:cNvSpPr>
          <p:nvPr>
            <p:ph type="title"/>
          </p:nvPr>
        </p:nvSpPr>
        <p:spPr>
          <a:xfrm>
            <a:off x="0" y="0"/>
            <a:ext cx="12192000" cy="1505243"/>
          </a:xfrm>
          <a:solidFill>
            <a:schemeClr val="accent5">
              <a:lumMod val="50000"/>
            </a:schemeClr>
          </a:solidFill>
        </p:spPr>
        <p:txBody>
          <a:bodyPr>
            <a:normAutofit/>
          </a:bodyPr>
          <a:lstStyle/>
          <a:p>
            <a:pPr algn="ctr"/>
            <a:r>
              <a:rPr lang="en-US" sz="3200" b="1" dirty="0">
                <a:solidFill>
                  <a:schemeClr val="bg1"/>
                </a:solidFill>
              </a:rPr>
              <a:t>Cancer Immunotherapy Research Projects (U01): Objectives</a:t>
            </a:r>
            <a:endParaRPr lang="en-US" sz="3200" dirty="0"/>
          </a:p>
        </p:txBody>
      </p:sp>
      <p:pic>
        <p:nvPicPr>
          <p:cNvPr id="4" name="Picture 3" descr="The Cancer Immunotherapy Sub-Networks of the Cancer Immunotherapy U01 Research Projects consist of organ site-specific immunotherapy projects focused on Pancreatic Cancer, Lung Cancer, Ovarian Cancer, Breast Cancer, Colorectal Cancer, Prostate Cancer, and Other Cancers of interest to partnering institutes.">
            <a:extLst>
              <a:ext uri="{FF2B5EF4-FFF2-40B4-BE49-F238E27FC236}">
                <a16:creationId xmlns:a16="http://schemas.microsoft.com/office/drawing/2014/main" id="{E841615A-2388-4ECE-A269-1B35404C4011}"/>
              </a:ext>
            </a:extLst>
          </p:cNvPr>
          <p:cNvPicPr>
            <a:picLocks noChangeAspect="1"/>
          </p:cNvPicPr>
          <p:nvPr/>
        </p:nvPicPr>
        <p:blipFill>
          <a:blip r:embed="rId2"/>
          <a:stretch>
            <a:fillRect/>
          </a:stretch>
        </p:blipFill>
        <p:spPr>
          <a:xfrm>
            <a:off x="276665" y="2339014"/>
            <a:ext cx="3860843" cy="3083217"/>
          </a:xfrm>
          <a:prstGeom prst="rect">
            <a:avLst/>
          </a:prstGeom>
        </p:spPr>
      </p:pic>
      <p:sp>
        <p:nvSpPr>
          <p:cNvPr id="3" name="Content Placeholder 2">
            <a:extLst>
              <a:ext uri="{FF2B5EF4-FFF2-40B4-BE49-F238E27FC236}">
                <a16:creationId xmlns:a16="http://schemas.microsoft.com/office/drawing/2014/main" id="{90251D9E-D543-40E7-9100-1A9850DC01DD}"/>
              </a:ext>
            </a:extLst>
          </p:cNvPr>
          <p:cNvSpPr>
            <a:spLocks noGrp="1"/>
          </p:cNvSpPr>
          <p:nvPr>
            <p:ph idx="1"/>
          </p:nvPr>
        </p:nvSpPr>
        <p:spPr>
          <a:xfrm>
            <a:off x="4623582" y="1914513"/>
            <a:ext cx="7568418" cy="4309824"/>
          </a:xfrm>
        </p:spPr>
        <p:txBody>
          <a:bodyPr>
            <a:normAutofit fontScale="77500" lnSpcReduction="20000"/>
          </a:bodyPr>
          <a:lstStyle/>
          <a:p>
            <a:pPr marL="0" indent="0" algn="ctr">
              <a:buNone/>
            </a:pPr>
            <a:r>
              <a:rPr lang="en-US" b="1" u="sng" dirty="0"/>
              <a:t> Objectives:</a:t>
            </a:r>
          </a:p>
          <a:p>
            <a:pPr marL="234950" indent="-227013">
              <a:buFont typeface="Courier New" panose="02070309020205020404" pitchFamily="49" charset="0"/>
              <a:buChar char="o"/>
            </a:pPr>
            <a:r>
              <a:rPr lang="en-US" dirty="0"/>
              <a:t>Define immune interactions in tumor  microenvironments.</a:t>
            </a:r>
          </a:p>
          <a:p>
            <a:pPr marL="7937"/>
            <a:endParaRPr lang="en-US" dirty="0"/>
          </a:p>
          <a:p>
            <a:pPr marL="234950" indent="-227013">
              <a:buFont typeface="Courier New" panose="02070309020205020404" pitchFamily="49" charset="0"/>
              <a:buChar char="o"/>
            </a:pPr>
            <a:r>
              <a:rPr lang="en-US" dirty="0"/>
              <a:t>Identify </a:t>
            </a:r>
            <a:r>
              <a:rPr lang="en-US" dirty="0">
                <a:ea typeface="Comic Sans MS" charset="0"/>
                <a:cs typeface="Comic Sans MS" charset="0"/>
              </a:rPr>
              <a:t>novel immune checkpoints, </a:t>
            </a:r>
            <a:r>
              <a:rPr lang="en-US" dirty="0"/>
              <a:t>tumor-specific T cell receptors and their cognate tumor targets (neoantigens).</a:t>
            </a:r>
          </a:p>
          <a:p>
            <a:pPr marL="234950" indent="-227013">
              <a:buFont typeface="Courier New" panose="02070309020205020404" pitchFamily="49" charset="0"/>
              <a:buChar char="o"/>
            </a:pPr>
            <a:endParaRPr lang="en-US" dirty="0"/>
          </a:p>
          <a:p>
            <a:pPr marL="234950" indent="-227013">
              <a:buFont typeface="Courier New" panose="02070309020205020404" pitchFamily="49" charset="0"/>
              <a:buChar char="o"/>
            </a:pPr>
            <a:r>
              <a:rPr lang="en-US" dirty="0"/>
              <a:t>Uncover intrinsic and extrinsic resistance pathways.</a:t>
            </a:r>
          </a:p>
          <a:p>
            <a:pPr marL="7937"/>
            <a:endParaRPr lang="en-US" dirty="0"/>
          </a:p>
          <a:p>
            <a:pPr marL="234950" indent="-227013">
              <a:buFont typeface="Courier New" panose="02070309020205020404" pitchFamily="49" charset="0"/>
              <a:buChar char="o"/>
            </a:pPr>
            <a:r>
              <a:rPr lang="en-US" dirty="0"/>
              <a:t>Test improved immunotherapies, (vaccines, checkpoint inhibitors, cellular or viral therapies, bispecific antibodies) </a:t>
            </a:r>
          </a:p>
          <a:p>
            <a:pPr marL="234950" indent="-227013">
              <a:buFont typeface="Courier New" panose="02070309020205020404" pitchFamily="49" charset="0"/>
              <a:buChar char="o"/>
            </a:pPr>
            <a:endParaRPr lang="en-US" dirty="0"/>
          </a:p>
          <a:p>
            <a:pPr marL="234950" indent="-227013">
              <a:buFont typeface="Courier New" panose="02070309020205020404" pitchFamily="49" charset="0"/>
              <a:buChar char="o"/>
            </a:pPr>
            <a:r>
              <a:rPr lang="en-US" dirty="0"/>
              <a:t>Studies should be largely </a:t>
            </a:r>
            <a:r>
              <a:rPr lang="en-US" b="1" dirty="0"/>
              <a:t>pre-clinical</a:t>
            </a:r>
            <a:r>
              <a:rPr lang="en-US" dirty="0"/>
              <a:t> involving clinically-relevant models and endpoints for rapid translation. </a:t>
            </a:r>
          </a:p>
          <a:p>
            <a:pPr marL="234950" indent="-227013">
              <a:buFont typeface="Courier New" panose="02070309020205020404" pitchFamily="49" charset="0"/>
              <a:buChar char="o"/>
            </a:pPr>
            <a:endParaRPr lang="en-US" dirty="0"/>
          </a:p>
          <a:p>
            <a:endParaRPr lang="en-US" dirty="0"/>
          </a:p>
        </p:txBody>
      </p:sp>
      <p:sp>
        <p:nvSpPr>
          <p:cNvPr id="5" name="Rectangle 4">
            <a:extLst>
              <a:ext uri="{FF2B5EF4-FFF2-40B4-BE49-F238E27FC236}">
                <a16:creationId xmlns:a16="http://schemas.microsoft.com/office/drawing/2014/main" id="{3F14A467-AF0A-4762-8E04-2BF53AD8FA80}"/>
              </a:ext>
            </a:extLst>
          </p:cNvPr>
          <p:cNvSpPr/>
          <p:nvPr/>
        </p:nvSpPr>
        <p:spPr>
          <a:xfrm>
            <a:off x="0" y="6508971"/>
            <a:ext cx="6434764" cy="338554"/>
          </a:xfrm>
          <a:prstGeom prst="rect">
            <a:avLst/>
          </a:prstGeom>
        </p:spPr>
        <p:txBody>
          <a:bodyPr wrap="square">
            <a:spAutoFit/>
          </a:bodyPr>
          <a:lstStyle/>
          <a:p>
            <a:r>
              <a:rPr lang="en-US" sz="1600" b="1" dirty="0">
                <a:solidFill>
                  <a:schemeClr val="accent5">
                    <a:lumMod val="50000"/>
                  </a:schemeClr>
                </a:solidFill>
              </a:rPr>
              <a:t>RFA-CA-19-015: Cancer Immunotherapy Research Projects (U01)</a:t>
            </a:r>
          </a:p>
        </p:txBody>
      </p:sp>
      <p:sp>
        <p:nvSpPr>
          <p:cNvPr id="6" name="Slide Number Placeholder 5">
            <a:extLst>
              <a:ext uri="{FF2B5EF4-FFF2-40B4-BE49-F238E27FC236}">
                <a16:creationId xmlns:a16="http://schemas.microsoft.com/office/drawing/2014/main" id="{F0BA9193-E5B9-4C60-9A3D-03E461EFB97B}"/>
              </a:ext>
            </a:extLst>
          </p:cNvPr>
          <p:cNvSpPr>
            <a:spLocks noGrp="1"/>
          </p:cNvSpPr>
          <p:nvPr>
            <p:ph type="sldNum" sz="quarter" idx="12"/>
          </p:nvPr>
        </p:nvSpPr>
        <p:spPr/>
        <p:txBody>
          <a:bodyPr/>
          <a:lstStyle/>
          <a:p>
            <a:fld id="{95906E5B-F7B9-4EE6-9A76-68A79780458D}" type="slidenum">
              <a:rPr lang="en-US" smtClean="0"/>
              <a:t>12</a:t>
            </a:fld>
            <a:endParaRPr lang="en-US"/>
          </a:p>
        </p:txBody>
      </p:sp>
    </p:spTree>
    <p:extLst>
      <p:ext uri="{BB962C8B-B14F-4D97-AF65-F5344CB8AC3E}">
        <p14:creationId xmlns:p14="http://schemas.microsoft.com/office/powerpoint/2010/main" val="1865576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DBA1C-E96F-45B1-97A5-4D0A227F7391}"/>
              </a:ext>
            </a:extLst>
          </p:cNvPr>
          <p:cNvSpPr>
            <a:spLocks noGrp="1"/>
          </p:cNvSpPr>
          <p:nvPr>
            <p:ph type="title"/>
          </p:nvPr>
        </p:nvSpPr>
        <p:spPr>
          <a:xfrm>
            <a:off x="0" y="0"/>
            <a:ext cx="12192000" cy="1405719"/>
          </a:xfrm>
          <a:solidFill>
            <a:schemeClr val="accent5">
              <a:lumMod val="50000"/>
            </a:schemeClr>
          </a:solidFill>
        </p:spPr>
        <p:txBody>
          <a:bodyPr>
            <a:normAutofit/>
          </a:bodyPr>
          <a:lstStyle/>
          <a:p>
            <a:pPr algn="ctr"/>
            <a:r>
              <a:rPr lang="en-US" sz="3200" b="1" dirty="0">
                <a:solidFill>
                  <a:schemeClr val="bg1"/>
                </a:solidFill>
              </a:rPr>
              <a:t>Cancer Immunotherapy Research Projects (U01): Tumor Types</a:t>
            </a:r>
            <a:endParaRPr lang="en-US" sz="3200" dirty="0"/>
          </a:p>
        </p:txBody>
      </p:sp>
      <p:pic>
        <p:nvPicPr>
          <p:cNvPr id="4" name="Picture 3" descr="The Cancer Immunotherapy Sub-Networks of the Cancer Immunotherapy U01 Research Projects consist of organ site-specific immunotherapy projects focused on Pancreatic Cancer, Lung Cancer, Ovarian Cancer, Breast Cancer, Colorectal Cancer, Prostate Cancer, and Other Cancers of interest to partnering institutes.">
            <a:extLst>
              <a:ext uri="{FF2B5EF4-FFF2-40B4-BE49-F238E27FC236}">
                <a16:creationId xmlns:a16="http://schemas.microsoft.com/office/drawing/2014/main" id="{6B549265-290D-4C74-9BD1-25EA65C2B496}"/>
              </a:ext>
            </a:extLst>
          </p:cNvPr>
          <p:cNvPicPr>
            <a:picLocks noChangeAspect="1"/>
          </p:cNvPicPr>
          <p:nvPr/>
        </p:nvPicPr>
        <p:blipFill>
          <a:blip r:embed="rId2"/>
          <a:stretch>
            <a:fillRect/>
          </a:stretch>
        </p:blipFill>
        <p:spPr>
          <a:xfrm>
            <a:off x="617858" y="2071530"/>
            <a:ext cx="4419714" cy="3906189"/>
          </a:xfrm>
          <a:prstGeom prst="rect">
            <a:avLst/>
          </a:prstGeom>
        </p:spPr>
      </p:pic>
      <p:sp>
        <p:nvSpPr>
          <p:cNvPr id="3" name="Content Placeholder 2">
            <a:extLst>
              <a:ext uri="{FF2B5EF4-FFF2-40B4-BE49-F238E27FC236}">
                <a16:creationId xmlns:a16="http://schemas.microsoft.com/office/drawing/2014/main" id="{4B82D422-69AA-4F99-B469-284C6B5834AB}"/>
              </a:ext>
            </a:extLst>
          </p:cNvPr>
          <p:cNvSpPr>
            <a:spLocks noGrp="1"/>
          </p:cNvSpPr>
          <p:nvPr>
            <p:ph idx="1"/>
          </p:nvPr>
        </p:nvSpPr>
        <p:spPr>
          <a:xfrm>
            <a:off x="5527342" y="2270773"/>
            <a:ext cx="6387154" cy="3906189"/>
          </a:xfrm>
        </p:spPr>
        <p:txBody>
          <a:bodyPr>
            <a:normAutofit/>
          </a:bodyPr>
          <a:lstStyle/>
          <a:p>
            <a:pPr marL="234950" indent="-227013">
              <a:buFont typeface="Courier New" panose="02070309020205020404" pitchFamily="49" charset="0"/>
              <a:buChar char="o"/>
            </a:pPr>
            <a:r>
              <a:rPr lang="en-US" sz="2400" dirty="0"/>
              <a:t>Applications focused on all </a:t>
            </a:r>
            <a:r>
              <a:rPr lang="en-US" sz="2400" u="sng" dirty="0"/>
              <a:t>adult</a:t>
            </a:r>
            <a:r>
              <a:rPr lang="en-US" sz="2400" dirty="0"/>
              <a:t> tumor types permitted</a:t>
            </a:r>
          </a:p>
          <a:p>
            <a:pPr marL="234950" indent="-227013">
              <a:buFont typeface="Courier New" panose="02070309020205020404" pitchFamily="49" charset="0"/>
              <a:buChar char="o"/>
            </a:pPr>
            <a:endParaRPr lang="en-US" sz="2400" dirty="0"/>
          </a:p>
          <a:p>
            <a:pPr marL="234950" indent="-227013">
              <a:buFont typeface="Courier New" panose="02070309020205020404" pitchFamily="49" charset="0"/>
              <a:buChar char="o"/>
            </a:pPr>
            <a:r>
              <a:rPr lang="en-US" sz="2400" dirty="0"/>
              <a:t>Applications focused on Lung, Ovarian, Breast, and Colorectal Cancers may be prioritized to align with Human Tumor Atlas network</a:t>
            </a:r>
          </a:p>
          <a:p>
            <a:pPr marL="234950" indent="-227013">
              <a:buFont typeface="Courier New" panose="02070309020205020404" pitchFamily="49" charset="0"/>
              <a:buChar char="o"/>
            </a:pPr>
            <a:endParaRPr lang="en-US" sz="2400" dirty="0"/>
          </a:p>
          <a:p>
            <a:pPr marL="234950" indent="-227013">
              <a:buFont typeface="Courier New" panose="02070309020205020404" pitchFamily="49" charset="0"/>
              <a:buChar char="o"/>
            </a:pPr>
            <a:r>
              <a:rPr lang="en-US" sz="2400" dirty="0"/>
              <a:t>Pancreatic and other cancer applications are also permitted in this re-issued RFA</a:t>
            </a:r>
          </a:p>
          <a:p>
            <a:pPr marL="0" indent="0">
              <a:buNone/>
            </a:pPr>
            <a:endParaRPr lang="en-US" sz="2400" dirty="0"/>
          </a:p>
        </p:txBody>
      </p:sp>
      <p:sp>
        <p:nvSpPr>
          <p:cNvPr id="5" name="Rectangle 4">
            <a:extLst>
              <a:ext uri="{FF2B5EF4-FFF2-40B4-BE49-F238E27FC236}">
                <a16:creationId xmlns:a16="http://schemas.microsoft.com/office/drawing/2014/main" id="{1DDFFFD6-0C57-4195-882C-9E27C8ACEF64}"/>
              </a:ext>
            </a:extLst>
          </p:cNvPr>
          <p:cNvSpPr/>
          <p:nvPr/>
        </p:nvSpPr>
        <p:spPr>
          <a:xfrm>
            <a:off x="0" y="6458864"/>
            <a:ext cx="6491785" cy="338554"/>
          </a:xfrm>
          <a:prstGeom prst="rect">
            <a:avLst/>
          </a:prstGeom>
        </p:spPr>
        <p:txBody>
          <a:bodyPr wrap="square">
            <a:spAutoFit/>
          </a:bodyPr>
          <a:lstStyle/>
          <a:p>
            <a:r>
              <a:rPr lang="en-US" sz="1600" b="1" dirty="0">
                <a:solidFill>
                  <a:schemeClr val="accent5">
                    <a:lumMod val="50000"/>
                  </a:schemeClr>
                </a:solidFill>
              </a:rPr>
              <a:t>RFA-CA-19-015: Cancer Immunotherapy Research Projects (U01)</a:t>
            </a:r>
          </a:p>
        </p:txBody>
      </p:sp>
      <p:sp>
        <p:nvSpPr>
          <p:cNvPr id="6" name="Slide Number Placeholder 5">
            <a:extLst>
              <a:ext uri="{FF2B5EF4-FFF2-40B4-BE49-F238E27FC236}">
                <a16:creationId xmlns:a16="http://schemas.microsoft.com/office/drawing/2014/main" id="{8661BDE3-D0EE-4730-BC38-6FDEDB1B8E2B}"/>
              </a:ext>
            </a:extLst>
          </p:cNvPr>
          <p:cNvSpPr>
            <a:spLocks noGrp="1"/>
          </p:cNvSpPr>
          <p:nvPr>
            <p:ph type="sldNum" sz="quarter" idx="12"/>
          </p:nvPr>
        </p:nvSpPr>
        <p:spPr/>
        <p:txBody>
          <a:bodyPr/>
          <a:lstStyle/>
          <a:p>
            <a:fld id="{95906E5B-F7B9-4EE6-9A76-68A79780458D}" type="slidenum">
              <a:rPr lang="en-US" smtClean="0"/>
              <a:t>13</a:t>
            </a:fld>
            <a:endParaRPr lang="en-US"/>
          </a:p>
        </p:txBody>
      </p:sp>
    </p:spTree>
    <p:extLst>
      <p:ext uri="{BB962C8B-B14F-4D97-AF65-F5344CB8AC3E}">
        <p14:creationId xmlns:p14="http://schemas.microsoft.com/office/powerpoint/2010/main" val="1775171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6C72-332F-40F2-88D5-D7D0A9FA0EFF}"/>
              </a:ext>
            </a:extLst>
          </p:cNvPr>
          <p:cNvSpPr>
            <a:spLocks noGrp="1"/>
          </p:cNvSpPr>
          <p:nvPr>
            <p:ph type="title"/>
          </p:nvPr>
        </p:nvSpPr>
        <p:spPr>
          <a:xfrm>
            <a:off x="0" y="0"/>
            <a:ext cx="12192000" cy="1473958"/>
          </a:xfrm>
          <a:solidFill>
            <a:schemeClr val="accent5">
              <a:lumMod val="50000"/>
            </a:schemeClr>
          </a:solidFill>
        </p:spPr>
        <p:txBody>
          <a:bodyPr>
            <a:normAutofit/>
          </a:bodyPr>
          <a:lstStyle/>
          <a:p>
            <a:pPr algn="ctr"/>
            <a:r>
              <a:rPr lang="en-US" sz="3200" b="1" dirty="0">
                <a:solidFill>
                  <a:schemeClr val="bg1"/>
                </a:solidFill>
              </a:rPr>
              <a:t>Cancer Immunotherapy Research Projects (U01): Scientific Goals</a:t>
            </a:r>
            <a:endParaRPr lang="en-US" sz="3200" dirty="0"/>
          </a:p>
        </p:txBody>
      </p:sp>
      <p:sp>
        <p:nvSpPr>
          <p:cNvPr id="3" name="Content Placeholder 2">
            <a:extLst>
              <a:ext uri="{FF2B5EF4-FFF2-40B4-BE49-F238E27FC236}">
                <a16:creationId xmlns:a16="http://schemas.microsoft.com/office/drawing/2014/main" id="{3F54A075-85D9-4A76-8602-3427B09F5DEF}"/>
              </a:ext>
            </a:extLst>
          </p:cNvPr>
          <p:cNvSpPr>
            <a:spLocks noGrp="1"/>
          </p:cNvSpPr>
          <p:nvPr>
            <p:ph idx="1"/>
          </p:nvPr>
        </p:nvSpPr>
        <p:spPr>
          <a:xfrm>
            <a:off x="1138451" y="1705971"/>
            <a:ext cx="10515600" cy="4817660"/>
          </a:xfrm>
        </p:spPr>
        <p:txBody>
          <a:bodyPr>
            <a:normAutofit fontScale="77500" lnSpcReduction="20000"/>
          </a:bodyPr>
          <a:lstStyle/>
          <a:p>
            <a:pPr marL="0" indent="0" algn="ctr">
              <a:buNone/>
              <a:defRPr/>
            </a:pPr>
            <a:r>
              <a:rPr lang="x-none" b="1" dirty="0">
                <a:ea typeface="Comic Sans MS" charset="0"/>
                <a:cs typeface="Comic Sans MS" charset="0"/>
              </a:rPr>
              <a:t>Scientific Goals of the Cancer Immuno</a:t>
            </a:r>
            <a:r>
              <a:rPr lang="en-US" b="1" dirty="0">
                <a:ea typeface="Comic Sans MS" charset="0"/>
                <a:cs typeface="Comic Sans MS" charset="0"/>
              </a:rPr>
              <a:t>therapy</a:t>
            </a:r>
            <a:r>
              <a:rPr lang="x-none" b="1" dirty="0">
                <a:ea typeface="Comic Sans MS" charset="0"/>
                <a:cs typeface="Comic Sans MS" charset="0"/>
              </a:rPr>
              <a:t> Projects</a:t>
            </a:r>
            <a:endParaRPr lang="en-US" b="1" dirty="0">
              <a:ea typeface="Comic Sans MS" charset="0"/>
              <a:cs typeface="Comic Sans MS" charset="0"/>
            </a:endParaRPr>
          </a:p>
          <a:p>
            <a:pPr algn="ctr">
              <a:defRPr/>
            </a:pPr>
            <a:endParaRPr lang="en-US" sz="1600" b="1" dirty="0">
              <a:ea typeface="Comic Sans MS" charset="0"/>
              <a:cs typeface="Comic Sans MS" charset="0"/>
            </a:endParaRPr>
          </a:p>
          <a:p>
            <a:pPr marL="347663" indent="-347663">
              <a:buFont typeface="Courier New" panose="02070309020205020404" pitchFamily="49" charset="0"/>
              <a:buChar char="o"/>
              <a:defRPr/>
            </a:pPr>
            <a:r>
              <a:rPr lang="en-US" dirty="0">
                <a:ea typeface="Comic Sans MS" charset="0"/>
                <a:cs typeface="Comic Sans MS" charset="0"/>
              </a:rPr>
              <a:t>Define factors underlying escape from immune surveillance</a:t>
            </a:r>
          </a:p>
          <a:p>
            <a:pPr marL="347663" indent="-347663">
              <a:buFont typeface="Courier New" panose="02070309020205020404" pitchFamily="49" charset="0"/>
              <a:buChar char="o"/>
              <a:defRPr/>
            </a:pPr>
            <a:endParaRPr lang="en-US" sz="1400" b="1" dirty="0">
              <a:ea typeface="Comic Sans MS" charset="0"/>
              <a:cs typeface="Comic Sans MS" charset="0"/>
            </a:endParaRPr>
          </a:p>
          <a:p>
            <a:pPr marL="347663" indent="-347663">
              <a:buFont typeface="Courier New" panose="02070309020205020404" pitchFamily="49" charset="0"/>
              <a:buChar char="o"/>
              <a:defRPr/>
            </a:pPr>
            <a:r>
              <a:rPr lang="en-US" dirty="0">
                <a:ea typeface="Comic Sans MS" charset="0"/>
                <a:cs typeface="Comic Sans MS" charset="0"/>
              </a:rPr>
              <a:t>Improve antigen presentation and priming of anti-tumor cytotoxic T cells</a:t>
            </a:r>
          </a:p>
          <a:p>
            <a:pPr marL="347663" indent="-347663">
              <a:buFont typeface="Courier New" panose="02070309020205020404" pitchFamily="49" charset="0"/>
              <a:buChar char="o"/>
              <a:defRPr/>
            </a:pPr>
            <a:endParaRPr lang="en-US" sz="1400" dirty="0">
              <a:ea typeface="Comic Sans MS" charset="0"/>
              <a:cs typeface="Comic Sans MS" charset="0"/>
            </a:endParaRPr>
          </a:p>
          <a:p>
            <a:pPr marL="347663" indent="-347663">
              <a:buFont typeface="Courier New" panose="02070309020205020404" pitchFamily="49" charset="0"/>
              <a:buChar char="o"/>
              <a:defRPr/>
            </a:pPr>
            <a:r>
              <a:rPr lang="en-US" dirty="0">
                <a:ea typeface="Comic Sans MS" charset="0"/>
                <a:cs typeface="Comic Sans MS" charset="0"/>
              </a:rPr>
              <a:t>Discovery and optimization of novel immunotherapies and/or combinations</a:t>
            </a:r>
          </a:p>
          <a:p>
            <a:pPr marL="347663" indent="-347663">
              <a:buFont typeface="Courier New" panose="02070309020205020404" pitchFamily="49" charset="0"/>
              <a:buChar char="o"/>
              <a:defRPr/>
            </a:pPr>
            <a:endParaRPr lang="en-US" sz="1400" dirty="0">
              <a:ea typeface="Comic Sans MS" charset="0"/>
              <a:cs typeface="Comic Sans MS" charset="0"/>
            </a:endParaRPr>
          </a:p>
          <a:p>
            <a:pPr marL="347663" indent="-347663">
              <a:buFont typeface="Courier New" panose="02070309020205020404" pitchFamily="49" charset="0"/>
              <a:buChar char="o"/>
              <a:defRPr/>
            </a:pPr>
            <a:r>
              <a:rPr lang="en-US" dirty="0">
                <a:ea typeface="Comic Sans MS" charset="0"/>
                <a:cs typeface="Comic Sans MS" charset="0"/>
              </a:rPr>
              <a:t>Investigate mechanisms of acquired resistance following immunotherapy</a:t>
            </a:r>
          </a:p>
          <a:p>
            <a:pPr>
              <a:defRPr/>
            </a:pPr>
            <a:endParaRPr lang="en-US" sz="1400" dirty="0"/>
          </a:p>
          <a:p>
            <a:pPr marL="347663" indent="-347663">
              <a:buFont typeface="Courier New" panose="02070309020205020404" pitchFamily="49" charset="0"/>
              <a:buChar char="o"/>
              <a:defRPr/>
            </a:pPr>
            <a:r>
              <a:rPr lang="en-US" dirty="0"/>
              <a:t>Identify adjuvant therapies that target the gut microbiome to enhance anti-tumor efficacy or reduce toxicity of immunotherapies</a:t>
            </a:r>
          </a:p>
          <a:p>
            <a:pPr marL="347663" indent="-347663">
              <a:buFont typeface="Courier New" panose="02070309020205020404" pitchFamily="49" charset="0"/>
              <a:buChar char="o"/>
              <a:defRPr/>
            </a:pPr>
            <a:endParaRPr lang="en-US" sz="1400" dirty="0">
              <a:ea typeface="Comic Sans MS" charset="0"/>
              <a:cs typeface="Comic Sans MS" charset="0"/>
            </a:endParaRPr>
          </a:p>
          <a:p>
            <a:pPr marL="347663" indent="-347663">
              <a:buFont typeface="Courier New" panose="02070309020205020404" pitchFamily="49" charset="0"/>
              <a:buChar char="o"/>
              <a:defRPr/>
            </a:pPr>
            <a:r>
              <a:rPr lang="en-US" dirty="0"/>
              <a:t>Identify effective immunotherapy approaches in both the periphery and the CNS</a:t>
            </a:r>
            <a:endParaRPr lang="en-US" dirty="0">
              <a:ea typeface="Comic Sans MS" charset="0"/>
              <a:cs typeface="Comic Sans MS" charset="0"/>
            </a:endParaRPr>
          </a:p>
          <a:p>
            <a:pPr marL="347663" indent="-347663">
              <a:buFont typeface="Courier New" panose="02070309020205020404" pitchFamily="49" charset="0"/>
              <a:buChar char="o"/>
              <a:defRPr/>
            </a:pPr>
            <a:endParaRPr lang="en-US" sz="1400" dirty="0">
              <a:ea typeface="Comic Sans MS" charset="0"/>
              <a:cs typeface="Comic Sans MS" charset="0"/>
            </a:endParaRPr>
          </a:p>
          <a:p>
            <a:pPr marL="347663" indent="-347663">
              <a:buFont typeface="Courier New" panose="02070309020205020404" pitchFamily="49" charset="0"/>
              <a:buChar char="o"/>
              <a:defRPr/>
            </a:pPr>
            <a:r>
              <a:rPr lang="en-US" dirty="0">
                <a:ea typeface="Comic Sans MS" charset="0"/>
                <a:cs typeface="Comic Sans MS" charset="0"/>
              </a:rPr>
              <a:t>Avoiding or reducing off-target or immune-related adverse events</a:t>
            </a:r>
          </a:p>
          <a:p>
            <a:pPr marL="0" indent="0">
              <a:buNone/>
            </a:pPr>
            <a:endParaRPr lang="en-US" dirty="0"/>
          </a:p>
        </p:txBody>
      </p:sp>
      <p:sp>
        <p:nvSpPr>
          <p:cNvPr id="4" name="Slide Number Placeholder 3">
            <a:extLst>
              <a:ext uri="{FF2B5EF4-FFF2-40B4-BE49-F238E27FC236}">
                <a16:creationId xmlns:a16="http://schemas.microsoft.com/office/drawing/2014/main" id="{07F5CB37-B7F6-4AB3-A756-5D40A9FB90EB}"/>
              </a:ext>
            </a:extLst>
          </p:cNvPr>
          <p:cNvSpPr>
            <a:spLocks noGrp="1"/>
          </p:cNvSpPr>
          <p:nvPr>
            <p:ph type="sldNum" sz="quarter" idx="12"/>
          </p:nvPr>
        </p:nvSpPr>
        <p:spPr/>
        <p:txBody>
          <a:bodyPr/>
          <a:lstStyle/>
          <a:p>
            <a:fld id="{95906E5B-F7B9-4EE6-9A76-68A79780458D}" type="slidenum">
              <a:rPr lang="en-US" smtClean="0"/>
              <a:t>14</a:t>
            </a:fld>
            <a:endParaRPr lang="en-US"/>
          </a:p>
        </p:txBody>
      </p:sp>
    </p:spTree>
    <p:extLst>
      <p:ext uri="{BB962C8B-B14F-4D97-AF65-F5344CB8AC3E}">
        <p14:creationId xmlns:p14="http://schemas.microsoft.com/office/powerpoint/2010/main" val="14643255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EC0DA12-1F13-4458-8BB4-B24A85E75FE0}"/>
              </a:ext>
            </a:extLst>
          </p:cNvPr>
          <p:cNvSpPr>
            <a:spLocks noGrp="1"/>
          </p:cNvSpPr>
          <p:nvPr>
            <p:ph type="title"/>
          </p:nvPr>
        </p:nvSpPr>
        <p:spPr>
          <a:xfrm>
            <a:off x="0" y="0"/>
            <a:ext cx="12192000" cy="1460310"/>
          </a:xfrm>
          <a:solidFill>
            <a:schemeClr val="accent5">
              <a:lumMod val="50000"/>
            </a:schemeClr>
          </a:solidFill>
        </p:spPr>
        <p:txBody>
          <a:bodyPr>
            <a:normAutofit/>
          </a:bodyPr>
          <a:lstStyle/>
          <a:p>
            <a:pPr algn="ctr"/>
            <a:r>
              <a:rPr lang="en-US" sz="3200" b="1" dirty="0">
                <a:solidFill>
                  <a:schemeClr val="bg1"/>
                </a:solidFill>
              </a:rPr>
              <a:t>Cancer Immunotherapy Research Projects (U01):                                            Research Topics of Interest to Partnering NIH Institutes</a:t>
            </a:r>
            <a:endParaRPr lang="en-US" sz="3200" dirty="0"/>
          </a:p>
        </p:txBody>
      </p:sp>
      <p:sp>
        <p:nvSpPr>
          <p:cNvPr id="3" name="Content Placeholder 2">
            <a:extLst>
              <a:ext uri="{FF2B5EF4-FFF2-40B4-BE49-F238E27FC236}">
                <a16:creationId xmlns:a16="http://schemas.microsoft.com/office/drawing/2014/main" id="{32848758-4880-4359-9F65-60DB5358E0FD}"/>
              </a:ext>
            </a:extLst>
          </p:cNvPr>
          <p:cNvSpPr>
            <a:spLocks noGrp="1"/>
          </p:cNvSpPr>
          <p:nvPr>
            <p:ph idx="1"/>
          </p:nvPr>
        </p:nvSpPr>
        <p:spPr>
          <a:xfrm>
            <a:off x="532263" y="1624084"/>
            <a:ext cx="11409528" cy="4722125"/>
          </a:xfrm>
        </p:spPr>
        <p:txBody>
          <a:bodyPr>
            <a:normAutofit fontScale="47500" lnSpcReduction="20000"/>
          </a:bodyPr>
          <a:lstStyle/>
          <a:p>
            <a:pPr marL="0" indent="0" algn="ctr">
              <a:buNone/>
            </a:pPr>
            <a:r>
              <a:rPr lang="en-US" sz="3800" b="1" dirty="0">
                <a:ea typeface="Comic Sans MS" charset="0"/>
                <a:cs typeface="Comic Sans MS" charset="0"/>
              </a:rPr>
              <a:t>Research Topics of Interest to Partnering</a:t>
            </a:r>
            <a:r>
              <a:rPr lang="en-US" sz="3800" b="1" dirty="0">
                <a:latin typeface="Comic Sans MS" charset="0"/>
                <a:ea typeface="Comic Sans MS" charset="0"/>
                <a:cs typeface="Comic Sans MS" charset="0"/>
              </a:rPr>
              <a:t> </a:t>
            </a:r>
            <a:r>
              <a:rPr lang="en-US" sz="3800" b="1" dirty="0">
                <a:ea typeface="Comic Sans MS" charset="0"/>
                <a:cs typeface="Comic Sans MS" charset="0"/>
              </a:rPr>
              <a:t>NIH Institutes</a:t>
            </a:r>
            <a:endParaRPr lang="en-US" sz="3800" b="1" dirty="0"/>
          </a:p>
          <a:p>
            <a:pPr marL="0" indent="0">
              <a:lnSpc>
                <a:spcPct val="120000"/>
              </a:lnSpc>
              <a:spcBef>
                <a:spcPts val="0"/>
              </a:spcBef>
              <a:buNone/>
            </a:pPr>
            <a:endParaRPr lang="en-US" sz="3200" b="1" u="sng" dirty="0"/>
          </a:p>
          <a:p>
            <a:pPr marL="0" indent="0">
              <a:lnSpc>
                <a:spcPct val="120000"/>
              </a:lnSpc>
              <a:spcBef>
                <a:spcPts val="0"/>
              </a:spcBef>
              <a:buNone/>
            </a:pPr>
            <a:r>
              <a:rPr lang="en-US" sz="3200" b="1" u="sng" dirty="0"/>
              <a:t>National Institute on Alcohol Abuse and Alcoholism (NIAAA)</a:t>
            </a:r>
            <a:endParaRPr lang="en-US" sz="3200" dirty="0">
              <a:ea typeface="Comic Sans MS" charset="0"/>
              <a:cs typeface="Comic Sans MS" charset="0"/>
            </a:endParaRPr>
          </a:p>
          <a:p>
            <a:pPr>
              <a:lnSpc>
                <a:spcPct val="120000"/>
              </a:lnSpc>
              <a:spcBef>
                <a:spcPts val="0"/>
              </a:spcBef>
              <a:buFont typeface="Courier New" panose="02070309020205020404" pitchFamily="49" charset="0"/>
              <a:buChar char="o"/>
            </a:pPr>
            <a:r>
              <a:rPr lang="en-US" dirty="0"/>
              <a:t>Applications that have the potential to identify the role played by alcohol use on intrinsic resistance mechanisms and generation of an immunosuppressive tumor microenvironment that influence alcohol-induced cancers, and to accelerate the development of guidelines to improve outcomes of immunotherapy for these forms of cancer</a:t>
            </a:r>
          </a:p>
          <a:p>
            <a:pPr>
              <a:lnSpc>
                <a:spcPct val="120000"/>
              </a:lnSpc>
              <a:spcBef>
                <a:spcPts val="0"/>
              </a:spcBef>
              <a:buFont typeface="Courier New" panose="02070309020205020404" pitchFamily="49" charset="0"/>
              <a:buChar char="o"/>
            </a:pPr>
            <a:endParaRPr lang="en-US" dirty="0"/>
          </a:p>
          <a:p>
            <a:pPr>
              <a:lnSpc>
                <a:spcPct val="120000"/>
              </a:lnSpc>
              <a:spcBef>
                <a:spcPts val="0"/>
              </a:spcBef>
              <a:buFont typeface="Courier New" panose="02070309020205020404" pitchFamily="49" charset="0"/>
              <a:buChar char="o"/>
            </a:pPr>
            <a:endParaRPr lang="en-US" sz="400" dirty="0">
              <a:ea typeface="Comic Sans MS" charset="0"/>
              <a:cs typeface="Comic Sans MS" charset="0"/>
            </a:endParaRPr>
          </a:p>
          <a:p>
            <a:pPr marL="0" indent="0">
              <a:lnSpc>
                <a:spcPct val="120000"/>
              </a:lnSpc>
              <a:spcBef>
                <a:spcPts val="0"/>
              </a:spcBef>
              <a:buNone/>
            </a:pPr>
            <a:r>
              <a:rPr lang="en-US" sz="3200" b="1" u="sng" dirty="0"/>
              <a:t>National Institute of Dental and Craniofacial Research (NIDCR)</a:t>
            </a:r>
            <a:endParaRPr lang="en-US" sz="3200" dirty="0">
              <a:ea typeface="Comic Sans MS" charset="0"/>
              <a:cs typeface="Comic Sans MS" charset="0"/>
            </a:endParaRPr>
          </a:p>
          <a:p>
            <a:pPr>
              <a:lnSpc>
                <a:spcPct val="120000"/>
              </a:lnSpc>
              <a:spcBef>
                <a:spcPts val="0"/>
              </a:spcBef>
              <a:buFont typeface="Courier New" panose="02070309020205020404" pitchFamily="49" charset="0"/>
              <a:buChar char="o"/>
            </a:pPr>
            <a:r>
              <a:rPr lang="en-US" dirty="0"/>
              <a:t>Research that aims to treat head and neck squamous cell carcinomas (HNSCC) through stimulation of the immune response focusing on checkpoint inhibition, adoptive T cell transfer, and vaccine therapies</a:t>
            </a:r>
          </a:p>
          <a:p>
            <a:pPr>
              <a:lnSpc>
                <a:spcPct val="120000"/>
              </a:lnSpc>
              <a:spcBef>
                <a:spcPts val="0"/>
              </a:spcBef>
              <a:buFont typeface="Courier New" panose="02070309020205020404" pitchFamily="49" charset="0"/>
              <a:buChar char="o"/>
            </a:pPr>
            <a:endParaRPr lang="en-US" dirty="0">
              <a:ea typeface="Comic Sans MS" charset="0"/>
              <a:cs typeface="Comic Sans MS" charset="0"/>
            </a:endParaRPr>
          </a:p>
          <a:p>
            <a:pPr>
              <a:lnSpc>
                <a:spcPct val="120000"/>
              </a:lnSpc>
              <a:spcBef>
                <a:spcPts val="0"/>
              </a:spcBef>
              <a:buFont typeface="Courier New" panose="02070309020205020404" pitchFamily="49" charset="0"/>
              <a:buChar char="o"/>
            </a:pPr>
            <a:endParaRPr lang="en-US" sz="400" dirty="0">
              <a:ea typeface="Comic Sans MS" charset="0"/>
              <a:cs typeface="Comic Sans MS" charset="0"/>
            </a:endParaRPr>
          </a:p>
          <a:p>
            <a:pPr marL="0" indent="0">
              <a:lnSpc>
                <a:spcPct val="120000"/>
              </a:lnSpc>
              <a:spcBef>
                <a:spcPts val="0"/>
              </a:spcBef>
              <a:buNone/>
            </a:pPr>
            <a:r>
              <a:rPr lang="en-US" sz="3200" b="1" u="sng" dirty="0"/>
              <a:t>National Institute of Environmental Health Sciences (NIEHS)</a:t>
            </a:r>
            <a:endParaRPr lang="en-US" sz="3200" dirty="0">
              <a:ea typeface="Comic Sans MS" charset="0"/>
              <a:cs typeface="Comic Sans MS" charset="0"/>
            </a:endParaRPr>
          </a:p>
          <a:p>
            <a:pPr>
              <a:lnSpc>
                <a:spcPct val="120000"/>
              </a:lnSpc>
              <a:spcBef>
                <a:spcPts val="0"/>
              </a:spcBef>
              <a:buFont typeface="Courier New" panose="02070309020205020404" pitchFamily="49" charset="0"/>
              <a:buChar char="o"/>
            </a:pPr>
            <a:r>
              <a:rPr lang="en-US" dirty="0"/>
              <a:t>Applications that explore how environmental exposures might affect cancer immunotherapy outcomes; Animal studies exploring the interaction of common environmental toxicants with cancer immunotherapies that would inform subsequent human clinical trials</a:t>
            </a:r>
          </a:p>
          <a:p>
            <a:pPr>
              <a:lnSpc>
                <a:spcPct val="120000"/>
              </a:lnSpc>
              <a:spcBef>
                <a:spcPts val="0"/>
              </a:spcBef>
              <a:buFont typeface="Courier New" panose="02070309020205020404" pitchFamily="49" charset="0"/>
              <a:buChar char="o"/>
            </a:pPr>
            <a:endParaRPr lang="en-US" dirty="0">
              <a:ea typeface="Comic Sans MS" charset="0"/>
              <a:cs typeface="Comic Sans MS" charset="0"/>
            </a:endParaRPr>
          </a:p>
          <a:p>
            <a:pPr>
              <a:lnSpc>
                <a:spcPct val="120000"/>
              </a:lnSpc>
              <a:spcBef>
                <a:spcPts val="0"/>
              </a:spcBef>
              <a:buFont typeface="Courier New" panose="02070309020205020404" pitchFamily="49" charset="0"/>
              <a:buChar char="o"/>
            </a:pPr>
            <a:r>
              <a:rPr lang="en-US" sz="400" dirty="0">
                <a:ea typeface="Comic Sans MS" charset="0"/>
                <a:cs typeface="Comic Sans MS" charset="0"/>
              </a:rPr>
              <a:t>3</a:t>
            </a:r>
          </a:p>
          <a:p>
            <a:pPr marL="0" indent="0">
              <a:lnSpc>
                <a:spcPct val="120000"/>
              </a:lnSpc>
              <a:spcBef>
                <a:spcPts val="0"/>
              </a:spcBef>
              <a:buNone/>
            </a:pPr>
            <a:r>
              <a:rPr lang="en-US" sz="3200" b="1" u="sng" dirty="0"/>
              <a:t>National Institute of Neurological Disorders and Stroke (NINDS)</a:t>
            </a:r>
            <a:endParaRPr lang="en-US" sz="3200" dirty="0">
              <a:ea typeface="Comic Sans MS" charset="0"/>
              <a:cs typeface="Comic Sans MS" charset="0"/>
            </a:endParaRPr>
          </a:p>
          <a:p>
            <a:pPr>
              <a:lnSpc>
                <a:spcPct val="120000"/>
              </a:lnSpc>
              <a:spcBef>
                <a:spcPts val="0"/>
              </a:spcBef>
              <a:buFont typeface="Courier New" panose="02070309020205020404" pitchFamily="49" charset="0"/>
              <a:buChar char="o"/>
            </a:pPr>
            <a:r>
              <a:rPr lang="en-US" dirty="0"/>
              <a:t>Research on development of immunotherapies for primary brain tumor</a:t>
            </a:r>
          </a:p>
          <a:p>
            <a:pPr>
              <a:lnSpc>
                <a:spcPct val="120000"/>
              </a:lnSpc>
              <a:spcBef>
                <a:spcPts val="0"/>
              </a:spcBef>
              <a:buFont typeface="Courier New" panose="02070309020205020404" pitchFamily="49" charset="0"/>
              <a:buChar char="o"/>
            </a:pPr>
            <a:endParaRPr lang="en-US" dirty="0"/>
          </a:p>
          <a:p>
            <a:pPr marL="0" indent="0">
              <a:lnSpc>
                <a:spcPct val="120000"/>
              </a:lnSpc>
              <a:spcBef>
                <a:spcPts val="0"/>
              </a:spcBef>
              <a:buNone/>
            </a:pPr>
            <a:r>
              <a:rPr lang="en-US" sz="3200" b="1" u="sng" dirty="0"/>
              <a:t>National Institute of Allergy and Infectious Diseases (NIAID)</a:t>
            </a:r>
            <a:endParaRPr lang="en-US" sz="3200" dirty="0">
              <a:ea typeface="Comic Sans MS" charset="0"/>
              <a:cs typeface="Comic Sans MS" charset="0"/>
            </a:endParaRPr>
          </a:p>
          <a:p>
            <a:pPr>
              <a:lnSpc>
                <a:spcPct val="120000"/>
              </a:lnSpc>
              <a:spcBef>
                <a:spcPts val="0"/>
              </a:spcBef>
              <a:buFont typeface="Courier New" panose="02070309020205020404" pitchFamily="49" charset="0"/>
              <a:buChar char="o"/>
            </a:pPr>
            <a:r>
              <a:rPr lang="en-US" dirty="0"/>
              <a:t>Applications that propose to: identify innate and adaptive immune mechanisms that can be manipulated to reduce immune-related adverse events (</a:t>
            </a:r>
            <a:r>
              <a:rPr lang="en-US" dirty="0" err="1"/>
              <a:t>irAEs</a:t>
            </a:r>
            <a:r>
              <a:rPr lang="en-US" dirty="0"/>
              <a:t>); evaluate host factors (e.g., genetics, epigenetics) associated with the risk of developing </a:t>
            </a:r>
            <a:r>
              <a:rPr lang="en-US" dirty="0" err="1"/>
              <a:t>irAEs</a:t>
            </a:r>
            <a:r>
              <a:rPr lang="en-US" dirty="0"/>
              <a:t>; and identify new immune targets for immunotherapy and their mechanism of action</a:t>
            </a:r>
            <a:endParaRPr lang="en-US" dirty="0">
              <a:ea typeface="Comic Sans MS" charset="0"/>
              <a:cs typeface="Comic Sans MS" charset="0"/>
            </a:endParaRPr>
          </a:p>
        </p:txBody>
      </p:sp>
      <p:sp>
        <p:nvSpPr>
          <p:cNvPr id="5" name="Rectangle 4">
            <a:extLst>
              <a:ext uri="{FF2B5EF4-FFF2-40B4-BE49-F238E27FC236}">
                <a16:creationId xmlns:a16="http://schemas.microsoft.com/office/drawing/2014/main" id="{F0084564-14B4-4484-BFBD-24F9EDA062BB}"/>
              </a:ext>
            </a:extLst>
          </p:cNvPr>
          <p:cNvSpPr/>
          <p:nvPr/>
        </p:nvSpPr>
        <p:spPr>
          <a:xfrm>
            <a:off x="0" y="6509983"/>
            <a:ext cx="9021170" cy="338554"/>
          </a:xfrm>
          <a:prstGeom prst="rect">
            <a:avLst/>
          </a:prstGeom>
        </p:spPr>
        <p:txBody>
          <a:bodyPr wrap="square">
            <a:spAutoFit/>
          </a:bodyPr>
          <a:lstStyle/>
          <a:p>
            <a:r>
              <a:rPr lang="en-US" sz="1600" b="1" dirty="0">
                <a:solidFill>
                  <a:schemeClr val="accent5">
                    <a:lumMod val="50000"/>
                  </a:schemeClr>
                </a:solidFill>
              </a:rPr>
              <a:t>RFA-CA-19-015: Cancer Immunotherapy Research Projects (U01), Part 2. Section I.</a:t>
            </a:r>
          </a:p>
        </p:txBody>
      </p:sp>
      <p:sp>
        <p:nvSpPr>
          <p:cNvPr id="6" name="Slide Number Placeholder 5">
            <a:extLst>
              <a:ext uri="{FF2B5EF4-FFF2-40B4-BE49-F238E27FC236}">
                <a16:creationId xmlns:a16="http://schemas.microsoft.com/office/drawing/2014/main" id="{299E37D2-FA63-440F-A47B-2D41F4299CAE}"/>
              </a:ext>
            </a:extLst>
          </p:cNvPr>
          <p:cNvSpPr>
            <a:spLocks noGrp="1"/>
          </p:cNvSpPr>
          <p:nvPr>
            <p:ph type="sldNum" sz="quarter" idx="12"/>
          </p:nvPr>
        </p:nvSpPr>
        <p:spPr/>
        <p:txBody>
          <a:bodyPr/>
          <a:lstStyle/>
          <a:p>
            <a:fld id="{95906E5B-F7B9-4EE6-9A76-68A79780458D}" type="slidenum">
              <a:rPr lang="en-US" smtClean="0"/>
              <a:t>15</a:t>
            </a:fld>
            <a:endParaRPr lang="en-US"/>
          </a:p>
        </p:txBody>
      </p:sp>
    </p:spTree>
    <p:extLst>
      <p:ext uri="{BB962C8B-B14F-4D97-AF65-F5344CB8AC3E}">
        <p14:creationId xmlns:p14="http://schemas.microsoft.com/office/powerpoint/2010/main" val="4130159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2530-3D75-4C7B-9E7E-56C6BEB7F123}"/>
              </a:ext>
            </a:extLst>
          </p:cNvPr>
          <p:cNvSpPr>
            <a:spLocks noGrp="1"/>
          </p:cNvSpPr>
          <p:nvPr>
            <p:ph type="title"/>
          </p:nvPr>
        </p:nvSpPr>
        <p:spPr>
          <a:xfrm>
            <a:off x="0" y="0"/>
            <a:ext cx="12192000" cy="1351128"/>
          </a:xfrm>
          <a:solidFill>
            <a:schemeClr val="accent5">
              <a:lumMod val="50000"/>
            </a:schemeClr>
          </a:solidFill>
        </p:spPr>
        <p:txBody>
          <a:bodyPr>
            <a:normAutofit/>
          </a:bodyPr>
          <a:lstStyle/>
          <a:p>
            <a:pPr algn="ctr"/>
            <a:r>
              <a:rPr lang="en-US" sz="3200" b="1" dirty="0">
                <a:solidFill>
                  <a:schemeClr val="bg1"/>
                </a:solidFill>
              </a:rPr>
              <a:t>Cancer Immunotherapy Research Projects (U01):                                              Budget, Mechanism and Eligibility</a:t>
            </a:r>
            <a:endParaRPr lang="en-US" sz="3200" dirty="0"/>
          </a:p>
        </p:txBody>
      </p:sp>
      <p:sp>
        <p:nvSpPr>
          <p:cNvPr id="3" name="Content Placeholder 2">
            <a:extLst>
              <a:ext uri="{FF2B5EF4-FFF2-40B4-BE49-F238E27FC236}">
                <a16:creationId xmlns:a16="http://schemas.microsoft.com/office/drawing/2014/main" id="{4F3E936E-6BF9-49F5-BDE1-132423BA8691}"/>
              </a:ext>
            </a:extLst>
          </p:cNvPr>
          <p:cNvSpPr>
            <a:spLocks noGrp="1"/>
          </p:cNvSpPr>
          <p:nvPr>
            <p:ph idx="1"/>
          </p:nvPr>
        </p:nvSpPr>
        <p:spPr>
          <a:xfrm>
            <a:off x="313899" y="1501254"/>
            <a:ext cx="11627891" cy="4763068"/>
          </a:xfrm>
        </p:spPr>
        <p:txBody>
          <a:bodyPr>
            <a:normAutofit fontScale="70000" lnSpcReduction="20000"/>
          </a:bodyPr>
          <a:lstStyle/>
          <a:p>
            <a:pPr marL="0" indent="0" algn="ctr">
              <a:buNone/>
            </a:pPr>
            <a:r>
              <a:rPr lang="en-US" sz="4000" b="1" dirty="0"/>
              <a:t>Budget, Mechanism, and Eligibility</a:t>
            </a:r>
          </a:p>
          <a:p>
            <a:endParaRPr lang="en-US" b="1" dirty="0"/>
          </a:p>
          <a:p>
            <a:pPr marL="914400" indent="-396875">
              <a:spcAft>
                <a:spcPts val="1600"/>
              </a:spcAft>
              <a:buFont typeface="Courier New" panose="02070309020205020404" pitchFamily="49" charset="0"/>
              <a:buChar char="o"/>
            </a:pPr>
            <a:r>
              <a:rPr lang="en-US" sz="3100" b="1" dirty="0">
                <a:cs typeface="ＭＳ Ｐゴシック" charset="0"/>
              </a:rPr>
              <a:t>Direct Costs:  </a:t>
            </a:r>
            <a:r>
              <a:rPr lang="en-US" sz="3100" dirty="0">
                <a:cs typeface="ＭＳ Ｐゴシック" charset="0"/>
              </a:rPr>
              <a:t>Application budgets are limited to </a:t>
            </a:r>
            <a:r>
              <a:rPr lang="en-US" sz="3100" b="1" u="sng" dirty="0">
                <a:cs typeface="ＭＳ Ｐゴシック" charset="0"/>
              </a:rPr>
              <a:t>$500,000 in Direct Costs per year</a:t>
            </a:r>
            <a:r>
              <a:rPr lang="en-US" sz="3100" dirty="0">
                <a:cs typeface="ＭＳ Ｐゴシック" charset="0"/>
              </a:rPr>
              <a:t>.</a:t>
            </a:r>
          </a:p>
          <a:p>
            <a:pPr marL="914400" indent="-396875">
              <a:spcAft>
                <a:spcPts val="1600"/>
              </a:spcAft>
              <a:buFont typeface="Courier New" panose="02070309020205020404" pitchFamily="49" charset="0"/>
              <a:buChar char="o"/>
            </a:pPr>
            <a:r>
              <a:rPr lang="en-US" sz="3100" b="1" dirty="0">
                <a:cs typeface="ＭＳ Ｐゴシック" charset="0"/>
              </a:rPr>
              <a:t>Anticipated # of Awards: </a:t>
            </a:r>
            <a:r>
              <a:rPr lang="en-US" sz="3100" dirty="0">
                <a:cs typeface="ＭＳ Ｐゴシック" charset="0"/>
              </a:rPr>
              <a:t> The NCI intends to </a:t>
            </a:r>
            <a:r>
              <a:rPr lang="en-US" sz="3100" dirty="0"/>
              <a:t>fund </a:t>
            </a:r>
            <a:r>
              <a:rPr lang="en-US" sz="3100" u="sng" dirty="0"/>
              <a:t>8-9 awards</a:t>
            </a:r>
            <a:r>
              <a:rPr lang="en-US" sz="3100" dirty="0"/>
              <a:t>.</a:t>
            </a:r>
            <a:endParaRPr lang="en-US" sz="3100" dirty="0">
              <a:cs typeface="ＭＳ Ｐゴシック" charset="0"/>
            </a:endParaRPr>
          </a:p>
          <a:p>
            <a:pPr marL="914400" indent="-396875">
              <a:spcAft>
                <a:spcPts val="1600"/>
              </a:spcAft>
              <a:buFont typeface="Courier New" panose="02070309020205020404" pitchFamily="49" charset="0"/>
              <a:buChar char="o"/>
            </a:pPr>
            <a:r>
              <a:rPr lang="en-US" sz="3100" b="1" dirty="0"/>
              <a:t>Project Period: </a:t>
            </a:r>
            <a:r>
              <a:rPr lang="en-US" sz="3100" dirty="0"/>
              <a:t>A project period of 5 years must be requested.</a:t>
            </a:r>
          </a:p>
          <a:p>
            <a:pPr marL="914400" indent="-396875">
              <a:spcAft>
                <a:spcPts val="1600"/>
              </a:spcAft>
              <a:buFont typeface="Courier New" panose="02070309020205020404" pitchFamily="49" charset="0"/>
              <a:buChar char="o"/>
            </a:pPr>
            <a:r>
              <a:rPr lang="en-US" sz="3100" b="1" dirty="0">
                <a:cs typeface="ＭＳ Ｐゴシック" charset="0"/>
              </a:rPr>
              <a:t>Mechanism:</a:t>
            </a:r>
            <a:r>
              <a:rPr lang="en-US" sz="3100" dirty="0">
                <a:cs typeface="ＭＳ Ｐゴシック" charset="0"/>
              </a:rPr>
              <a:t> A </a:t>
            </a:r>
            <a:r>
              <a:rPr lang="en-US" sz="3100" b="1" u="sng" dirty="0">
                <a:cs typeface="ＭＳ Ｐゴシック" charset="0"/>
              </a:rPr>
              <a:t>U01</a:t>
            </a:r>
            <a:r>
              <a:rPr lang="en-US" sz="3100" dirty="0">
                <a:cs typeface="ＭＳ Ｐゴシック" charset="0"/>
              </a:rPr>
              <a:t> Research Project - Cooperative Agreement</a:t>
            </a:r>
            <a:r>
              <a:rPr lang="en-US" sz="3100" dirty="0"/>
              <a:t>.</a:t>
            </a:r>
          </a:p>
          <a:p>
            <a:pPr marL="914400" indent="-396875">
              <a:spcAft>
                <a:spcPts val="1600"/>
              </a:spcAft>
              <a:buFont typeface="Courier New" panose="02070309020205020404" pitchFamily="49" charset="0"/>
              <a:buChar char="o"/>
            </a:pPr>
            <a:r>
              <a:rPr lang="en-US" sz="3100" b="1" dirty="0">
                <a:cs typeface="ＭＳ Ｐゴシック" charset="0"/>
              </a:rPr>
              <a:t>Eligibility:</a:t>
            </a:r>
            <a:r>
              <a:rPr lang="en-US" sz="3100" dirty="0">
                <a:cs typeface="ＭＳ Ｐゴシック" charset="0"/>
              </a:rPr>
              <a:t> Foreign Institutions </a:t>
            </a:r>
            <a:r>
              <a:rPr lang="en-US" sz="3100" b="1" u="sng" dirty="0">
                <a:cs typeface="ＭＳ Ｐゴシック" charset="0"/>
              </a:rPr>
              <a:t>are not </a:t>
            </a:r>
            <a:r>
              <a:rPr lang="en-US" sz="3100" dirty="0">
                <a:cs typeface="ＭＳ Ｐゴシック" charset="0"/>
              </a:rPr>
              <a:t>eligible to apply; foreign components </a:t>
            </a:r>
            <a:r>
              <a:rPr lang="en-US" sz="3100" b="1" u="sng" dirty="0">
                <a:cs typeface="ＭＳ Ｐゴシック" charset="0"/>
              </a:rPr>
              <a:t>are</a:t>
            </a:r>
            <a:r>
              <a:rPr lang="en-US" sz="3100" dirty="0">
                <a:cs typeface="ＭＳ Ｐゴシック" charset="0"/>
              </a:rPr>
              <a:t> allowed.</a:t>
            </a:r>
          </a:p>
          <a:p>
            <a:pPr marL="914400" indent="-396875">
              <a:spcAft>
                <a:spcPts val="1600"/>
              </a:spcAft>
              <a:buFont typeface="Courier New" panose="02070309020205020404" pitchFamily="49" charset="0"/>
              <a:buChar char="o"/>
            </a:pPr>
            <a:r>
              <a:rPr lang="en-US" sz="3100" dirty="0">
                <a:cs typeface="ＭＳ Ｐゴシック" charset="0"/>
              </a:rPr>
              <a:t>All applications must  be received by </a:t>
            </a:r>
            <a:r>
              <a:rPr lang="en-US" sz="3100" b="1" dirty="0">
                <a:cs typeface="ＭＳ Ｐゴシック" charset="0"/>
              </a:rPr>
              <a:t>Feb. 8, 2019 </a:t>
            </a:r>
            <a:r>
              <a:rPr lang="en-US" sz="3100" dirty="0">
                <a:cs typeface="ＭＳ Ｐゴシック" charset="0"/>
              </a:rPr>
              <a:t>–</a:t>
            </a:r>
            <a:r>
              <a:rPr lang="en-US" sz="3100" b="1" dirty="0">
                <a:cs typeface="ＭＳ Ｐゴシック" charset="0"/>
              </a:rPr>
              <a:t>No Late applications will be accepted.</a:t>
            </a:r>
            <a:endParaRPr lang="en-US" sz="3100" b="1" dirty="0"/>
          </a:p>
          <a:p>
            <a:pPr marL="0" indent="0">
              <a:buNone/>
            </a:pPr>
            <a:endParaRPr lang="en-US" dirty="0"/>
          </a:p>
        </p:txBody>
      </p:sp>
      <p:sp>
        <p:nvSpPr>
          <p:cNvPr id="4" name="Rectangle 3">
            <a:extLst>
              <a:ext uri="{FF2B5EF4-FFF2-40B4-BE49-F238E27FC236}">
                <a16:creationId xmlns:a16="http://schemas.microsoft.com/office/drawing/2014/main" id="{6E556C3F-16BD-45E9-8A92-49E19D470723}"/>
              </a:ext>
            </a:extLst>
          </p:cNvPr>
          <p:cNvSpPr/>
          <p:nvPr/>
        </p:nvSpPr>
        <p:spPr>
          <a:xfrm>
            <a:off x="0" y="6414448"/>
            <a:ext cx="7077075" cy="338554"/>
          </a:xfrm>
          <a:prstGeom prst="rect">
            <a:avLst/>
          </a:prstGeom>
        </p:spPr>
        <p:txBody>
          <a:bodyPr wrap="square">
            <a:spAutoFit/>
          </a:bodyPr>
          <a:lstStyle/>
          <a:p>
            <a:r>
              <a:rPr lang="en-US" sz="1600" b="1" dirty="0">
                <a:solidFill>
                  <a:schemeClr val="accent5">
                    <a:lumMod val="50000"/>
                  </a:schemeClr>
                </a:solidFill>
              </a:rPr>
              <a:t>RFA-CA-19-015: Cancer Immunotherapy Research Projects (U01)</a:t>
            </a:r>
          </a:p>
        </p:txBody>
      </p:sp>
      <p:sp>
        <p:nvSpPr>
          <p:cNvPr id="5" name="Slide Number Placeholder 4">
            <a:extLst>
              <a:ext uri="{FF2B5EF4-FFF2-40B4-BE49-F238E27FC236}">
                <a16:creationId xmlns:a16="http://schemas.microsoft.com/office/drawing/2014/main" id="{DA5C237B-4572-4A41-9423-10D17BFDE98B}"/>
              </a:ext>
            </a:extLst>
          </p:cNvPr>
          <p:cNvSpPr>
            <a:spLocks noGrp="1"/>
          </p:cNvSpPr>
          <p:nvPr>
            <p:ph type="sldNum" sz="quarter" idx="12"/>
          </p:nvPr>
        </p:nvSpPr>
        <p:spPr/>
        <p:txBody>
          <a:bodyPr/>
          <a:lstStyle/>
          <a:p>
            <a:fld id="{95906E5B-F7B9-4EE6-9A76-68A79780458D}" type="slidenum">
              <a:rPr lang="en-US" smtClean="0"/>
              <a:t>16</a:t>
            </a:fld>
            <a:endParaRPr lang="en-US"/>
          </a:p>
        </p:txBody>
      </p:sp>
    </p:spTree>
    <p:extLst>
      <p:ext uri="{BB962C8B-B14F-4D97-AF65-F5344CB8AC3E}">
        <p14:creationId xmlns:p14="http://schemas.microsoft.com/office/powerpoint/2010/main" val="2284499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DE0D-85CA-4062-A684-8FA7101F60B4}"/>
              </a:ext>
            </a:extLst>
          </p:cNvPr>
          <p:cNvSpPr>
            <a:spLocks noGrp="1"/>
          </p:cNvSpPr>
          <p:nvPr>
            <p:ph type="title"/>
          </p:nvPr>
        </p:nvSpPr>
        <p:spPr>
          <a:xfrm>
            <a:off x="0" y="0"/>
            <a:ext cx="12192000" cy="1433015"/>
          </a:xfrm>
          <a:solidFill>
            <a:schemeClr val="accent5">
              <a:lumMod val="50000"/>
            </a:schemeClr>
          </a:solidFill>
        </p:spPr>
        <p:txBody>
          <a:bodyPr>
            <a:normAutofit/>
          </a:bodyPr>
          <a:lstStyle/>
          <a:p>
            <a:pPr algn="ctr"/>
            <a:r>
              <a:rPr lang="en-US" sz="3200" b="1" dirty="0">
                <a:solidFill>
                  <a:schemeClr val="bg1"/>
                </a:solidFill>
              </a:rPr>
              <a:t>Cancer Immunotherapy Research Projects (U01): Revised Applications</a:t>
            </a:r>
            <a:endParaRPr lang="en-US" sz="3200" dirty="0"/>
          </a:p>
        </p:txBody>
      </p:sp>
      <p:sp>
        <p:nvSpPr>
          <p:cNvPr id="3" name="Content Placeholder 2">
            <a:extLst>
              <a:ext uri="{FF2B5EF4-FFF2-40B4-BE49-F238E27FC236}">
                <a16:creationId xmlns:a16="http://schemas.microsoft.com/office/drawing/2014/main" id="{26D1610E-E7C7-4838-89A8-0D2E8739A246}"/>
              </a:ext>
            </a:extLst>
          </p:cNvPr>
          <p:cNvSpPr>
            <a:spLocks noGrp="1"/>
          </p:cNvSpPr>
          <p:nvPr>
            <p:ph idx="1"/>
          </p:nvPr>
        </p:nvSpPr>
        <p:spPr/>
        <p:txBody>
          <a:bodyPr/>
          <a:lstStyle/>
          <a:p>
            <a:r>
              <a:rPr lang="en-US" sz="2400" dirty="0"/>
              <a:t>Revised applications previously submitted in response to RFA-CA-17-045 are permitted/encouraged</a:t>
            </a:r>
          </a:p>
          <a:p>
            <a:endParaRPr lang="en-US" sz="2400" dirty="0"/>
          </a:p>
          <a:p>
            <a:r>
              <a:rPr lang="en-US" sz="2400" dirty="0"/>
              <a:t>Revised applications can include a one page introduction to address previous critiques</a:t>
            </a:r>
          </a:p>
          <a:p>
            <a:endParaRPr lang="en-US" sz="2400" dirty="0"/>
          </a:p>
          <a:p>
            <a:r>
              <a:rPr lang="en-US" sz="2400" dirty="0"/>
              <a:t>Revised applications must be submitted by the February 8, 2019 application deadline- </a:t>
            </a:r>
            <a:r>
              <a:rPr lang="en-US" sz="2400" u="sng" dirty="0"/>
              <a:t>no late applications will be accepted</a:t>
            </a:r>
          </a:p>
          <a:p>
            <a:endParaRPr lang="en-US" dirty="0"/>
          </a:p>
        </p:txBody>
      </p:sp>
      <p:sp>
        <p:nvSpPr>
          <p:cNvPr id="4" name="Rectangle 3">
            <a:extLst>
              <a:ext uri="{FF2B5EF4-FFF2-40B4-BE49-F238E27FC236}">
                <a16:creationId xmlns:a16="http://schemas.microsoft.com/office/drawing/2014/main" id="{71CBC85E-4914-49EA-B117-3765B82D0D04}"/>
              </a:ext>
            </a:extLst>
          </p:cNvPr>
          <p:cNvSpPr/>
          <p:nvPr/>
        </p:nvSpPr>
        <p:spPr>
          <a:xfrm>
            <a:off x="0" y="6384907"/>
            <a:ext cx="7077075" cy="338554"/>
          </a:xfrm>
          <a:prstGeom prst="rect">
            <a:avLst/>
          </a:prstGeom>
        </p:spPr>
        <p:txBody>
          <a:bodyPr wrap="square">
            <a:spAutoFit/>
          </a:bodyPr>
          <a:lstStyle/>
          <a:p>
            <a:r>
              <a:rPr lang="en-US" sz="1600" b="1" dirty="0">
                <a:solidFill>
                  <a:schemeClr val="accent5">
                    <a:lumMod val="50000"/>
                  </a:schemeClr>
                </a:solidFill>
              </a:rPr>
              <a:t>RFA-CA-19-015: Cancer Immunotherapy Research Projects (U01)</a:t>
            </a:r>
          </a:p>
        </p:txBody>
      </p:sp>
      <p:sp>
        <p:nvSpPr>
          <p:cNvPr id="5" name="Slide Number Placeholder 4">
            <a:extLst>
              <a:ext uri="{FF2B5EF4-FFF2-40B4-BE49-F238E27FC236}">
                <a16:creationId xmlns:a16="http://schemas.microsoft.com/office/drawing/2014/main" id="{477EAAB7-8BA5-4F80-8598-B7838D179E91}"/>
              </a:ext>
            </a:extLst>
          </p:cNvPr>
          <p:cNvSpPr>
            <a:spLocks noGrp="1"/>
          </p:cNvSpPr>
          <p:nvPr>
            <p:ph type="sldNum" sz="quarter" idx="12"/>
          </p:nvPr>
        </p:nvSpPr>
        <p:spPr/>
        <p:txBody>
          <a:bodyPr/>
          <a:lstStyle/>
          <a:p>
            <a:fld id="{95906E5B-F7B9-4EE6-9A76-68A79780458D}" type="slidenum">
              <a:rPr lang="en-US" smtClean="0"/>
              <a:t>17</a:t>
            </a:fld>
            <a:endParaRPr lang="en-US"/>
          </a:p>
        </p:txBody>
      </p:sp>
    </p:spTree>
    <p:extLst>
      <p:ext uri="{BB962C8B-B14F-4D97-AF65-F5344CB8AC3E}">
        <p14:creationId xmlns:p14="http://schemas.microsoft.com/office/powerpoint/2010/main" val="700410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C9A9-6A16-4251-9382-7082E68FAC3F}"/>
              </a:ext>
            </a:extLst>
          </p:cNvPr>
          <p:cNvSpPr>
            <a:spLocks noGrp="1"/>
          </p:cNvSpPr>
          <p:nvPr>
            <p:ph type="title"/>
          </p:nvPr>
        </p:nvSpPr>
        <p:spPr>
          <a:xfrm>
            <a:off x="0" y="0"/>
            <a:ext cx="12192000" cy="1392072"/>
          </a:xfrm>
          <a:solidFill>
            <a:schemeClr val="accent5">
              <a:lumMod val="50000"/>
            </a:schemeClr>
          </a:solidFill>
        </p:spPr>
        <p:txBody>
          <a:bodyPr>
            <a:normAutofit/>
          </a:bodyPr>
          <a:lstStyle/>
          <a:p>
            <a:pPr algn="ctr"/>
            <a:r>
              <a:rPr lang="en-US" sz="3200" b="1" dirty="0">
                <a:solidFill>
                  <a:schemeClr val="bg1"/>
                </a:solidFill>
              </a:rPr>
              <a:t>Cancer Immunotherapy Research Projects (U01): Scientific Review</a:t>
            </a:r>
            <a:endParaRPr lang="en-US" sz="3200" dirty="0"/>
          </a:p>
        </p:txBody>
      </p:sp>
      <p:sp>
        <p:nvSpPr>
          <p:cNvPr id="3" name="Content Placeholder 2">
            <a:extLst>
              <a:ext uri="{FF2B5EF4-FFF2-40B4-BE49-F238E27FC236}">
                <a16:creationId xmlns:a16="http://schemas.microsoft.com/office/drawing/2014/main" id="{F924AC77-4C24-476F-B9EF-F9257C404E46}"/>
              </a:ext>
            </a:extLst>
          </p:cNvPr>
          <p:cNvSpPr>
            <a:spLocks noGrp="1"/>
          </p:cNvSpPr>
          <p:nvPr>
            <p:ph idx="1"/>
          </p:nvPr>
        </p:nvSpPr>
        <p:spPr>
          <a:xfrm>
            <a:off x="721625" y="1392072"/>
            <a:ext cx="10748749" cy="5022376"/>
          </a:xfrm>
        </p:spPr>
        <p:txBody>
          <a:bodyPr>
            <a:normAutofit/>
          </a:bodyPr>
          <a:lstStyle/>
          <a:p>
            <a:pPr marL="0" indent="0" algn="ctr">
              <a:buNone/>
            </a:pPr>
            <a:r>
              <a:rPr lang="en-US" b="1" dirty="0"/>
              <a:t>Scientific Review</a:t>
            </a:r>
          </a:p>
          <a:p>
            <a:pPr marL="0" indent="0" algn="ctr">
              <a:buClr>
                <a:srgbClr val="2A5DA5"/>
              </a:buClr>
              <a:buNone/>
            </a:pPr>
            <a:r>
              <a:rPr lang="x-none" sz="1800" b="1" dirty="0">
                <a:ea typeface="Comic Sans MS" charset="0"/>
                <a:cs typeface="Comic Sans MS" charset="0"/>
              </a:rPr>
              <a:t>Scored Review Criteria</a:t>
            </a:r>
            <a:r>
              <a:rPr lang="en-US" sz="1800" b="1" dirty="0">
                <a:ea typeface="Comic Sans MS" charset="0"/>
                <a:cs typeface="Comic Sans MS" charset="0"/>
              </a:rPr>
              <a:t>: </a:t>
            </a:r>
            <a:r>
              <a:rPr lang="x-none" sz="1800" b="1" dirty="0">
                <a:ea typeface="Comic Sans MS" charset="0"/>
                <a:cs typeface="Comic Sans MS" charset="0"/>
              </a:rPr>
              <a:t>Significance</a:t>
            </a:r>
            <a:r>
              <a:rPr lang="en-US" sz="1800" b="1" dirty="0">
                <a:ea typeface="Comic Sans MS" charset="0"/>
                <a:cs typeface="Comic Sans MS" charset="0"/>
              </a:rPr>
              <a:t>, </a:t>
            </a:r>
            <a:r>
              <a:rPr lang="x-none" sz="1800" b="1" dirty="0">
                <a:ea typeface="Comic Sans MS" charset="0"/>
                <a:cs typeface="Comic Sans MS" charset="0"/>
              </a:rPr>
              <a:t>Investigator(s)</a:t>
            </a:r>
            <a:r>
              <a:rPr lang="en-US" sz="1800" b="1" dirty="0">
                <a:ea typeface="Comic Sans MS" charset="0"/>
                <a:cs typeface="Comic Sans MS" charset="0"/>
              </a:rPr>
              <a:t>, </a:t>
            </a:r>
            <a:r>
              <a:rPr lang="x-none" sz="1800" b="1" dirty="0">
                <a:ea typeface="Comic Sans MS" charset="0"/>
                <a:cs typeface="Comic Sans MS" charset="0"/>
              </a:rPr>
              <a:t>Innovation</a:t>
            </a:r>
            <a:r>
              <a:rPr lang="en-US" sz="1800" b="1" dirty="0">
                <a:ea typeface="Comic Sans MS" charset="0"/>
                <a:cs typeface="Comic Sans MS" charset="0"/>
              </a:rPr>
              <a:t>, </a:t>
            </a:r>
            <a:r>
              <a:rPr lang="x-none" sz="1800" b="1" dirty="0">
                <a:ea typeface="Comic Sans MS" charset="0"/>
                <a:cs typeface="Comic Sans MS" charset="0"/>
              </a:rPr>
              <a:t>Approach</a:t>
            </a:r>
            <a:r>
              <a:rPr lang="en-US" sz="1800" b="1" dirty="0">
                <a:ea typeface="Comic Sans MS" charset="0"/>
                <a:cs typeface="Comic Sans MS" charset="0"/>
              </a:rPr>
              <a:t>, Environment</a:t>
            </a:r>
          </a:p>
          <a:p>
            <a:pPr algn="ctr">
              <a:buClr>
                <a:srgbClr val="2A5DA5"/>
              </a:buClr>
            </a:pPr>
            <a:endParaRPr lang="en-US" sz="1800" b="1" dirty="0">
              <a:ea typeface="Comic Sans MS" charset="0"/>
              <a:cs typeface="Comic Sans MS" charset="0"/>
            </a:endParaRPr>
          </a:p>
          <a:p>
            <a:pPr marL="0" indent="0">
              <a:buClr>
                <a:srgbClr val="2A5DA5"/>
              </a:buClr>
              <a:buNone/>
            </a:pPr>
            <a:r>
              <a:rPr lang="en-US" sz="1800" b="1" dirty="0">
                <a:ea typeface="Comic Sans MS" charset="0"/>
                <a:cs typeface="Comic Sans MS" charset="0"/>
              </a:rPr>
              <a:t>Specific review elements for this FOA include:</a:t>
            </a:r>
            <a:endParaRPr lang="en-US" sz="1050" b="1" dirty="0">
              <a:ea typeface="Comic Sans MS" charset="0"/>
              <a:cs typeface="Comic Sans MS" charset="0"/>
            </a:endParaRPr>
          </a:p>
          <a:p>
            <a:pPr marL="285750" indent="-285750">
              <a:buFont typeface="Courier New" panose="02070309020205020404" pitchFamily="49" charset="0"/>
              <a:buChar char="o"/>
            </a:pPr>
            <a:r>
              <a:rPr lang="en-US" sz="1900" dirty="0">
                <a:ea typeface="Comic Sans MS" charset="0"/>
                <a:cs typeface="Comic Sans MS" charset="0"/>
              </a:rPr>
              <a:t>Does the application propose innovative plans for leveraging expertise and resources, integrating clinically-relevant information, and utilizing relevant pre-clinical models that can accelerate translation of basic discoveries to improved clinical application of immunotherapeutic approaches?</a:t>
            </a:r>
          </a:p>
          <a:p>
            <a:pPr marL="285750" indent="-285750">
              <a:buFont typeface="Courier New" panose="02070309020205020404" pitchFamily="49" charset="0"/>
              <a:buChar char="o"/>
            </a:pPr>
            <a:r>
              <a:rPr lang="en-US" sz="1900" dirty="0"/>
              <a:t>How well do the proposed studies have potential to reduce cancer burden in diverse populations, including minority and underserved populations?</a:t>
            </a:r>
          </a:p>
          <a:p>
            <a:pPr marL="285750" indent="-285750">
              <a:buFont typeface="Courier New" panose="02070309020205020404" pitchFamily="49" charset="0"/>
              <a:buChar char="o"/>
            </a:pPr>
            <a:r>
              <a:rPr lang="en-US" sz="1900" dirty="0"/>
              <a:t>Are proposed studies appropriately powered, controlled, randomized, and blinded?</a:t>
            </a:r>
          </a:p>
          <a:p>
            <a:pPr marL="285750" indent="-285750">
              <a:buFont typeface="Courier New" panose="02070309020205020404" pitchFamily="49" charset="0"/>
              <a:buChar char="o"/>
            </a:pPr>
            <a:r>
              <a:rPr lang="en-US" sz="1900" dirty="0"/>
              <a:t>Which project resources could be </a:t>
            </a:r>
            <a:r>
              <a:rPr lang="en-US" sz="1900" i="1" u="sng" dirty="0"/>
              <a:t>potentially</a:t>
            </a:r>
            <a:r>
              <a:rPr lang="en-US" sz="1900" dirty="0"/>
              <a:t> shared with the Cancer Immunotherapy Consortium, the IOTN and the broader scientific community?</a:t>
            </a:r>
          </a:p>
          <a:p>
            <a:pPr marL="285750" indent="-285750">
              <a:buFont typeface="Courier New" panose="02070309020205020404" pitchFamily="49" charset="0"/>
              <a:buChar char="o"/>
            </a:pPr>
            <a:r>
              <a:rPr lang="en-US" sz="1900" dirty="0"/>
              <a:t>Does the application address the </a:t>
            </a:r>
            <a:r>
              <a:rPr lang="en-US" sz="1900" u="sng" dirty="0">
                <a:ea typeface="Comic Sans MS" charset="0"/>
                <a:cs typeface="Comic Sans MS" charset="0"/>
                <a:hlinkClick r:id="rId2"/>
              </a:rPr>
              <a:t>NCI Cancer Moonshot℠ Public Access and Data Sharing Policy</a:t>
            </a:r>
            <a:r>
              <a:rPr lang="en-US" sz="1900" dirty="0"/>
              <a:t>?</a:t>
            </a:r>
            <a:endParaRPr lang="en-US" sz="1900" dirty="0">
              <a:ea typeface="Comic Sans MS" charset="0"/>
              <a:cs typeface="Comic Sans MS" charset="0"/>
            </a:endParaRPr>
          </a:p>
          <a:p>
            <a:pPr marL="0" indent="0">
              <a:buNone/>
            </a:pPr>
            <a:endParaRPr lang="en-US" dirty="0"/>
          </a:p>
        </p:txBody>
      </p:sp>
      <p:sp>
        <p:nvSpPr>
          <p:cNvPr id="4" name="Rectangle 3">
            <a:extLst>
              <a:ext uri="{FF2B5EF4-FFF2-40B4-BE49-F238E27FC236}">
                <a16:creationId xmlns:a16="http://schemas.microsoft.com/office/drawing/2014/main" id="{92B5386E-66B5-47F4-812C-192919A0C8FC}"/>
              </a:ext>
            </a:extLst>
          </p:cNvPr>
          <p:cNvSpPr/>
          <p:nvPr/>
        </p:nvSpPr>
        <p:spPr>
          <a:xfrm>
            <a:off x="0" y="6414448"/>
            <a:ext cx="7077075" cy="338554"/>
          </a:xfrm>
          <a:prstGeom prst="rect">
            <a:avLst/>
          </a:prstGeom>
        </p:spPr>
        <p:txBody>
          <a:bodyPr wrap="square">
            <a:spAutoFit/>
          </a:bodyPr>
          <a:lstStyle/>
          <a:p>
            <a:r>
              <a:rPr lang="en-US" sz="1600" b="1" dirty="0">
                <a:solidFill>
                  <a:schemeClr val="accent5">
                    <a:lumMod val="50000"/>
                  </a:schemeClr>
                </a:solidFill>
              </a:rPr>
              <a:t>RFA-CA-19-015: Cancer Immunotherapy Research Projects (U01)</a:t>
            </a:r>
          </a:p>
        </p:txBody>
      </p:sp>
      <p:sp>
        <p:nvSpPr>
          <p:cNvPr id="5" name="Slide Number Placeholder 4">
            <a:extLst>
              <a:ext uri="{FF2B5EF4-FFF2-40B4-BE49-F238E27FC236}">
                <a16:creationId xmlns:a16="http://schemas.microsoft.com/office/drawing/2014/main" id="{F70372EF-8281-4EC6-8F0E-56BC035FD26D}"/>
              </a:ext>
            </a:extLst>
          </p:cNvPr>
          <p:cNvSpPr>
            <a:spLocks noGrp="1"/>
          </p:cNvSpPr>
          <p:nvPr>
            <p:ph type="sldNum" sz="quarter" idx="12"/>
          </p:nvPr>
        </p:nvSpPr>
        <p:spPr/>
        <p:txBody>
          <a:bodyPr/>
          <a:lstStyle/>
          <a:p>
            <a:fld id="{95906E5B-F7B9-4EE6-9A76-68A79780458D}" type="slidenum">
              <a:rPr lang="en-US" smtClean="0"/>
              <a:t>18</a:t>
            </a:fld>
            <a:endParaRPr lang="en-US"/>
          </a:p>
        </p:txBody>
      </p:sp>
    </p:spTree>
    <p:extLst>
      <p:ext uri="{BB962C8B-B14F-4D97-AF65-F5344CB8AC3E}">
        <p14:creationId xmlns:p14="http://schemas.microsoft.com/office/powerpoint/2010/main" val="1801714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5C10-109F-4CDB-B342-C4A9D051EC02}"/>
              </a:ext>
            </a:extLst>
          </p:cNvPr>
          <p:cNvSpPr>
            <a:spLocks noGrp="1"/>
          </p:cNvSpPr>
          <p:nvPr>
            <p:ph type="title"/>
          </p:nvPr>
        </p:nvSpPr>
        <p:spPr>
          <a:xfrm>
            <a:off x="0" y="0"/>
            <a:ext cx="12192000" cy="1509713"/>
          </a:xfrm>
          <a:solidFill>
            <a:schemeClr val="accent5">
              <a:lumMod val="50000"/>
            </a:schemeClr>
          </a:solidFill>
        </p:spPr>
        <p:txBody>
          <a:bodyPr>
            <a:normAutofit/>
          </a:bodyPr>
          <a:lstStyle/>
          <a:p>
            <a:pPr algn="ctr"/>
            <a:r>
              <a:rPr lang="en-US" sz="3200" b="1" dirty="0">
                <a:solidFill>
                  <a:schemeClr val="bg1"/>
                </a:solidFill>
              </a:rPr>
              <a:t>Cancer Immunotherapy Research Projects (U01):                             Scientific/Research Contacts</a:t>
            </a:r>
            <a:endParaRPr lang="en-US" sz="3200" dirty="0"/>
          </a:p>
        </p:txBody>
      </p:sp>
      <p:sp>
        <p:nvSpPr>
          <p:cNvPr id="3" name="Content Placeholder 2">
            <a:extLst>
              <a:ext uri="{FF2B5EF4-FFF2-40B4-BE49-F238E27FC236}">
                <a16:creationId xmlns:a16="http://schemas.microsoft.com/office/drawing/2014/main" id="{AFEC502C-144A-4038-9FF5-9A2FA41CD5BB}"/>
              </a:ext>
            </a:extLst>
          </p:cNvPr>
          <p:cNvSpPr>
            <a:spLocks noGrp="1"/>
          </p:cNvSpPr>
          <p:nvPr>
            <p:ph sz="half" idx="1"/>
          </p:nvPr>
        </p:nvSpPr>
        <p:spPr>
          <a:xfrm>
            <a:off x="838200" y="1825625"/>
            <a:ext cx="3338015" cy="4351338"/>
          </a:xfrm>
        </p:spPr>
        <p:txBody>
          <a:bodyPr>
            <a:normAutofit/>
          </a:bodyPr>
          <a:lstStyle/>
          <a:p>
            <a:pPr marL="0" indent="0">
              <a:buNone/>
            </a:pPr>
            <a:r>
              <a:rPr lang="en-US" sz="1900" b="1" u="sng" dirty="0"/>
              <a:t>Scientific/Research Contacts:</a:t>
            </a:r>
          </a:p>
          <a:p>
            <a:pPr marL="0" indent="0">
              <a:spcBef>
                <a:spcPts val="0"/>
              </a:spcBef>
              <a:buNone/>
            </a:pPr>
            <a:endParaRPr lang="en-US" sz="1800" dirty="0">
              <a:ea typeface="Comic Sans MS" charset="0"/>
              <a:cs typeface="Comic Sans MS" charset="0"/>
            </a:endParaRPr>
          </a:p>
          <a:p>
            <a:pPr marL="0" indent="0">
              <a:spcBef>
                <a:spcPts val="0"/>
              </a:spcBef>
              <a:buNone/>
            </a:pPr>
            <a:r>
              <a:rPr lang="en-US" sz="1600" dirty="0">
                <a:ea typeface="Comic Sans MS" charset="0"/>
                <a:cs typeface="Comic Sans MS" charset="0"/>
              </a:rPr>
              <a:t>Nancy Boudreau, Ph.D. </a:t>
            </a:r>
          </a:p>
          <a:p>
            <a:pPr marL="0" indent="0">
              <a:spcBef>
                <a:spcPts val="0"/>
              </a:spcBef>
              <a:buNone/>
            </a:pPr>
            <a:r>
              <a:rPr lang="en-US" sz="1600" dirty="0">
                <a:ea typeface="Comic Sans MS" charset="0"/>
                <a:cs typeface="Comic Sans MS" charset="0"/>
              </a:rPr>
              <a:t>National Cancer Institute (</a:t>
            </a:r>
            <a:r>
              <a:rPr lang="en-US" sz="1600" b="1" dirty="0">
                <a:ea typeface="Comic Sans MS" charset="0"/>
                <a:cs typeface="Comic Sans MS" charset="0"/>
              </a:rPr>
              <a:t>NCI</a:t>
            </a:r>
            <a:r>
              <a:rPr lang="en-US" sz="1600" dirty="0">
                <a:ea typeface="Comic Sans MS" charset="0"/>
                <a:cs typeface="Comic Sans MS" charset="0"/>
              </a:rPr>
              <a:t>)</a:t>
            </a:r>
          </a:p>
          <a:p>
            <a:pPr marL="0" indent="0">
              <a:spcBef>
                <a:spcPts val="0"/>
              </a:spcBef>
              <a:buNone/>
            </a:pPr>
            <a:r>
              <a:rPr lang="en-US" sz="1600" dirty="0">
                <a:ea typeface="Comic Sans MS" charset="0"/>
                <a:cs typeface="Comic Sans MS" charset="0"/>
              </a:rPr>
              <a:t>Phone: 240-276-6702</a:t>
            </a:r>
          </a:p>
          <a:p>
            <a:pPr marL="0" indent="0">
              <a:spcBef>
                <a:spcPts val="0"/>
              </a:spcBef>
              <a:buNone/>
            </a:pPr>
            <a:r>
              <a:rPr lang="en-US" sz="1600" b="1" dirty="0">
                <a:ea typeface="Comic Sans MS" charset="0"/>
                <a:cs typeface="Comic Sans MS" charset="0"/>
              </a:rPr>
              <a:t>Email:</a:t>
            </a:r>
            <a:r>
              <a:rPr lang="en-US" sz="1600" dirty="0">
                <a:ea typeface="Comic Sans MS" charset="0"/>
                <a:cs typeface="Comic Sans MS" charset="0"/>
              </a:rPr>
              <a:t> </a:t>
            </a:r>
            <a:r>
              <a:rPr lang="en-US" sz="1600" u="sng" dirty="0">
                <a:ea typeface="Comic Sans MS" charset="0"/>
                <a:cs typeface="Comic Sans MS" charset="0"/>
                <a:hlinkClick r:id="rId2"/>
              </a:rPr>
              <a:t>nancy.boudreau@nih.gov</a:t>
            </a:r>
            <a:endParaRPr lang="en-US" sz="1600" u="sng" dirty="0">
              <a:ea typeface="Comic Sans MS" charset="0"/>
              <a:cs typeface="Comic Sans MS" charset="0"/>
            </a:endParaRPr>
          </a:p>
          <a:p>
            <a:pPr marL="0" indent="0">
              <a:spcBef>
                <a:spcPts val="0"/>
              </a:spcBef>
              <a:buNone/>
            </a:pPr>
            <a:endParaRPr lang="en-US" sz="1600" u="sng" dirty="0">
              <a:ea typeface="Comic Sans MS" charset="0"/>
              <a:cs typeface="Comic Sans MS" charset="0"/>
            </a:endParaRPr>
          </a:p>
          <a:p>
            <a:pPr marL="0" indent="0">
              <a:spcBef>
                <a:spcPts val="0"/>
              </a:spcBef>
              <a:buNone/>
            </a:pPr>
            <a:r>
              <a:rPr lang="en-US" sz="1600" dirty="0" err="1">
                <a:ea typeface="Comic Sans MS" charset="0"/>
                <a:cs typeface="Comic Sans MS" charset="0"/>
              </a:rPr>
              <a:t>Minkyung</a:t>
            </a:r>
            <a:r>
              <a:rPr lang="en-US" sz="1600" dirty="0">
                <a:ea typeface="Comic Sans MS" charset="0"/>
                <a:cs typeface="Comic Sans MS" charset="0"/>
              </a:rPr>
              <a:t> Song, Ph.D.</a:t>
            </a:r>
          </a:p>
          <a:p>
            <a:pPr marL="0" indent="0">
              <a:spcBef>
                <a:spcPts val="0"/>
              </a:spcBef>
              <a:buNone/>
            </a:pPr>
            <a:r>
              <a:rPr lang="en-US" sz="1600" dirty="0">
                <a:ea typeface="Comic Sans MS" charset="0"/>
                <a:cs typeface="Comic Sans MS" charset="0"/>
              </a:rPr>
              <a:t>National Cancer Institute (</a:t>
            </a:r>
            <a:r>
              <a:rPr lang="en-US" sz="1600" b="1" dirty="0">
                <a:ea typeface="Comic Sans MS" charset="0"/>
                <a:cs typeface="Comic Sans MS" charset="0"/>
              </a:rPr>
              <a:t>NCI</a:t>
            </a:r>
            <a:r>
              <a:rPr lang="en-US" sz="1600" dirty="0">
                <a:ea typeface="Comic Sans MS" charset="0"/>
                <a:cs typeface="Comic Sans MS" charset="0"/>
              </a:rPr>
              <a:t>)</a:t>
            </a:r>
          </a:p>
          <a:p>
            <a:pPr marL="0" indent="0">
              <a:spcBef>
                <a:spcPts val="0"/>
              </a:spcBef>
              <a:buNone/>
            </a:pPr>
            <a:r>
              <a:rPr lang="en-US" sz="1600" dirty="0">
                <a:ea typeface="Comic Sans MS" charset="0"/>
                <a:cs typeface="Comic Sans MS" charset="0"/>
              </a:rPr>
              <a:t>Phone: 240-276-6139</a:t>
            </a:r>
          </a:p>
          <a:p>
            <a:pPr marL="0" indent="0">
              <a:spcBef>
                <a:spcPts val="0"/>
              </a:spcBef>
              <a:buNone/>
            </a:pPr>
            <a:r>
              <a:rPr lang="en-US" sz="1600" b="1" dirty="0">
                <a:ea typeface="Comic Sans MS" charset="0"/>
                <a:cs typeface="Comic Sans MS" charset="0"/>
              </a:rPr>
              <a:t>Email:</a:t>
            </a:r>
            <a:r>
              <a:rPr lang="en-US" sz="1600" dirty="0">
                <a:ea typeface="Comic Sans MS" charset="0"/>
                <a:cs typeface="Comic Sans MS" charset="0"/>
              </a:rPr>
              <a:t> </a:t>
            </a:r>
            <a:r>
              <a:rPr lang="en-US" sz="1600" dirty="0">
                <a:ea typeface="Comic Sans MS" charset="0"/>
                <a:cs typeface="Comic Sans MS" charset="0"/>
                <a:hlinkClick r:id="rId3"/>
              </a:rPr>
              <a:t>songm@mail.nih.gov</a:t>
            </a:r>
            <a:endParaRPr lang="en-US" sz="1600" dirty="0">
              <a:ea typeface="Comic Sans MS" charset="0"/>
              <a:cs typeface="Comic Sans MS" charset="0"/>
            </a:endParaRPr>
          </a:p>
          <a:p>
            <a:pPr>
              <a:spcBef>
                <a:spcPts val="0"/>
              </a:spcBef>
            </a:pPr>
            <a:endParaRPr lang="en-US" sz="1600" dirty="0">
              <a:ea typeface="Comic Sans MS" charset="0"/>
              <a:cs typeface="Comic Sans MS" charset="0"/>
            </a:endParaRPr>
          </a:p>
          <a:p>
            <a:pPr marL="0" indent="0">
              <a:spcBef>
                <a:spcPts val="0"/>
              </a:spcBef>
              <a:buNone/>
            </a:pPr>
            <a:r>
              <a:rPr lang="en-US" sz="1600" dirty="0">
                <a:ea typeface="Comic Sans MS" charset="0"/>
                <a:cs typeface="Comic Sans MS" charset="0"/>
              </a:rPr>
              <a:t>Jane W. Fountain, Ph.D.</a:t>
            </a:r>
          </a:p>
          <a:p>
            <a:pPr marL="0" indent="0">
              <a:spcBef>
                <a:spcPts val="0"/>
              </a:spcBef>
              <a:buNone/>
            </a:pPr>
            <a:r>
              <a:rPr lang="en-US" sz="1600" dirty="0">
                <a:ea typeface="Comic Sans MS" charset="0"/>
                <a:cs typeface="Comic Sans MS" charset="0"/>
              </a:rPr>
              <a:t>National Institute of Neurological </a:t>
            </a:r>
          </a:p>
          <a:p>
            <a:pPr marL="0" indent="0">
              <a:spcBef>
                <a:spcPts val="0"/>
              </a:spcBef>
              <a:buNone/>
            </a:pPr>
            <a:r>
              <a:rPr lang="en-US" sz="1600" dirty="0">
                <a:ea typeface="Comic Sans MS" charset="0"/>
                <a:cs typeface="Comic Sans MS" charset="0"/>
              </a:rPr>
              <a:t>Disorders and Stroke (</a:t>
            </a:r>
            <a:r>
              <a:rPr lang="en-US" sz="1600" b="1" dirty="0">
                <a:ea typeface="Comic Sans MS" charset="0"/>
                <a:cs typeface="Comic Sans MS" charset="0"/>
              </a:rPr>
              <a:t>NINDS</a:t>
            </a:r>
            <a:r>
              <a:rPr lang="en-US" sz="1600" dirty="0">
                <a:ea typeface="Comic Sans MS" charset="0"/>
                <a:cs typeface="Comic Sans MS" charset="0"/>
              </a:rPr>
              <a:t>)</a:t>
            </a:r>
          </a:p>
          <a:p>
            <a:pPr marL="0" indent="0">
              <a:spcBef>
                <a:spcPts val="0"/>
              </a:spcBef>
              <a:buNone/>
            </a:pPr>
            <a:r>
              <a:rPr lang="en-US" sz="1600" dirty="0">
                <a:ea typeface="Comic Sans MS" charset="0"/>
                <a:cs typeface="Comic Sans MS" charset="0"/>
              </a:rPr>
              <a:t>Phone: 301-496-1431</a:t>
            </a:r>
          </a:p>
          <a:p>
            <a:pPr marL="0" indent="0">
              <a:spcBef>
                <a:spcPts val="0"/>
              </a:spcBef>
              <a:buNone/>
            </a:pPr>
            <a:r>
              <a:rPr lang="en-US" sz="1600" b="1" dirty="0">
                <a:ea typeface="Comic Sans MS" charset="0"/>
                <a:cs typeface="Comic Sans MS" charset="0"/>
              </a:rPr>
              <a:t>Email:</a:t>
            </a:r>
            <a:r>
              <a:rPr lang="en-US" sz="1600" dirty="0">
                <a:ea typeface="Comic Sans MS" charset="0"/>
                <a:cs typeface="Comic Sans MS" charset="0"/>
              </a:rPr>
              <a:t> </a:t>
            </a:r>
            <a:r>
              <a:rPr lang="en-US" sz="1600" u="sng" dirty="0">
                <a:ea typeface="Comic Sans MS" charset="0"/>
                <a:cs typeface="Comic Sans MS" charset="0"/>
                <a:hlinkClick r:id="rId4"/>
              </a:rPr>
              <a:t>fountai@ninds.nih.gov</a:t>
            </a:r>
            <a:endParaRPr lang="en-US" sz="1600" dirty="0">
              <a:ea typeface="Comic Sans MS" charset="0"/>
              <a:cs typeface="Comic Sans MS" charset="0"/>
            </a:endParaRPr>
          </a:p>
          <a:p>
            <a:pPr marL="0" indent="0">
              <a:buNone/>
            </a:pPr>
            <a:endParaRPr lang="en-US" dirty="0"/>
          </a:p>
        </p:txBody>
      </p:sp>
      <p:sp>
        <p:nvSpPr>
          <p:cNvPr id="6" name="Content Placeholder 2">
            <a:extLst>
              <a:ext uri="{FF2B5EF4-FFF2-40B4-BE49-F238E27FC236}">
                <a16:creationId xmlns:a16="http://schemas.microsoft.com/office/drawing/2014/main" id="{E8B65D9A-27D8-43B2-95B7-8EA3A6739D3C}"/>
              </a:ext>
            </a:extLst>
          </p:cNvPr>
          <p:cNvSpPr txBox="1">
            <a:spLocks/>
          </p:cNvSpPr>
          <p:nvPr/>
        </p:nvSpPr>
        <p:spPr>
          <a:xfrm>
            <a:off x="4508310" y="2333767"/>
            <a:ext cx="3338015" cy="38431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1600" dirty="0">
                <a:ea typeface="Comic Sans MS" charset="0"/>
                <a:cs typeface="Comic Sans MS" charset="0"/>
              </a:rPr>
              <a:t>Kimberly A. McAllister, Ph.D.</a:t>
            </a:r>
          </a:p>
          <a:p>
            <a:pPr marL="0" indent="0">
              <a:spcBef>
                <a:spcPts val="0"/>
              </a:spcBef>
              <a:buNone/>
            </a:pPr>
            <a:r>
              <a:rPr lang="en-US" sz="1600" dirty="0">
                <a:ea typeface="Comic Sans MS" charset="0"/>
                <a:cs typeface="Comic Sans MS" charset="0"/>
              </a:rPr>
              <a:t>National Institute of Environmental </a:t>
            </a:r>
          </a:p>
          <a:p>
            <a:pPr marL="0" indent="0">
              <a:spcBef>
                <a:spcPts val="0"/>
              </a:spcBef>
              <a:buNone/>
            </a:pPr>
            <a:r>
              <a:rPr lang="en-US" sz="1600" dirty="0">
                <a:ea typeface="Comic Sans MS" charset="0"/>
                <a:cs typeface="Comic Sans MS" charset="0"/>
              </a:rPr>
              <a:t>Health Sciences (</a:t>
            </a:r>
            <a:r>
              <a:rPr lang="en-US" sz="1600" b="1" dirty="0">
                <a:ea typeface="Comic Sans MS" charset="0"/>
                <a:cs typeface="Comic Sans MS" charset="0"/>
              </a:rPr>
              <a:t>NIEHS</a:t>
            </a:r>
            <a:r>
              <a:rPr lang="en-US" sz="1600" dirty="0">
                <a:ea typeface="Comic Sans MS" charset="0"/>
                <a:cs typeface="Comic Sans MS" charset="0"/>
              </a:rPr>
              <a:t>)</a:t>
            </a:r>
          </a:p>
          <a:p>
            <a:pPr marL="0" indent="0">
              <a:spcBef>
                <a:spcPts val="0"/>
              </a:spcBef>
              <a:buNone/>
            </a:pPr>
            <a:r>
              <a:rPr lang="en-US" sz="1600" dirty="0">
                <a:ea typeface="Comic Sans MS" charset="0"/>
                <a:cs typeface="Comic Sans MS" charset="0"/>
              </a:rPr>
              <a:t>Phone: 919-541-4528</a:t>
            </a:r>
          </a:p>
          <a:p>
            <a:pPr marL="0" indent="0">
              <a:spcBef>
                <a:spcPts val="0"/>
              </a:spcBef>
              <a:buNone/>
            </a:pPr>
            <a:r>
              <a:rPr lang="en-US" sz="1600" b="1" dirty="0">
                <a:ea typeface="Comic Sans MS" charset="0"/>
                <a:cs typeface="Comic Sans MS" charset="0"/>
              </a:rPr>
              <a:t>Email: </a:t>
            </a:r>
            <a:r>
              <a:rPr lang="en-US" sz="1600" u="sng" dirty="0">
                <a:ea typeface="Comic Sans MS" charset="0"/>
                <a:cs typeface="Comic Sans MS" charset="0"/>
                <a:hlinkClick r:id="rId5"/>
              </a:rPr>
              <a:t>mcallis2@niehs.nih.gov</a:t>
            </a:r>
            <a:endParaRPr lang="en-US" sz="1600" dirty="0">
              <a:ea typeface="Comic Sans MS" charset="0"/>
              <a:cs typeface="Comic Sans MS" charset="0"/>
            </a:endParaRPr>
          </a:p>
          <a:p>
            <a:pPr marL="0" indent="0">
              <a:spcBef>
                <a:spcPts val="0"/>
              </a:spcBef>
              <a:buNone/>
            </a:pPr>
            <a:r>
              <a:rPr lang="en-US" sz="1600" dirty="0">
                <a:ea typeface="Comic Sans MS" charset="0"/>
                <a:cs typeface="Comic Sans MS" charset="0"/>
              </a:rPr>
              <a:t> </a:t>
            </a:r>
          </a:p>
          <a:p>
            <a:pPr marL="0" indent="0">
              <a:spcBef>
                <a:spcPts val="0"/>
              </a:spcBef>
              <a:buNone/>
            </a:pPr>
            <a:r>
              <a:rPr lang="en-US" sz="1600" dirty="0" err="1">
                <a:ea typeface="Comic Sans MS" charset="0"/>
                <a:cs typeface="Comic Sans MS" charset="0"/>
              </a:rPr>
              <a:t>Solita</a:t>
            </a:r>
            <a:r>
              <a:rPr lang="en-US" sz="1600" dirty="0">
                <a:ea typeface="Comic Sans MS" charset="0"/>
                <a:cs typeface="Comic Sans MS" charset="0"/>
              </a:rPr>
              <a:t> </a:t>
            </a:r>
            <a:r>
              <a:rPr lang="en-US" sz="1600" dirty="0" err="1">
                <a:ea typeface="Comic Sans MS" charset="0"/>
                <a:cs typeface="Comic Sans MS" charset="0"/>
              </a:rPr>
              <a:t>Chiayeng</a:t>
            </a:r>
            <a:r>
              <a:rPr lang="en-US" sz="1600" dirty="0">
                <a:ea typeface="Comic Sans MS" charset="0"/>
                <a:cs typeface="Comic Sans MS" charset="0"/>
              </a:rPr>
              <a:t> Wang, Ph.D. </a:t>
            </a:r>
          </a:p>
          <a:p>
            <a:pPr marL="0" indent="0">
              <a:spcBef>
                <a:spcPts val="0"/>
              </a:spcBef>
              <a:buNone/>
            </a:pPr>
            <a:r>
              <a:rPr lang="en-US" sz="1600" dirty="0">
                <a:ea typeface="Comic Sans MS" charset="0"/>
                <a:cs typeface="Comic Sans MS" charset="0"/>
              </a:rPr>
              <a:t>National Institute of Dental and </a:t>
            </a:r>
          </a:p>
          <a:p>
            <a:pPr marL="0" indent="0">
              <a:spcBef>
                <a:spcPts val="0"/>
              </a:spcBef>
              <a:buNone/>
            </a:pPr>
            <a:r>
              <a:rPr lang="en-US" sz="1600" dirty="0">
                <a:ea typeface="Comic Sans MS" charset="0"/>
                <a:cs typeface="Comic Sans MS" charset="0"/>
              </a:rPr>
              <a:t>Craniofacial Research (</a:t>
            </a:r>
            <a:r>
              <a:rPr lang="en-US" sz="1600" b="1" dirty="0">
                <a:ea typeface="Comic Sans MS" charset="0"/>
                <a:cs typeface="Comic Sans MS" charset="0"/>
              </a:rPr>
              <a:t>NIDCR</a:t>
            </a:r>
            <a:r>
              <a:rPr lang="en-US" sz="1600" dirty="0">
                <a:ea typeface="Comic Sans MS" charset="0"/>
                <a:cs typeface="Comic Sans MS" charset="0"/>
              </a:rPr>
              <a:t>)</a:t>
            </a:r>
          </a:p>
          <a:p>
            <a:pPr marL="0" indent="0">
              <a:spcBef>
                <a:spcPts val="0"/>
              </a:spcBef>
              <a:buNone/>
            </a:pPr>
            <a:r>
              <a:rPr lang="en-US" sz="1600" dirty="0">
                <a:ea typeface="Comic Sans MS" charset="0"/>
                <a:cs typeface="Comic Sans MS" charset="0"/>
              </a:rPr>
              <a:t>Phone: 301-827-4647</a:t>
            </a:r>
          </a:p>
          <a:p>
            <a:pPr marL="0" indent="0">
              <a:spcBef>
                <a:spcPts val="0"/>
              </a:spcBef>
              <a:buNone/>
            </a:pPr>
            <a:r>
              <a:rPr lang="en-US" sz="1600" b="1" dirty="0">
                <a:ea typeface="Comic Sans MS" charset="0"/>
                <a:cs typeface="Comic Sans MS" charset="0"/>
              </a:rPr>
              <a:t>Email:</a:t>
            </a:r>
            <a:r>
              <a:rPr lang="en-US" sz="1600" dirty="0">
                <a:ea typeface="Comic Sans MS" charset="0"/>
                <a:cs typeface="Comic Sans MS" charset="0"/>
              </a:rPr>
              <a:t> </a:t>
            </a:r>
            <a:r>
              <a:rPr lang="en-US" sz="1600" u="sng" dirty="0">
                <a:ea typeface="Comic Sans MS" charset="0"/>
                <a:cs typeface="Comic Sans MS" charset="0"/>
                <a:hlinkClick r:id="rId6"/>
              </a:rPr>
              <a:t>chiayeng.wang@nih.gov</a:t>
            </a:r>
            <a:r>
              <a:rPr lang="en-US" sz="1600" dirty="0">
                <a:ea typeface="Comic Sans MS" charset="0"/>
                <a:cs typeface="Comic Sans MS" charset="0"/>
              </a:rPr>
              <a:t> </a:t>
            </a:r>
          </a:p>
          <a:p>
            <a:pPr>
              <a:spcBef>
                <a:spcPts val="0"/>
              </a:spcBef>
            </a:pPr>
            <a:endParaRPr lang="en-US" sz="1600" dirty="0">
              <a:ea typeface="Comic Sans MS" charset="0"/>
              <a:cs typeface="Comic Sans MS" charset="0"/>
            </a:endParaRPr>
          </a:p>
          <a:p>
            <a:pPr marL="0" indent="0">
              <a:spcBef>
                <a:spcPts val="0"/>
              </a:spcBef>
              <a:buNone/>
            </a:pPr>
            <a:r>
              <a:rPr lang="en-US" sz="1600" dirty="0">
                <a:ea typeface="Comic Sans MS" charset="0"/>
                <a:cs typeface="Comic Sans MS" charset="0"/>
              </a:rPr>
              <a:t>Garry J. Murray, Ph.D.</a:t>
            </a:r>
          </a:p>
          <a:p>
            <a:pPr marL="0" indent="0">
              <a:spcBef>
                <a:spcPts val="0"/>
              </a:spcBef>
              <a:buNone/>
            </a:pPr>
            <a:r>
              <a:rPr lang="en-US" sz="1600" dirty="0">
                <a:ea typeface="Comic Sans MS" charset="0"/>
                <a:cs typeface="Comic Sans MS" charset="0"/>
              </a:rPr>
              <a:t>National Institute on Alcohol Abuse and Alcoholism (</a:t>
            </a:r>
            <a:r>
              <a:rPr lang="en-US" sz="1600" b="1" dirty="0">
                <a:ea typeface="Comic Sans MS" charset="0"/>
                <a:cs typeface="Comic Sans MS" charset="0"/>
              </a:rPr>
              <a:t>NIAAA</a:t>
            </a:r>
            <a:r>
              <a:rPr lang="en-US" sz="1600" dirty="0">
                <a:ea typeface="Comic Sans MS" charset="0"/>
                <a:cs typeface="Comic Sans MS" charset="0"/>
              </a:rPr>
              <a:t>)</a:t>
            </a:r>
          </a:p>
          <a:p>
            <a:pPr marL="0" indent="0">
              <a:spcBef>
                <a:spcPts val="0"/>
              </a:spcBef>
              <a:buNone/>
            </a:pPr>
            <a:r>
              <a:rPr lang="en-US" sz="1600" dirty="0">
                <a:ea typeface="Comic Sans MS" charset="0"/>
                <a:cs typeface="Comic Sans MS" charset="0"/>
              </a:rPr>
              <a:t>Phone: 310-443-9940</a:t>
            </a:r>
          </a:p>
          <a:p>
            <a:pPr marL="0" indent="0">
              <a:spcBef>
                <a:spcPts val="0"/>
              </a:spcBef>
              <a:buNone/>
            </a:pPr>
            <a:r>
              <a:rPr lang="en-US" sz="1600" b="1" dirty="0">
                <a:ea typeface="Comic Sans MS" charset="0"/>
                <a:cs typeface="Comic Sans MS" charset="0"/>
              </a:rPr>
              <a:t>Email:</a:t>
            </a:r>
            <a:r>
              <a:rPr lang="en-US" sz="1600" dirty="0">
                <a:ea typeface="Comic Sans MS" charset="0"/>
                <a:cs typeface="Comic Sans MS" charset="0"/>
              </a:rPr>
              <a:t> </a:t>
            </a:r>
            <a:r>
              <a:rPr lang="en-US" sz="1600" dirty="0">
                <a:ea typeface="Comic Sans MS" charset="0"/>
                <a:cs typeface="Comic Sans MS" charset="0"/>
                <a:hlinkClick r:id="rId7"/>
              </a:rPr>
              <a:t>gary.murray@nih.gov</a:t>
            </a:r>
            <a:endParaRPr lang="en-US" sz="1600" dirty="0">
              <a:ea typeface="Comic Sans MS" charset="0"/>
              <a:cs typeface="Comic Sans MS" charset="0"/>
            </a:endParaRPr>
          </a:p>
          <a:p>
            <a:pPr marL="0" indent="0">
              <a:buFont typeface="Arial" panose="020B0604020202020204" pitchFamily="34" charset="0"/>
              <a:buNone/>
            </a:pPr>
            <a:endParaRPr lang="en-US" dirty="0"/>
          </a:p>
        </p:txBody>
      </p:sp>
      <p:sp>
        <p:nvSpPr>
          <p:cNvPr id="5" name="Content Placeholder 2">
            <a:extLst>
              <a:ext uri="{FF2B5EF4-FFF2-40B4-BE49-F238E27FC236}">
                <a16:creationId xmlns:a16="http://schemas.microsoft.com/office/drawing/2014/main" id="{04AB4713-1BE1-4E30-85FF-341E8630D4AB}"/>
              </a:ext>
            </a:extLst>
          </p:cNvPr>
          <p:cNvSpPr txBox="1">
            <a:spLocks/>
          </p:cNvSpPr>
          <p:nvPr/>
        </p:nvSpPr>
        <p:spPr>
          <a:xfrm>
            <a:off x="8178421" y="2333767"/>
            <a:ext cx="3175379" cy="38431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1600" dirty="0">
                <a:ea typeface="Comic Sans MS" charset="0"/>
                <a:cs typeface="Comic Sans MS" charset="0"/>
              </a:rPr>
              <a:t>Katarzyna (Kasia) </a:t>
            </a:r>
            <a:r>
              <a:rPr lang="en-US" sz="1600" dirty="0" err="1">
                <a:ea typeface="Comic Sans MS" charset="0"/>
                <a:cs typeface="Comic Sans MS" charset="0"/>
              </a:rPr>
              <a:t>Bourcier</a:t>
            </a:r>
            <a:r>
              <a:rPr lang="en-US" sz="1600" dirty="0">
                <a:ea typeface="Comic Sans MS" charset="0"/>
                <a:cs typeface="Comic Sans MS" charset="0"/>
              </a:rPr>
              <a:t>, PhD</a:t>
            </a:r>
          </a:p>
          <a:p>
            <a:pPr marL="0" indent="0">
              <a:spcBef>
                <a:spcPts val="0"/>
              </a:spcBef>
              <a:buNone/>
            </a:pPr>
            <a:r>
              <a:rPr lang="en-US" sz="1600" dirty="0">
                <a:ea typeface="Comic Sans MS" charset="0"/>
                <a:cs typeface="Comic Sans MS" charset="0"/>
              </a:rPr>
              <a:t>National Institute of Allergy and Infectious Disease (</a:t>
            </a:r>
            <a:r>
              <a:rPr lang="en-US" sz="1600" b="1" dirty="0">
                <a:ea typeface="Comic Sans MS" charset="0"/>
                <a:cs typeface="Comic Sans MS" charset="0"/>
              </a:rPr>
              <a:t>NIAID</a:t>
            </a:r>
            <a:r>
              <a:rPr lang="en-US" sz="1600" dirty="0">
                <a:ea typeface="Comic Sans MS" charset="0"/>
                <a:cs typeface="Comic Sans MS" charset="0"/>
              </a:rPr>
              <a:t>)</a:t>
            </a:r>
          </a:p>
          <a:p>
            <a:pPr marL="0" indent="0">
              <a:spcBef>
                <a:spcPts val="0"/>
              </a:spcBef>
              <a:buNone/>
            </a:pPr>
            <a:r>
              <a:rPr lang="en-US" sz="1600" dirty="0">
                <a:ea typeface="Comic Sans MS" charset="0"/>
                <a:cs typeface="Comic Sans MS" charset="0"/>
              </a:rPr>
              <a:t>Telephone: 240-627-3482</a:t>
            </a:r>
          </a:p>
          <a:p>
            <a:pPr marL="0" indent="0">
              <a:spcBef>
                <a:spcPts val="0"/>
              </a:spcBef>
              <a:buNone/>
            </a:pPr>
            <a:r>
              <a:rPr lang="en-US" sz="1600" b="1" dirty="0">
                <a:ea typeface="Comic Sans MS" charset="0"/>
                <a:cs typeface="Comic Sans MS" charset="0"/>
              </a:rPr>
              <a:t>Email</a:t>
            </a:r>
            <a:r>
              <a:rPr lang="en-US" sz="1600" dirty="0">
                <a:ea typeface="Comic Sans MS" charset="0"/>
                <a:cs typeface="Comic Sans MS" charset="0"/>
              </a:rPr>
              <a:t>: </a:t>
            </a:r>
            <a:r>
              <a:rPr lang="en-US" sz="1600" dirty="0">
                <a:ea typeface="Comic Sans MS" charset="0"/>
                <a:cs typeface="Comic Sans MS" charset="0"/>
                <a:hlinkClick r:id="rId8"/>
              </a:rPr>
              <a:t>bourcierkd@mail.nih.gov</a:t>
            </a:r>
            <a:r>
              <a:rPr lang="en-US" sz="1600" dirty="0">
                <a:ea typeface="Comic Sans MS" charset="0"/>
                <a:cs typeface="Comic Sans MS" charset="0"/>
              </a:rPr>
              <a:t> </a:t>
            </a:r>
          </a:p>
          <a:p>
            <a:pPr marL="0" indent="0">
              <a:buFont typeface="Arial" panose="020B0604020202020204" pitchFamily="34" charset="0"/>
              <a:buNone/>
            </a:pPr>
            <a:endParaRPr lang="en-US" sz="1600" dirty="0"/>
          </a:p>
        </p:txBody>
      </p:sp>
      <p:sp>
        <p:nvSpPr>
          <p:cNvPr id="7" name="Rectangle 6">
            <a:extLst>
              <a:ext uri="{FF2B5EF4-FFF2-40B4-BE49-F238E27FC236}">
                <a16:creationId xmlns:a16="http://schemas.microsoft.com/office/drawing/2014/main" id="{C70AAEBE-22ED-4A82-A38F-5B620F773387}"/>
              </a:ext>
            </a:extLst>
          </p:cNvPr>
          <p:cNvSpPr/>
          <p:nvPr/>
        </p:nvSpPr>
        <p:spPr>
          <a:xfrm>
            <a:off x="0" y="6492875"/>
            <a:ext cx="7077075" cy="338554"/>
          </a:xfrm>
          <a:prstGeom prst="rect">
            <a:avLst/>
          </a:prstGeom>
        </p:spPr>
        <p:txBody>
          <a:bodyPr wrap="square">
            <a:spAutoFit/>
          </a:bodyPr>
          <a:lstStyle/>
          <a:p>
            <a:r>
              <a:rPr lang="en-US" sz="1600" b="1" dirty="0">
                <a:solidFill>
                  <a:schemeClr val="accent5">
                    <a:lumMod val="50000"/>
                  </a:schemeClr>
                </a:solidFill>
              </a:rPr>
              <a:t>RFA-CA-19-015: Cancer Immunotherapy Research Projects (U01)</a:t>
            </a:r>
          </a:p>
        </p:txBody>
      </p:sp>
      <p:sp>
        <p:nvSpPr>
          <p:cNvPr id="8" name="Slide Number Placeholder 7">
            <a:extLst>
              <a:ext uri="{FF2B5EF4-FFF2-40B4-BE49-F238E27FC236}">
                <a16:creationId xmlns:a16="http://schemas.microsoft.com/office/drawing/2014/main" id="{FED6D649-1152-4BA7-AFB9-5AED0DF02CFF}"/>
              </a:ext>
            </a:extLst>
          </p:cNvPr>
          <p:cNvSpPr>
            <a:spLocks noGrp="1"/>
          </p:cNvSpPr>
          <p:nvPr>
            <p:ph type="sldNum" sz="quarter" idx="12"/>
          </p:nvPr>
        </p:nvSpPr>
        <p:spPr/>
        <p:txBody>
          <a:bodyPr/>
          <a:lstStyle/>
          <a:p>
            <a:fld id="{95906E5B-F7B9-4EE6-9A76-68A79780458D}" type="slidenum">
              <a:rPr lang="en-US" smtClean="0"/>
              <a:t>19</a:t>
            </a:fld>
            <a:endParaRPr lang="en-US"/>
          </a:p>
        </p:txBody>
      </p:sp>
    </p:spTree>
    <p:extLst>
      <p:ext uri="{BB962C8B-B14F-4D97-AF65-F5344CB8AC3E}">
        <p14:creationId xmlns:p14="http://schemas.microsoft.com/office/powerpoint/2010/main" val="3339274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D492A439-BAB7-4712-BE02-9742E35EFECF}"/>
              </a:ext>
            </a:extLst>
          </p:cNvPr>
          <p:cNvSpPr>
            <a:spLocks noGrp="1"/>
          </p:cNvSpPr>
          <p:nvPr>
            <p:ph type="title"/>
          </p:nvPr>
        </p:nvSpPr>
        <p:spPr>
          <a:xfrm>
            <a:off x="0" y="0"/>
            <a:ext cx="12192000" cy="1214651"/>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Blue Ribbon Panel Recommendations</a:t>
            </a:r>
            <a:endParaRPr lang="en-US" sz="3200" dirty="0"/>
          </a:p>
        </p:txBody>
      </p:sp>
      <p:sp>
        <p:nvSpPr>
          <p:cNvPr id="3" name="Content Placeholder 2">
            <a:extLst>
              <a:ext uri="{FF2B5EF4-FFF2-40B4-BE49-F238E27FC236}">
                <a16:creationId xmlns:a16="http://schemas.microsoft.com/office/drawing/2014/main" id="{3959FCE7-84B0-4A7B-AC75-7A9EA917C65D}"/>
              </a:ext>
            </a:extLst>
          </p:cNvPr>
          <p:cNvSpPr>
            <a:spLocks noGrp="1"/>
          </p:cNvSpPr>
          <p:nvPr>
            <p:ph idx="1"/>
          </p:nvPr>
        </p:nvSpPr>
        <p:spPr/>
        <p:txBody>
          <a:bodyPr>
            <a:normAutofit fontScale="92500" lnSpcReduction="10000"/>
          </a:bodyPr>
          <a:lstStyle/>
          <a:p>
            <a:pPr marL="514350" indent="-514350">
              <a:buFont typeface="+mj-lt"/>
              <a:buAutoNum type="alphaUcPeriod"/>
            </a:pPr>
            <a:r>
              <a:rPr lang="en-US" sz="2600" dirty="0"/>
              <a:t>Establish a network for </a:t>
            </a:r>
            <a:r>
              <a:rPr lang="en-US" sz="2600" b="1" dirty="0"/>
              <a:t>direct patient involvement</a:t>
            </a:r>
          </a:p>
          <a:p>
            <a:pPr marL="514350" indent="-514350">
              <a:buFont typeface="+mj-lt"/>
              <a:buAutoNum type="alphaUcPeriod"/>
            </a:pPr>
            <a:r>
              <a:rPr lang="en-US" sz="2600" dirty="0"/>
              <a:t>Create a translational science network devoted to </a:t>
            </a:r>
            <a:r>
              <a:rPr lang="en-US" sz="2600" b="1" dirty="0"/>
              <a:t>immunotherapy</a:t>
            </a:r>
          </a:p>
          <a:p>
            <a:pPr marL="514350" indent="-514350">
              <a:buFont typeface="+mj-lt"/>
              <a:buAutoNum type="alphaUcPeriod"/>
            </a:pPr>
            <a:r>
              <a:rPr lang="en-US" sz="2600" dirty="0"/>
              <a:t>Develop ways to overcome </a:t>
            </a:r>
            <a:r>
              <a:rPr lang="en-US" sz="2600" b="1" dirty="0"/>
              <a:t>resistance to therapy</a:t>
            </a:r>
          </a:p>
          <a:p>
            <a:pPr marL="514350" indent="-514350">
              <a:buFont typeface="+mj-lt"/>
              <a:buAutoNum type="alphaUcPeriod"/>
            </a:pPr>
            <a:r>
              <a:rPr lang="en-US" sz="2600" dirty="0"/>
              <a:t>Build a national cancer </a:t>
            </a:r>
            <a:r>
              <a:rPr lang="en-US" sz="2600" b="1" dirty="0"/>
              <a:t>data ecosystem</a:t>
            </a:r>
          </a:p>
          <a:p>
            <a:pPr marL="514350" indent="-514350">
              <a:buFont typeface="+mj-lt"/>
              <a:buAutoNum type="alphaUcPeriod"/>
            </a:pPr>
            <a:r>
              <a:rPr lang="en-US" sz="2600" dirty="0"/>
              <a:t>Intensify research on the major drivers of </a:t>
            </a:r>
            <a:r>
              <a:rPr lang="en-US" sz="2600" b="1" dirty="0"/>
              <a:t>childhood cancer</a:t>
            </a:r>
          </a:p>
          <a:p>
            <a:pPr marL="514350" indent="-514350">
              <a:buFont typeface="+mj-lt"/>
              <a:buAutoNum type="alphaUcPeriod"/>
            </a:pPr>
            <a:r>
              <a:rPr lang="en-US" sz="2600" dirty="0"/>
              <a:t>Minimize cancer treatment’s debilitating </a:t>
            </a:r>
            <a:r>
              <a:rPr lang="en-US" sz="2600" b="1" dirty="0"/>
              <a:t>side effects</a:t>
            </a:r>
          </a:p>
          <a:p>
            <a:pPr marL="514350" indent="-514350">
              <a:buFont typeface="+mj-lt"/>
              <a:buAutoNum type="alphaUcPeriod"/>
            </a:pPr>
            <a:r>
              <a:rPr lang="en-US" sz="2600" dirty="0"/>
              <a:t>Expand use of proven </a:t>
            </a:r>
            <a:r>
              <a:rPr lang="en-US" sz="2600" b="1" dirty="0"/>
              <a:t>prevention and early detection </a:t>
            </a:r>
            <a:r>
              <a:rPr lang="en-US" sz="2600" dirty="0"/>
              <a:t>strategies</a:t>
            </a:r>
          </a:p>
          <a:p>
            <a:pPr marL="514350" indent="-514350">
              <a:buFont typeface="+mj-lt"/>
              <a:buAutoNum type="alphaUcPeriod"/>
            </a:pPr>
            <a:r>
              <a:rPr lang="en-US" sz="2600" dirty="0"/>
              <a:t>Mine past patient data to predict future </a:t>
            </a:r>
            <a:r>
              <a:rPr lang="en-US" sz="2600" b="1" dirty="0"/>
              <a:t>patient outcomes</a:t>
            </a:r>
          </a:p>
          <a:p>
            <a:pPr marL="514350" indent="-514350">
              <a:buFont typeface="+mj-lt"/>
              <a:buAutoNum type="alphaUcPeriod"/>
            </a:pPr>
            <a:r>
              <a:rPr lang="en-US" sz="2600" dirty="0"/>
              <a:t>Develop a 3D </a:t>
            </a:r>
            <a:r>
              <a:rPr lang="en-US" sz="2600" b="1" dirty="0"/>
              <a:t>cancer atlas</a:t>
            </a:r>
          </a:p>
          <a:p>
            <a:pPr marL="514350" indent="-514350">
              <a:buFont typeface="+mj-lt"/>
              <a:buAutoNum type="alphaUcPeriod"/>
            </a:pPr>
            <a:r>
              <a:rPr lang="en-US" sz="2600" dirty="0"/>
              <a:t>Develop new cancer </a:t>
            </a:r>
            <a:r>
              <a:rPr lang="en-US" sz="2600" b="1" dirty="0"/>
              <a:t>technologies</a:t>
            </a:r>
          </a:p>
          <a:p>
            <a:pPr marL="0" indent="0">
              <a:buNone/>
            </a:pPr>
            <a:endParaRPr lang="en-US" dirty="0"/>
          </a:p>
        </p:txBody>
      </p:sp>
      <p:sp>
        <p:nvSpPr>
          <p:cNvPr id="5" name="Rectangle 4" descr="This outline shows that the Powerpoint will focus on Recommendation B: Create a translational science network devoted to immunotherapy." title="Outline of Recommendation B">
            <a:extLst>
              <a:ext uri="{FF2B5EF4-FFF2-40B4-BE49-F238E27FC236}">
                <a16:creationId xmlns:a16="http://schemas.microsoft.com/office/drawing/2014/main" id="{E7E8326E-9865-4178-B26A-050378DAC14B}"/>
              </a:ext>
            </a:extLst>
          </p:cNvPr>
          <p:cNvSpPr/>
          <p:nvPr/>
        </p:nvSpPr>
        <p:spPr>
          <a:xfrm>
            <a:off x="838200" y="2197949"/>
            <a:ext cx="9598572" cy="397133"/>
          </a:xfrm>
          <a:prstGeom prst="rect">
            <a:avLst/>
          </a:prstGeom>
          <a:noFill/>
          <a:ln w="38100"/>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en-US" sz="2400"/>
          </a:p>
        </p:txBody>
      </p:sp>
      <p:sp>
        <p:nvSpPr>
          <p:cNvPr id="6" name="Slide Number Placeholder 5">
            <a:extLst>
              <a:ext uri="{FF2B5EF4-FFF2-40B4-BE49-F238E27FC236}">
                <a16:creationId xmlns:a16="http://schemas.microsoft.com/office/drawing/2014/main" id="{75A0FF6F-B79E-49C7-AF15-0AE3F589A563}"/>
              </a:ext>
            </a:extLst>
          </p:cNvPr>
          <p:cNvSpPr>
            <a:spLocks noGrp="1"/>
          </p:cNvSpPr>
          <p:nvPr>
            <p:ph type="sldNum" sz="quarter" idx="12"/>
          </p:nvPr>
        </p:nvSpPr>
        <p:spPr/>
        <p:txBody>
          <a:bodyPr/>
          <a:lstStyle/>
          <a:p>
            <a:fld id="{95906E5B-F7B9-4EE6-9A76-68A79780458D}" type="slidenum">
              <a:rPr lang="en-US" smtClean="0"/>
              <a:t>2</a:t>
            </a:fld>
            <a:endParaRPr lang="en-US"/>
          </a:p>
        </p:txBody>
      </p:sp>
    </p:spTree>
    <p:extLst>
      <p:ext uri="{BB962C8B-B14F-4D97-AF65-F5344CB8AC3E}">
        <p14:creationId xmlns:p14="http://schemas.microsoft.com/office/powerpoint/2010/main" val="1651013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10A393D-4A24-4461-B2D6-D65FB56347D2}"/>
              </a:ext>
            </a:extLst>
          </p:cNvPr>
          <p:cNvSpPr>
            <a:spLocks noGrp="1"/>
          </p:cNvSpPr>
          <p:nvPr>
            <p:ph type="title"/>
          </p:nvPr>
        </p:nvSpPr>
        <p:spPr/>
        <p:txBody>
          <a:bodyPr>
            <a:normAutofit fontScale="90000"/>
          </a:bodyPr>
          <a:lstStyle/>
          <a:p>
            <a:pPr algn="ctr"/>
            <a:r>
              <a:rPr lang="en-US" b="1" dirty="0">
                <a:solidFill>
                  <a:srgbClr val="2A5DA5"/>
                </a:solidFill>
              </a:rPr>
              <a:t>Immuno-Oncology Translational Network (IOTN)</a:t>
            </a:r>
            <a:br>
              <a:rPr lang="en-US" b="1" dirty="0">
                <a:solidFill>
                  <a:srgbClr val="2A5DA5"/>
                </a:solidFill>
              </a:rPr>
            </a:br>
            <a:r>
              <a:rPr lang="en-US" b="1" dirty="0">
                <a:solidFill>
                  <a:srgbClr val="2A5DA5"/>
                </a:solidFill>
              </a:rPr>
              <a:t>Pre-Application Webinar – Cancer Immunoprevention Research Projects (U01)</a:t>
            </a:r>
            <a:endParaRPr lang="en-US" dirty="0"/>
          </a:p>
        </p:txBody>
      </p:sp>
      <p:sp>
        <p:nvSpPr>
          <p:cNvPr id="8" name="Content Placeholder 7">
            <a:extLst>
              <a:ext uri="{FF2B5EF4-FFF2-40B4-BE49-F238E27FC236}">
                <a16:creationId xmlns:a16="http://schemas.microsoft.com/office/drawing/2014/main" id="{ACAA711A-3A7B-499D-BC4F-89D4F1B4BFD5}"/>
              </a:ext>
            </a:extLst>
          </p:cNvPr>
          <p:cNvSpPr>
            <a:spLocks noGrp="1"/>
          </p:cNvSpPr>
          <p:nvPr>
            <p:ph idx="1"/>
          </p:nvPr>
        </p:nvSpPr>
        <p:spPr/>
        <p:txBody>
          <a:bodyPr/>
          <a:lstStyle/>
          <a:p>
            <a:pPr marL="0" indent="0">
              <a:buNone/>
            </a:pPr>
            <a:endParaRPr lang="en-US" b="1" dirty="0"/>
          </a:p>
          <a:p>
            <a:pPr marL="0" indent="0">
              <a:buNone/>
            </a:pPr>
            <a:endParaRPr lang="en-US" b="1" dirty="0"/>
          </a:p>
          <a:p>
            <a:pPr marL="0" indent="0">
              <a:buNone/>
            </a:pPr>
            <a:r>
              <a:rPr lang="en-US" b="1" dirty="0"/>
              <a:t>RFA-CA-19-014: Cancer Immunoprevention Research Projects (U01) (re-issue of RFA-CA-17-046)</a:t>
            </a:r>
          </a:p>
          <a:p>
            <a:pPr marL="0" indent="0">
              <a:buNone/>
            </a:pPr>
            <a:endParaRPr lang="en-US" dirty="0"/>
          </a:p>
        </p:txBody>
      </p:sp>
      <p:sp>
        <p:nvSpPr>
          <p:cNvPr id="9" name="TextBox 8">
            <a:extLst>
              <a:ext uri="{FF2B5EF4-FFF2-40B4-BE49-F238E27FC236}">
                <a16:creationId xmlns:a16="http://schemas.microsoft.com/office/drawing/2014/main" id="{2E6AE340-F5BA-4325-A5BF-71283D704BA4}"/>
              </a:ext>
            </a:extLst>
          </p:cNvPr>
          <p:cNvSpPr txBox="1"/>
          <p:nvPr/>
        </p:nvSpPr>
        <p:spPr>
          <a:xfrm>
            <a:off x="8182887" y="5530632"/>
            <a:ext cx="3749744" cy="646331"/>
          </a:xfrm>
          <a:prstGeom prst="rect">
            <a:avLst/>
          </a:prstGeom>
          <a:noFill/>
        </p:spPr>
        <p:txBody>
          <a:bodyPr wrap="none" rtlCol="0">
            <a:spAutoFit/>
          </a:bodyPr>
          <a:lstStyle/>
          <a:p>
            <a:r>
              <a:rPr lang="en-US" b="1" dirty="0">
                <a:latin typeface="Arial" panose="020B0604020202020204" pitchFamily="34" charset="0"/>
                <a:ea typeface="Comic Sans MS" charset="0"/>
                <a:cs typeface="Arial" panose="020B0604020202020204" pitchFamily="34" charset="0"/>
              </a:rPr>
              <a:t>Robert Shoemaker, Ph.D.</a:t>
            </a:r>
          </a:p>
          <a:p>
            <a:r>
              <a:rPr lang="en-US" dirty="0">
                <a:latin typeface="Arial" panose="020B0604020202020204" pitchFamily="34" charset="0"/>
                <a:ea typeface="Comic Sans MS" charset="0"/>
                <a:cs typeface="Arial" panose="020B0604020202020204" pitchFamily="34" charset="0"/>
              </a:rPr>
              <a:t>Division of Cancer Prevention, NCI</a:t>
            </a:r>
          </a:p>
        </p:txBody>
      </p:sp>
      <p:sp>
        <p:nvSpPr>
          <p:cNvPr id="10" name="Slide Number Placeholder 9">
            <a:extLst>
              <a:ext uri="{FF2B5EF4-FFF2-40B4-BE49-F238E27FC236}">
                <a16:creationId xmlns:a16="http://schemas.microsoft.com/office/drawing/2014/main" id="{D5BD8581-C2FF-460E-979B-7123CCEB6A58}"/>
              </a:ext>
            </a:extLst>
          </p:cNvPr>
          <p:cNvSpPr>
            <a:spLocks noGrp="1"/>
          </p:cNvSpPr>
          <p:nvPr>
            <p:ph type="sldNum" sz="quarter" idx="12"/>
          </p:nvPr>
        </p:nvSpPr>
        <p:spPr/>
        <p:txBody>
          <a:bodyPr/>
          <a:lstStyle/>
          <a:p>
            <a:fld id="{95906E5B-F7B9-4EE6-9A76-68A79780458D}" type="slidenum">
              <a:rPr lang="en-US" smtClean="0"/>
              <a:t>20</a:t>
            </a:fld>
            <a:endParaRPr lang="en-US"/>
          </a:p>
        </p:txBody>
      </p:sp>
    </p:spTree>
    <p:extLst>
      <p:ext uri="{BB962C8B-B14F-4D97-AF65-F5344CB8AC3E}">
        <p14:creationId xmlns:p14="http://schemas.microsoft.com/office/powerpoint/2010/main" val="684936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EAC8-AF23-4AFA-AA09-79144E983D3B}"/>
              </a:ext>
            </a:extLst>
          </p:cNvPr>
          <p:cNvSpPr>
            <a:spLocks noGrp="1"/>
          </p:cNvSpPr>
          <p:nvPr>
            <p:ph type="title"/>
          </p:nvPr>
        </p:nvSpPr>
        <p:spPr>
          <a:xfrm>
            <a:off x="0" y="0"/>
            <a:ext cx="12192000" cy="1392072"/>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Immunoprevention Research Projects (U01)</a:t>
            </a:r>
            <a:endParaRPr lang="en-US" sz="3200" dirty="0"/>
          </a:p>
        </p:txBody>
      </p:sp>
      <p:pic>
        <p:nvPicPr>
          <p:cNvPr id="4" name="Picture 3" descr="The Cancer Immunoprevention Sub-Network of Cancer Immunoprevention U01 Research Projects works with the Sub-Network of Cancer Immunotherapy U01 Research Projects focused on Pancreatic Cancer (based on a FY17 Cancer Moonshot Program), Lung Cancer, Ovarian Cancer ( sync'd with the Tumor Atlas Group), Breast Cancer (sync'd with Tumor Atlas Group), Colorectal Cancer (sync'd with Tumor Atlas Group), Prostate Cancer (sync'd with Tumor Atlas Group), and Other Cancers (such as GBM, Head and Neck Cancer, etc.). ">
            <a:extLst>
              <a:ext uri="{FF2B5EF4-FFF2-40B4-BE49-F238E27FC236}">
                <a16:creationId xmlns:a16="http://schemas.microsoft.com/office/drawing/2014/main" id="{45E1CF08-15A9-4252-B705-94F0E422076C}"/>
              </a:ext>
            </a:extLst>
          </p:cNvPr>
          <p:cNvPicPr>
            <a:picLocks noChangeAspect="1"/>
          </p:cNvPicPr>
          <p:nvPr/>
        </p:nvPicPr>
        <p:blipFill>
          <a:blip r:embed="rId2"/>
          <a:stretch>
            <a:fillRect/>
          </a:stretch>
        </p:blipFill>
        <p:spPr>
          <a:xfrm>
            <a:off x="209266" y="1902474"/>
            <a:ext cx="5347863" cy="4075244"/>
          </a:xfrm>
          <a:prstGeom prst="rect">
            <a:avLst/>
          </a:prstGeom>
        </p:spPr>
      </p:pic>
      <p:sp>
        <p:nvSpPr>
          <p:cNvPr id="3" name="Content Placeholder 2">
            <a:extLst>
              <a:ext uri="{FF2B5EF4-FFF2-40B4-BE49-F238E27FC236}">
                <a16:creationId xmlns:a16="http://schemas.microsoft.com/office/drawing/2014/main" id="{9938AE02-25EC-4779-B72F-F2B401D2E312}"/>
              </a:ext>
            </a:extLst>
          </p:cNvPr>
          <p:cNvSpPr>
            <a:spLocks noGrp="1"/>
          </p:cNvSpPr>
          <p:nvPr>
            <p:ph idx="1"/>
          </p:nvPr>
        </p:nvSpPr>
        <p:spPr>
          <a:xfrm>
            <a:off x="5663820" y="1565385"/>
            <a:ext cx="6209731" cy="4749421"/>
          </a:xfrm>
        </p:spPr>
        <p:txBody>
          <a:bodyPr>
            <a:normAutofit fontScale="92500"/>
          </a:bodyPr>
          <a:lstStyle/>
          <a:p>
            <a:pPr marL="0" indent="0">
              <a:buNone/>
            </a:pPr>
            <a:r>
              <a:rPr lang="en-US" sz="2200" b="1" u="sng" dirty="0"/>
              <a:t>Goal</a:t>
            </a:r>
            <a:r>
              <a:rPr lang="en-US" sz="2200" b="1" dirty="0"/>
              <a:t>: </a:t>
            </a:r>
            <a:r>
              <a:rPr lang="en-US" sz="2200" dirty="0"/>
              <a:t>Identify actionable targets arising in pre-cancerous lesions; develop and validate early intervention vaccines based on these targets. </a:t>
            </a:r>
          </a:p>
          <a:p>
            <a:pPr marL="0" indent="0">
              <a:buNone/>
            </a:pPr>
            <a:endParaRPr lang="en-US" sz="2200" dirty="0"/>
          </a:p>
          <a:p>
            <a:pPr marL="0" lvl="1" indent="0">
              <a:buNone/>
            </a:pPr>
            <a:r>
              <a:rPr lang="en-US" sz="2200" b="1" u="sng" dirty="0"/>
              <a:t>Strategy</a:t>
            </a:r>
            <a:r>
              <a:rPr lang="en-US" sz="2200" b="1" dirty="0"/>
              <a:t>:</a:t>
            </a:r>
          </a:p>
          <a:p>
            <a:pPr marL="0" lvl="1" indent="0">
              <a:buNone/>
            </a:pPr>
            <a:r>
              <a:rPr lang="en-US" sz="2200" dirty="0"/>
              <a:t>Focus on cancers that occur in specific organ sites in high-risk cohorts.</a:t>
            </a:r>
          </a:p>
          <a:p>
            <a:pPr marL="573088" lvl="1" indent="-285750">
              <a:buFont typeface="Courier New" panose="02070309020205020404" pitchFamily="49" charset="0"/>
              <a:buChar char="o"/>
            </a:pPr>
            <a:r>
              <a:rPr lang="en-US" sz="2200" dirty="0"/>
              <a:t>Lynch Syndrome (colon and endometrial cancer)</a:t>
            </a:r>
          </a:p>
          <a:p>
            <a:pPr marL="573088" lvl="1" indent="-285750">
              <a:buFont typeface="Courier New" panose="02070309020205020404" pitchFamily="49" charset="0"/>
              <a:buChar char="o"/>
            </a:pPr>
            <a:r>
              <a:rPr lang="en-US" sz="2200" dirty="0"/>
              <a:t>Familial Adenomatous Polyposis (colon cancer)</a:t>
            </a:r>
          </a:p>
          <a:p>
            <a:pPr marL="573088" lvl="1" indent="-285750">
              <a:buFont typeface="Courier New" panose="02070309020205020404" pitchFamily="49" charset="0"/>
              <a:buChar char="o"/>
            </a:pPr>
            <a:r>
              <a:rPr lang="en-US" sz="2200" dirty="0"/>
              <a:t>BRCA1/2 Carriers (breast and ovarian cancer)</a:t>
            </a:r>
          </a:p>
          <a:p>
            <a:pPr marL="573088" lvl="1" indent="-285750">
              <a:buFont typeface="Courier New" panose="02070309020205020404" pitchFamily="49" charset="0"/>
              <a:buChar char="o"/>
            </a:pPr>
            <a:r>
              <a:rPr lang="en-US" sz="2200" dirty="0"/>
              <a:t>NF and TSC (neurologic and other cancers)</a:t>
            </a:r>
          </a:p>
          <a:p>
            <a:pPr marL="573088" lvl="1" indent="-285750">
              <a:buFont typeface="Courier New" panose="02070309020205020404" pitchFamily="49" charset="0"/>
              <a:buChar char="o"/>
            </a:pPr>
            <a:r>
              <a:rPr lang="en-US" sz="2200" dirty="0"/>
              <a:t>Other Genetic Predisposition Syndromes</a:t>
            </a:r>
          </a:p>
          <a:p>
            <a:pPr marL="573088" lvl="1" indent="-285750">
              <a:buFont typeface="Courier New" panose="02070309020205020404" pitchFamily="49" charset="0"/>
              <a:buChar char="o"/>
            </a:pPr>
            <a:r>
              <a:rPr lang="en-US" sz="2200" dirty="0"/>
              <a:t>Populations exposed to environmental carcinogens</a:t>
            </a:r>
          </a:p>
          <a:p>
            <a:pPr marL="573088" lvl="1" indent="-285750">
              <a:buFont typeface="Courier New" panose="02070309020205020404" pitchFamily="49" charset="0"/>
              <a:buChar char="o"/>
            </a:pPr>
            <a:r>
              <a:rPr lang="en-US" sz="2200" dirty="0"/>
              <a:t>Other definable high-risk cohorts</a:t>
            </a:r>
          </a:p>
        </p:txBody>
      </p:sp>
      <p:sp>
        <p:nvSpPr>
          <p:cNvPr id="5" name="Slide Number Placeholder 4">
            <a:extLst>
              <a:ext uri="{FF2B5EF4-FFF2-40B4-BE49-F238E27FC236}">
                <a16:creationId xmlns:a16="http://schemas.microsoft.com/office/drawing/2014/main" id="{3BD47F27-78A5-45DA-927E-A27ECBF3261D}"/>
              </a:ext>
            </a:extLst>
          </p:cNvPr>
          <p:cNvSpPr>
            <a:spLocks noGrp="1"/>
          </p:cNvSpPr>
          <p:nvPr>
            <p:ph type="sldNum" sz="quarter" idx="12"/>
          </p:nvPr>
        </p:nvSpPr>
        <p:spPr/>
        <p:txBody>
          <a:bodyPr/>
          <a:lstStyle/>
          <a:p>
            <a:fld id="{95906E5B-F7B9-4EE6-9A76-68A79780458D}" type="slidenum">
              <a:rPr lang="en-US" smtClean="0"/>
              <a:t>21</a:t>
            </a:fld>
            <a:endParaRPr lang="en-US"/>
          </a:p>
        </p:txBody>
      </p:sp>
    </p:spTree>
    <p:extLst>
      <p:ext uri="{BB962C8B-B14F-4D97-AF65-F5344CB8AC3E}">
        <p14:creationId xmlns:p14="http://schemas.microsoft.com/office/powerpoint/2010/main" val="22620130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D5084-C5D9-4021-AFDF-48279526B174}"/>
              </a:ext>
            </a:extLst>
          </p:cNvPr>
          <p:cNvSpPr>
            <a:spLocks noGrp="1"/>
          </p:cNvSpPr>
          <p:nvPr>
            <p:ph type="title"/>
          </p:nvPr>
        </p:nvSpPr>
        <p:spPr>
          <a:xfrm>
            <a:off x="0" y="1"/>
            <a:ext cx="12192000" cy="1323832"/>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Immunoprevention Research Projects (U01): Scientific Goals</a:t>
            </a:r>
            <a:endParaRPr lang="en-US" sz="3200" dirty="0"/>
          </a:p>
        </p:txBody>
      </p:sp>
      <p:sp>
        <p:nvSpPr>
          <p:cNvPr id="3" name="Content Placeholder 2">
            <a:extLst>
              <a:ext uri="{FF2B5EF4-FFF2-40B4-BE49-F238E27FC236}">
                <a16:creationId xmlns:a16="http://schemas.microsoft.com/office/drawing/2014/main" id="{8BFC8DD0-E067-4252-9736-B467B93ACABB}"/>
              </a:ext>
            </a:extLst>
          </p:cNvPr>
          <p:cNvSpPr>
            <a:spLocks noGrp="1"/>
          </p:cNvSpPr>
          <p:nvPr>
            <p:ph idx="1"/>
          </p:nvPr>
        </p:nvSpPr>
        <p:spPr>
          <a:xfrm>
            <a:off x="510085" y="1648204"/>
            <a:ext cx="11171830" cy="4616118"/>
          </a:xfrm>
        </p:spPr>
        <p:txBody>
          <a:bodyPr>
            <a:normAutofit fontScale="77500" lnSpcReduction="20000"/>
          </a:bodyPr>
          <a:lstStyle/>
          <a:p>
            <a:pPr marL="0" indent="0" algn="ctr">
              <a:buNone/>
              <a:defRPr/>
            </a:pPr>
            <a:r>
              <a:rPr lang="x-none" sz="4000" b="1" dirty="0">
                <a:ea typeface="Comic Sans MS" charset="0"/>
                <a:cs typeface="Comic Sans MS" charset="0"/>
              </a:rPr>
              <a:t>Scientific Goals of the Cancer Immunoprevention Projects</a:t>
            </a:r>
            <a:endParaRPr lang="en-US" sz="4000" b="1" dirty="0">
              <a:ea typeface="Comic Sans MS" charset="0"/>
              <a:cs typeface="Comic Sans MS" charset="0"/>
            </a:endParaRPr>
          </a:p>
          <a:p>
            <a:pPr>
              <a:defRPr/>
            </a:pPr>
            <a:endParaRPr lang="en-US" b="1" dirty="0">
              <a:ea typeface="Comic Sans MS" charset="0"/>
              <a:cs typeface="Comic Sans MS" charset="0"/>
            </a:endParaRPr>
          </a:p>
          <a:p>
            <a:pPr marL="854075" indent="-342900">
              <a:buFont typeface="Courier New" panose="02070309020205020404" pitchFamily="49" charset="0"/>
              <a:buChar char="o"/>
              <a:defRPr/>
            </a:pPr>
            <a:r>
              <a:rPr lang="en-US" dirty="0">
                <a:ea typeface="Comic Sans MS" charset="0"/>
                <a:cs typeface="Comic Sans MS" charset="0"/>
              </a:rPr>
              <a:t>Define an experimental setting that enables the definition of changes in potential immune targets as a function of time during carcinogenesis. </a:t>
            </a:r>
          </a:p>
          <a:p>
            <a:pPr marL="854075" indent="-342900">
              <a:buFont typeface="Courier New" panose="02070309020205020404" pitchFamily="49" charset="0"/>
              <a:buChar char="o"/>
              <a:defRPr/>
            </a:pPr>
            <a:endParaRPr lang="en-US" b="1" dirty="0">
              <a:ea typeface="Comic Sans MS" charset="0"/>
              <a:cs typeface="Comic Sans MS" charset="0"/>
            </a:endParaRPr>
          </a:p>
          <a:p>
            <a:pPr marL="854075" indent="-342900">
              <a:buFont typeface="Courier New" panose="02070309020205020404" pitchFamily="49" charset="0"/>
              <a:buChar char="o"/>
              <a:defRPr/>
            </a:pPr>
            <a:r>
              <a:rPr lang="en-US" dirty="0">
                <a:ea typeface="Comic Sans MS" charset="0"/>
                <a:cs typeface="Comic Sans MS" charset="0"/>
              </a:rPr>
              <a:t>Evaluate the validity of identified targets for immunoprevention as a function of time. </a:t>
            </a:r>
          </a:p>
          <a:p>
            <a:pPr marL="854075" indent="-342900">
              <a:buFont typeface="Courier New" panose="02070309020205020404" pitchFamily="49" charset="0"/>
              <a:buChar char="o"/>
              <a:defRPr/>
            </a:pPr>
            <a:endParaRPr lang="en-US" b="1" dirty="0">
              <a:ea typeface="Comic Sans MS" charset="0"/>
              <a:cs typeface="Comic Sans MS" charset="0"/>
            </a:endParaRPr>
          </a:p>
          <a:p>
            <a:pPr marL="854075" indent="-342900">
              <a:buFont typeface="Courier New" panose="02070309020205020404" pitchFamily="49" charset="0"/>
              <a:buChar char="o"/>
              <a:defRPr/>
            </a:pPr>
            <a:r>
              <a:rPr lang="en-US" dirty="0">
                <a:ea typeface="Comic Sans MS" charset="0"/>
                <a:cs typeface="Comic Sans MS" charset="0"/>
              </a:rPr>
              <a:t>Devise interventions with practical potential for translational studies. </a:t>
            </a:r>
          </a:p>
          <a:p>
            <a:pPr marL="854075" indent="-342900">
              <a:buFont typeface="Courier New" panose="02070309020205020404" pitchFamily="49" charset="0"/>
              <a:buChar char="o"/>
              <a:defRPr/>
            </a:pPr>
            <a:endParaRPr lang="en-US" dirty="0">
              <a:ea typeface="Comic Sans MS" charset="0"/>
              <a:cs typeface="Comic Sans MS" charset="0"/>
            </a:endParaRPr>
          </a:p>
          <a:p>
            <a:pPr marL="854075" indent="-342900">
              <a:buFont typeface="Courier New" panose="02070309020205020404" pitchFamily="49" charset="0"/>
              <a:buChar char="o"/>
              <a:defRPr/>
            </a:pPr>
            <a:r>
              <a:rPr lang="en-US" dirty="0">
                <a:ea typeface="Comic Sans MS" charset="0"/>
                <a:cs typeface="Comic Sans MS" charset="0"/>
              </a:rPr>
              <a:t>Produce the preclinical reagents necessary for demonstration of cancer preventive efficacy. </a:t>
            </a:r>
          </a:p>
          <a:p>
            <a:pPr marL="854075" indent="-342900">
              <a:buFont typeface="Courier New" panose="02070309020205020404" pitchFamily="49" charset="0"/>
              <a:buChar char="o"/>
              <a:defRPr/>
            </a:pPr>
            <a:endParaRPr lang="en-US" dirty="0">
              <a:ea typeface="Comic Sans MS" charset="0"/>
              <a:cs typeface="Comic Sans MS" charset="0"/>
            </a:endParaRPr>
          </a:p>
          <a:p>
            <a:pPr marL="854075" indent="-342900">
              <a:buFont typeface="Courier New" panose="02070309020205020404" pitchFamily="49" charset="0"/>
              <a:buChar char="o"/>
              <a:defRPr/>
            </a:pPr>
            <a:r>
              <a:rPr lang="en-US" dirty="0">
                <a:ea typeface="Comic Sans MS" charset="0"/>
                <a:cs typeface="Comic Sans MS" charset="0"/>
              </a:rPr>
              <a:t>Demonstrate and reproduce preventive efficacy in preclinical models. </a:t>
            </a:r>
          </a:p>
          <a:p>
            <a:pPr marL="0" indent="0">
              <a:buNone/>
            </a:pPr>
            <a:endParaRPr lang="en-US" dirty="0"/>
          </a:p>
        </p:txBody>
      </p:sp>
      <p:sp>
        <p:nvSpPr>
          <p:cNvPr id="4" name="Rectangle 3">
            <a:extLst>
              <a:ext uri="{FF2B5EF4-FFF2-40B4-BE49-F238E27FC236}">
                <a16:creationId xmlns:a16="http://schemas.microsoft.com/office/drawing/2014/main" id="{E7507A92-1931-4C7C-9E3B-5D38EA4C806A}"/>
              </a:ext>
            </a:extLst>
          </p:cNvPr>
          <p:cNvSpPr/>
          <p:nvPr/>
        </p:nvSpPr>
        <p:spPr>
          <a:xfrm>
            <a:off x="0" y="6488668"/>
            <a:ext cx="7077075" cy="338554"/>
          </a:xfrm>
          <a:prstGeom prst="rect">
            <a:avLst/>
          </a:prstGeom>
        </p:spPr>
        <p:txBody>
          <a:bodyPr wrap="square">
            <a:spAutoFit/>
          </a:bodyPr>
          <a:lstStyle/>
          <a:p>
            <a:r>
              <a:rPr lang="en-US" sz="1600" b="1" dirty="0">
                <a:solidFill>
                  <a:schemeClr val="accent5">
                    <a:lumMod val="50000"/>
                  </a:schemeClr>
                </a:solidFill>
              </a:rPr>
              <a:t>RFA-CA-19-014: Cancer Immunoprevention Research Projects (U01)</a:t>
            </a:r>
          </a:p>
        </p:txBody>
      </p:sp>
      <p:sp>
        <p:nvSpPr>
          <p:cNvPr id="5" name="Slide Number Placeholder 4">
            <a:extLst>
              <a:ext uri="{FF2B5EF4-FFF2-40B4-BE49-F238E27FC236}">
                <a16:creationId xmlns:a16="http://schemas.microsoft.com/office/drawing/2014/main" id="{649FB765-3572-4ED5-9974-92F682799755}"/>
              </a:ext>
            </a:extLst>
          </p:cNvPr>
          <p:cNvSpPr>
            <a:spLocks noGrp="1"/>
          </p:cNvSpPr>
          <p:nvPr>
            <p:ph type="sldNum" sz="quarter" idx="12"/>
          </p:nvPr>
        </p:nvSpPr>
        <p:spPr/>
        <p:txBody>
          <a:bodyPr/>
          <a:lstStyle/>
          <a:p>
            <a:fld id="{95906E5B-F7B9-4EE6-9A76-68A79780458D}" type="slidenum">
              <a:rPr lang="en-US" smtClean="0"/>
              <a:t>22</a:t>
            </a:fld>
            <a:endParaRPr lang="en-US"/>
          </a:p>
        </p:txBody>
      </p:sp>
    </p:spTree>
    <p:extLst>
      <p:ext uri="{BB962C8B-B14F-4D97-AF65-F5344CB8AC3E}">
        <p14:creationId xmlns:p14="http://schemas.microsoft.com/office/powerpoint/2010/main" val="3425543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BDFBC-20B0-44BC-B781-68551F1265BE}"/>
              </a:ext>
            </a:extLst>
          </p:cNvPr>
          <p:cNvSpPr>
            <a:spLocks noGrp="1"/>
          </p:cNvSpPr>
          <p:nvPr>
            <p:ph type="title"/>
          </p:nvPr>
        </p:nvSpPr>
        <p:spPr>
          <a:xfrm>
            <a:off x="0" y="0"/>
            <a:ext cx="12192000" cy="1364776"/>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Immunoprevention Research Projects (U01):                                         Budget, Mechanism, and Eligibility</a:t>
            </a:r>
            <a:endParaRPr lang="en-US" sz="3200" dirty="0"/>
          </a:p>
        </p:txBody>
      </p:sp>
      <p:sp>
        <p:nvSpPr>
          <p:cNvPr id="3" name="Content Placeholder 2">
            <a:extLst>
              <a:ext uri="{FF2B5EF4-FFF2-40B4-BE49-F238E27FC236}">
                <a16:creationId xmlns:a16="http://schemas.microsoft.com/office/drawing/2014/main" id="{71E7F72A-F611-4259-87E8-C783E82D83AC}"/>
              </a:ext>
            </a:extLst>
          </p:cNvPr>
          <p:cNvSpPr>
            <a:spLocks noGrp="1"/>
          </p:cNvSpPr>
          <p:nvPr>
            <p:ph idx="1"/>
          </p:nvPr>
        </p:nvSpPr>
        <p:spPr>
          <a:xfrm>
            <a:off x="313899" y="1487606"/>
            <a:ext cx="11627892" cy="4817660"/>
          </a:xfrm>
        </p:spPr>
        <p:txBody>
          <a:bodyPr>
            <a:normAutofit fontScale="62500" lnSpcReduction="20000"/>
          </a:bodyPr>
          <a:lstStyle/>
          <a:p>
            <a:pPr marL="0" indent="0" algn="ctr">
              <a:buNone/>
            </a:pPr>
            <a:r>
              <a:rPr lang="en-US" sz="4500" b="1" dirty="0"/>
              <a:t>Budget, Mechanism, and Eligibility</a:t>
            </a:r>
          </a:p>
          <a:p>
            <a:pPr marL="342900" indent="-342900">
              <a:spcAft>
                <a:spcPts val="1600"/>
              </a:spcAft>
              <a:buFont typeface="Courier New" panose="02070309020205020404" pitchFamily="49" charset="0"/>
              <a:buChar char="o"/>
            </a:pPr>
            <a:r>
              <a:rPr lang="en-US" b="1" dirty="0">
                <a:cs typeface="ＭＳ Ｐゴシック" charset="0"/>
              </a:rPr>
              <a:t>Direct Costs:  </a:t>
            </a:r>
            <a:r>
              <a:rPr lang="en-US" dirty="0">
                <a:cs typeface="ＭＳ Ｐゴシック" charset="0"/>
              </a:rPr>
              <a:t>Application budgets are limited to </a:t>
            </a:r>
            <a:r>
              <a:rPr lang="en-US" b="1" u="sng" dirty="0">
                <a:cs typeface="ＭＳ Ｐゴシック" charset="0"/>
              </a:rPr>
              <a:t>$500,000 in Direct Costs per year</a:t>
            </a:r>
            <a:r>
              <a:rPr lang="en-US" dirty="0">
                <a:cs typeface="ＭＳ Ｐゴシック" charset="0"/>
              </a:rPr>
              <a:t>.</a:t>
            </a:r>
          </a:p>
          <a:p>
            <a:pPr marL="342900" indent="-342900">
              <a:spcAft>
                <a:spcPts val="1600"/>
              </a:spcAft>
              <a:buFont typeface="Courier New" panose="02070309020205020404" pitchFamily="49" charset="0"/>
              <a:buChar char="o"/>
            </a:pPr>
            <a:r>
              <a:rPr lang="en-US" b="1" dirty="0">
                <a:cs typeface="ＭＳ Ｐゴシック" charset="0"/>
              </a:rPr>
              <a:t>Anticipated # of Awards: </a:t>
            </a:r>
            <a:r>
              <a:rPr lang="en-US" dirty="0">
                <a:cs typeface="ＭＳ Ｐゴシック" charset="0"/>
              </a:rPr>
              <a:t> The NCI intends to commit $3,4000,000 in total costs in FY 2019 to </a:t>
            </a:r>
            <a:r>
              <a:rPr lang="en-US" dirty="0"/>
              <a:t>fund </a:t>
            </a:r>
            <a:r>
              <a:rPr lang="en-US" u="sng" dirty="0"/>
              <a:t>two to four awards</a:t>
            </a:r>
            <a:r>
              <a:rPr lang="en-US" dirty="0"/>
              <a:t>. The number of awards is contingent upon NIH appropriations and the submission of meritorious applications.</a:t>
            </a:r>
            <a:endParaRPr lang="en-US" dirty="0">
              <a:cs typeface="ＭＳ Ｐゴシック" charset="0"/>
            </a:endParaRPr>
          </a:p>
          <a:p>
            <a:pPr marL="342900" indent="-342900">
              <a:spcAft>
                <a:spcPts val="1600"/>
              </a:spcAft>
              <a:buFont typeface="Courier New" panose="02070309020205020404" pitchFamily="49" charset="0"/>
              <a:buChar char="o"/>
            </a:pPr>
            <a:r>
              <a:rPr lang="en-US" b="1" dirty="0"/>
              <a:t>Project Period: </a:t>
            </a:r>
            <a:r>
              <a:rPr lang="en-US" dirty="0"/>
              <a:t>A project period of 5 years must be requested.</a:t>
            </a:r>
          </a:p>
          <a:p>
            <a:pPr marL="342900" indent="-342900">
              <a:spcAft>
                <a:spcPts val="1600"/>
              </a:spcAft>
              <a:buFont typeface="Courier New" panose="02070309020205020404" pitchFamily="49" charset="0"/>
              <a:buChar char="o"/>
            </a:pPr>
            <a:r>
              <a:rPr lang="en-US" b="1" dirty="0">
                <a:cs typeface="ＭＳ Ｐゴシック" charset="0"/>
              </a:rPr>
              <a:t>Mechanism:</a:t>
            </a:r>
            <a:r>
              <a:rPr lang="en-US" dirty="0">
                <a:cs typeface="ＭＳ Ｐゴシック" charset="0"/>
              </a:rPr>
              <a:t> A </a:t>
            </a:r>
            <a:r>
              <a:rPr lang="en-US" b="1" u="sng" dirty="0">
                <a:cs typeface="ＭＳ Ｐゴシック" charset="0"/>
              </a:rPr>
              <a:t>U01</a:t>
            </a:r>
            <a:r>
              <a:rPr lang="en-US" dirty="0">
                <a:cs typeface="ＭＳ Ｐゴシック" charset="0"/>
              </a:rPr>
              <a:t> resource-related cooperative agreement</a:t>
            </a:r>
            <a:r>
              <a:rPr lang="en-US" dirty="0"/>
              <a:t>.</a:t>
            </a:r>
          </a:p>
          <a:p>
            <a:pPr marL="342900" indent="-342900">
              <a:spcAft>
                <a:spcPts val="1600"/>
              </a:spcAft>
              <a:buFont typeface="Courier New" panose="02070309020205020404" pitchFamily="49" charset="0"/>
              <a:buChar char="o"/>
            </a:pPr>
            <a:r>
              <a:rPr lang="en-US" b="1" dirty="0">
                <a:cs typeface="ＭＳ Ｐゴシック" charset="0"/>
              </a:rPr>
              <a:t>Eligibility:</a:t>
            </a:r>
            <a:r>
              <a:rPr lang="en-US" dirty="0">
                <a:cs typeface="ＭＳ Ｐゴシック" charset="0"/>
              </a:rPr>
              <a:t> Foreign Institutions </a:t>
            </a:r>
            <a:r>
              <a:rPr lang="en-US" b="1" u="sng" dirty="0">
                <a:cs typeface="ＭＳ Ｐゴシック" charset="0"/>
              </a:rPr>
              <a:t>are not </a:t>
            </a:r>
            <a:r>
              <a:rPr lang="en-US" dirty="0">
                <a:cs typeface="ＭＳ Ｐゴシック" charset="0"/>
              </a:rPr>
              <a:t>eligible to apply; foreign components </a:t>
            </a:r>
            <a:r>
              <a:rPr lang="en-US" b="1" u="sng" dirty="0">
                <a:cs typeface="ＭＳ Ｐゴシック" charset="0"/>
              </a:rPr>
              <a:t>are</a:t>
            </a:r>
            <a:r>
              <a:rPr lang="en-US" dirty="0">
                <a:cs typeface="ＭＳ Ｐゴシック" charset="0"/>
              </a:rPr>
              <a:t> allowed</a:t>
            </a:r>
          </a:p>
          <a:p>
            <a:pPr marL="342900" indent="-342900">
              <a:spcAft>
                <a:spcPts val="1600"/>
              </a:spcAft>
              <a:buFont typeface="Courier New" panose="02070309020205020404" pitchFamily="49" charset="0"/>
              <a:buChar char="o"/>
            </a:pPr>
            <a:r>
              <a:rPr lang="en-US" b="1" dirty="0">
                <a:cs typeface="ＭＳ Ｐゴシック" charset="0"/>
              </a:rPr>
              <a:t>Revised applications </a:t>
            </a:r>
            <a:r>
              <a:rPr lang="en-US" dirty="0">
                <a:cs typeface="ＭＳ Ｐゴシック" charset="0"/>
              </a:rPr>
              <a:t>(initially submitted in response to RFA-CA-17-046)  are permitted/encouraged along with one page introduction to the revised application</a:t>
            </a:r>
          </a:p>
          <a:p>
            <a:pPr marL="342900" indent="-342900">
              <a:spcAft>
                <a:spcPts val="1600"/>
              </a:spcAft>
              <a:buFont typeface="Courier New" panose="02070309020205020404" pitchFamily="49" charset="0"/>
              <a:buChar char="o"/>
            </a:pPr>
            <a:r>
              <a:rPr lang="en-US" b="1" u="sng" dirty="0">
                <a:cs typeface="ＭＳ Ｐゴシック" charset="0"/>
              </a:rPr>
              <a:t>All</a:t>
            </a:r>
            <a:r>
              <a:rPr lang="en-US" dirty="0">
                <a:cs typeface="ＭＳ Ｐゴシック" charset="0"/>
              </a:rPr>
              <a:t> applications must be submitted by </a:t>
            </a:r>
            <a:r>
              <a:rPr lang="en-US" b="1" dirty="0">
                <a:cs typeface="ＭＳ Ｐゴシック" charset="0"/>
              </a:rPr>
              <a:t>Feb. 8, 2019</a:t>
            </a:r>
            <a:r>
              <a:rPr lang="en-US" dirty="0">
                <a:cs typeface="ＭＳ Ｐゴシック" charset="0"/>
              </a:rPr>
              <a:t>-no late applications will be accepted </a:t>
            </a:r>
          </a:p>
          <a:p>
            <a:pPr marL="0" indent="0">
              <a:buNone/>
            </a:pPr>
            <a:endParaRPr lang="en-US" dirty="0"/>
          </a:p>
        </p:txBody>
      </p:sp>
      <p:sp>
        <p:nvSpPr>
          <p:cNvPr id="4" name="Rectangle 3">
            <a:extLst>
              <a:ext uri="{FF2B5EF4-FFF2-40B4-BE49-F238E27FC236}">
                <a16:creationId xmlns:a16="http://schemas.microsoft.com/office/drawing/2014/main" id="{D84DA354-B5F8-4E93-ABD0-A568D23732C1}"/>
              </a:ext>
            </a:extLst>
          </p:cNvPr>
          <p:cNvSpPr/>
          <p:nvPr/>
        </p:nvSpPr>
        <p:spPr>
          <a:xfrm>
            <a:off x="0" y="6488668"/>
            <a:ext cx="7077075" cy="338554"/>
          </a:xfrm>
          <a:prstGeom prst="rect">
            <a:avLst/>
          </a:prstGeom>
        </p:spPr>
        <p:txBody>
          <a:bodyPr wrap="square">
            <a:spAutoFit/>
          </a:bodyPr>
          <a:lstStyle/>
          <a:p>
            <a:r>
              <a:rPr lang="en-US" sz="1600" b="1" dirty="0">
                <a:solidFill>
                  <a:schemeClr val="accent5">
                    <a:lumMod val="50000"/>
                  </a:schemeClr>
                </a:solidFill>
              </a:rPr>
              <a:t>RFA-CA-19-014: Cancer Immunoprevention Research Projects (U01)</a:t>
            </a:r>
          </a:p>
        </p:txBody>
      </p:sp>
      <p:sp>
        <p:nvSpPr>
          <p:cNvPr id="5" name="Slide Number Placeholder 4">
            <a:extLst>
              <a:ext uri="{FF2B5EF4-FFF2-40B4-BE49-F238E27FC236}">
                <a16:creationId xmlns:a16="http://schemas.microsoft.com/office/drawing/2014/main" id="{4A718FB2-D412-4D21-B0AD-E29146BB9D72}"/>
              </a:ext>
            </a:extLst>
          </p:cNvPr>
          <p:cNvSpPr>
            <a:spLocks noGrp="1"/>
          </p:cNvSpPr>
          <p:nvPr>
            <p:ph type="sldNum" sz="quarter" idx="12"/>
          </p:nvPr>
        </p:nvSpPr>
        <p:spPr/>
        <p:txBody>
          <a:bodyPr/>
          <a:lstStyle/>
          <a:p>
            <a:fld id="{95906E5B-F7B9-4EE6-9A76-68A79780458D}" type="slidenum">
              <a:rPr lang="en-US" smtClean="0"/>
              <a:t>23</a:t>
            </a:fld>
            <a:endParaRPr lang="en-US" dirty="0"/>
          </a:p>
        </p:txBody>
      </p:sp>
    </p:spTree>
    <p:extLst>
      <p:ext uri="{BB962C8B-B14F-4D97-AF65-F5344CB8AC3E}">
        <p14:creationId xmlns:p14="http://schemas.microsoft.com/office/powerpoint/2010/main" val="1222778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5270E-DBE9-44D8-B653-AB0EF3B2748D}"/>
              </a:ext>
            </a:extLst>
          </p:cNvPr>
          <p:cNvSpPr>
            <a:spLocks noGrp="1"/>
          </p:cNvSpPr>
          <p:nvPr>
            <p:ph type="title"/>
          </p:nvPr>
        </p:nvSpPr>
        <p:spPr>
          <a:xfrm>
            <a:off x="0" y="-3364"/>
            <a:ext cx="12192000" cy="1313550"/>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Immunoprevention Research Projects (U01): Scientific Review</a:t>
            </a:r>
            <a:endParaRPr lang="en-US" sz="3200" dirty="0"/>
          </a:p>
        </p:txBody>
      </p:sp>
      <p:sp>
        <p:nvSpPr>
          <p:cNvPr id="3" name="Content Placeholder 2">
            <a:extLst>
              <a:ext uri="{FF2B5EF4-FFF2-40B4-BE49-F238E27FC236}">
                <a16:creationId xmlns:a16="http://schemas.microsoft.com/office/drawing/2014/main" id="{8557943C-7697-408B-8ECA-0B146E69630C}"/>
              </a:ext>
            </a:extLst>
          </p:cNvPr>
          <p:cNvSpPr>
            <a:spLocks noGrp="1"/>
          </p:cNvSpPr>
          <p:nvPr>
            <p:ph idx="1"/>
          </p:nvPr>
        </p:nvSpPr>
        <p:spPr/>
        <p:txBody>
          <a:bodyPr>
            <a:normAutofit/>
          </a:bodyPr>
          <a:lstStyle/>
          <a:p>
            <a:pPr marL="0" indent="0" algn="ctr">
              <a:buClr>
                <a:srgbClr val="2A5DA5"/>
              </a:buClr>
              <a:buNone/>
            </a:pPr>
            <a:r>
              <a:rPr lang="en-US" sz="3000" b="1" dirty="0"/>
              <a:t>Scientific Review</a:t>
            </a:r>
          </a:p>
          <a:p>
            <a:pPr marL="0" indent="0" algn="ctr">
              <a:buClr>
                <a:srgbClr val="2A5DA5"/>
              </a:buClr>
              <a:buNone/>
            </a:pPr>
            <a:endParaRPr lang="en-US" sz="1600" b="1" dirty="0"/>
          </a:p>
          <a:p>
            <a:pPr marL="0" indent="0">
              <a:buNone/>
            </a:pPr>
            <a:r>
              <a:rPr lang="x-none" sz="2200" b="1" dirty="0">
                <a:ea typeface="Comic Sans MS" charset="0"/>
                <a:cs typeface="Comic Sans MS" charset="0"/>
              </a:rPr>
              <a:t>Scored Review Criteria</a:t>
            </a:r>
            <a:r>
              <a:rPr lang="en-US" sz="2200" b="1" dirty="0">
                <a:ea typeface="Comic Sans MS" charset="0"/>
                <a:cs typeface="Comic Sans MS" charset="0"/>
              </a:rPr>
              <a:t>: </a:t>
            </a:r>
            <a:r>
              <a:rPr lang="x-none" sz="2200" b="1" dirty="0">
                <a:ea typeface="Comic Sans MS" charset="0"/>
                <a:cs typeface="Comic Sans MS" charset="0"/>
              </a:rPr>
              <a:t>Significance</a:t>
            </a:r>
            <a:r>
              <a:rPr lang="en-US" sz="2200" b="1" dirty="0">
                <a:ea typeface="Comic Sans MS" charset="0"/>
                <a:cs typeface="Comic Sans MS" charset="0"/>
              </a:rPr>
              <a:t>, </a:t>
            </a:r>
            <a:r>
              <a:rPr lang="x-none" sz="2200" b="1" dirty="0">
                <a:ea typeface="Comic Sans MS" charset="0"/>
                <a:cs typeface="Comic Sans MS" charset="0"/>
              </a:rPr>
              <a:t>Investigator(s)</a:t>
            </a:r>
            <a:r>
              <a:rPr lang="en-US" sz="2200" b="1" dirty="0">
                <a:ea typeface="Comic Sans MS" charset="0"/>
                <a:cs typeface="Comic Sans MS" charset="0"/>
              </a:rPr>
              <a:t>, </a:t>
            </a:r>
            <a:r>
              <a:rPr lang="x-none" sz="2200" b="1" dirty="0">
                <a:ea typeface="Comic Sans MS" charset="0"/>
                <a:cs typeface="Comic Sans MS" charset="0"/>
              </a:rPr>
              <a:t>Innovation</a:t>
            </a:r>
            <a:r>
              <a:rPr lang="en-US" sz="2200" b="1" dirty="0">
                <a:ea typeface="Comic Sans MS" charset="0"/>
                <a:cs typeface="Comic Sans MS" charset="0"/>
              </a:rPr>
              <a:t>, </a:t>
            </a:r>
            <a:r>
              <a:rPr lang="x-none" sz="2200" b="1" dirty="0">
                <a:ea typeface="Comic Sans MS" charset="0"/>
                <a:cs typeface="Comic Sans MS" charset="0"/>
              </a:rPr>
              <a:t>Approach</a:t>
            </a:r>
            <a:r>
              <a:rPr lang="en-US" sz="2200" b="1" dirty="0">
                <a:ea typeface="Comic Sans MS" charset="0"/>
                <a:cs typeface="Comic Sans MS" charset="0"/>
              </a:rPr>
              <a:t>, Environment</a:t>
            </a:r>
          </a:p>
          <a:p>
            <a:pPr marL="0" indent="0" algn="ctr">
              <a:buClr>
                <a:srgbClr val="2A5DA5"/>
              </a:buClr>
              <a:buNone/>
            </a:pPr>
            <a:endParaRPr lang="en-US" sz="1100" b="1" dirty="0">
              <a:ea typeface="Comic Sans MS" charset="0"/>
              <a:cs typeface="Comic Sans MS" charset="0"/>
            </a:endParaRPr>
          </a:p>
          <a:p>
            <a:pPr marL="0" indent="0">
              <a:buClr>
                <a:srgbClr val="2A5DA5"/>
              </a:buClr>
              <a:buNone/>
            </a:pPr>
            <a:r>
              <a:rPr lang="en-US" sz="2000" b="1" dirty="0">
                <a:ea typeface="Comic Sans MS" charset="0"/>
                <a:cs typeface="Comic Sans MS" charset="0"/>
              </a:rPr>
              <a:t>Specific review elements for this FOA include:</a:t>
            </a:r>
            <a:r>
              <a:rPr lang="en-US" sz="2000" dirty="0">
                <a:ea typeface="Comic Sans MS" charset="0"/>
                <a:cs typeface="Comic Sans MS" charset="0"/>
              </a:rPr>
              <a:t> </a:t>
            </a:r>
          </a:p>
          <a:p>
            <a:pPr marL="457200" indent="-288925">
              <a:buFont typeface="Courier New" panose="02070309020205020404" pitchFamily="49" charset="0"/>
              <a:buChar char="o"/>
            </a:pPr>
            <a:r>
              <a:rPr lang="en-US" sz="2000" dirty="0">
                <a:ea typeface="Comic Sans MS" charset="0"/>
                <a:cs typeface="Comic Sans MS" charset="0"/>
              </a:rPr>
              <a:t>Are the high-risk cohorts addressed by this application well-defined? </a:t>
            </a:r>
          </a:p>
          <a:p>
            <a:pPr marL="457200" indent="-288925">
              <a:buFont typeface="Courier New" panose="02070309020205020404" pitchFamily="49" charset="0"/>
              <a:buChar char="o"/>
            </a:pPr>
            <a:r>
              <a:rPr lang="en-US" sz="2000" dirty="0">
                <a:ea typeface="Comic Sans MS" charset="0"/>
                <a:cs typeface="Comic Sans MS" charset="0"/>
              </a:rPr>
              <a:t>Is there potential for mechanism-based cancer preventive intervention development? </a:t>
            </a:r>
          </a:p>
          <a:p>
            <a:pPr marL="457200" indent="-288925">
              <a:buFont typeface="Courier New" panose="02070309020205020404" pitchFamily="49" charset="0"/>
              <a:buChar char="o"/>
            </a:pPr>
            <a:r>
              <a:rPr lang="en-US" sz="2000" dirty="0">
                <a:ea typeface="Comic Sans MS" charset="0"/>
                <a:cs typeface="Comic Sans MS" charset="0"/>
              </a:rPr>
              <a:t>Does the application contain acceptable plans for addressing the </a:t>
            </a:r>
            <a:r>
              <a:rPr lang="en-US" sz="2000" u="sng" dirty="0">
                <a:ea typeface="Comic Sans MS" charset="0"/>
                <a:cs typeface="Comic Sans MS" charset="0"/>
                <a:hlinkClick r:id="rId2"/>
              </a:rPr>
              <a:t>NCI Cancer Moonshot℠ Public Access and Data Sharing Policy</a:t>
            </a:r>
            <a:endParaRPr lang="en-US" sz="2000" dirty="0">
              <a:ea typeface="Comic Sans MS" charset="0"/>
              <a:cs typeface="Comic Sans MS" charset="0"/>
            </a:endParaRPr>
          </a:p>
          <a:p>
            <a:pPr marL="0" indent="0">
              <a:buNone/>
            </a:pPr>
            <a:endParaRPr lang="en-US" dirty="0"/>
          </a:p>
        </p:txBody>
      </p:sp>
      <p:sp>
        <p:nvSpPr>
          <p:cNvPr id="4" name="Rectangle 3">
            <a:extLst>
              <a:ext uri="{FF2B5EF4-FFF2-40B4-BE49-F238E27FC236}">
                <a16:creationId xmlns:a16="http://schemas.microsoft.com/office/drawing/2014/main" id="{3A60B644-F867-4A68-9D89-76DD33F9562E}"/>
              </a:ext>
            </a:extLst>
          </p:cNvPr>
          <p:cNvSpPr/>
          <p:nvPr/>
        </p:nvSpPr>
        <p:spPr>
          <a:xfrm>
            <a:off x="0" y="6507736"/>
            <a:ext cx="7077075" cy="338554"/>
          </a:xfrm>
          <a:prstGeom prst="rect">
            <a:avLst/>
          </a:prstGeom>
        </p:spPr>
        <p:txBody>
          <a:bodyPr wrap="square">
            <a:spAutoFit/>
          </a:bodyPr>
          <a:lstStyle/>
          <a:p>
            <a:r>
              <a:rPr lang="en-US" sz="1600" b="1" dirty="0">
                <a:solidFill>
                  <a:schemeClr val="accent5">
                    <a:lumMod val="50000"/>
                  </a:schemeClr>
                </a:solidFill>
              </a:rPr>
              <a:t>RFA-CA-19-014: Cancer Immunoprevention Research Projects (U01)</a:t>
            </a:r>
          </a:p>
        </p:txBody>
      </p:sp>
      <p:sp>
        <p:nvSpPr>
          <p:cNvPr id="5" name="Slide Number Placeholder 4">
            <a:extLst>
              <a:ext uri="{FF2B5EF4-FFF2-40B4-BE49-F238E27FC236}">
                <a16:creationId xmlns:a16="http://schemas.microsoft.com/office/drawing/2014/main" id="{7446015C-D02A-4413-8F14-4EAB266E1F6A}"/>
              </a:ext>
            </a:extLst>
          </p:cNvPr>
          <p:cNvSpPr>
            <a:spLocks noGrp="1"/>
          </p:cNvSpPr>
          <p:nvPr>
            <p:ph type="sldNum" sz="quarter" idx="12"/>
          </p:nvPr>
        </p:nvSpPr>
        <p:spPr/>
        <p:txBody>
          <a:bodyPr/>
          <a:lstStyle/>
          <a:p>
            <a:fld id="{95906E5B-F7B9-4EE6-9A76-68A79780458D}" type="slidenum">
              <a:rPr lang="en-US" smtClean="0"/>
              <a:t>24</a:t>
            </a:fld>
            <a:endParaRPr lang="en-US" dirty="0"/>
          </a:p>
        </p:txBody>
      </p:sp>
    </p:spTree>
    <p:extLst>
      <p:ext uri="{BB962C8B-B14F-4D97-AF65-F5344CB8AC3E}">
        <p14:creationId xmlns:p14="http://schemas.microsoft.com/office/powerpoint/2010/main" val="2402493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6FE3-4A73-45CD-85F7-79190BC608F6}"/>
              </a:ext>
            </a:extLst>
          </p:cNvPr>
          <p:cNvSpPr>
            <a:spLocks noGrp="1"/>
          </p:cNvSpPr>
          <p:nvPr>
            <p:ph type="title"/>
          </p:nvPr>
        </p:nvSpPr>
        <p:spPr>
          <a:xfrm>
            <a:off x="0" y="0"/>
            <a:ext cx="12192000" cy="1378424"/>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Immunoprevention Research Projects (U01):                       Scientific/Research Contacts</a:t>
            </a:r>
            <a:endParaRPr lang="en-US" sz="3200" dirty="0"/>
          </a:p>
        </p:txBody>
      </p:sp>
      <p:sp>
        <p:nvSpPr>
          <p:cNvPr id="5" name="Content Placeholder 2">
            <a:extLst>
              <a:ext uri="{FF2B5EF4-FFF2-40B4-BE49-F238E27FC236}">
                <a16:creationId xmlns:a16="http://schemas.microsoft.com/office/drawing/2014/main" id="{F4E05D1F-CEEE-4A94-BF1C-19F2F24FCEE4}"/>
              </a:ext>
            </a:extLst>
          </p:cNvPr>
          <p:cNvSpPr>
            <a:spLocks noGrp="1"/>
          </p:cNvSpPr>
          <p:nvPr>
            <p:ph sz="half" idx="1"/>
          </p:nvPr>
        </p:nvSpPr>
        <p:spPr>
          <a:xfrm>
            <a:off x="2202977" y="1929571"/>
            <a:ext cx="3597322" cy="4351338"/>
          </a:xfrm>
        </p:spPr>
        <p:txBody>
          <a:bodyPr>
            <a:normAutofit/>
          </a:bodyPr>
          <a:lstStyle/>
          <a:p>
            <a:pPr marL="0" indent="0">
              <a:buNone/>
            </a:pPr>
            <a:r>
              <a:rPr lang="en-US" sz="2200" b="1" u="sng" dirty="0"/>
              <a:t>Scientific/Research Contacts:</a:t>
            </a:r>
          </a:p>
          <a:p>
            <a:pPr marL="0" indent="0">
              <a:spcBef>
                <a:spcPts val="0"/>
              </a:spcBef>
              <a:buNone/>
            </a:pPr>
            <a:endParaRPr lang="en-US" sz="1800" dirty="0">
              <a:ea typeface="Comic Sans MS" charset="0"/>
              <a:cs typeface="Comic Sans MS" charset="0"/>
            </a:endParaRPr>
          </a:p>
          <a:p>
            <a:pPr marL="0" indent="0">
              <a:spcBef>
                <a:spcPts val="0"/>
              </a:spcBef>
              <a:buNone/>
            </a:pPr>
            <a:r>
              <a:rPr lang="en-US" sz="1800" dirty="0">
                <a:ea typeface="Comic Sans MS" charset="0"/>
                <a:cs typeface="Comic Sans MS" charset="0"/>
              </a:rPr>
              <a:t>Robert H. Shoemaker, Ph.D.</a:t>
            </a:r>
          </a:p>
          <a:p>
            <a:pPr marL="0" indent="0">
              <a:spcBef>
                <a:spcPts val="0"/>
              </a:spcBef>
              <a:buNone/>
            </a:pPr>
            <a:r>
              <a:rPr lang="en-US" sz="1800" dirty="0">
                <a:ea typeface="Comic Sans MS" charset="0"/>
                <a:cs typeface="Comic Sans MS" charset="0"/>
              </a:rPr>
              <a:t>National Cancer Institute (</a:t>
            </a:r>
            <a:r>
              <a:rPr lang="en-US" sz="1800" b="1" dirty="0">
                <a:ea typeface="Comic Sans MS" charset="0"/>
                <a:cs typeface="Comic Sans MS" charset="0"/>
              </a:rPr>
              <a:t>NCI</a:t>
            </a:r>
            <a:r>
              <a:rPr lang="en-US" sz="1800" dirty="0">
                <a:ea typeface="Comic Sans MS" charset="0"/>
                <a:cs typeface="Comic Sans MS" charset="0"/>
              </a:rPr>
              <a:t>)</a:t>
            </a:r>
          </a:p>
          <a:p>
            <a:pPr marL="0" indent="0">
              <a:spcBef>
                <a:spcPts val="0"/>
              </a:spcBef>
              <a:buNone/>
            </a:pPr>
            <a:r>
              <a:rPr lang="en-US" sz="1800" dirty="0">
                <a:ea typeface="Comic Sans MS" charset="0"/>
                <a:cs typeface="Comic Sans MS" charset="0"/>
              </a:rPr>
              <a:t>Phone: 240-276-7077</a:t>
            </a:r>
          </a:p>
          <a:p>
            <a:pPr marL="0" indent="0">
              <a:spcBef>
                <a:spcPts val="0"/>
              </a:spcBef>
              <a:buNone/>
            </a:pPr>
            <a:r>
              <a:rPr lang="en-US" sz="1800" b="1" dirty="0">
                <a:ea typeface="Comic Sans MS" charset="0"/>
                <a:cs typeface="Comic Sans MS" charset="0"/>
              </a:rPr>
              <a:t>Email:</a:t>
            </a:r>
            <a:r>
              <a:rPr lang="en-US" sz="1800" dirty="0">
                <a:ea typeface="Comic Sans MS" charset="0"/>
                <a:cs typeface="Comic Sans MS" charset="0"/>
              </a:rPr>
              <a:t> </a:t>
            </a:r>
            <a:r>
              <a:rPr lang="en-US" sz="1800" u="sng" dirty="0">
                <a:ea typeface="Comic Sans MS" charset="0"/>
                <a:cs typeface="Comic Sans MS" charset="0"/>
                <a:hlinkClick r:id="rId2"/>
              </a:rPr>
              <a:t>Shoemakr@mail.nih.gov</a:t>
            </a:r>
            <a:r>
              <a:rPr lang="en-US" sz="1800" u="sng" dirty="0">
                <a:ea typeface="Comic Sans MS" charset="0"/>
                <a:cs typeface="Comic Sans MS" charset="0"/>
              </a:rPr>
              <a:t> </a:t>
            </a:r>
          </a:p>
          <a:p>
            <a:pPr marL="0" indent="0">
              <a:spcBef>
                <a:spcPts val="0"/>
              </a:spcBef>
              <a:buNone/>
            </a:pPr>
            <a:endParaRPr lang="en-US" sz="1800" dirty="0">
              <a:ea typeface="Comic Sans MS" charset="0"/>
              <a:cs typeface="Comic Sans MS" charset="0"/>
            </a:endParaRPr>
          </a:p>
          <a:p>
            <a:pPr marL="0" indent="0">
              <a:spcBef>
                <a:spcPts val="0"/>
              </a:spcBef>
              <a:buNone/>
            </a:pPr>
            <a:r>
              <a:rPr lang="en-US" sz="1800" dirty="0">
                <a:ea typeface="Comic Sans MS" charset="0"/>
                <a:cs typeface="Comic Sans MS" charset="0"/>
              </a:rPr>
              <a:t>Jane W. Fountain, Ph.D.</a:t>
            </a:r>
          </a:p>
          <a:p>
            <a:pPr marL="0" indent="0">
              <a:spcBef>
                <a:spcPts val="0"/>
              </a:spcBef>
              <a:buNone/>
            </a:pPr>
            <a:r>
              <a:rPr lang="en-US" sz="1800" dirty="0">
                <a:ea typeface="Comic Sans MS" charset="0"/>
                <a:cs typeface="Comic Sans MS" charset="0"/>
              </a:rPr>
              <a:t>National Institute of Neurological </a:t>
            </a:r>
          </a:p>
          <a:p>
            <a:pPr marL="0" indent="0">
              <a:spcBef>
                <a:spcPts val="0"/>
              </a:spcBef>
              <a:buNone/>
            </a:pPr>
            <a:r>
              <a:rPr lang="en-US" sz="1800" dirty="0">
                <a:ea typeface="Comic Sans MS" charset="0"/>
                <a:cs typeface="Comic Sans MS" charset="0"/>
              </a:rPr>
              <a:t>Disorders and Stroke (</a:t>
            </a:r>
            <a:r>
              <a:rPr lang="en-US" sz="1800" b="1" dirty="0">
                <a:ea typeface="Comic Sans MS" charset="0"/>
                <a:cs typeface="Comic Sans MS" charset="0"/>
              </a:rPr>
              <a:t>NINDS</a:t>
            </a:r>
            <a:r>
              <a:rPr lang="en-US" sz="1800" dirty="0">
                <a:ea typeface="Comic Sans MS" charset="0"/>
                <a:cs typeface="Comic Sans MS" charset="0"/>
              </a:rPr>
              <a:t>)</a:t>
            </a:r>
          </a:p>
          <a:p>
            <a:pPr marL="0" indent="0">
              <a:spcBef>
                <a:spcPts val="0"/>
              </a:spcBef>
              <a:buNone/>
            </a:pPr>
            <a:r>
              <a:rPr lang="en-US" sz="1800" dirty="0">
                <a:ea typeface="Comic Sans MS" charset="0"/>
                <a:cs typeface="Comic Sans MS" charset="0"/>
              </a:rPr>
              <a:t>Phone: 301-496-1431</a:t>
            </a:r>
          </a:p>
          <a:p>
            <a:pPr marL="0" indent="0">
              <a:spcBef>
                <a:spcPts val="0"/>
              </a:spcBef>
              <a:buNone/>
            </a:pPr>
            <a:r>
              <a:rPr lang="en-US" sz="1800" b="1" dirty="0">
                <a:ea typeface="Comic Sans MS" charset="0"/>
                <a:cs typeface="Comic Sans MS" charset="0"/>
              </a:rPr>
              <a:t>Email:</a:t>
            </a:r>
            <a:r>
              <a:rPr lang="en-US" sz="1800" dirty="0">
                <a:ea typeface="Comic Sans MS" charset="0"/>
                <a:cs typeface="Comic Sans MS" charset="0"/>
              </a:rPr>
              <a:t> </a:t>
            </a:r>
            <a:r>
              <a:rPr lang="en-US" sz="1800" u="sng" dirty="0">
                <a:ea typeface="Comic Sans MS" charset="0"/>
                <a:cs typeface="Comic Sans MS" charset="0"/>
                <a:hlinkClick r:id="rId3"/>
              </a:rPr>
              <a:t>fountai@ninds.nih.gov</a:t>
            </a:r>
            <a:endParaRPr lang="en-US" sz="1800" dirty="0">
              <a:ea typeface="Comic Sans MS" charset="0"/>
              <a:cs typeface="Comic Sans MS" charset="0"/>
            </a:endParaRPr>
          </a:p>
          <a:p>
            <a:pPr marL="0" indent="0">
              <a:buNone/>
            </a:pPr>
            <a:endParaRPr lang="en-US" dirty="0"/>
          </a:p>
        </p:txBody>
      </p:sp>
      <p:sp>
        <p:nvSpPr>
          <p:cNvPr id="6" name="Content Placeholder 2">
            <a:extLst>
              <a:ext uri="{FF2B5EF4-FFF2-40B4-BE49-F238E27FC236}">
                <a16:creationId xmlns:a16="http://schemas.microsoft.com/office/drawing/2014/main" id="{870D4EC3-1E10-4D0D-80D5-A5463C78FFF0}"/>
              </a:ext>
            </a:extLst>
          </p:cNvPr>
          <p:cNvSpPr txBox="1">
            <a:spLocks/>
          </p:cNvSpPr>
          <p:nvPr/>
        </p:nvSpPr>
        <p:spPr>
          <a:xfrm>
            <a:off x="6391703" y="2183642"/>
            <a:ext cx="3597321" cy="38431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pPr>
            <a:r>
              <a:rPr lang="en-US" sz="1800" dirty="0">
                <a:ea typeface="Comic Sans MS" charset="0"/>
                <a:cs typeface="Comic Sans MS" charset="0"/>
              </a:rPr>
              <a:t>Kimberly A. McAllister, Ph.D.</a:t>
            </a:r>
          </a:p>
          <a:p>
            <a:pPr marL="0" indent="0">
              <a:spcBef>
                <a:spcPts val="0"/>
              </a:spcBef>
              <a:buNone/>
            </a:pPr>
            <a:r>
              <a:rPr lang="en-US" sz="1800" dirty="0">
                <a:ea typeface="Comic Sans MS" charset="0"/>
                <a:cs typeface="Comic Sans MS" charset="0"/>
              </a:rPr>
              <a:t>National Institute of Environmental </a:t>
            </a:r>
          </a:p>
          <a:p>
            <a:pPr marL="0" indent="0">
              <a:spcBef>
                <a:spcPts val="0"/>
              </a:spcBef>
              <a:buNone/>
            </a:pPr>
            <a:r>
              <a:rPr lang="en-US" sz="1800" dirty="0">
                <a:ea typeface="Comic Sans MS" charset="0"/>
                <a:cs typeface="Comic Sans MS" charset="0"/>
              </a:rPr>
              <a:t>Health Sciences (</a:t>
            </a:r>
            <a:r>
              <a:rPr lang="en-US" sz="1800" b="1" dirty="0">
                <a:ea typeface="Comic Sans MS" charset="0"/>
                <a:cs typeface="Comic Sans MS" charset="0"/>
              </a:rPr>
              <a:t>NIEHS</a:t>
            </a:r>
            <a:r>
              <a:rPr lang="en-US" sz="1800" dirty="0">
                <a:ea typeface="Comic Sans MS" charset="0"/>
                <a:cs typeface="Comic Sans MS" charset="0"/>
              </a:rPr>
              <a:t>)</a:t>
            </a:r>
          </a:p>
          <a:p>
            <a:pPr marL="0" indent="0">
              <a:spcBef>
                <a:spcPts val="0"/>
              </a:spcBef>
              <a:buNone/>
            </a:pPr>
            <a:r>
              <a:rPr lang="en-US" sz="1800" dirty="0">
                <a:ea typeface="Comic Sans MS" charset="0"/>
                <a:cs typeface="Comic Sans MS" charset="0"/>
              </a:rPr>
              <a:t>Phone: 919-541-4528</a:t>
            </a:r>
          </a:p>
          <a:p>
            <a:pPr marL="0" indent="0">
              <a:spcBef>
                <a:spcPts val="0"/>
              </a:spcBef>
              <a:buNone/>
            </a:pPr>
            <a:r>
              <a:rPr lang="en-US" sz="1800" b="1" dirty="0">
                <a:ea typeface="Comic Sans MS" charset="0"/>
                <a:cs typeface="Comic Sans MS" charset="0"/>
              </a:rPr>
              <a:t>Email: </a:t>
            </a:r>
            <a:r>
              <a:rPr lang="en-US" sz="1800" u="sng" dirty="0">
                <a:ea typeface="Comic Sans MS" charset="0"/>
                <a:cs typeface="Comic Sans MS" charset="0"/>
                <a:hlinkClick r:id="rId4"/>
              </a:rPr>
              <a:t>mcallis2@niehs.nih.gov</a:t>
            </a:r>
            <a:endParaRPr lang="en-US" sz="1800" dirty="0">
              <a:ea typeface="Comic Sans MS" charset="0"/>
              <a:cs typeface="Comic Sans MS" charset="0"/>
            </a:endParaRPr>
          </a:p>
          <a:p>
            <a:pPr marL="0" indent="0">
              <a:spcBef>
                <a:spcPts val="0"/>
              </a:spcBef>
              <a:buNone/>
            </a:pPr>
            <a:r>
              <a:rPr lang="en-US" sz="1800" dirty="0">
                <a:ea typeface="Comic Sans MS" charset="0"/>
                <a:cs typeface="Comic Sans MS" charset="0"/>
              </a:rPr>
              <a:t> </a:t>
            </a:r>
          </a:p>
          <a:p>
            <a:pPr marL="0" indent="0">
              <a:spcBef>
                <a:spcPts val="0"/>
              </a:spcBef>
              <a:buNone/>
            </a:pPr>
            <a:r>
              <a:rPr lang="en-US" sz="1800" dirty="0" err="1">
                <a:ea typeface="Comic Sans MS" charset="0"/>
                <a:cs typeface="Comic Sans MS" charset="0"/>
              </a:rPr>
              <a:t>Solita</a:t>
            </a:r>
            <a:r>
              <a:rPr lang="en-US" sz="1800" dirty="0">
                <a:ea typeface="Comic Sans MS" charset="0"/>
                <a:cs typeface="Comic Sans MS" charset="0"/>
              </a:rPr>
              <a:t> </a:t>
            </a:r>
            <a:r>
              <a:rPr lang="en-US" sz="1800" dirty="0" err="1">
                <a:ea typeface="Comic Sans MS" charset="0"/>
                <a:cs typeface="Comic Sans MS" charset="0"/>
              </a:rPr>
              <a:t>Chiayeng</a:t>
            </a:r>
            <a:r>
              <a:rPr lang="en-US" sz="1800" dirty="0">
                <a:ea typeface="Comic Sans MS" charset="0"/>
                <a:cs typeface="Comic Sans MS" charset="0"/>
              </a:rPr>
              <a:t> Wang, Ph.D. </a:t>
            </a:r>
          </a:p>
          <a:p>
            <a:pPr marL="0" indent="0">
              <a:spcBef>
                <a:spcPts val="0"/>
              </a:spcBef>
              <a:buNone/>
            </a:pPr>
            <a:r>
              <a:rPr lang="en-US" sz="1800" dirty="0">
                <a:ea typeface="Comic Sans MS" charset="0"/>
                <a:cs typeface="Comic Sans MS" charset="0"/>
              </a:rPr>
              <a:t>National Institute of Dental and </a:t>
            </a:r>
          </a:p>
          <a:p>
            <a:pPr marL="0" indent="0">
              <a:spcBef>
                <a:spcPts val="0"/>
              </a:spcBef>
              <a:buNone/>
            </a:pPr>
            <a:r>
              <a:rPr lang="en-US" sz="1800" dirty="0">
                <a:ea typeface="Comic Sans MS" charset="0"/>
                <a:cs typeface="Comic Sans MS" charset="0"/>
              </a:rPr>
              <a:t>Craniofacial Research (</a:t>
            </a:r>
            <a:r>
              <a:rPr lang="en-US" sz="1800" b="1" dirty="0">
                <a:ea typeface="Comic Sans MS" charset="0"/>
                <a:cs typeface="Comic Sans MS" charset="0"/>
              </a:rPr>
              <a:t>NIDCR</a:t>
            </a:r>
            <a:r>
              <a:rPr lang="en-US" sz="1800" dirty="0">
                <a:ea typeface="Comic Sans MS" charset="0"/>
                <a:cs typeface="Comic Sans MS" charset="0"/>
              </a:rPr>
              <a:t>)</a:t>
            </a:r>
          </a:p>
          <a:p>
            <a:pPr marL="0" indent="0">
              <a:spcBef>
                <a:spcPts val="0"/>
              </a:spcBef>
              <a:buNone/>
            </a:pPr>
            <a:r>
              <a:rPr lang="en-US" sz="1800" dirty="0">
                <a:ea typeface="Comic Sans MS" charset="0"/>
                <a:cs typeface="Comic Sans MS" charset="0"/>
              </a:rPr>
              <a:t>Phone: 301-827-4647</a:t>
            </a:r>
          </a:p>
          <a:p>
            <a:pPr marL="0" indent="0">
              <a:spcBef>
                <a:spcPts val="0"/>
              </a:spcBef>
              <a:buNone/>
            </a:pPr>
            <a:r>
              <a:rPr lang="en-US" sz="1800" b="1" dirty="0">
                <a:ea typeface="Comic Sans MS" charset="0"/>
                <a:cs typeface="Comic Sans MS" charset="0"/>
              </a:rPr>
              <a:t>Email:</a:t>
            </a:r>
            <a:r>
              <a:rPr lang="en-US" sz="1800" dirty="0">
                <a:ea typeface="Comic Sans MS" charset="0"/>
                <a:cs typeface="Comic Sans MS" charset="0"/>
              </a:rPr>
              <a:t> </a:t>
            </a:r>
            <a:r>
              <a:rPr lang="en-US" sz="1800" u="sng" dirty="0">
                <a:ea typeface="Comic Sans MS" charset="0"/>
                <a:cs typeface="Comic Sans MS" charset="0"/>
                <a:hlinkClick r:id="rId5"/>
              </a:rPr>
              <a:t>chiayeng.wang@nih.gov</a:t>
            </a:r>
            <a:r>
              <a:rPr lang="en-US" sz="1800" dirty="0">
                <a:ea typeface="Comic Sans MS" charset="0"/>
                <a:cs typeface="Comic Sans MS" charset="0"/>
              </a:rPr>
              <a:t> </a:t>
            </a:r>
          </a:p>
          <a:p>
            <a:pPr>
              <a:spcBef>
                <a:spcPts val="0"/>
              </a:spcBef>
            </a:pPr>
            <a:endParaRPr lang="en-US" sz="1600" dirty="0">
              <a:ea typeface="Comic Sans MS" charset="0"/>
              <a:cs typeface="Comic Sans MS" charset="0"/>
            </a:endParaRPr>
          </a:p>
          <a:p>
            <a:pPr marL="0" indent="0">
              <a:buFont typeface="Arial" panose="020B0604020202020204" pitchFamily="34" charset="0"/>
              <a:buNone/>
            </a:pPr>
            <a:endParaRPr lang="en-US" dirty="0"/>
          </a:p>
        </p:txBody>
      </p:sp>
      <p:sp>
        <p:nvSpPr>
          <p:cNvPr id="7" name="Rectangle 6">
            <a:extLst>
              <a:ext uri="{FF2B5EF4-FFF2-40B4-BE49-F238E27FC236}">
                <a16:creationId xmlns:a16="http://schemas.microsoft.com/office/drawing/2014/main" id="{131EB089-867A-4500-B8E2-0ACC6E3C1200}"/>
              </a:ext>
            </a:extLst>
          </p:cNvPr>
          <p:cNvSpPr/>
          <p:nvPr/>
        </p:nvSpPr>
        <p:spPr>
          <a:xfrm>
            <a:off x="0" y="6488668"/>
            <a:ext cx="7077075" cy="338554"/>
          </a:xfrm>
          <a:prstGeom prst="rect">
            <a:avLst/>
          </a:prstGeom>
        </p:spPr>
        <p:txBody>
          <a:bodyPr wrap="square">
            <a:spAutoFit/>
          </a:bodyPr>
          <a:lstStyle/>
          <a:p>
            <a:r>
              <a:rPr lang="en-US" sz="1600" b="1" dirty="0">
                <a:solidFill>
                  <a:schemeClr val="accent5">
                    <a:lumMod val="50000"/>
                  </a:schemeClr>
                </a:solidFill>
              </a:rPr>
              <a:t>RFA-CA-19-014: Cancer Immunoprevention Research Projects (U01)</a:t>
            </a:r>
          </a:p>
        </p:txBody>
      </p:sp>
      <p:sp>
        <p:nvSpPr>
          <p:cNvPr id="8" name="Slide Number Placeholder 7">
            <a:extLst>
              <a:ext uri="{FF2B5EF4-FFF2-40B4-BE49-F238E27FC236}">
                <a16:creationId xmlns:a16="http://schemas.microsoft.com/office/drawing/2014/main" id="{B5696967-63D7-4C75-A3CA-AA45344935D8}"/>
              </a:ext>
            </a:extLst>
          </p:cNvPr>
          <p:cNvSpPr>
            <a:spLocks noGrp="1"/>
          </p:cNvSpPr>
          <p:nvPr>
            <p:ph type="sldNum" sz="quarter" idx="12"/>
          </p:nvPr>
        </p:nvSpPr>
        <p:spPr/>
        <p:txBody>
          <a:bodyPr/>
          <a:lstStyle/>
          <a:p>
            <a:fld id="{95906E5B-F7B9-4EE6-9A76-68A79780458D}" type="slidenum">
              <a:rPr lang="en-US" smtClean="0"/>
              <a:t>25</a:t>
            </a:fld>
            <a:endParaRPr lang="en-US"/>
          </a:p>
        </p:txBody>
      </p:sp>
    </p:spTree>
    <p:extLst>
      <p:ext uri="{BB962C8B-B14F-4D97-AF65-F5344CB8AC3E}">
        <p14:creationId xmlns:p14="http://schemas.microsoft.com/office/powerpoint/2010/main" val="37680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51B0E-6A61-40A1-B8EB-CE1A9E1D26DB}"/>
              </a:ext>
            </a:extLst>
          </p:cNvPr>
          <p:cNvSpPr>
            <a:spLocks noGrp="1"/>
          </p:cNvSpPr>
          <p:nvPr>
            <p:ph type="title"/>
          </p:nvPr>
        </p:nvSpPr>
        <p:spPr/>
        <p:txBody>
          <a:bodyPr>
            <a:normAutofit fontScale="90000"/>
          </a:bodyPr>
          <a:lstStyle/>
          <a:p>
            <a:pPr algn="ctr"/>
            <a:r>
              <a:rPr lang="en-US" b="1" dirty="0">
                <a:solidFill>
                  <a:srgbClr val="2A5DA5"/>
                </a:solidFill>
              </a:rPr>
              <a:t>Immuno-Oncology Translational Network (IOTN)</a:t>
            </a:r>
            <a:br>
              <a:rPr lang="en-US" b="1" dirty="0">
                <a:solidFill>
                  <a:srgbClr val="2A5DA5"/>
                </a:solidFill>
              </a:rPr>
            </a:br>
            <a:r>
              <a:rPr lang="en-US" b="1" dirty="0">
                <a:solidFill>
                  <a:srgbClr val="2A5DA5"/>
                </a:solidFill>
              </a:rPr>
              <a:t>Pre-Application Webinar – Cancer Immunoprevention Research Projects (UG3/UH3)</a:t>
            </a:r>
            <a:endParaRPr lang="en-US" dirty="0"/>
          </a:p>
        </p:txBody>
      </p:sp>
      <p:sp>
        <p:nvSpPr>
          <p:cNvPr id="3" name="Content Placeholder 2">
            <a:extLst>
              <a:ext uri="{FF2B5EF4-FFF2-40B4-BE49-F238E27FC236}">
                <a16:creationId xmlns:a16="http://schemas.microsoft.com/office/drawing/2014/main" id="{E2C2AC6C-5D50-47B3-A526-6D0CFC3D5CE7}"/>
              </a:ext>
            </a:extLst>
          </p:cNvPr>
          <p:cNvSpPr>
            <a:spLocks noGrp="1"/>
          </p:cNvSpPr>
          <p:nvPr>
            <p:ph idx="1"/>
          </p:nvPr>
        </p:nvSpPr>
        <p:spPr/>
        <p:txBody>
          <a:bodyPr/>
          <a:lstStyle/>
          <a:p>
            <a:pPr marL="0" indent="0">
              <a:buNone/>
            </a:pPr>
            <a:endParaRPr lang="en-US" b="1" dirty="0">
              <a:solidFill>
                <a:schemeClr val="bg2">
                  <a:lumMod val="10000"/>
                </a:schemeClr>
              </a:solidFill>
            </a:endParaRPr>
          </a:p>
          <a:p>
            <a:pPr marL="0" indent="0">
              <a:buNone/>
            </a:pPr>
            <a:r>
              <a:rPr lang="en-US" b="1" dirty="0">
                <a:solidFill>
                  <a:schemeClr val="bg2">
                    <a:lumMod val="10000"/>
                  </a:schemeClr>
                </a:solidFill>
              </a:rPr>
              <a:t>RFA-CA-19-012: Cancer Immunoprevention Research Projects (UG3/UH3)</a:t>
            </a:r>
          </a:p>
          <a:p>
            <a:pPr marL="0" indent="0">
              <a:buNone/>
            </a:pPr>
            <a:endParaRPr lang="en-US" dirty="0"/>
          </a:p>
        </p:txBody>
      </p:sp>
      <p:sp>
        <p:nvSpPr>
          <p:cNvPr id="4" name="TextBox 3">
            <a:extLst>
              <a:ext uri="{FF2B5EF4-FFF2-40B4-BE49-F238E27FC236}">
                <a16:creationId xmlns:a16="http://schemas.microsoft.com/office/drawing/2014/main" id="{49C377CB-7F0C-4FE0-9A5A-C850A2A20C1A}"/>
              </a:ext>
            </a:extLst>
          </p:cNvPr>
          <p:cNvSpPr txBox="1"/>
          <p:nvPr/>
        </p:nvSpPr>
        <p:spPr>
          <a:xfrm>
            <a:off x="8247150" y="5569545"/>
            <a:ext cx="3749744" cy="923330"/>
          </a:xfrm>
          <a:prstGeom prst="rect">
            <a:avLst/>
          </a:prstGeom>
          <a:noFill/>
        </p:spPr>
        <p:txBody>
          <a:bodyPr wrap="none" rtlCol="0">
            <a:spAutoFit/>
          </a:bodyPr>
          <a:lstStyle/>
          <a:p>
            <a:r>
              <a:rPr lang="en-US" b="1" dirty="0">
                <a:latin typeface="Arial" panose="020B0604020202020204" pitchFamily="34" charset="0"/>
                <a:ea typeface="Comic Sans MS" charset="0"/>
                <a:cs typeface="Arial" panose="020B0604020202020204" pitchFamily="34" charset="0"/>
              </a:rPr>
              <a:t>Robert Shoemaker, Ph.D.</a:t>
            </a:r>
          </a:p>
          <a:p>
            <a:r>
              <a:rPr lang="en-US" dirty="0">
                <a:latin typeface="Arial" panose="020B0604020202020204" pitchFamily="34" charset="0"/>
                <a:ea typeface="Comic Sans MS" charset="0"/>
                <a:cs typeface="Arial" panose="020B0604020202020204" pitchFamily="34" charset="0"/>
              </a:rPr>
              <a:t>Division of Cancer Prevention, NCI</a:t>
            </a:r>
          </a:p>
          <a:p>
            <a:endParaRPr lang="en-US" dirty="0">
              <a:latin typeface="Arial" panose="020B0604020202020204" pitchFamily="34" charset="0"/>
              <a:ea typeface="Comic Sans MS" charset="0"/>
              <a:cs typeface="Arial" panose="020B0604020202020204" pitchFamily="34" charset="0"/>
            </a:endParaRPr>
          </a:p>
        </p:txBody>
      </p:sp>
      <p:sp>
        <p:nvSpPr>
          <p:cNvPr id="5" name="Slide Number Placeholder 4">
            <a:extLst>
              <a:ext uri="{FF2B5EF4-FFF2-40B4-BE49-F238E27FC236}">
                <a16:creationId xmlns:a16="http://schemas.microsoft.com/office/drawing/2014/main" id="{12BE6FC3-A2CF-4243-A89C-6F1E81A5D1EA}"/>
              </a:ext>
            </a:extLst>
          </p:cNvPr>
          <p:cNvSpPr>
            <a:spLocks noGrp="1"/>
          </p:cNvSpPr>
          <p:nvPr>
            <p:ph type="sldNum" sz="quarter" idx="12"/>
          </p:nvPr>
        </p:nvSpPr>
        <p:spPr/>
        <p:txBody>
          <a:bodyPr/>
          <a:lstStyle/>
          <a:p>
            <a:fld id="{95906E5B-F7B9-4EE6-9A76-68A79780458D}" type="slidenum">
              <a:rPr lang="en-US" smtClean="0"/>
              <a:t>26</a:t>
            </a:fld>
            <a:endParaRPr lang="en-US"/>
          </a:p>
        </p:txBody>
      </p:sp>
    </p:spTree>
    <p:extLst>
      <p:ext uri="{BB962C8B-B14F-4D97-AF65-F5344CB8AC3E}">
        <p14:creationId xmlns:p14="http://schemas.microsoft.com/office/powerpoint/2010/main" val="2387737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3EA64-5BCD-42E0-B80E-C37E8AC2CDB2}"/>
              </a:ext>
            </a:extLst>
          </p:cNvPr>
          <p:cNvSpPr>
            <a:spLocks noGrp="1"/>
          </p:cNvSpPr>
          <p:nvPr>
            <p:ph type="title"/>
          </p:nvPr>
        </p:nvSpPr>
        <p:spPr>
          <a:xfrm>
            <a:off x="0" y="0"/>
            <a:ext cx="12192000" cy="1392072"/>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Immunoprevention Research Projects (UG3/UH3)</a:t>
            </a:r>
            <a:endParaRPr lang="en-US" sz="3200" dirty="0"/>
          </a:p>
        </p:txBody>
      </p:sp>
      <p:sp>
        <p:nvSpPr>
          <p:cNvPr id="3" name="Content Placeholder 2">
            <a:extLst>
              <a:ext uri="{FF2B5EF4-FFF2-40B4-BE49-F238E27FC236}">
                <a16:creationId xmlns:a16="http://schemas.microsoft.com/office/drawing/2014/main" id="{BFB9C75E-3B84-4A96-A7A0-04B54D5EE2CC}"/>
              </a:ext>
            </a:extLst>
          </p:cNvPr>
          <p:cNvSpPr>
            <a:spLocks noGrp="1"/>
          </p:cNvSpPr>
          <p:nvPr>
            <p:ph idx="1"/>
          </p:nvPr>
        </p:nvSpPr>
        <p:spPr>
          <a:xfrm>
            <a:off x="838200" y="2470244"/>
            <a:ext cx="10515600" cy="3720366"/>
          </a:xfrm>
        </p:spPr>
        <p:txBody>
          <a:bodyPr>
            <a:normAutofit/>
          </a:bodyPr>
          <a:lstStyle/>
          <a:p>
            <a:pPr marL="0" indent="0">
              <a:buNone/>
            </a:pPr>
            <a:r>
              <a:rPr lang="en-US" sz="2400" dirty="0"/>
              <a:t>Numerous investigators felt that they lacked sufficient preliminary data  to submit a U01 application in response to </a:t>
            </a:r>
            <a:r>
              <a:rPr lang="en-US" sz="2400" b="1" dirty="0"/>
              <a:t>RFA-CA-17-046</a:t>
            </a:r>
            <a:r>
              <a:rPr lang="en-US" sz="2400" dirty="0"/>
              <a:t>.</a:t>
            </a:r>
          </a:p>
          <a:p>
            <a:pPr marL="0" indent="0">
              <a:buNone/>
            </a:pPr>
            <a:endParaRPr lang="en-US" sz="2400" dirty="0">
              <a:latin typeface="Comic Sans MS" panose="030F0702030302020204" pitchFamily="66" charset="0"/>
            </a:endParaRPr>
          </a:p>
          <a:p>
            <a:pPr marL="0" indent="0">
              <a:buNone/>
            </a:pPr>
            <a:r>
              <a:rPr lang="en-US" sz="2400" dirty="0"/>
              <a:t>A </a:t>
            </a:r>
            <a:r>
              <a:rPr lang="en-US" sz="2400" b="1" dirty="0"/>
              <a:t>UG3/UH3 </a:t>
            </a:r>
            <a:r>
              <a:rPr lang="en-US" sz="2400" dirty="0"/>
              <a:t>phased mechanism would allow </a:t>
            </a:r>
            <a:r>
              <a:rPr lang="en-US" sz="2400" dirty="0">
                <a:cs typeface="ＭＳ Ｐゴシック" charset="0"/>
              </a:rPr>
              <a:t>investigators interested in entering the immunoprevention field to submit compelling research proposals with little preliminary data.</a:t>
            </a:r>
          </a:p>
          <a:p>
            <a:pPr marL="0" indent="0">
              <a:buNone/>
            </a:pPr>
            <a:endParaRPr lang="en-US" sz="2400" dirty="0"/>
          </a:p>
        </p:txBody>
      </p:sp>
      <p:sp>
        <p:nvSpPr>
          <p:cNvPr id="4" name="TextBox 3">
            <a:extLst>
              <a:ext uri="{FF2B5EF4-FFF2-40B4-BE49-F238E27FC236}">
                <a16:creationId xmlns:a16="http://schemas.microsoft.com/office/drawing/2014/main" id="{32A127F7-C882-48C2-A72D-CD341C7B93CF}"/>
              </a:ext>
            </a:extLst>
          </p:cNvPr>
          <p:cNvSpPr txBox="1"/>
          <p:nvPr/>
        </p:nvSpPr>
        <p:spPr>
          <a:xfrm>
            <a:off x="-423081" y="6519446"/>
            <a:ext cx="7206019" cy="338554"/>
          </a:xfrm>
          <a:prstGeom prst="rect">
            <a:avLst/>
          </a:prstGeom>
          <a:noFill/>
        </p:spPr>
        <p:txBody>
          <a:bodyPr wrap="square" rtlCol="0">
            <a:spAutoFit/>
          </a:bodyPr>
          <a:lstStyle/>
          <a:p>
            <a:pPr algn="ctr"/>
            <a:r>
              <a:rPr lang="en-US" sz="1600" b="1" dirty="0">
                <a:solidFill>
                  <a:schemeClr val="bg2">
                    <a:lumMod val="10000"/>
                  </a:schemeClr>
                </a:solidFill>
              </a:rPr>
              <a:t>RFA-CA-19-012: Cancer Immunoprevention Research Projects (UG3/UH3)</a:t>
            </a:r>
          </a:p>
        </p:txBody>
      </p:sp>
      <p:sp>
        <p:nvSpPr>
          <p:cNvPr id="5" name="Slide Number Placeholder 4">
            <a:extLst>
              <a:ext uri="{FF2B5EF4-FFF2-40B4-BE49-F238E27FC236}">
                <a16:creationId xmlns:a16="http://schemas.microsoft.com/office/drawing/2014/main" id="{A1029B9E-8977-4E4A-9AEF-4B15907D4A72}"/>
              </a:ext>
            </a:extLst>
          </p:cNvPr>
          <p:cNvSpPr>
            <a:spLocks noGrp="1"/>
          </p:cNvSpPr>
          <p:nvPr>
            <p:ph type="sldNum" sz="quarter" idx="12"/>
          </p:nvPr>
        </p:nvSpPr>
        <p:spPr/>
        <p:txBody>
          <a:bodyPr/>
          <a:lstStyle/>
          <a:p>
            <a:fld id="{95906E5B-F7B9-4EE6-9A76-68A79780458D}" type="slidenum">
              <a:rPr lang="en-US" smtClean="0"/>
              <a:t>27</a:t>
            </a:fld>
            <a:endParaRPr lang="en-US"/>
          </a:p>
        </p:txBody>
      </p:sp>
    </p:spTree>
    <p:extLst>
      <p:ext uri="{BB962C8B-B14F-4D97-AF65-F5344CB8AC3E}">
        <p14:creationId xmlns:p14="http://schemas.microsoft.com/office/powerpoint/2010/main" val="2338456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6C387-4294-48DE-A194-E9BF5466CF61}"/>
              </a:ext>
            </a:extLst>
          </p:cNvPr>
          <p:cNvSpPr>
            <a:spLocks noGrp="1"/>
          </p:cNvSpPr>
          <p:nvPr>
            <p:ph type="title"/>
          </p:nvPr>
        </p:nvSpPr>
        <p:spPr>
          <a:xfrm>
            <a:off x="0" y="0"/>
            <a:ext cx="12192000" cy="1392072"/>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Immunoprevention Research Projects (UG3/UH3):                                                       UG3 and UH3 Phases</a:t>
            </a:r>
            <a:endParaRPr lang="en-US" sz="3200" dirty="0"/>
          </a:p>
        </p:txBody>
      </p:sp>
      <p:sp>
        <p:nvSpPr>
          <p:cNvPr id="3" name="Content Placeholder 2">
            <a:extLst>
              <a:ext uri="{FF2B5EF4-FFF2-40B4-BE49-F238E27FC236}">
                <a16:creationId xmlns:a16="http://schemas.microsoft.com/office/drawing/2014/main" id="{3DDD5415-DE33-4F96-8D22-8B4161DC9F42}"/>
              </a:ext>
            </a:extLst>
          </p:cNvPr>
          <p:cNvSpPr>
            <a:spLocks noGrp="1"/>
          </p:cNvSpPr>
          <p:nvPr>
            <p:ph idx="1"/>
          </p:nvPr>
        </p:nvSpPr>
        <p:spPr>
          <a:xfrm>
            <a:off x="838200" y="1501255"/>
            <a:ext cx="10515600" cy="4449170"/>
          </a:xfrm>
        </p:spPr>
        <p:txBody>
          <a:bodyPr>
            <a:normAutofit fontScale="77500" lnSpcReduction="20000"/>
          </a:bodyPr>
          <a:lstStyle/>
          <a:p>
            <a:endParaRPr lang="en-US" sz="900" dirty="0">
              <a:cs typeface="ＭＳ Ｐゴシック" charset="0"/>
            </a:endParaRPr>
          </a:p>
          <a:p>
            <a:pPr marL="342900" indent="-342900">
              <a:spcAft>
                <a:spcPts val="1600"/>
              </a:spcAft>
            </a:pPr>
            <a:r>
              <a:rPr lang="en-US" sz="3100" b="1" dirty="0">
                <a:cs typeface="ＭＳ Ｐゴシック" charset="0"/>
              </a:rPr>
              <a:t>UG3</a:t>
            </a:r>
            <a:r>
              <a:rPr lang="en-US" sz="3100" dirty="0">
                <a:cs typeface="ＭＳ Ｐゴシック" charset="0"/>
              </a:rPr>
              <a:t> phase </a:t>
            </a:r>
            <a:r>
              <a:rPr lang="en-US" sz="3100" b="1" dirty="0">
                <a:cs typeface="ＭＳ Ｐゴシック" charset="0"/>
              </a:rPr>
              <a:t>(2 </a:t>
            </a:r>
            <a:r>
              <a:rPr lang="en-US" sz="3100" b="1" dirty="0" err="1">
                <a:cs typeface="ＭＳ Ｐゴシック" charset="0"/>
              </a:rPr>
              <a:t>yrs</a:t>
            </a:r>
            <a:r>
              <a:rPr lang="en-US" sz="3100" dirty="0">
                <a:cs typeface="ＭＳ Ｐゴシック" charset="0"/>
              </a:rPr>
              <a:t>) enable investigators to pursue immune target discovery efforts without the requirement for substantial preliminary data. Projects that achieve specific milestones advance to the UH3 phase.</a:t>
            </a:r>
          </a:p>
          <a:p>
            <a:pPr marL="342900" indent="-342900">
              <a:spcAft>
                <a:spcPts val="1600"/>
              </a:spcAft>
            </a:pPr>
            <a:r>
              <a:rPr lang="en-US" sz="3100" b="1" dirty="0">
                <a:cs typeface="ＭＳ Ｐゴシック" charset="0"/>
              </a:rPr>
              <a:t>UH3</a:t>
            </a:r>
            <a:r>
              <a:rPr lang="en-US" sz="3100" dirty="0">
                <a:cs typeface="ＭＳ Ｐゴシック" charset="0"/>
              </a:rPr>
              <a:t> phase </a:t>
            </a:r>
            <a:r>
              <a:rPr lang="en-US" sz="3100" b="1" dirty="0">
                <a:cs typeface="ＭＳ Ｐゴシック" charset="0"/>
              </a:rPr>
              <a:t>(3 </a:t>
            </a:r>
            <a:r>
              <a:rPr lang="en-US" sz="3100" b="1" dirty="0" err="1">
                <a:cs typeface="ＭＳ Ｐゴシック" charset="0"/>
              </a:rPr>
              <a:t>yrs</a:t>
            </a:r>
            <a:r>
              <a:rPr lang="en-US" sz="3100" dirty="0">
                <a:cs typeface="ＭＳ Ｐゴシック" charset="0"/>
              </a:rPr>
              <a:t>) will support follow-on studies from successful UG3s                        (e.g. development and preclinical testing of interventions).</a:t>
            </a:r>
          </a:p>
          <a:p>
            <a:pPr marL="342900" indent="-342900">
              <a:spcAft>
                <a:spcPts val="1600"/>
              </a:spcAft>
            </a:pPr>
            <a:r>
              <a:rPr lang="en-US" sz="3100" dirty="0">
                <a:cs typeface="ＭＳ Ｐゴシック" charset="0"/>
              </a:rPr>
              <a:t>NCI intends to commit $2,000,000 in total costs in FY2019 to fund </a:t>
            </a:r>
            <a:r>
              <a:rPr lang="en-US" sz="3100" u="sng" dirty="0">
                <a:cs typeface="ＭＳ Ｐゴシック" charset="0"/>
              </a:rPr>
              <a:t>two to three </a:t>
            </a:r>
            <a:r>
              <a:rPr lang="en-US" sz="3100" dirty="0">
                <a:cs typeface="ＭＳ Ｐゴシック" charset="0"/>
              </a:rPr>
              <a:t>awards</a:t>
            </a:r>
          </a:p>
          <a:p>
            <a:pPr marL="342900" indent="-342900">
              <a:spcAft>
                <a:spcPts val="1600"/>
              </a:spcAft>
            </a:pPr>
            <a:r>
              <a:rPr lang="en-US" sz="3100" u="sng" dirty="0">
                <a:cs typeface="ＭＳ Ｐゴシック" charset="0"/>
              </a:rPr>
              <a:t>Award Budget</a:t>
            </a:r>
            <a:r>
              <a:rPr lang="en-US" sz="3100" dirty="0">
                <a:cs typeface="ＭＳ Ｐゴシック" charset="0"/>
              </a:rPr>
              <a:t>: Applicants may request up to $500,000 (per year) direct costs for both the UG3 phase and UH3 phase.</a:t>
            </a:r>
          </a:p>
          <a:p>
            <a:pPr marL="342900" indent="-342900">
              <a:spcAft>
                <a:spcPts val="1600"/>
              </a:spcAft>
            </a:pPr>
            <a:r>
              <a:rPr lang="en-US" sz="3100" dirty="0">
                <a:cs typeface="ＭＳ Ｐゴシック" charset="0"/>
              </a:rPr>
              <a:t>All applications are due by </a:t>
            </a:r>
            <a:r>
              <a:rPr lang="en-US" sz="3100" b="1" dirty="0">
                <a:cs typeface="ＭＳ Ｐゴシック" charset="0"/>
              </a:rPr>
              <a:t>Feb. 11, 2019</a:t>
            </a:r>
          </a:p>
          <a:p>
            <a:pPr marL="0" indent="0">
              <a:buNone/>
            </a:pPr>
            <a:endParaRPr lang="en-US" dirty="0"/>
          </a:p>
        </p:txBody>
      </p:sp>
      <p:sp>
        <p:nvSpPr>
          <p:cNvPr id="4" name="TextBox 3">
            <a:extLst>
              <a:ext uri="{FF2B5EF4-FFF2-40B4-BE49-F238E27FC236}">
                <a16:creationId xmlns:a16="http://schemas.microsoft.com/office/drawing/2014/main" id="{4D6F9224-6DCA-41BC-965A-5D7DED5AF61B}"/>
              </a:ext>
            </a:extLst>
          </p:cNvPr>
          <p:cNvSpPr txBox="1"/>
          <p:nvPr/>
        </p:nvSpPr>
        <p:spPr>
          <a:xfrm>
            <a:off x="-762743" y="6441239"/>
            <a:ext cx="8138160" cy="338554"/>
          </a:xfrm>
          <a:prstGeom prst="rect">
            <a:avLst/>
          </a:prstGeom>
          <a:noFill/>
        </p:spPr>
        <p:txBody>
          <a:bodyPr wrap="square" rtlCol="0">
            <a:spAutoFit/>
          </a:bodyPr>
          <a:lstStyle/>
          <a:p>
            <a:pPr algn="ctr"/>
            <a:r>
              <a:rPr lang="en-US" sz="1600" b="1" dirty="0">
                <a:solidFill>
                  <a:schemeClr val="bg2">
                    <a:lumMod val="10000"/>
                  </a:schemeClr>
                </a:solidFill>
              </a:rPr>
              <a:t>RFA-CA-19-012: Cancer Immunoprevention Research Projects (UG3/UH3)</a:t>
            </a:r>
          </a:p>
        </p:txBody>
      </p:sp>
      <p:sp>
        <p:nvSpPr>
          <p:cNvPr id="5" name="Slide Number Placeholder 4">
            <a:extLst>
              <a:ext uri="{FF2B5EF4-FFF2-40B4-BE49-F238E27FC236}">
                <a16:creationId xmlns:a16="http://schemas.microsoft.com/office/drawing/2014/main" id="{0C08FA8D-3CF9-4141-9401-B3DE5268F277}"/>
              </a:ext>
            </a:extLst>
          </p:cNvPr>
          <p:cNvSpPr>
            <a:spLocks noGrp="1"/>
          </p:cNvSpPr>
          <p:nvPr>
            <p:ph type="sldNum" sz="quarter" idx="12"/>
          </p:nvPr>
        </p:nvSpPr>
        <p:spPr/>
        <p:txBody>
          <a:bodyPr/>
          <a:lstStyle/>
          <a:p>
            <a:fld id="{95906E5B-F7B9-4EE6-9A76-68A79780458D}" type="slidenum">
              <a:rPr lang="en-US" smtClean="0"/>
              <a:t>28</a:t>
            </a:fld>
            <a:endParaRPr lang="en-US"/>
          </a:p>
        </p:txBody>
      </p:sp>
    </p:spTree>
    <p:extLst>
      <p:ext uri="{BB962C8B-B14F-4D97-AF65-F5344CB8AC3E}">
        <p14:creationId xmlns:p14="http://schemas.microsoft.com/office/powerpoint/2010/main" val="41791222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7663E-B59C-4CE4-A1C9-C2A94E15AC2A}"/>
              </a:ext>
            </a:extLst>
          </p:cNvPr>
          <p:cNvSpPr>
            <a:spLocks noGrp="1"/>
          </p:cNvSpPr>
          <p:nvPr>
            <p:ph type="title"/>
          </p:nvPr>
        </p:nvSpPr>
        <p:spPr>
          <a:xfrm>
            <a:off x="0" y="0"/>
            <a:ext cx="12192000" cy="1473958"/>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Immunoprevention Research Projects (UG3/UH3): Scientific Review</a:t>
            </a:r>
            <a:endParaRPr lang="en-US" sz="3200" dirty="0"/>
          </a:p>
        </p:txBody>
      </p:sp>
      <p:sp>
        <p:nvSpPr>
          <p:cNvPr id="3" name="Content Placeholder 2">
            <a:extLst>
              <a:ext uri="{FF2B5EF4-FFF2-40B4-BE49-F238E27FC236}">
                <a16:creationId xmlns:a16="http://schemas.microsoft.com/office/drawing/2014/main" id="{187015FD-F11D-4C30-A622-43838D1D64AA}"/>
              </a:ext>
            </a:extLst>
          </p:cNvPr>
          <p:cNvSpPr>
            <a:spLocks noGrp="1"/>
          </p:cNvSpPr>
          <p:nvPr>
            <p:ph idx="1"/>
          </p:nvPr>
        </p:nvSpPr>
        <p:spPr/>
        <p:txBody>
          <a:bodyPr>
            <a:normAutofit/>
          </a:bodyPr>
          <a:lstStyle/>
          <a:p>
            <a:pPr marL="0" indent="0" algn="ctr">
              <a:buClr>
                <a:srgbClr val="2A5DA5"/>
              </a:buClr>
              <a:buNone/>
            </a:pPr>
            <a:r>
              <a:rPr lang="en-US" b="1" dirty="0"/>
              <a:t>Scientific Review</a:t>
            </a:r>
            <a:endParaRPr lang="en-US" sz="2200" b="1" dirty="0"/>
          </a:p>
          <a:p>
            <a:pPr marL="0" indent="0">
              <a:buNone/>
            </a:pPr>
            <a:r>
              <a:rPr lang="x-none" sz="2200" b="1" dirty="0">
                <a:ea typeface="Comic Sans MS" charset="0"/>
                <a:cs typeface="Comic Sans MS" charset="0"/>
              </a:rPr>
              <a:t>Scored Review Criteria</a:t>
            </a:r>
            <a:r>
              <a:rPr lang="en-US" sz="2200" b="1" dirty="0">
                <a:ea typeface="Comic Sans MS" charset="0"/>
                <a:cs typeface="Comic Sans MS" charset="0"/>
              </a:rPr>
              <a:t>: </a:t>
            </a:r>
            <a:r>
              <a:rPr lang="x-none" sz="2200" b="1" dirty="0">
                <a:ea typeface="Comic Sans MS" charset="0"/>
                <a:cs typeface="Comic Sans MS" charset="0"/>
              </a:rPr>
              <a:t>Significance</a:t>
            </a:r>
            <a:r>
              <a:rPr lang="en-US" sz="2200" b="1" dirty="0">
                <a:ea typeface="Comic Sans MS" charset="0"/>
                <a:cs typeface="Comic Sans MS" charset="0"/>
              </a:rPr>
              <a:t>, </a:t>
            </a:r>
            <a:r>
              <a:rPr lang="x-none" sz="2200" b="1" dirty="0">
                <a:ea typeface="Comic Sans MS" charset="0"/>
                <a:cs typeface="Comic Sans MS" charset="0"/>
              </a:rPr>
              <a:t>Investigator(s)</a:t>
            </a:r>
            <a:r>
              <a:rPr lang="en-US" sz="2200" b="1" dirty="0">
                <a:ea typeface="Comic Sans MS" charset="0"/>
                <a:cs typeface="Comic Sans MS" charset="0"/>
              </a:rPr>
              <a:t>, </a:t>
            </a:r>
            <a:r>
              <a:rPr lang="x-none" sz="2200" b="1" dirty="0">
                <a:ea typeface="Comic Sans MS" charset="0"/>
                <a:cs typeface="Comic Sans MS" charset="0"/>
              </a:rPr>
              <a:t>Innovation</a:t>
            </a:r>
            <a:r>
              <a:rPr lang="en-US" sz="2200" b="1" dirty="0">
                <a:ea typeface="Comic Sans MS" charset="0"/>
                <a:cs typeface="Comic Sans MS" charset="0"/>
              </a:rPr>
              <a:t>, </a:t>
            </a:r>
            <a:r>
              <a:rPr lang="x-none" sz="2200" b="1" dirty="0">
                <a:ea typeface="Comic Sans MS" charset="0"/>
                <a:cs typeface="Comic Sans MS" charset="0"/>
              </a:rPr>
              <a:t>Approach</a:t>
            </a:r>
            <a:r>
              <a:rPr lang="en-US" sz="2200" b="1" dirty="0">
                <a:ea typeface="Comic Sans MS" charset="0"/>
                <a:cs typeface="Comic Sans MS" charset="0"/>
              </a:rPr>
              <a:t>, Environment</a:t>
            </a:r>
          </a:p>
          <a:p>
            <a:pPr marL="0" indent="0">
              <a:buNone/>
            </a:pPr>
            <a:endParaRPr lang="en-US" sz="2200" b="1" dirty="0">
              <a:ea typeface="Comic Sans MS" charset="0"/>
              <a:cs typeface="Comic Sans MS" charset="0"/>
            </a:endParaRPr>
          </a:p>
          <a:p>
            <a:pPr marL="0" indent="0">
              <a:buClr>
                <a:srgbClr val="2A5DA5"/>
              </a:buClr>
              <a:buNone/>
            </a:pPr>
            <a:r>
              <a:rPr lang="en-US" sz="2200" b="1" dirty="0">
                <a:ea typeface="Comic Sans MS" charset="0"/>
                <a:cs typeface="Comic Sans MS" charset="0"/>
              </a:rPr>
              <a:t>Specific review elements for this FOA include:</a:t>
            </a:r>
            <a:r>
              <a:rPr lang="en-US" sz="2200" dirty="0">
                <a:ea typeface="Comic Sans MS" charset="0"/>
                <a:cs typeface="Comic Sans MS" charset="0"/>
              </a:rPr>
              <a:t> </a:t>
            </a:r>
          </a:p>
          <a:p>
            <a:pPr marL="457200" indent="-288925">
              <a:buFont typeface="Courier New" panose="02070309020205020404" pitchFamily="49" charset="0"/>
              <a:buChar char="o"/>
            </a:pPr>
            <a:r>
              <a:rPr lang="en-US" sz="2200" dirty="0">
                <a:ea typeface="Comic Sans MS" charset="0"/>
                <a:cs typeface="Comic Sans MS" charset="0"/>
              </a:rPr>
              <a:t>Are the high-risk cohorts addressed by this application well-defined? </a:t>
            </a:r>
          </a:p>
          <a:p>
            <a:pPr marL="457200" indent="-288925">
              <a:buFont typeface="Courier New" panose="02070309020205020404" pitchFamily="49" charset="0"/>
              <a:buChar char="o"/>
            </a:pPr>
            <a:r>
              <a:rPr lang="en-US" sz="2200" dirty="0">
                <a:ea typeface="Comic Sans MS" charset="0"/>
                <a:cs typeface="Comic Sans MS" charset="0"/>
              </a:rPr>
              <a:t>Is there potential for mechanism-based cancer preventive intervention development? </a:t>
            </a:r>
          </a:p>
          <a:p>
            <a:pPr marL="457200" indent="-288925">
              <a:buFont typeface="Courier New" panose="02070309020205020404" pitchFamily="49" charset="0"/>
              <a:buChar char="o"/>
            </a:pPr>
            <a:r>
              <a:rPr lang="en-US" sz="2200" dirty="0">
                <a:ea typeface="Comic Sans MS" charset="0"/>
                <a:cs typeface="Comic Sans MS" charset="0"/>
              </a:rPr>
              <a:t>Does the application contain acceptable plans for addressing the </a:t>
            </a:r>
            <a:r>
              <a:rPr lang="en-US" sz="2200" u="sng" dirty="0">
                <a:ea typeface="Comic Sans MS" charset="0"/>
                <a:cs typeface="Comic Sans MS" charset="0"/>
                <a:hlinkClick r:id="rId2"/>
              </a:rPr>
              <a:t>NCI Cancer Moonshot℠ Public Access and Data Sharing Policy</a:t>
            </a:r>
            <a:endParaRPr lang="en-US" sz="2200" dirty="0">
              <a:ea typeface="Comic Sans MS" charset="0"/>
              <a:cs typeface="Comic Sans MS" charset="0"/>
            </a:endParaRPr>
          </a:p>
          <a:p>
            <a:pPr marL="0" indent="0">
              <a:buNone/>
            </a:pPr>
            <a:endParaRPr lang="en-US" dirty="0"/>
          </a:p>
        </p:txBody>
      </p:sp>
      <p:sp>
        <p:nvSpPr>
          <p:cNvPr id="4" name="TextBox 3">
            <a:extLst>
              <a:ext uri="{FF2B5EF4-FFF2-40B4-BE49-F238E27FC236}">
                <a16:creationId xmlns:a16="http://schemas.microsoft.com/office/drawing/2014/main" id="{4B723094-2AA3-4C6D-91DA-DE41550848A1}"/>
              </a:ext>
            </a:extLst>
          </p:cNvPr>
          <p:cNvSpPr txBox="1"/>
          <p:nvPr/>
        </p:nvSpPr>
        <p:spPr>
          <a:xfrm>
            <a:off x="-409433" y="6519446"/>
            <a:ext cx="7348121" cy="338554"/>
          </a:xfrm>
          <a:prstGeom prst="rect">
            <a:avLst/>
          </a:prstGeom>
          <a:noFill/>
        </p:spPr>
        <p:txBody>
          <a:bodyPr wrap="square" rtlCol="0">
            <a:spAutoFit/>
          </a:bodyPr>
          <a:lstStyle/>
          <a:p>
            <a:pPr algn="ctr"/>
            <a:r>
              <a:rPr lang="en-US" sz="1600" b="1" dirty="0">
                <a:solidFill>
                  <a:schemeClr val="bg2">
                    <a:lumMod val="10000"/>
                  </a:schemeClr>
                </a:solidFill>
              </a:rPr>
              <a:t>RFA-CA-19-012: Cancer Immunoprevention Research Projects (UG3/UH3)</a:t>
            </a:r>
          </a:p>
        </p:txBody>
      </p:sp>
      <p:sp>
        <p:nvSpPr>
          <p:cNvPr id="5" name="Slide Number Placeholder 4">
            <a:extLst>
              <a:ext uri="{FF2B5EF4-FFF2-40B4-BE49-F238E27FC236}">
                <a16:creationId xmlns:a16="http://schemas.microsoft.com/office/drawing/2014/main" id="{3E455A88-D4EB-4DD4-AD1B-6B72041BA3E8}"/>
              </a:ext>
            </a:extLst>
          </p:cNvPr>
          <p:cNvSpPr>
            <a:spLocks noGrp="1"/>
          </p:cNvSpPr>
          <p:nvPr>
            <p:ph type="sldNum" sz="quarter" idx="12"/>
          </p:nvPr>
        </p:nvSpPr>
        <p:spPr/>
        <p:txBody>
          <a:bodyPr/>
          <a:lstStyle/>
          <a:p>
            <a:fld id="{95906E5B-F7B9-4EE6-9A76-68A79780458D}" type="slidenum">
              <a:rPr lang="en-US" smtClean="0"/>
              <a:t>29</a:t>
            </a:fld>
            <a:endParaRPr lang="en-US"/>
          </a:p>
        </p:txBody>
      </p:sp>
    </p:spTree>
    <p:extLst>
      <p:ext uri="{BB962C8B-B14F-4D97-AF65-F5344CB8AC3E}">
        <p14:creationId xmlns:p14="http://schemas.microsoft.com/office/powerpoint/2010/main" val="153864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97144-A096-4AA5-86F3-71E82FDB3A06}"/>
              </a:ext>
            </a:extLst>
          </p:cNvPr>
          <p:cNvSpPr>
            <a:spLocks noGrp="1"/>
          </p:cNvSpPr>
          <p:nvPr>
            <p:ph type="title"/>
          </p:nvPr>
        </p:nvSpPr>
        <p:spPr>
          <a:xfrm>
            <a:off x="0" y="0"/>
            <a:ext cx="12192000" cy="1325563"/>
          </a:xfrm>
          <a:solidFill>
            <a:schemeClr val="accent5">
              <a:lumMod val="50000"/>
            </a:schemeClr>
          </a:solidFill>
        </p:spPr>
        <p:txBody>
          <a:bodyPr>
            <a:normAutofit/>
          </a:bodyPr>
          <a:lstStyle/>
          <a:p>
            <a:pPr algn="ctr"/>
            <a:r>
              <a:rPr lang="en-US" sz="3200" b="1" dirty="0">
                <a:solidFill>
                  <a:schemeClr val="bg1"/>
                </a:solidFill>
              </a:rPr>
              <a:t>Blue Ribbon Panel – Recommendation B</a:t>
            </a:r>
            <a:endParaRPr lang="en-US" sz="3200" dirty="0"/>
          </a:p>
        </p:txBody>
      </p:sp>
      <p:sp>
        <p:nvSpPr>
          <p:cNvPr id="3" name="Content Placeholder 2">
            <a:extLst>
              <a:ext uri="{FF2B5EF4-FFF2-40B4-BE49-F238E27FC236}">
                <a16:creationId xmlns:a16="http://schemas.microsoft.com/office/drawing/2014/main" id="{7B5B5F5B-32DF-4F12-A4AE-33B62480CA06}"/>
              </a:ext>
            </a:extLst>
          </p:cNvPr>
          <p:cNvSpPr>
            <a:spLocks noGrp="1"/>
          </p:cNvSpPr>
          <p:nvPr>
            <p:ph idx="1"/>
          </p:nvPr>
        </p:nvSpPr>
        <p:spPr/>
        <p:txBody>
          <a:bodyPr/>
          <a:lstStyle/>
          <a:p>
            <a:pPr marL="0" indent="0">
              <a:buNone/>
            </a:pPr>
            <a:r>
              <a:rPr lang="en-US" sz="2400" dirty="0">
                <a:solidFill>
                  <a:schemeClr val="tx1">
                    <a:lumMod val="50000"/>
                  </a:schemeClr>
                </a:solidFill>
              </a:rPr>
              <a:t>The implementation plan outlined a network focused on:</a:t>
            </a:r>
          </a:p>
          <a:p>
            <a:endParaRPr lang="en-US" sz="2400" dirty="0">
              <a:solidFill>
                <a:schemeClr val="tx1">
                  <a:lumMod val="50000"/>
                </a:schemeClr>
              </a:solidFill>
            </a:endParaRPr>
          </a:p>
          <a:p>
            <a:pPr marL="380990" indent="-380990">
              <a:buFont typeface="Courier New" panose="02070309020205020404" pitchFamily="49" charset="0"/>
              <a:buChar char="o"/>
            </a:pPr>
            <a:r>
              <a:rPr lang="en-US" sz="2400" dirty="0">
                <a:solidFill>
                  <a:schemeClr val="tx1">
                    <a:lumMod val="50000"/>
                  </a:schemeClr>
                </a:solidFill>
              </a:rPr>
              <a:t>Discovering and evaluating novel immune-based approaches to </a:t>
            </a:r>
            <a:r>
              <a:rPr lang="en-US" sz="2400" u="sng" dirty="0">
                <a:solidFill>
                  <a:schemeClr val="tx1">
                    <a:lumMod val="50000"/>
                  </a:schemeClr>
                </a:solidFill>
              </a:rPr>
              <a:t>increase the number of patients that benefit from immunotherapy</a:t>
            </a:r>
            <a:r>
              <a:rPr lang="en-US" sz="2400" dirty="0">
                <a:solidFill>
                  <a:schemeClr val="tx1">
                    <a:lumMod val="50000"/>
                  </a:schemeClr>
                </a:solidFill>
              </a:rPr>
              <a:t>; and </a:t>
            </a:r>
          </a:p>
          <a:p>
            <a:pPr marL="380990" indent="-380990">
              <a:buFont typeface="Courier New" panose="02070309020205020404" pitchFamily="49" charset="0"/>
              <a:buChar char="o"/>
            </a:pPr>
            <a:endParaRPr lang="en-US" sz="2400" dirty="0">
              <a:solidFill>
                <a:schemeClr val="tx1">
                  <a:lumMod val="50000"/>
                </a:schemeClr>
              </a:solidFill>
            </a:endParaRPr>
          </a:p>
          <a:p>
            <a:pPr marL="380990" indent="-380990">
              <a:buFont typeface="Courier New" panose="02070309020205020404" pitchFamily="49" charset="0"/>
              <a:buChar char="o"/>
            </a:pPr>
            <a:r>
              <a:rPr lang="en-US" sz="2400" dirty="0">
                <a:solidFill>
                  <a:schemeClr val="tx1">
                    <a:lumMod val="50000"/>
                  </a:schemeClr>
                </a:solidFill>
              </a:rPr>
              <a:t>developing vaccines to </a:t>
            </a:r>
            <a:r>
              <a:rPr lang="en-US" sz="2400" u="sng" dirty="0">
                <a:solidFill>
                  <a:schemeClr val="tx1">
                    <a:lumMod val="50000"/>
                  </a:schemeClr>
                </a:solidFill>
              </a:rPr>
              <a:t>prevent cancers of all types</a:t>
            </a:r>
            <a:r>
              <a:rPr lang="en-US" sz="2400" dirty="0">
                <a:solidFill>
                  <a:schemeClr val="tx1">
                    <a:lumMod val="50000"/>
                  </a:schemeClr>
                </a:solidFill>
              </a:rPr>
              <a:t>. </a:t>
            </a:r>
          </a:p>
          <a:p>
            <a:pPr marL="0" indent="0">
              <a:buNone/>
            </a:pPr>
            <a:endParaRPr lang="en-US" dirty="0"/>
          </a:p>
        </p:txBody>
      </p:sp>
      <p:sp>
        <p:nvSpPr>
          <p:cNvPr id="4" name="Slide Number Placeholder 3">
            <a:extLst>
              <a:ext uri="{FF2B5EF4-FFF2-40B4-BE49-F238E27FC236}">
                <a16:creationId xmlns:a16="http://schemas.microsoft.com/office/drawing/2014/main" id="{42FDEB06-0319-419B-A8E1-D6E567848621}"/>
              </a:ext>
            </a:extLst>
          </p:cNvPr>
          <p:cNvSpPr>
            <a:spLocks noGrp="1"/>
          </p:cNvSpPr>
          <p:nvPr>
            <p:ph type="sldNum" sz="quarter" idx="12"/>
          </p:nvPr>
        </p:nvSpPr>
        <p:spPr/>
        <p:txBody>
          <a:bodyPr/>
          <a:lstStyle/>
          <a:p>
            <a:fld id="{95906E5B-F7B9-4EE6-9A76-68A79780458D}" type="slidenum">
              <a:rPr lang="en-US" smtClean="0"/>
              <a:t>3</a:t>
            </a:fld>
            <a:endParaRPr lang="en-US"/>
          </a:p>
        </p:txBody>
      </p:sp>
    </p:spTree>
    <p:extLst>
      <p:ext uri="{BB962C8B-B14F-4D97-AF65-F5344CB8AC3E}">
        <p14:creationId xmlns:p14="http://schemas.microsoft.com/office/powerpoint/2010/main" val="40745873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41274-A9C7-4486-BD19-479644053B80}"/>
              </a:ext>
            </a:extLst>
          </p:cNvPr>
          <p:cNvSpPr>
            <a:spLocks noGrp="1"/>
          </p:cNvSpPr>
          <p:nvPr>
            <p:ph type="title"/>
          </p:nvPr>
        </p:nvSpPr>
        <p:spPr>
          <a:xfrm>
            <a:off x="0" y="0"/>
            <a:ext cx="12192000" cy="1323833"/>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Cancer Immunoprevention Research Projects (UG3/UH3): Scientific/Research Contacts</a:t>
            </a:r>
            <a:endParaRPr lang="en-US" sz="3200" dirty="0"/>
          </a:p>
        </p:txBody>
      </p:sp>
      <p:sp>
        <p:nvSpPr>
          <p:cNvPr id="3" name="Content Placeholder 2">
            <a:extLst>
              <a:ext uri="{FF2B5EF4-FFF2-40B4-BE49-F238E27FC236}">
                <a16:creationId xmlns:a16="http://schemas.microsoft.com/office/drawing/2014/main" id="{16E26A0F-F420-40D1-BC80-8EE8D7D29C90}"/>
              </a:ext>
            </a:extLst>
          </p:cNvPr>
          <p:cNvSpPr>
            <a:spLocks noGrp="1"/>
          </p:cNvSpPr>
          <p:nvPr>
            <p:ph idx="1"/>
          </p:nvPr>
        </p:nvSpPr>
        <p:spPr>
          <a:xfrm>
            <a:off x="1528550" y="1757386"/>
            <a:ext cx="4148919" cy="4351338"/>
          </a:xfrm>
        </p:spPr>
        <p:txBody>
          <a:bodyPr/>
          <a:lstStyle/>
          <a:p>
            <a:pPr marL="0" indent="0">
              <a:buNone/>
            </a:pPr>
            <a:r>
              <a:rPr lang="en-US" sz="2200" b="1" u="sng" dirty="0"/>
              <a:t>Scientific/Research Contacts:</a:t>
            </a:r>
          </a:p>
          <a:p>
            <a:pPr marL="0" indent="0">
              <a:spcBef>
                <a:spcPts val="0"/>
              </a:spcBef>
              <a:buNone/>
            </a:pPr>
            <a:endParaRPr lang="en-US" sz="2200" dirty="0">
              <a:ea typeface="Comic Sans MS" charset="0"/>
              <a:cs typeface="Comic Sans MS" charset="0"/>
            </a:endParaRPr>
          </a:p>
          <a:p>
            <a:pPr marL="0" indent="0">
              <a:spcBef>
                <a:spcPts val="0"/>
              </a:spcBef>
              <a:buNone/>
            </a:pPr>
            <a:r>
              <a:rPr lang="en-US" sz="2200" dirty="0">
                <a:ea typeface="Comic Sans MS" charset="0"/>
                <a:cs typeface="Comic Sans MS" charset="0"/>
              </a:rPr>
              <a:t>Robert H. Shoemaker, Ph.D.</a:t>
            </a:r>
          </a:p>
          <a:p>
            <a:pPr marL="0" indent="0">
              <a:spcBef>
                <a:spcPts val="0"/>
              </a:spcBef>
              <a:buNone/>
            </a:pPr>
            <a:r>
              <a:rPr lang="en-US" sz="2200" dirty="0">
                <a:ea typeface="Comic Sans MS" charset="0"/>
                <a:cs typeface="Comic Sans MS" charset="0"/>
              </a:rPr>
              <a:t>National Cancer Institute (</a:t>
            </a:r>
            <a:r>
              <a:rPr lang="en-US" sz="2200" b="1" dirty="0">
                <a:ea typeface="Comic Sans MS" charset="0"/>
                <a:cs typeface="Comic Sans MS" charset="0"/>
              </a:rPr>
              <a:t>NCI</a:t>
            </a:r>
            <a:r>
              <a:rPr lang="en-US" sz="2200" dirty="0">
                <a:ea typeface="Comic Sans MS" charset="0"/>
                <a:cs typeface="Comic Sans MS" charset="0"/>
              </a:rPr>
              <a:t>)</a:t>
            </a:r>
          </a:p>
          <a:p>
            <a:pPr marL="0" indent="0">
              <a:spcBef>
                <a:spcPts val="0"/>
              </a:spcBef>
              <a:buNone/>
            </a:pPr>
            <a:r>
              <a:rPr lang="en-US" sz="2200" dirty="0">
                <a:ea typeface="Comic Sans MS" charset="0"/>
                <a:cs typeface="Comic Sans MS" charset="0"/>
              </a:rPr>
              <a:t>Phone: 240-276-7077</a:t>
            </a:r>
          </a:p>
          <a:p>
            <a:pPr marL="0" indent="0">
              <a:spcBef>
                <a:spcPts val="0"/>
              </a:spcBef>
              <a:buNone/>
            </a:pPr>
            <a:r>
              <a:rPr lang="en-US" sz="2200" b="1" dirty="0">
                <a:ea typeface="Comic Sans MS" charset="0"/>
                <a:cs typeface="Comic Sans MS" charset="0"/>
              </a:rPr>
              <a:t>Email:</a:t>
            </a:r>
            <a:r>
              <a:rPr lang="en-US" sz="2200" dirty="0">
                <a:ea typeface="Comic Sans MS" charset="0"/>
                <a:cs typeface="Comic Sans MS" charset="0"/>
              </a:rPr>
              <a:t> </a:t>
            </a:r>
            <a:r>
              <a:rPr lang="en-US" sz="2200" u="sng" dirty="0">
                <a:ea typeface="Comic Sans MS" charset="0"/>
                <a:cs typeface="Comic Sans MS" charset="0"/>
                <a:hlinkClick r:id="rId2"/>
              </a:rPr>
              <a:t>Shoemakr@mail.nih.gov</a:t>
            </a:r>
            <a:r>
              <a:rPr lang="en-US" sz="2200" u="sng" dirty="0">
                <a:ea typeface="Comic Sans MS" charset="0"/>
                <a:cs typeface="Comic Sans MS" charset="0"/>
              </a:rPr>
              <a:t> </a:t>
            </a:r>
          </a:p>
          <a:p>
            <a:pPr marL="0" indent="0">
              <a:buNone/>
            </a:pPr>
            <a:endParaRPr lang="en-US" dirty="0"/>
          </a:p>
        </p:txBody>
      </p:sp>
      <p:sp>
        <p:nvSpPr>
          <p:cNvPr id="4" name="TextBox 3">
            <a:extLst>
              <a:ext uri="{FF2B5EF4-FFF2-40B4-BE49-F238E27FC236}">
                <a16:creationId xmlns:a16="http://schemas.microsoft.com/office/drawing/2014/main" id="{34E894BC-617C-4E37-93D9-D17960084FBF}"/>
              </a:ext>
            </a:extLst>
          </p:cNvPr>
          <p:cNvSpPr txBox="1"/>
          <p:nvPr/>
        </p:nvSpPr>
        <p:spPr>
          <a:xfrm>
            <a:off x="-368841" y="6519446"/>
            <a:ext cx="7097539" cy="338554"/>
          </a:xfrm>
          <a:prstGeom prst="rect">
            <a:avLst/>
          </a:prstGeom>
          <a:noFill/>
        </p:spPr>
        <p:txBody>
          <a:bodyPr wrap="square" rtlCol="0">
            <a:spAutoFit/>
          </a:bodyPr>
          <a:lstStyle/>
          <a:p>
            <a:pPr algn="ctr"/>
            <a:r>
              <a:rPr lang="en-US" sz="1600" b="1" dirty="0">
                <a:solidFill>
                  <a:schemeClr val="bg2">
                    <a:lumMod val="10000"/>
                  </a:schemeClr>
                </a:solidFill>
              </a:rPr>
              <a:t>RFA-CA-19-012: Cancer Immunoprevention Research Projects (UG3/UH3)</a:t>
            </a:r>
          </a:p>
        </p:txBody>
      </p:sp>
      <p:sp>
        <p:nvSpPr>
          <p:cNvPr id="5" name="Slide Number Placeholder 4">
            <a:extLst>
              <a:ext uri="{FF2B5EF4-FFF2-40B4-BE49-F238E27FC236}">
                <a16:creationId xmlns:a16="http://schemas.microsoft.com/office/drawing/2014/main" id="{D343D5A4-5135-469D-8494-3DBCF95884BE}"/>
              </a:ext>
            </a:extLst>
          </p:cNvPr>
          <p:cNvSpPr>
            <a:spLocks noGrp="1"/>
          </p:cNvSpPr>
          <p:nvPr>
            <p:ph type="sldNum" sz="quarter" idx="12"/>
          </p:nvPr>
        </p:nvSpPr>
        <p:spPr/>
        <p:txBody>
          <a:bodyPr/>
          <a:lstStyle/>
          <a:p>
            <a:fld id="{95906E5B-F7B9-4EE6-9A76-68A79780458D}" type="slidenum">
              <a:rPr lang="en-US" smtClean="0"/>
              <a:t>30</a:t>
            </a:fld>
            <a:endParaRPr lang="en-US"/>
          </a:p>
        </p:txBody>
      </p:sp>
    </p:spTree>
    <p:extLst>
      <p:ext uri="{BB962C8B-B14F-4D97-AF65-F5344CB8AC3E}">
        <p14:creationId xmlns:p14="http://schemas.microsoft.com/office/powerpoint/2010/main" val="187198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5CA76-8753-4197-BBCB-F67AB8ADC17F}"/>
              </a:ext>
            </a:extLst>
          </p:cNvPr>
          <p:cNvSpPr>
            <a:spLocks noGrp="1"/>
          </p:cNvSpPr>
          <p:nvPr>
            <p:ph type="title"/>
          </p:nvPr>
        </p:nvSpPr>
        <p:spPr/>
        <p:txBody>
          <a:bodyPr>
            <a:normAutofit fontScale="90000"/>
          </a:bodyPr>
          <a:lstStyle/>
          <a:p>
            <a:r>
              <a:rPr lang="en-US" b="1" dirty="0">
                <a:solidFill>
                  <a:srgbClr val="2A5DA5"/>
                </a:solidFill>
              </a:rPr>
              <a:t>Immuno-Oncology Translational Network (IOTN)</a:t>
            </a:r>
            <a:br>
              <a:rPr lang="en-US" b="1" dirty="0">
                <a:solidFill>
                  <a:srgbClr val="2A5DA5"/>
                </a:solidFill>
              </a:rPr>
            </a:br>
            <a:r>
              <a:rPr lang="en-US" b="1" dirty="0">
                <a:solidFill>
                  <a:srgbClr val="2A5DA5"/>
                </a:solidFill>
              </a:rPr>
              <a:t>Pre-Application Webinar – Immuno-engineering to Improve Immunotherapy (i3) Centers (U54)</a:t>
            </a:r>
            <a:endParaRPr lang="en-US" dirty="0"/>
          </a:p>
        </p:txBody>
      </p:sp>
      <p:sp>
        <p:nvSpPr>
          <p:cNvPr id="3" name="Content Placeholder 2">
            <a:extLst>
              <a:ext uri="{FF2B5EF4-FFF2-40B4-BE49-F238E27FC236}">
                <a16:creationId xmlns:a16="http://schemas.microsoft.com/office/drawing/2014/main" id="{58667F99-A89D-4131-9A2B-00B8B1A8F6A6}"/>
              </a:ext>
            </a:extLst>
          </p:cNvPr>
          <p:cNvSpPr>
            <a:spLocks noGrp="1"/>
          </p:cNvSpPr>
          <p:nvPr>
            <p:ph idx="1"/>
          </p:nvPr>
        </p:nvSpPr>
        <p:spPr/>
        <p:txBody>
          <a:bodyPr/>
          <a:lstStyle/>
          <a:p>
            <a:endParaRPr lang="en-US" b="1" dirty="0">
              <a:solidFill>
                <a:schemeClr val="bg1">
                  <a:lumMod val="75000"/>
                </a:schemeClr>
              </a:solidFill>
            </a:endParaRPr>
          </a:p>
          <a:p>
            <a:pPr marL="0" indent="0">
              <a:buNone/>
            </a:pPr>
            <a:endParaRPr lang="en-US" b="1" dirty="0">
              <a:solidFill>
                <a:schemeClr val="bg1">
                  <a:lumMod val="75000"/>
                </a:schemeClr>
              </a:solidFill>
            </a:endParaRPr>
          </a:p>
          <a:p>
            <a:pPr marL="0" indent="0">
              <a:buNone/>
            </a:pPr>
            <a:r>
              <a:rPr lang="en-US" b="1" dirty="0">
                <a:solidFill>
                  <a:schemeClr val="bg2">
                    <a:lumMod val="10000"/>
                  </a:schemeClr>
                </a:solidFill>
              </a:rPr>
              <a:t>RFA-CA-19-013: Immuno-engineering to Improve Immunotherapy (i3)Centers (U54)</a:t>
            </a:r>
          </a:p>
          <a:p>
            <a:endParaRPr lang="en-US" b="1" dirty="0">
              <a:solidFill>
                <a:schemeClr val="bg2">
                  <a:lumMod val="10000"/>
                </a:schemeClr>
              </a:solidFill>
            </a:endParaRPr>
          </a:p>
          <a:p>
            <a:pPr marL="0" indent="0">
              <a:buNone/>
            </a:pPr>
            <a:endParaRPr lang="en-US" dirty="0"/>
          </a:p>
        </p:txBody>
      </p:sp>
      <p:sp>
        <p:nvSpPr>
          <p:cNvPr id="4" name="Rectangle 3">
            <a:extLst>
              <a:ext uri="{FF2B5EF4-FFF2-40B4-BE49-F238E27FC236}">
                <a16:creationId xmlns:a16="http://schemas.microsoft.com/office/drawing/2014/main" id="{1830C248-689D-4447-BF04-18AA6FCC1503}"/>
              </a:ext>
            </a:extLst>
          </p:cNvPr>
          <p:cNvSpPr/>
          <p:nvPr/>
        </p:nvSpPr>
        <p:spPr>
          <a:xfrm>
            <a:off x="7331961" y="5147163"/>
            <a:ext cx="4860039" cy="1569660"/>
          </a:xfrm>
          <a:prstGeom prst="rect">
            <a:avLst/>
          </a:prstGeom>
        </p:spPr>
        <p:txBody>
          <a:bodyPr wrap="square">
            <a:spAutoFit/>
          </a:bodyPr>
          <a:lstStyle/>
          <a:p>
            <a:r>
              <a:rPr lang="en-US" sz="1600" b="1" dirty="0">
                <a:latin typeface="Arial" panose="020B0604020202020204" pitchFamily="34" charset="0"/>
                <a:ea typeface="Comic Sans MS" charset="0"/>
                <a:cs typeface="Arial" panose="020B0604020202020204" pitchFamily="34" charset="0"/>
              </a:rPr>
              <a:t>Kevin </a:t>
            </a:r>
            <a:r>
              <a:rPr lang="en-US" sz="1600" b="1" dirty="0" err="1">
                <a:latin typeface="Arial" panose="020B0604020202020204" pitchFamily="34" charset="0"/>
                <a:ea typeface="Comic Sans MS" charset="0"/>
                <a:cs typeface="Arial" panose="020B0604020202020204" pitchFamily="34" charset="0"/>
              </a:rPr>
              <a:t>Howcroft</a:t>
            </a:r>
            <a:r>
              <a:rPr lang="en-US" sz="1600" b="1" dirty="0">
                <a:latin typeface="Arial" panose="020B0604020202020204" pitchFamily="34" charset="0"/>
                <a:ea typeface="Comic Sans MS" charset="0"/>
                <a:cs typeface="Arial" panose="020B0604020202020204" pitchFamily="34" charset="0"/>
              </a:rPr>
              <a:t>, Ph.D. </a:t>
            </a:r>
          </a:p>
          <a:p>
            <a:r>
              <a:rPr lang="en-US" sz="1600" dirty="0">
                <a:latin typeface="Arial" panose="020B0604020202020204" pitchFamily="34" charset="0"/>
                <a:ea typeface="Comic Sans MS" charset="0"/>
                <a:cs typeface="Arial" panose="020B0604020202020204" pitchFamily="34" charset="0"/>
              </a:rPr>
              <a:t>Division of Cancer Biology, NCI</a:t>
            </a:r>
          </a:p>
          <a:p>
            <a:endParaRPr lang="en-US" sz="1600" dirty="0">
              <a:latin typeface="Arial" panose="020B0604020202020204" pitchFamily="34" charset="0"/>
              <a:ea typeface="Comic Sans MS" charset="0"/>
              <a:cs typeface="Arial" panose="020B0604020202020204" pitchFamily="34" charset="0"/>
            </a:endParaRPr>
          </a:p>
          <a:p>
            <a:r>
              <a:rPr lang="en-US" sz="1600" b="1" dirty="0">
                <a:latin typeface="Arial" panose="020B0604020202020204" pitchFamily="34" charset="0"/>
                <a:ea typeface="Comic Sans MS" charset="0"/>
                <a:cs typeface="Arial" panose="020B0604020202020204" pitchFamily="34" charset="0"/>
              </a:rPr>
              <a:t>Minkyung Song, Ph.D.</a:t>
            </a:r>
          </a:p>
          <a:p>
            <a:r>
              <a:rPr lang="en-US" sz="1600" dirty="0">
                <a:latin typeface="Arial" panose="020B0604020202020204" pitchFamily="34" charset="0"/>
                <a:ea typeface="Comic Sans MS" charset="0"/>
                <a:cs typeface="Arial" panose="020B0604020202020204" pitchFamily="34" charset="0"/>
              </a:rPr>
              <a:t>Division of Cancer Treatment and Diagnosis, NCI</a:t>
            </a:r>
          </a:p>
          <a:p>
            <a:endParaRPr lang="en-US" sz="1600" dirty="0">
              <a:latin typeface="Arial" panose="020B0604020202020204" pitchFamily="34" charset="0"/>
              <a:ea typeface="Comic Sans MS" charset="0"/>
              <a:cs typeface="Arial" panose="020B0604020202020204" pitchFamily="34" charset="0"/>
            </a:endParaRPr>
          </a:p>
        </p:txBody>
      </p:sp>
      <p:sp>
        <p:nvSpPr>
          <p:cNvPr id="5" name="Slide Number Placeholder 4">
            <a:extLst>
              <a:ext uri="{FF2B5EF4-FFF2-40B4-BE49-F238E27FC236}">
                <a16:creationId xmlns:a16="http://schemas.microsoft.com/office/drawing/2014/main" id="{67CCF72C-7AA8-4398-930D-F7B601D7D8EA}"/>
              </a:ext>
            </a:extLst>
          </p:cNvPr>
          <p:cNvSpPr>
            <a:spLocks noGrp="1"/>
          </p:cNvSpPr>
          <p:nvPr>
            <p:ph type="sldNum" sz="quarter" idx="12"/>
          </p:nvPr>
        </p:nvSpPr>
        <p:spPr/>
        <p:txBody>
          <a:bodyPr/>
          <a:lstStyle/>
          <a:p>
            <a:fld id="{95906E5B-F7B9-4EE6-9A76-68A79780458D}" type="slidenum">
              <a:rPr lang="en-US" smtClean="0"/>
              <a:t>31</a:t>
            </a:fld>
            <a:endParaRPr lang="en-US"/>
          </a:p>
        </p:txBody>
      </p:sp>
    </p:spTree>
    <p:extLst>
      <p:ext uri="{BB962C8B-B14F-4D97-AF65-F5344CB8AC3E}">
        <p14:creationId xmlns:p14="http://schemas.microsoft.com/office/powerpoint/2010/main" val="40681239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22BD8-F96F-4A1F-A429-DCB0C06A5ED0}"/>
              </a:ext>
            </a:extLst>
          </p:cNvPr>
          <p:cNvSpPr>
            <a:spLocks noGrp="1"/>
          </p:cNvSpPr>
          <p:nvPr>
            <p:ph type="title"/>
          </p:nvPr>
        </p:nvSpPr>
        <p:spPr>
          <a:xfrm>
            <a:off x="0" y="0"/>
            <a:ext cx="12192000" cy="1337481"/>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Immuno-Engineering to Improve Immunotherapy (</a:t>
            </a:r>
            <a:r>
              <a:rPr lang="en-US" sz="3200" b="1" i="1" dirty="0">
                <a:solidFill>
                  <a:schemeClr val="bg1"/>
                </a:solidFill>
                <a:effectLst>
                  <a:outerShdw blurRad="38100" dist="38100" dir="2700000" algn="tl">
                    <a:srgbClr val="000000">
                      <a:alpha val="43137"/>
                    </a:srgbClr>
                  </a:outerShdw>
                </a:effectLst>
              </a:rPr>
              <a:t>i3</a:t>
            </a:r>
            <a:r>
              <a:rPr lang="en-US" sz="3200" b="1" dirty="0">
                <a:solidFill>
                  <a:schemeClr val="bg1"/>
                </a:solidFill>
                <a:effectLst>
                  <a:outerShdw blurRad="38100" dist="38100" dir="2700000" algn="tl">
                    <a:srgbClr val="000000">
                      <a:alpha val="43137"/>
                    </a:srgbClr>
                  </a:outerShdw>
                </a:effectLst>
              </a:rPr>
              <a:t>) Centers:                          BRP Panel Recommendations</a:t>
            </a:r>
            <a:endParaRPr lang="en-US" sz="3200" dirty="0"/>
          </a:p>
        </p:txBody>
      </p:sp>
      <p:sp>
        <p:nvSpPr>
          <p:cNvPr id="3" name="Content Placeholder 2">
            <a:extLst>
              <a:ext uri="{FF2B5EF4-FFF2-40B4-BE49-F238E27FC236}">
                <a16:creationId xmlns:a16="http://schemas.microsoft.com/office/drawing/2014/main" id="{1E3DF1C9-F1BB-4DFD-A968-3AB98E0D3F87}"/>
              </a:ext>
            </a:extLst>
          </p:cNvPr>
          <p:cNvSpPr>
            <a:spLocks noGrp="1"/>
          </p:cNvSpPr>
          <p:nvPr>
            <p:ph idx="1"/>
          </p:nvPr>
        </p:nvSpPr>
        <p:spPr>
          <a:xfrm>
            <a:off x="838200" y="1798330"/>
            <a:ext cx="10515600" cy="4029265"/>
          </a:xfrm>
        </p:spPr>
        <p:txBody>
          <a:bodyPr>
            <a:normAutofit fontScale="92500" lnSpcReduction="10000"/>
          </a:bodyPr>
          <a:lstStyle/>
          <a:p>
            <a:pPr marL="0" indent="0" algn="ctr">
              <a:buNone/>
            </a:pPr>
            <a:r>
              <a:rPr lang="en-US" b="1" dirty="0"/>
              <a:t>BRP panel recommendations</a:t>
            </a:r>
            <a:endParaRPr lang="en-US" dirty="0"/>
          </a:p>
          <a:p>
            <a:pPr marL="0" indent="0">
              <a:buNone/>
            </a:pPr>
            <a:endParaRPr lang="en-US" dirty="0"/>
          </a:p>
          <a:p>
            <a:pPr marL="339725" indent="-339725">
              <a:buFont typeface="Courier New" panose="02070309020205020404" pitchFamily="49" charset="0"/>
              <a:buChar char="o"/>
            </a:pPr>
            <a:r>
              <a:rPr lang="en-US" dirty="0"/>
              <a:t>Accelerate translation of basic discoveries to clinical applications to improve immunotherapy outcomes for both </a:t>
            </a:r>
            <a:r>
              <a:rPr lang="en-US" b="1" dirty="0">
                <a:solidFill>
                  <a:srgbClr val="C00000"/>
                </a:solidFill>
              </a:rPr>
              <a:t>“hot”</a:t>
            </a:r>
            <a:r>
              <a:rPr lang="en-US" b="1" dirty="0">
                <a:solidFill>
                  <a:srgbClr val="FF0000"/>
                </a:solidFill>
              </a:rPr>
              <a:t> </a:t>
            </a:r>
            <a:r>
              <a:rPr lang="en-US" dirty="0"/>
              <a:t>and </a:t>
            </a:r>
            <a:r>
              <a:rPr lang="en-US" b="1" dirty="0">
                <a:solidFill>
                  <a:srgbClr val="0000CC"/>
                </a:solidFill>
              </a:rPr>
              <a:t>“cold” </a:t>
            </a:r>
            <a:r>
              <a:rPr lang="en-US" dirty="0"/>
              <a:t>cancers </a:t>
            </a:r>
          </a:p>
          <a:p>
            <a:pPr marL="339725" indent="-339725">
              <a:buFont typeface="Courier New" panose="02070309020205020404" pitchFamily="49" charset="0"/>
              <a:buChar char="o"/>
            </a:pPr>
            <a:endParaRPr lang="en-US" dirty="0"/>
          </a:p>
          <a:p>
            <a:pPr marL="339725" indent="-339725">
              <a:buFont typeface="Courier New" panose="02070309020205020404" pitchFamily="49" charset="0"/>
              <a:buChar char="o"/>
            </a:pPr>
            <a:r>
              <a:rPr lang="en-US" dirty="0"/>
              <a:t>Enable precise control of desired immune responses that are </a:t>
            </a:r>
            <a:r>
              <a:rPr lang="en-US" b="1" dirty="0"/>
              <a:t>more effective, safer, and more broadly available.</a:t>
            </a:r>
          </a:p>
          <a:p>
            <a:pPr marL="339725" indent="-339725">
              <a:buFont typeface="Courier New" panose="02070309020205020404" pitchFamily="49" charset="0"/>
              <a:buChar char="o"/>
            </a:pPr>
            <a:endParaRPr lang="en-US" b="1" dirty="0"/>
          </a:p>
          <a:p>
            <a:pPr marL="339725" indent="-339725">
              <a:buFont typeface="Courier New" panose="02070309020205020404" pitchFamily="49" charset="0"/>
              <a:buChar char="o"/>
            </a:pPr>
            <a:r>
              <a:rPr lang="en-US" dirty="0"/>
              <a:t>Encourage </a:t>
            </a:r>
            <a:r>
              <a:rPr lang="en-US" b="1" u="sng" dirty="0"/>
              <a:t>multi-disciplinary</a:t>
            </a:r>
            <a:r>
              <a:rPr lang="en-US" dirty="0"/>
              <a:t> approaches to improve immunotherapy  </a:t>
            </a:r>
          </a:p>
          <a:p>
            <a:pPr marL="0" indent="0">
              <a:buNone/>
            </a:pPr>
            <a:endParaRPr lang="en-US" dirty="0"/>
          </a:p>
        </p:txBody>
      </p:sp>
      <p:sp>
        <p:nvSpPr>
          <p:cNvPr id="4" name="Rectangle 3">
            <a:extLst>
              <a:ext uri="{FF2B5EF4-FFF2-40B4-BE49-F238E27FC236}">
                <a16:creationId xmlns:a16="http://schemas.microsoft.com/office/drawing/2014/main" id="{20213CD6-3330-4A47-8726-50E3DCB67BCE}"/>
              </a:ext>
            </a:extLst>
          </p:cNvPr>
          <p:cNvSpPr/>
          <p:nvPr/>
        </p:nvSpPr>
        <p:spPr>
          <a:xfrm>
            <a:off x="-540856" y="6519446"/>
            <a:ext cx="8454189" cy="338554"/>
          </a:xfrm>
          <a:prstGeom prst="rect">
            <a:avLst/>
          </a:prstGeom>
        </p:spPr>
        <p:txBody>
          <a:bodyPr wrap="square">
            <a:spAutoFit/>
          </a:bodyPr>
          <a:lstStyle/>
          <a:p>
            <a:pPr algn="ctr"/>
            <a:r>
              <a:rPr lang="en-US" sz="1600" b="1" dirty="0">
                <a:solidFill>
                  <a:schemeClr val="bg2">
                    <a:lumMod val="10000"/>
                  </a:schemeClr>
                </a:solidFill>
              </a:rPr>
              <a:t>RFA-CA-19-013: Immuno-engineering to Improve Immunotherapy (i3) Centers (U54)</a:t>
            </a:r>
          </a:p>
        </p:txBody>
      </p:sp>
      <p:sp>
        <p:nvSpPr>
          <p:cNvPr id="5" name="Slide Number Placeholder 4">
            <a:extLst>
              <a:ext uri="{FF2B5EF4-FFF2-40B4-BE49-F238E27FC236}">
                <a16:creationId xmlns:a16="http://schemas.microsoft.com/office/drawing/2014/main" id="{219FB023-9420-4C92-BE21-FC1FC23BA874}"/>
              </a:ext>
            </a:extLst>
          </p:cNvPr>
          <p:cNvSpPr>
            <a:spLocks noGrp="1"/>
          </p:cNvSpPr>
          <p:nvPr>
            <p:ph type="sldNum" sz="quarter" idx="12"/>
          </p:nvPr>
        </p:nvSpPr>
        <p:spPr/>
        <p:txBody>
          <a:bodyPr/>
          <a:lstStyle/>
          <a:p>
            <a:fld id="{95906E5B-F7B9-4EE6-9A76-68A79780458D}" type="slidenum">
              <a:rPr lang="en-US" smtClean="0"/>
              <a:t>32</a:t>
            </a:fld>
            <a:endParaRPr lang="en-US"/>
          </a:p>
        </p:txBody>
      </p:sp>
    </p:spTree>
    <p:extLst>
      <p:ext uri="{BB962C8B-B14F-4D97-AF65-F5344CB8AC3E}">
        <p14:creationId xmlns:p14="http://schemas.microsoft.com/office/powerpoint/2010/main" val="36094272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BF9B9-4337-4ACB-8A70-010AFB4F2ACC}"/>
              </a:ext>
            </a:extLst>
          </p:cNvPr>
          <p:cNvSpPr>
            <a:spLocks noGrp="1"/>
          </p:cNvSpPr>
          <p:nvPr>
            <p:ph type="title"/>
          </p:nvPr>
        </p:nvSpPr>
        <p:spPr>
          <a:xfrm>
            <a:off x="0" y="0"/>
            <a:ext cx="12192000" cy="1351128"/>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Immuno-Engineering to Improve Immunotherapy (</a:t>
            </a:r>
            <a:r>
              <a:rPr lang="en-US" sz="3200" b="1" i="1" dirty="0">
                <a:solidFill>
                  <a:schemeClr val="bg1"/>
                </a:solidFill>
                <a:effectLst>
                  <a:outerShdw blurRad="38100" dist="38100" dir="2700000" algn="tl">
                    <a:srgbClr val="000000">
                      <a:alpha val="43137"/>
                    </a:srgbClr>
                  </a:outerShdw>
                </a:effectLst>
              </a:rPr>
              <a:t>i3</a:t>
            </a:r>
            <a:r>
              <a:rPr lang="en-US" sz="3200" b="1" dirty="0">
                <a:solidFill>
                  <a:schemeClr val="bg1"/>
                </a:solidFill>
                <a:effectLst>
                  <a:outerShdw blurRad="38100" dist="38100" dir="2700000" algn="tl">
                    <a:srgbClr val="000000">
                      <a:alpha val="43137"/>
                    </a:srgbClr>
                  </a:outerShdw>
                </a:effectLst>
              </a:rPr>
              <a:t>) Centers</a:t>
            </a:r>
            <a:endParaRPr lang="en-US" sz="3200" dirty="0"/>
          </a:p>
        </p:txBody>
      </p:sp>
      <p:pic>
        <p:nvPicPr>
          <p:cNvPr id="4" name="Picture 3" descr="The Immuno-engineering to Improve Immunotherapy (i3) Centers will be a part of the Cancer Immunotherapy Sub-Network of the Immuno-Oncology Translation Network (IOTN), which includes organ site-specific (Lung, Ovarian, Breast, Colorectal, Pancreatic, and Prostate) Cancer Immunotherapy Research Projects, Cancer Immunoprevention Research Projects, Partnerships, and the IOTN Data Management and Resource-Sharing Center. ">
            <a:extLst>
              <a:ext uri="{FF2B5EF4-FFF2-40B4-BE49-F238E27FC236}">
                <a16:creationId xmlns:a16="http://schemas.microsoft.com/office/drawing/2014/main" id="{1C259F64-8FE0-48A1-9D9C-472EFC4205C0}"/>
              </a:ext>
            </a:extLst>
          </p:cNvPr>
          <p:cNvPicPr>
            <a:picLocks noChangeAspect="1"/>
          </p:cNvPicPr>
          <p:nvPr/>
        </p:nvPicPr>
        <p:blipFill>
          <a:blip r:embed="rId2"/>
          <a:stretch>
            <a:fillRect/>
          </a:stretch>
        </p:blipFill>
        <p:spPr>
          <a:xfrm>
            <a:off x="436659" y="1724093"/>
            <a:ext cx="5470077" cy="4563049"/>
          </a:xfrm>
          <a:prstGeom prst="rect">
            <a:avLst/>
          </a:prstGeom>
        </p:spPr>
      </p:pic>
      <p:sp>
        <p:nvSpPr>
          <p:cNvPr id="3" name="Content Placeholder 2">
            <a:extLst>
              <a:ext uri="{FF2B5EF4-FFF2-40B4-BE49-F238E27FC236}">
                <a16:creationId xmlns:a16="http://schemas.microsoft.com/office/drawing/2014/main" id="{EAAFF43F-52B3-4A0B-A1B1-A33A9DA5774B}"/>
              </a:ext>
            </a:extLst>
          </p:cNvPr>
          <p:cNvSpPr>
            <a:spLocks noGrp="1"/>
          </p:cNvSpPr>
          <p:nvPr>
            <p:ph idx="1"/>
          </p:nvPr>
        </p:nvSpPr>
        <p:spPr>
          <a:xfrm>
            <a:off x="6096000" y="1724092"/>
            <a:ext cx="5845792" cy="4676707"/>
          </a:xfrm>
        </p:spPr>
        <p:txBody>
          <a:bodyPr>
            <a:normAutofit/>
          </a:bodyPr>
          <a:lstStyle/>
          <a:p>
            <a:pPr marL="0" indent="0">
              <a:buNone/>
            </a:pPr>
            <a:r>
              <a:rPr lang="en-US" sz="2400" b="1" u="sng" dirty="0"/>
              <a:t>Goal</a:t>
            </a:r>
            <a:r>
              <a:rPr lang="en-US" sz="2400" b="1" dirty="0"/>
              <a:t>:</a:t>
            </a:r>
          </a:p>
          <a:p>
            <a:endParaRPr lang="en-US" sz="400" b="1" dirty="0"/>
          </a:p>
          <a:p>
            <a:pPr marL="227013" indent="-227013">
              <a:buFont typeface="Courier New" panose="02070309020205020404" pitchFamily="49" charset="0"/>
              <a:buChar char="o"/>
            </a:pPr>
            <a:r>
              <a:rPr lang="en-US" sz="2000" dirty="0"/>
              <a:t> Support multi-disciplinary teams that incorporate bioengineering and systems biology    approaches in the IOTN framework.</a:t>
            </a:r>
            <a:endParaRPr lang="en-US" sz="800" dirty="0"/>
          </a:p>
          <a:p>
            <a:pPr marL="227013" indent="-227013">
              <a:buFont typeface="Courier New" panose="02070309020205020404" pitchFamily="49" charset="0"/>
              <a:buChar char="o"/>
            </a:pPr>
            <a:r>
              <a:rPr lang="en-US" sz="2000" dirty="0"/>
              <a:t>Quantitatively understand the physical basis of immune system function</a:t>
            </a:r>
            <a:endParaRPr lang="en-US" sz="800" dirty="0"/>
          </a:p>
          <a:p>
            <a:pPr marL="227013" indent="-227013">
              <a:buFont typeface="Courier New" panose="02070309020205020404" pitchFamily="49" charset="0"/>
              <a:buChar char="o"/>
            </a:pPr>
            <a:r>
              <a:rPr lang="en-US" sz="2000" dirty="0"/>
              <a:t>Build predictive models</a:t>
            </a:r>
            <a:endParaRPr lang="en-US" sz="800" dirty="0"/>
          </a:p>
          <a:p>
            <a:pPr marL="227013" indent="-227013">
              <a:buFont typeface="Courier New" panose="02070309020205020404" pitchFamily="49" charset="0"/>
              <a:buChar char="o"/>
            </a:pPr>
            <a:r>
              <a:rPr lang="en-US" sz="2000" dirty="0"/>
              <a:t>Regenerate compromised immune systems for therapeutic benefit</a:t>
            </a:r>
            <a:endParaRPr lang="en-US" sz="800" dirty="0"/>
          </a:p>
          <a:p>
            <a:pPr marL="227013" indent="-227013">
              <a:buFont typeface="Courier New" panose="02070309020205020404" pitchFamily="49" charset="0"/>
              <a:buChar char="o"/>
            </a:pPr>
            <a:r>
              <a:rPr lang="en-US" sz="2000" dirty="0"/>
              <a:t>Enable precise control of desired immune responses that are </a:t>
            </a:r>
            <a:r>
              <a:rPr lang="en-US" sz="2000" b="1" dirty="0"/>
              <a:t>more effective, safer, and more broadly available.</a:t>
            </a:r>
            <a:endParaRPr lang="en-US" sz="800" dirty="0"/>
          </a:p>
        </p:txBody>
      </p:sp>
      <p:sp>
        <p:nvSpPr>
          <p:cNvPr id="5" name="Rectangle 4">
            <a:extLst>
              <a:ext uri="{FF2B5EF4-FFF2-40B4-BE49-F238E27FC236}">
                <a16:creationId xmlns:a16="http://schemas.microsoft.com/office/drawing/2014/main" id="{66C6FBBF-A6CC-4D93-8045-4F2110EAFE48}"/>
              </a:ext>
            </a:extLst>
          </p:cNvPr>
          <p:cNvSpPr/>
          <p:nvPr/>
        </p:nvSpPr>
        <p:spPr>
          <a:xfrm>
            <a:off x="-609094" y="6490830"/>
            <a:ext cx="8454189" cy="338554"/>
          </a:xfrm>
          <a:prstGeom prst="rect">
            <a:avLst/>
          </a:prstGeom>
        </p:spPr>
        <p:txBody>
          <a:bodyPr wrap="square">
            <a:spAutoFit/>
          </a:bodyPr>
          <a:lstStyle/>
          <a:p>
            <a:pPr algn="ctr"/>
            <a:r>
              <a:rPr lang="en-US" sz="1600" b="1" dirty="0">
                <a:solidFill>
                  <a:schemeClr val="bg2">
                    <a:lumMod val="10000"/>
                  </a:schemeClr>
                </a:solidFill>
              </a:rPr>
              <a:t>RFA-CA-19-013: Immuno-engineering to Improve Immunotherapy (i3) Centers (U54)</a:t>
            </a:r>
          </a:p>
        </p:txBody>
      </p:sp>
      <p:sp>
        <p:nvSpPr>
          <p:cNvPr id="6" name="Slide Number Placeholder 5">
            <a:extLst>
              <a:ext uri="{FF2B5EF4-FFF2-40B4-BE49-F238E27FC236}">
                <a16:creationId xmlns:a16="http://schemas.microsoft.com/office/drawing/2014/main" id="{7324DB97-0570-4993-A612-89BB8E957335}"/>
              </a:ext>
            </a:extLst>
          </p:cNvPr>
          <p:cNvSpPr>
            <a:spLocks noGrp="1"/>
          </p:cNvSpPr>
          <p:nvPr>
            <p:ph type="sldNum" sz="quarter" idx="12"/>
          </p:nvPr>
        </p:nvSpPr>
        <p:spPr/>
        <p:txBody>
          <a:bodyPr/>
          <a:lstStyle/>
          <a:p>
            <a:fld id="{95906E5B-F7B9-4EE6-9A76-68A79780458D}" type="slidenum">
              <a:rPr lang="en-US" smtClean="0"/>
              <a:t>33</a:t>
            </a:fld>
            <a:endParaRPr lang="en-US"/>
          </a:p>
        </p:txBody>
      </p:sp>
    </p:spTree>
    <p:extLst>
      <p:ext uri="{BB962C8B-B14F-4D97-AF65-F5344CB8AC3E}">
        <p14:creationId xmlns:p14="http://schemas.microsoft.com/office/powerpoint/2010/main" val="29193598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1B014-E94E-4BB7-BFF8-25D7B0FDA47F}"/>
              </a:ext>
            </a:extLst>
          </p:cNvPr>
          <p:cNvSpPr>
            <a:spLocks noGrp="1"/>
          </p:cNvSpPr>
          <p:nvPr>
            <p:ph type="title"/>
          </p:nvPr>
        </p:nvSpPr>
        <p:spPr>
          <a:xfrm>
            <a:off x="0" y="0"/>
            <a:ext cx="12192000" cy="1296537"/>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Immuno-Engineering to Improve Immunotherapy (</a:t>
            </a:r>
            <a:r>
              <a:rPr lang="en-US" sz="3200" b="1" i="1" dirty="0">
                <a:solidFill>
                  <a:schemeClr val="bg1"/>
                </a:solidFill>
                <a:effectLst>
                  <a:outerShdw blurRad="38100" dist="38100" dir="2700000" algn="tl">
                    <a:srgbClr val="000000">
                      <a:alpha val="43137"/>
                    </a:srgbClr>
                  </a:outerShdw>
                </a:effectLst>
              </a:rPr>
              <a:t>i3</a:t>
            </a:r>
            <a:r>
              <a:rPr lang="en-US" sz="3200" b="1" dirty="0">
                <a:solidFill>
                  <a:schemeClr val="bg1"/>
                </a:solidFill>
                <a:effectLst>
                  <a:outerShdw blurRad="38100" dist="38100" dir="2700000" algn="tl">
                    <a:srgbClr val="000000">
                      <a:alpha val="43137"/>
                    </a:srgbClr>
                  </a:outerShdw>
                </a:effectLst>
              </a:rPr>
              <a:t>) Centers: Structure</a:t>
            </a:r>
            <a:endParaRPr lang="en-US" sz="3200" dirty="0"/>
          </a:p>
        </p:txBody>
      </p:sp>
      <p:sp>
        <p:nvSpPr>
          <p:cNvPr id="3" name="Content Placeholder 2">
            <a:extLst>
              <a:ext uri="{FF2B5EF4-FFF2-40B4-BE49-F238E27FC236}">
                <a16:creationId xmlns:a16="http://schemas.microsoft.com/office/drawing/2014/main" id="{C8065528-B654-49F2-A001-0807EFE08D5E}"/>
              </a:ext>
            </a:extLst>
          </p:cNvPr>
          <p:cNvSpPr>
            <a:spLocks noGrp="1"/>
          </p:cNvSpPr>
          <p:nvPr>
            <p:ph idx="1"/>
          </p:nvPr>
        </p:nvSpPr>
        <p:spPr>
          <a:xfrm>
            <a:off x="395785" y="1460310"/>
            <a:ext cx="11464119" cy="4954138"/>
          </a:xfrm>
        </p:spPr>
        <p:txBody>
          <a:bodyPr>
            <a:normAutofit fontScale="62500" lnSpcReduction="20000"/>
          </a:bodyPr>
          <a:lstStyle/>
          <a:p>
            <a:pPr marL="0" indent="0">
              <a:buNone/>
            </a:pPr>
            <a:r>
              <a:rPr lang="en-US" b="1" i="1" dirty="0"/>
              <a:t>i3</a:t>
            </a:r>
            <a:r>
              <a:rPr lang="en-US" b="1" dirty="0"/>
              <a:t> Centers should consist of  multi-disciplinary teams that incorporate cancer biology, bioengineering and/or systems biology approaches. The i3 centers will contribute to and support the IOTN, using a U54 mechanism,  </a:t>
            </a:r>
          </a:p>
          <a:p>
            <a:pPr marL="0" indent="0">
              <a:buNone/>
            </a:pPr>
            <a:endParaRPr lang="en-US" sz="1000" dirty="0"/>
          </a:p>
          <a:p>
            <a:pPr marL="0" indent="0">
              <a:buNone/>
            </a:pPr>
            <a:r>
              <a:rPr lang="en-US" b="1" u="sng" dirty="0"/>
              <a:t>Up to 3 Projects in each center: </a:t>
            </a:r>
            <a:endParaRPr lang="en-US" b="1" dirty="0"/>
          </a:p>
          <a:p>
            <a:pPr marL="0" indent="0">
              <a:buNone/>
            </a:pPr>
            <a:r>
              <a:rPr lang="en-US" dirty="0"/>
              <a:t>Examples</a:t>
            </a:r>
          </a:p>
          <a:p>
            <a:pPr marL="285750" indent="-173038">
              <a:buFont typeface="Courier New" panose="02070309020205020404" pitchFamily="49" charset="0"/>
              <a:buChar char="o"/>
            </a:pPr>
            <a:r>
              <a:rPr lang="en-US" dirty="0"/>
              <a:t>artificial APCs and/or lymphoid structures</a:t>
            </a:r>
          </a:p>
          <a:p>
            <a:pPr marL="285750" indent="-173038">
              <a:buFont typeface="Courier New" panose="02070309020205020404" pitchFamily="49" charset="0"/>
              <a:buChar char="o"/>
            </a:pPr>
            <a:r>
              <a:rPr lang="en-US" dirty="0"/>
              <a:t>biomaterials to control how, where, and when immune cells are stimulated </a:t>
            </a:r>
            <a:r>
              <a:rPr lang="en-US" i="1" dirty="0"/>
              <a:t>in vivo</a:t>
            </a:r>
          </a:p>
          <a:p>
            <a:pPr marL="285750" indent="-173038">
              <a:buFont typeface="Courier New" panose="02070309020205020404" pitchFamily="49" charset="0"/>
              <a:buChar char="o"/>
            </a:pPr>
            <a:r>
              <a:rPr lang="en-US" dirty="0"/>
              <a:t>next-gen gene editing and cell therapy engineering</a:t>
            </a:r>
          </a:p>
          <a:p>
            <a:pPr marL="285750" indent="-173038">
              <a:buFont typeface="Courier New" panose="02070309020205020404" pitchFamily="49" charset="0"/>
              <a:buChar char="o"/>
            </a:pPr>
            <a:r>
              <a:rPr lang="en-US" dirty="0"/>
              <a:t>“universal” immune effector cells</a:t>
            </a:r>
          </a:p>
          <a:p>
            <a:pPr marL="285750" indent="-173038">
              <a:buFont typeface="Courier New" panose="02070309020205020404" pitchFamily="49" charset="0"/>
              <a:buChar char="o"/>
            </a:pPr>
            <a:r>
              <a:rPr lang="en-US" dirty="0"/>
              <a:t>improved multi-specific proteins &amp; scaffolds for safe and effective engagement of immune cells with tumor cells</a:t>
            </a:r>
          </a:p>
          <a:p>
            <a:pPr marL="285750" indent="-173038">
              <a:buFont typeface="Courier New" panose="02070309020205020404" pitchFamily="49" charset="0"/>
              <a:buChar char="o"/>
            </a:pPr>
            <a:r>
              <a:rPr lang="en-US" dirty="0"/>
              <a:t>modeling/predictive analyses of immune response attributes to cancer, cancer vaccines, or other immunomodulatory interventions or responses to therapy.</a:t>
            </a:r>
          </a:p>
          <a:p>
            <a:pPr marL="285750" indent="-173038">
              <a:buFont typeface="Courier New" panose="02070309020205020404" pitchFamily="49" charset="0"/>
              <a:buChar char="o"/>
            </a:pPr>
            <a:r>
              <a:rPr lang="en-US" u="sng" dirty="0"/>
              <a:t>The projects in any one </a:t>
            </a:r>
            <a:r>
              <a:rPr lang="en-US" i="1" u="sng" dirty="0"/>
              <a:t>i3</a:t>
            </a:r>
            <a:r>
              <a:rPr lang="en-US" u="sng" dirty="0"/>
              <a:t> Center will be synergistic</a:t>
            </a:r>
            <a:r>
              <a:rPr lang="en-US" dirty="0"/>
              <a:t>.</a:t>
            </a:r>
            <a:endParaRPr lang="en-US" sz="2000" dirty="0"/>
          </a:p>
          <a:p>
            <a:endParaRPr lang="en-US" sz="1600" b="1" u="sng" dirty="0"/>
          </a:p>
          <a:p>
            <a:pPr marL="0" indent="0">
              <a:buNone/>
            </a:pPr>
            <a:r>
              <a:rPr lang="en-US" b="1" u="sng" dirty="0"/>
              <a:t>Each center must also include an Administrative Core</a:t>
            </a:r>
            <a:r>
              <a:rPr lang="en-US" b="1" dirty="0"/>
              <a:t>:</a:t>
            </a:r>
          </a:p>
          <a:p>
            <a:pPr marL="285750" indent="-173038">
              <a:buFont typeface="Courier New" panose="02070309020205020404" pitchFamily="49" charset="0"/>
              <a:buChar char="o"/>
            </a:pPr>
            <a:r>
              <a:rPr lang="en-US" dirty="0"/>
              <a:t>Manage and coordinate the Center’s research activity</a:t>
            </a:r>
          </a:p>
          <a:p>
            <a:pPr marL="285750" indent="-173038">
              <a:buFont typeface="Courier New" panose="02070309020205020404" pitchFamily="49" charset="0"/>
              <a:buChar char="o"/>
            </a:pPr>
            <a:r>
              <a:rPr lang="en-US" dirty="0"/>
              <a:t>Liaison between each IOTN </a:t>
            </a:r>
            <a:r>
              <a:rPr lang="en-US" i="1" dirty="0"/>
              <a:t>i3</a:t>
            </a:r>
            <a:r>
              <a:rPr lang="en-US" dirty="0"/>
              <a:t> Center and IOTN U01s.</a:t>
            </a:r>
          </a:p>
          <a:p>
            <a:pPr marL="0" indent="0">
              <a:buNone/>
            </a:pPr>
            <a:endParaRPr lang="en-US" dirty="0"/>
          </a:p>
        </p:txBody>
      </p:sp>
      <p:sp>
        <p:nvSpPr>
          <p:cNvPr id="4" name="Slide Number Placeholder 3">
            <a:extLst>
              <a:ext uri="{FF2B5EF4-FFF2-40B4-BE49-F238E27FC236}">
                <a16:creationId xmlns:a16="http://schemas.microsoft.com/office/drawing/2014/main" id="{49749A7B-08D6-45CA-8169-AEB4C8EBC7BE}"/>
              </a:ext>
            </a:extLst>
          </p:cNvPr>
          <p:cNvSpPr>
            <a:spLocks noGrp="1"/>
          </p:cNvSpPr>
          <p:nvPr>
            <p:ph type="sldNum" sz="quarter" idx="12"/>
          </p:nvPr>
        </p:nvSpPr>
        <p:spPr/>
        <p:txBody>
          <a:bodyPr/>
          <a:lstStyle/>
          <a:p>
            <a:fld id="{95906E5B-F7B9-4EE6-9A76-68A79780458D}" type="slidenum">
              <a:rPr lang="en-US" smtClean="0"/>
              <a:t>34</a:t>
            </a:fld>
            <a:endParaRPr lang="en-US"/>
          </a:p>
        </p:txBody>
      </p:sp>
    </p:spTree>
    <p:extLst>
      <p:ext uri="{BB962C8B-B14F-4D97-AF65-F5344CB8AC3E}">
        <p14:creationId xmlns:p14="http://schemas.microsoft.com/office/powerpoint/2010/main" val="19991915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27460-8120-4EEA-ABA6-2C3AF8E37455}"/>
              </a:ext>
            </a:extLst>
          </p:cNvPr>
          <p:cNvSpPr>
            <a:spLocks noGrp="1"/>
          </p:cNvSpPr>
          <p:nvPr>
            <p:ph type="title"/>
          </p:nvPr>
        </p:nvSpPr>
        <p:spPr>
          <a:xfrm>
            <a:off x="0" y="0"/>
            <a:ext cx="12192000" cy="1405719"/>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Immuno-Engineering to Improve Immunotherapy (</a:t>
            </a:r>
            <a:r>
              <a:rPr lang="en-US" sz="3200" b="1" i="1" dirty="0">
                <a:solidFill>
                  <a:schemeClr val="bg1"/>
                </a:solidFill>
                <a:effectLst>
                  <a:outerShdw blurRad="38100" dist="38100" dir="2700000" algn="tl">
                    <a:srgbClr val="000000">
                      <a:alpha val="43137"/>
                    </a:srgbClr>
                  </a:outerShdw>
                </a:effectLst>
              </a:rPr>
              <a:t>i3</a:t>
            </a:r>
            <a:r>
              <a:rPr lang="en-US" sz="3200" b="1" dirty="0">
                <a:solidFill>
                  <a:schemeClr val="bg1"/>
                </a:solidFill>
                <a:effectLst>
                  <a:outerShdw blurRad="38100" dist="38100" dir="2700000" algn="tl">
                    <a:srgbClr val="000000">
                      <a:alpha val="43137"/>
                    </a:srgbClr>
                  </a:outerShdw>
                </a:effectLst>
              </a:rPr>
              <a:t>) Centers:                             Budget, Mechanism, and Eligibility </a:t>
            </a:r>
            <a:endParaRPr lang="en-US" sz="3200" dirty="0"/>
          </a:p>
        </p:txBody>
      </p:sp>
      <p:sp>
        <p:nvSpPr>
          <p:cNvPr id="3" name="Content Placeholder 2">
            <a:extLst>
              <a:ext uri="{FF2B5EF4-FFF2-40B4-BE49-F238E27FC236}">
                <a16:creationId xmlns:a16="http://schemas.microsoft.com/office/drawing/2014/main" id="{1D59C4A4-1B4A-4D6F-A855-BB60B7687F90}"/>
              </a:ext>
            </a:extLst>
          </p:cNvPr>
          <p:cNvSpPr>
            <a:spLocks noGrp="1"/>
          </p:cNvSpPr>
          <p:nvPr>
            <p:ph idx="1"/>
          </p:nvPr>
        </p:nvSpPr>
        <p:spPr/>
        <p:txBody>
          <a:bodyPr>
            <a:normAutofit fontScale="70000" lnSpcReduction="20000"/>
          </a:bodyPr>
          <a:lstStyle/>
          <a:p>
            <a:pPr marL="0" indent="0" algn="ctr">
              <a:buNone/>
            </a:pPr>
            <a:r>
              <a:rPr lang="en-US" sz="3600" b="1" dirty="0"/>
              <a:t>Budget, Mechanism, and Eligibility</a:t>
            </a:r>
          </a:p>
          <a:p>
            <a:pPr marL="0" indent="0" algn="ctr">
              <a:buNone/>
            </a:pPr>
            <a:endParaRPr lang="en-US" sz="3200" b="1" dirty="0"/>
          </a:p>
          <a:p>
            <a:pPr marL="914400" indent="-396875">
              <a:spcAft>
                <a:spcPts val="1600"/>
              </a:spcAft>
              <a:buFont typeface="Courier New" panose="02070309020205020404" pitchFamily="49" charset="0"/>
              <a:buChar char="o"/>
            </a:pPr>
            <a:r>
              <a:rPr lang="en-US" b="1" dirty="0">
                <a:cs typeface="ＭＳ Ｐゴシック" charset="0"/>
              </a:rPr>
              <a:t>Direct Costs:  </a:t>
            </a:r>
            <a:r>
              <a:rPr lang="en-US" dirty="0">
                <a:cs typeface="ＭＳ Ｐゴシック" charset="0"/>
              </a:rPr>
              <a:t>Application budgets are limited to </a:t>
            </a:r>
            <a:r>
              <a:rPr lang="en-US" b="1" u="sng" dirty="0">
                <a:cs typeface="ＭＳ Ｐゴシック" charset="0"/>
              </a:rPr>
              <a:t>$900,000 in Direct Costs per year</a:t>
            </a:r>
            <a:r>
              <a:rPr lang="en-US" dirty="0">
                <a:cs typeface="ＭＳ Ｐゴシック" charset="0"/>
              </a:rPr>
              <a:t>.</a:t>
            </a:r>
          </a:p>
          <a:p>
            <a:pPr marL="914400" indent="-396875">
              <a:spcAft>
                <a:spcPts val="1600"/>
              </a:spcAft>
              <a:buFont typeface="Courier New" panose="02070309020205020404" pitchFamily="49" charset="0"/>
              <a:buChar char="o"/>
            </a:pPr>
            <a:r>
              <a:rPr lang="en-US" b="1" dirty="0">
                <a:cs typeface="ＭＳ Ｐゴシック" charset="0"/>
              </a:rPr>
              <a:t>Anticipated # of Awards: </a:t>
            </a:r>
            <a:r>
              <a:rPr lang="en-US" dirty="0">
                <a:cs typeface="ＭＳ Ｐゴシック" charset="0"/>
              </a:rPr>
              <a:t> The NCI intends to </a:t>
            </a:r>
            <a:r>
              <a:rPr lang="en-US" dirty="0"/>
              <a:t>fund </a:t>
            </a:r>
            <a:r>
              <a:rPr lang="en-US" u="sng" dirty="0"/>
              <a:t>2-4 awards</a:t>
            </a:r>
            <a:r>
              <a:rPr lang="en-US" dirty="0"/>
              <a:t>.</a:t>
            </a:r>
            <a:endParaRPr lang="en-US" dirty="0">
              <a:cs typeface="ＭＳ Ｐゴシック" charset="0"/>
            </a:endParaRPr>
          </a:p>
          <a:p>
            <a:pPr marL="914400" indent="-396875">
              <a:spcAft>
                <a:spcPts val="1600"/>
              </a:spcAft>
              <a:buFont typeface="Courier New" panose="02070309020205020404" pitchFamily="49" charset="0"/>
              <a:buChar char="o"/>
            </a:pPr>
            <a:r>
              <a:rPr lang="en-US" b="1" dirty="0"/>
              <a:t>Project Period: </a:t>
            </a:r>
            <a:r>
              <a:rPr lang="en-US" dirty="0"/>
              <a:t>A project period of 5 years must be requested.</a:t>
            </a:r>
          </a:p>
          <a:p>
            <a:pPr marL="914400" indent="-396875">
              <a:spcAft>
                <a:spcPts val="1600"/>
              </a:spcAft>
              <a:buFont typeface="Courier New" panose="02070309020205020404" pitchFamily="49" charset="0"/>
              <a:buChar char="o"/>
            </a:pPr>
            <a:r>
              <a:rPr lang="en-US" b="1" dirty="0">
                <a:cs typeface="ＭＳ Ｐゴシック" charset="0"/>
              </a:rPr>
              <a:t>Mechanism:</a:t>
            </a:r>
            <a:r>
              <a:rPr lang="en-US" dirty="0">
                <a:cs typeface="ＭＳ Ｐゴシック" charset="0"/>
              </a:rPr>
              <a:t> A </a:t>
            </a:r>
            <a:r>
              <a:rPr lang="en-US" b="1" u="sng" dirty="0">
                <a:cs typeface="ＭＳ Ｐゴシック" charset="0"/>
              </a:rPr>
              <a:t>U54</a:t>
            </a:r>
            <a:r>
              <a:rPr lang="en-US" dirty="0">
                <a:cs typeface="ＭＳ Ｐゴシック" charset="0"/>
              </a:rPr>
              <a:t> Research Center - Cooperative Agreement</a:t>
            </a:r>
            <a:r>
              <a:rPr lang="en-US" dirty="0"/>
              <a:t>.</a:t>
            </a:r>
          </a:p>
          <a:p>
            <a:pPr marL="914400" indent="-396875">
              <a:spcAft>
                <a:spcPts val="1600"/>
              </a:spcAft>
              <a:buFont typeface="Courier New" panose="02070309020205020404" pitchFamily="49" charset="0"/>
              <a:buChar char="o"/>
            </a:pPr>
            <a:r>
              <a:rPr lang="en-US" b="1" dirty="0">
                <a:cs typeface="ＭＳ Ｐゴシック" charset="0"/>
              </a:rPr>
              <a:t>Eligibility:</a:t>
            </a:r>
            <a:r>
              <a:rPr lang="en-US" dirty="0">
                <a:cs typeface="ＭＳ Ｐゴシック" charset="0"/>
              </a:rPr>
              <a:t> Foreign Institutions </a:t>
            </a:r>
            <a:r>
              <a:rPr lang="en-US" b="1" u="sng" dirty="0">
                <a:cs typeface="ＭＳ Ｐゴシック" charset="0"/>
              </a:rPr>
              <a:t>are not </a:t>
            </a:r>
            <a:r>
              <a:rPr lang="en-US" dirty="0">
                <a:cs typeface="ＭＳ Ｐゴシック" charset="0"/>
              </a:rPr>
              <a:t>eligible to apply; foreign components </a:t>
            </a:r>
            <a:r>
              <a:rPr lang="en-US" b="1" u="sng" dirty="0">
                <a:cs typeface="ＭＳ Ｐゴシック" charset="0"/>
              </a:rPr>
              <a:t>are</a:t>
            </a:r>
            <a:r>
              <a:rPr lang="en-US" dirty="0">
                <a:cs typeface="ＭＳ Ｐゴシック" charset="0"/>
              </a:rPr>
              <a:t> allowed.</a:t>
            </a:r>
          </a:p>
          <a:p>
            <a:pPr marL="914400" indent="-396875">
              <a:spcAft>
                <a:spcPts val="1600"/>
              </a:spcAft>
              <a:buFont typeface="Courier New" panose="02070309020205020404" pitchFamily="49" charset="0"/>
              <a:buChar char="o"/>
            </a:pPr>
            <a:r>
              <a:rPr lang="en-US" dirty="0">
                <a:cs typeface="ＭＳ Ｐゴシック" charset="0"/>
              </a:rPr>
              <a:t>Continuous submission policies </a:t>
            </a:r>
            <a:r>
              <a:rPr lang="en-US" b="1" u="sng" dirty="0">
                <a:cs typeface="ＭＳ Ｐゴシック" charset="0"/>
              </a:rPr>
              <a:t>do not </a:t>
            </a:r>
            <a:r>
              <a:rPr lang="en-US" dirty="0">
                <a:cs typeface="ＭＳ Ｐゴシック" charset="0"/>
              </a:rPr>
              <a:t>apply -all grants must  be received by </a:t>
            </a:r>
            <a:r>
              <a:rPr lang="en-US" b="1" u="sng" dirty="0">
                <a:cs typeface="ＭＳ Ｐゴシック" charset="0"/>
              </a:rPr>
              <a:t>Feb. 11, 2019 </a:t>
            </a:r>
            <a:endParaRPr lang="en-US" sz="3600" b="1" u="sng" dirty="0"/>
          </a:p>
          <a:p>
            <a:pPr marL="0" indent="0" algn="ctr">
              <a:buNone/>
            </a:pPr>
            <a:r>
              <a:rPr lang="en-US" b="1" dirty="0"/>
              <a:t>Partnering ICs: NIA and NIBIB </a:t>
            </a:r>
          </a:p>
          <a:p>
            <a:pPr marL="0" indent="0">
              <a:buNone/>
            </a:pPr>
            <a:endParaRPr lang="en-US" dirty="0"/>
          </a:p>
        </p:txBody>
      </p:sp>
      <p:sp>
        <p:nvSpPr>
          <p:cNvPr id="4" name="Rectangle 3">
            <a:extLst>
              <a:ext uri="{FF2B5EF4-FFF2-40B4-BE49-F238E27FC236}">
                <a16:creationId xmlns:a16="http://schemas.microsoft.com/office/drawing/2014/main" id="{1D89A23C-AA68-4856-9809-07C4E8FDAAC6}"/>
              </a:ext>
            </a:extLst>
          </p:cNvPr>
          <p:cNvSpPr/>
          <p:nvPr/>
        </p:nvSpPr>
        <p:spPr>
          <a:xfrm>
            <a:off x="-609694" y="6519446"/>
            <a:ext cx="8454189" cy="338554"/>
          </a:xfrm>
          <a:prstGeom prst="rect">
            <a:avLst/>
          </a:prstGeom>
        </p:spPr>
        <p:txBody>
          <a:bodyPr wrap="square">
            <a:spAutoFit/>
          </a:bodyPr>
          <a:lstStyle/>
          <a:p>
            <a:pPr algn="ctr"/>
            <a:r>
              <a:rPr lang="en-US" sz="1600" b="1" dirty="0">
                <a:solidFill>
                  <a:schemeClr val="bg2">
                    <a:lumMod val="10000"/>
                  </a:schemeClr>
                </a:solidFill>
              </a:rPr>
              <a:t>RFA-CA-19-013: Immuno-engineering to Improve Immunotherapy (i3) Centers (U54)</a:t>
            </a:r>
          </a:p>
        </p:txBody>
      </p:sp>
      <p:sp>
        <p:nvSpPr>
          <p:cNvPr id="5" name="Slide Number Placeholder 4">
            <a:extLst>
              <a:ext uri="{FF2B5EF4-FFF2-40B4-BE49-F238E27FC236}">
                <a16:creationId xmlns:a16="http://schemas.microsoft.com/office/drawing/2014/main" id="{12131C0D-8874-40B3-AB53-A2226B79BBA3}"/>
              </a:ext>
            </a:extLst>
          </p:cNvPr>
          <p:cNvSpPr>
            <a:spLocks noGrp="1"/>
          </p:cNvSpPr>
          <p:nvPr>
            <p:ph type="sldNum" sz="quarter" idx="12"/>
          </p:nvPr>
        </p:nvSpPr>
        <p:spPr/>
        <p:txBody>
          <a:bodyPr/>
          <a:lstStyle/>
          <a:p>
            <a:fld id="{95906E5B-F7B9-4EE6-9A76-68A79780458D}" type="slidenum">
              <a:rPr lang="en-US" smtClean="0"/>
              <a:t>35</a:t>
            </a:fld>
            <a:endParaRPr lang="en-US"/>
          </a:p>
        </p:txBody>
      </p:sp>
    </p:spTree>
    <p:extLst>
      <p:ext uri="{BB962C8B-B14F-4D97-AF65-F5344CB8AC3E}">
        <p14:creationId xmlns:p14="http://schemas.microsoft.com/office/powerpoint/2010/main" val="544925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00551-A78E-4D98-BAED-B800F73611A8}"/>
              </a:ext>
            </a:extLst>
          </p:cNvPr>
          <p:cNvSpPr>
            <a:spLocks noGrp="1"/>
          </p:cNvSpPr>
          <p:nvPr>
            <p:ph type="title"/>
          </p:nvPr>
        </p:nvSpPr>
        <p:spPr>
          <a:xfrm>
            <a:off x="0" y="0"/>
            <a:ext cx="12192000" cy="1419367"/>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Immuno-Engineering to Improve Immunotherapy (</a:t>
            </a:r>
            <a:r>
              <a:rPr lang="en-US" sz="3200" b="1" i="1" dirty="0">
                <a:solidFill>
                  <a:schemeClr val="bg1"/>
                </a:solidFill>
                <a:effectLst>
                  <a:outerShdw blurRad="38100" dist="38100" dir="2700000" algn="tl">
                    <a:srgbClr val="000000">
                      <a:alpha val="43137"/>
                    </a:srgbClr>
                  </a:outerShdw>
                </a:effectLst>
              </a:rPr>
              <a:t>i3</a:t>
            </a:r>
            <a:r>
              <a:rPr lang="en-US" sz="3200" b="1" dirty="0">
                <a:solidFill>
                  <a:schemeClr val="bg1"/>
                </a:solidFill>
                <a:effectLst>
                  <a:outerShdw blurRad="38100" dist="38100" dir="2700000" algn="tl">
                    <a:srgbClr val="000000">
                      <a:alpha val="43137"/>
                    </a:srgbClr>
                  </a:outerShdw>
                </a:effectLst>
              </a:rPr>
              <a:t>) Centers: Scientific/Research Contacts</a:t>
            </a:r>
            <a:endParaRPr lang="en-US" sz="3200" dirty="0"/>
          </a:p>
        </p:txBody>
      </p:sp>
      <p:sp>
        <p:nvSpPr>
          <p:cNvPr id="4" name="Content Placeholder 2">
            <a:extLst>
              <a:ext uri="{FF2B5EF4-FFF2-40B4-BE49-F238E27FC236}">
                <a16:creationId xmlns:a16="http://schemas.microsoft.com/office/drawing/2014/main" id="{F166277B-A828-42D3-86D0-AF6FC48DBBC4}"/>
              </a:ext>
            </a:extLst>
          </p:cNvPr>
          <p:cNvSpPr>
            <a:spLocks noGrp="1"/>
          </p:cNvSpPr>
          <p:nvPr>
            <p:ph sz="half" idx="1"/>
          </p:nvPr>
        </p:nvSpPr>
        <p:spPr>
          <a:xfrm>
            <a:off x="838200" y="1825625"/>
            <a:ext cx="3338015" cy="4351338"/>
          </a:xfrm>
        </p:spPr>
        <p:txBody>
          <a:bodyPr>
            <a:normAutofit/>
          </a:bodyPr>
          <a:lstStyle/>
          <a:p>
            <a:pPr marL="0" indent="0">
              <a:buNone/>
            </a:pPr>
            <a:r>
              <a:rPr lang="en-US" sz="1900" b="1" u="sng" dirty="0"/>
              <a:t>Scientific/Research Contacts:</a:t>
            </a:r>
          </a:p>
          <a:p>
            <a:pPr marL="0" indent="0">
              <a:spcBef>
                <a:spcPts val="0"/>
              </a:spcBef>
              <a:buNone/>
            </a:pPr>
            <a:endParaRPr lang="en-US" sz="1800" dirty="0">
              <a:ea typeface="Comic Sans MS" charset="0"/>
              <a:cs typeface="Comic Sans MS" charset="0"/>
            </a:endParaRPr>
          </a:p>
          <a:p>
            <a:pPr marL="0" indent="0">
              <a:spcBef>
                <a:spcPts val="0"/>
              </a:spcBef>
              <a:buNone/>
            </a:pPr>
            <a:r>
              <a:rPr lang="en-US" sz="1600" dirty="0">
                <a:ea typeface="Comic Sans MS" charset="0"/>
                <a:cs typeface="Comic Sans MS" charset="0"/>
              </a:rPr>
              <a:t>Kevin Howcroft, Ph.D. </a:t>
            </a:r>
          </a:p>
          <a:p>
            <a:pPr marL="0" indent="0">
              <a:spcBef>
                <a:spcPts val="0"/>
              </a:spcBef>
              <a:buNone/>
            </a:pPr>
            <a:r>
              <a:rPr lang="en-US" sz="1600" dirty="0">
                <a:ea typeface="Comic Sans MS" charset="0"/>
                <a:cs typeface="Comic Sans MS" charset="0"/>
              </a:rPr>
              <a:t>Division of Cancer Biology</a:t>
            </a:r>
          </a:p>
          <a:p>
            <a:pPr marL="0" indent="0">
              <a:spcBef>
                <a:spcPts val="0"/>
              </a:spcBef>
              <a:buNone/>
            </a:pPr>
            <a:r>
              <a:rPr lang="en-US" sz="1600" dirty="0">
                <a:ea typeface="Comic Sans MS" charset="0"/>
                <a:cs typeface="Comic Sans MS" charset="0"/>
              </a:rPr>
              <a:t>National Cancer Institute (</a:t>
            </a:r>
            <a:r>
              <a:rPr lang="en-US" sz="1600" b="1" dirty="0">
                <a:ea typeface="Comic Sans MS" charset="0"/>
                <a:cs typeface="Comic Sans MS" charset="0"/>
              </a:rPr>
              <a:t>NCI</a:t>
            </a:r>
            <a:r>
              <a:rPr lang="en-US" sz="1600" dirty="0">
                <a:ea typeface="Comic Sans MS" charset="0"/>
                <a:cs typeface="Comic Sans MS" charset="0"/>
              </a:rPr>
              <a:t>)</a:t>
            </a:r>
          </a:p>
          <a:p>
            <a:pPr marL="0" indent="0">
              <a:spcBef>
                <a:spcPts val="0"/>
              </a:spcBef>
              <a:buNone/>
            </a:pPr>
            <a:r>
              <a:rPr lang="en-US" sz="1600" dirty="0">
                <a:ea typeface="Comic Sans MS" charset="0"/>
                <a:cs typeface="Comic Sans MS" charset="0"/>
              </a:rPr>
              <a:t>Phone: 240-276-6229</a:t>
            </a:r>
          </a:p>
          <a:p>
            <a:pPr marL="0" indent="0">
              <a:spcBef>
                <a:spcPts val="0"/>
              </a:spcBef>
              <a:buNone/>
            </a:pPr>
            <a:r>
              <a:rPr lang="en-US" sz="1600" b="1" dirty="0">
                <a:ea typeface="Comic Sans MS" charset="0"/>
                <a:cs typeface="Comic Sans MS" charset="0"/>
              </a:rPr>
              <a:t>Email:</a:t>
            </a:r>
            <a:r>
              <a:rPr lang="en-US" sz="1600" dirty="0">
                <a:ea typeface="Comic Sans MS" charset="0"/>
                <a:cs typeface="Comic Sans MS" charset="0"/>
              </a:rPr>
              <a:t> </a:t>
            </a:r>
            <a:r>
              <a:rPr lang="en-US" sz="1600" u="sng" dirty="0">
                <a:ea typeface="Comic Sans MS" charset="0"/>
                <a:cs typeface="Comic Sans MS" charset="0"/>
                <a:hlinkClick r:id="rId2"/>
              </a:rPr>
              <a:t>Howcrofk@mail.nih.gov</a:t>
            </a:r>
            <a:r>
              <a:rPr lang="en-US" sz="1600" u="sng" dirty="0">
                <a:ea typeface="Comic Sans MS" charset="0"/>
                <a:cs typeface="Comic Sans MS" charset="0"/>
              </a:rPr>
              <a:t> </a:t>
            </a:r>
          </a:p>
          <a:p>
            <a:pPr marL="0" indent="0">
              <a:spcBef>
                <a:spcPts val="0"/>
              </a:spcBef>
              <a:buNone/>
            </a:pPr>
            <a:endParaRPr lang="en-US" sz="1600" u="sng" dirty="0">
              <a:ea typeface="Comic Sans MS" charset="0"/>
              <a:cs typeface="Comic Sans MS" charset="0"/>
            </a:endParaRPr>
          </a:p>
          <a:p>
            <a:pPr marL="0" indent="0">
              <a:spcBef>
                <a:spcPts val="0"/>
              </a:spcBef>
              <a:buNone/>
            </a:pPr>
            <a:r>
              <a:rPr lang="en-US" sz="1600" dirty="0" err="1">
                <a:ea typeface="Comic Sans MS" charset="0"/>
                <a:cs typeface="Comic Sans MS" charset="0"/>
              </a:rPr>
              <a:t>Minkyung</a:t>
            </a:r>
            <a:r>
              <a:rPr lang="en-US" sz="1600" dirty="0">
                <a:ea typeface="Comic Sans MS" charset="0"/>
                <a:cs typeface="Comic Sans MS" charset="0"/>
              </a:rPr>
              <a:t> Song, Ph.D.</a:t>
            </a:r>
          </a:p>
          <a:p>
            <a:pPr marL="0" indent="0">
              <a:spcBef>
                <a:spcPts val="0"/>
              </a:spcBef>
              <a:buNone/>
            </a:pPr>
            <a:r>
              <a:rPr lang="en-US" sz="1600" dirty="0">
                <a:ea typeface="Comic Sans MS" charset="0"/>
                <a:cs typeface="Comic Sans MS" charset="0"/>
              </a:rPr>
              <a:t>National Cancer Institute (</a:t>
            </a:r>
            <a:r>
              <a:rPr lang="en-US" sz="1600" b="1" dirty="0">
                <a:ea typeface="Comic Sans MS" charset="0"/>
                <a:cs typeface="Comic Sans MS" charset="0"/>
              </a:rPr>
              <a:t>NCI</a:t>
            </a:r>
            <a:r>
              <a:rPr lang="en-US" sz="1600" dirty="0">
                <a:ea typeface="Comic Sans MS" charset="0"/>
                <a:cs typeface="Comic Sans MS" charset="0"/>
              </a:rPr>
              <a:t>)</a:t>
            </a:r>
          </a:p>
          <a:p>
            <a:pPr marL="0" indent="0">
              <a:spcBef>
                <a:spcPts val="0"/>
              </a:spcBef>
              <a:buNone/>
            </a:pPr>
            <a:r>
              <a:rPr lang="en-US" sz="1600" dirty="0">
                <a:ea typeface="Comic Sans MS" charset="0"/>
                <a:cs typeface="Comic Sans MS" charset="0"/>
              </a:rPr>
              <a:t>Phone: 240-276-6139</a:t>
            </a:r>
          </a:p>
          <a:p>
            <a:pPr marL="0" indent="0">
              <a:spcBef>
                <a:spcPts val="0"/>
              </a:spcBef>
              <a:buNone/>
            </a:pPr>
            <a:r>
              <a:rPr lang="en-US" sz="1600" b="1" dirty="0">
                <a:ea typeface="Comic Sans MS" charset="0"/>
                <a:cs typeface="Comic Sans MS" charset="0"/>
              </a:rPr>
              <a:t>Email:</a:t>
            </a:r>
            <a:r>
              <a:rPr lang="en-US" sz="1600" dirty="0">
                <a:ea typeface="Comic Sans MS" charset="0"/>
                <a:cs typeface="Comic Sans MS" charset="0"/>
              </a:rPr>
              <a:t> </a:t>
            </a:r>
            <a:r>
              <a:rPr lang="en-US" sz="1600" dirty="0">
                <a:ea typeface="Comic Sans MS" charset="0"/>
                <a:cs typeface="Comic Sans MS" charset="0"/>
                <a:hlinkClick r:id="rId3"/>
              </a:rPr>
              <a:t>songm@mail.nih.gov</a:t>
            </a:r>
            <a:endParaRPr lang="en-US" sz="1600" dirty="0">
              <a:ea typeface="Comic Sans MS" charset="0"/>
              <a:cs typeface="Comic Sans MS" charset="0"/>
            </a:endParaRPr>
          </a:p>
          <a:p>
            <a:pPr>
              <a:spcBef>
                <a:spcPts val="0"/>
              </a:spcBef>
            </a:pPr>
            <a:endParaRPr lang="en-US" sz="1600" dirty="0">
              <a:ea typeface="Comic Sans MS" charset="0"/>
              <a:cs typeface="Comic Sans MS" charset="0"/>
            </a:endParaRPr>
          </a:p>
          <a:p>
            <a:pPr marL="0" indent="0">
              <a:buNone/>
            </a:pPr>
            <a:endParaRPr lang="en-US" dirty="0"/>
          </a:p>
        </p:txBody>
      </p:sp>
      <p:sp>
        <p:nvSpPr>
          <p:cNvPr id="5" name="Content Placeholder 2">
            <a:extLst>
              <a:ext uri="{FF2B5EF4-FFF2-40B4-BE49-F238E27FC236}">
                <a16:creationId xmlns:a16="http://schemas.microsoft.com/office/drawing/2014/main" id="{9DCA7477-0499-4FE1-A2F9-9997CE027FF4}"/>
              </a:ext>
            </a:extLst>
          </p:cNvPr>
          <p:cNvSpPr txBox="1">
            <a:spLocks/>
          </p:cNvSpPr>
          <p:nvPr/>
        </p:nvSpPr>
        <p:spPr>
          <a:xfrm>
            <a:off x="4176215" y="1825625"/>
            <a:ext cx="333801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1900" b="1" u="sng" dirty="0"/>
          </a:p>
          <a:p>
            <a:pPr marL="0" indent="0">
              <a:spcBef>
                <a:spcPts val="0"/>
              </a:spcBef>
              <a:buFont typeface="Arial" panose="020B0604020202020204" pitchFamily="34" charset="0"/>
              <a:buNone/>
            </a:pPr>
            <a:endParaRPr lang="en-US" sz="1800" dirty="0">
              <a:ea typeface="Comic Sans MS" charset="0"/>
              <a:cs typeface="Comic Sans MS" charset="0"/>
            </a:endParaRPr>
          </a:p>
          <a:p>
            <a:pPr marL="0" indent="0">
              <a:spcBef>
                <a:spcPts val="0"/>
              </a:spcBef>
              <a:buFont typeface="Arial" panose="020B0604020202020204" pitchFamily="34" charset="0"/>
              <a:buNone/>
            </a:pPr>
            <a:r>
              <a:rPr lang="en-US" sz="1600" dirty="0">
                <a:ea typeface="Comic Sans MS" charset="0"/>
                <a:cs typeface="Comic Sans MS" charset="0"/>
              </a:rPr>
              <a:t>Rebecca Fuldner, Ph.D. </a:t>
            </a:r>
          </a:p>
          <a:p>
            <a:pPr marL="0" indent="0">
              <a:spcBef>
                <a:spcPts val="0"/>
              </a:spcBef>
              <a:buFont typeface="Arial" panose="020B0604020202020204" pitchFamily="34" charset="0"/>
              <a:buNone/>
            </a:pPr>
            <a:r>
              <a:rPr lang="en-US" sz="1600" dirty="0">
                <a:ea typeface="Comic Sans MS" charset="0"/>
                <a:cs typeface="Comic Sans MS" charset="0"/>
              </a:rPr>
              <a:t>National Institute on Aging (</a:t>
            </a:r>
            <a:r>
              <a:rPr lang="en-US" sz="1600" b="1" dirty="0">
                <a:ea typeface="Comic Sans MS" charset="0"/>
                <a:cs typeface="Comic Sans MS" charset="0"/>
              </a:rPr>
              <a:t>NIA</a:t>
            </a:r>
            <a:r>
              <a:rPr lang="en-US" sz="1600" dirty="0">
                <a:ea typeface="Comic Sans MS" charset="0"/>
                <a:cs typeface="Comic Sans MS" charset="0"/>
              </a:rPr>
              <a:t>)</a:t>
            </a:r>
          </a:p>
          <a:p>
            <a:pPr marL="0" indent="0">
              <a:spcBef>
                <a:spcPts val="0"/>
              </a:spcBef>
              <a:buFont typeface="Arial" panose="020B0604020202020204" pitchFamily="34" charset="0"/>
              <a:buNone/>
            </a:pPr>
            <a:r>
              <a:rPr lang="en-US" sz="1600" dirty="0">
                <a:ea typeface="Comic Sans MS" charset="0"/>
                <a:cs typeface="Comic Sans MS" charset="0"/>
              </a:rPr>
              <a:t>Phone: 301-496-6402</a:t>
            </a:r>
          </a:p>
          <a:p>
            <a:pPr marL="0" indent="0">
              <a:spcBef>
                <a:spcPts val="0"/>
              </a:spcBef>
              <a:buFont typeface="Arial" panose="020B0604020202020204" pitchFamily="34" charset="0"/>
              <a:buNone/>
            </a:pPr>
            <a:r>
              <a:rPr lang="en-US" sz="1600" b="1" dirty="0">
                <a:ea typeface="Comic Sans MS" charset="0"/>
                <a:cs typeface="Comic Sans MS" charset="0"/>
              </a:rPr>
              <a:t>Email:</a:t>
            </a:r>
            <a:r>
              <a:rPr lang="en-US" sz="1600" dirty="0">
                <a:ea typeface="Comic Sans MS" charset="0"/>
                <a:cs typeface="Comic Sans MS" charset="0"/>
              </a:rPr>
              <a:t> </a:t>
            </a:r>
            <a:r>
              <a:rPr lang="en-US" sz="1600" u="sng" dirty="0">
                <a:ea typeface="Comic Sans MS" charset="0"/>
                <a:cs typeface="Comic Sans MS" charset="0"/>
                <a:hlinkClick r:id="rId4"/>
              </a:rPr>
              <a:t>fuldnerr@nia.nih.gov</a:t>
            </a:r>
            <a:r>
              <a:rPr lang="en-US" sz="1600" u="sng" dirty="0">
                <a:ea typeface="Comic Sans MS" charset="0"/>
                <a:cs typeface="Comic Sans MS" charset="0"/>
              </a:rPr>
              <a:t> </a:t>
            </a:r>
          </a:p>
          <a:p>
            <a:pPr marL="0" indent="0">
              <a:spcBef>
                <a:spcPts val="0"/>
              </a:spcBef>
              <a:buFont typeface="Arial" panose="020B0604020202020204" pitchFamily="34" charset="0"/>
              <a:buNone/>
            </a:pPr>
            <a:endParaRPr lang="en-US" sz="1600" u="sng" dirty="0">
              <a:ea typeface="Comic Sans MS" charset="0"/>
              <a:cs typeface="Comic Sans MS" charset="0"/>
            </a:endParaRPr>
          </a:p>
          <a:p>
            <a:pPr marL="0" indent="0">
              <a:spcBef>
                <a:spcPts val="0"/>
              </a:spcBef>
              <a:buFont typeface="Arial" panose="020B0604020202020204" pitchFamily="34" charset="0"/>
              <a:buNone/>
            </a:pPr>
            <a:r>
              <a:rPr lang="en-US" sz="1600" dirty="0">
                <a:ea typeface="Comic Sans MS" charset="0"/>
                <a:cs typeface="Comic Sans MS" charset="0"/>
              </a:rPr>
              <a:t>David Rampulla, Ph.D.</a:t>
            </a:r>
          </a:p>
          <a:p>
            <a:pPr marL="0" indent="0">
              <a:spcBef>
                <a:spcPts val="0"/>
              </a:spcBef>
              <a:buFont typeface="Arial" panose="020B0604020202020204" pitchFamily="34" charset="0"/>
              <a:buNone/>
            </a:pPr>
            <a:r>
              <a:rPr lang="en-US" sz="1600" dirty="0">
                <a:ea typeface="Comic Sans MS" charset="0"/>
                <a:cs typeface="Comic Sans MS" charset="0"/>
              </a:rPr>
              <a:t>National Institute of Biomedical Imaging and Bioengineering (</a:t>
            </a:r>
            <a:r>
              <a:rPr lang="en-US" sz="1600" b="1" dirty="0">
                <a:ea typeface="Comic Sans MS" charset="0"/>
                <a:cs typeface="Comic Sans MS" charset="0"/>
              </a:rPr>
              <a:t>NIBIB</a:t>
            </a:r>
            <a:r>
              <a:rPr lang="en-US" sz="1600" dirty="0">
                <a:ea typeface="Comic Sans MS" charset="0"/>
                <a:cs typeface="Comic Sans MS" charset="0"/>
              </a:rPr>
              <a:t>)</a:t>
            </a:r>
          </a:p>
          <a:p>
            <a:pPr marL="0" indent="0">
              <a:spcBef>
                <a:spcPts val="0"/>
              </a:spcBef>
              <a:buFont typeface="Arial" panose="020B0604020202020204" pitchFamily="34" charset="0"/>
              <a:buNone/>
            </a:pPr>
            <a:r>
              <a:rPr lang="en-US" sz="1600" dirty="0">
                <a:ea typeface="Comic Sans MS" charset="0"/>
                <a:cs typeface="Comic Sans MS" charset="0"/>
              </a:rPr>
              <a:t>Phone: 301-451-4774</a:t>
            </a:r>
          </a:p>
          <a:p>
            <a:pPr marL="0" indent="0">
              <a:spcBef>
                <a:spcPts val="0"/>
              </a:spcBef>
              <a:buFont typeface="Arial" panose="020B0604020202020204" pitchFamily="34" charset="0"/>
              <a:buNone/>
            </a:pPr>
            <a:r>
              <a:rPr lang="en-US" sz="1600" b="1" dirty="0">
                <a:ea typeface="Comic Sans MS" charset="0"/>
                <a:cs typeface="Comic Sans MS" charset="0"/>
              </a:rPr>
              <a:t>Email:</a:t>
            </a:r>
            <a:r>
              <a:rPr lang="en-US" sz="1600" dirty="0">
                <a:ea typeface="Comic Sans MS" charset="0"/>
                <a:cs typeface="Comic Sans MS" charset="0"/>
              </a:rPr>
              <a:t> </a:t>
            </a:r>
            <a:r>
              <a:rPr lang="en-US" sz="1600" dirty="0">
                <a:ea typeface="Comic Sans MS" charset="0"/>
                <a:cs typeface="Comic Sans MS" charset="0"/>
                <a:hlinkClick r:id="rId5"/>
              </a:rPr>
              <a:t>David.Rampulla@nih.gov</a:t>
            </a:r>
            <a:r>
              <a:rPr lang="en-US" sz="1600" dirty="0">
                <a:ea typeface="Comic Sans MS" charset="0"/>
                <a:cs typeface="Comic Sans MS" charset="0"/>
              </a:rPr>
              <a:t> </a:t>
            </a:r>
          </a:p>
          <a:p>
            <a:pPr>
              <a:spcBef>
                <a:spcPts val="0"/>
              </a:spcBef>
            </a:pPr>
            <a:endParaRPr lang="en-US" sz="1600" dirty="0">
              <a:ea typeface="Comic Sans MS" charset="0"/>
              <a:cs typeface="Comic Sans MS" charset="0"/>
            </a:endParaRPr>
          </a:p>
          <a:p>
            <a:pPr marL="0" indent="0">
              <a:buFont typeface="Arial" panose="020B0604020202020204" pitchFamily="34" charset="0"/>
              <a:buNone/>
            </a:pPr>
            <a:endParaRPr lang="en-US" dirty="0"/>
          </a:p>
        </p:txBody>
      </p:sp>
      <p:sp>
        <p:nvSpPr>
          <p:cNvPr id="6" name="Content Placeholder 2">
            <a:extLst>
              <a:ext uri="{FF2B5EF4-FFF2-40B4-BE49-F238E27FC236}">
                <a16:creationId xmlns:a16="http://schemas.microsoft.com/office/drawing/2014/main" id="{313F3992-2DF6-4A6C-955A-B92842D6232C}"/>
              </a:ext>
            </a:extLst>
          </p:cNvPr>
          <p:cNvSpPr txBox="1">
            <a:spLocks/>
          </p:cNvSpPr>
          <p:nvPr/>
        </p:nvSpPr>
        <p:spPr>
          <a:xfrm>
            <a:off x="7514230" y="1825625"/>
            <a:ext cx="333801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900" b="1" u="sng" dirty="0"/>
              <a:t>Peer Review Contact:</a:t>
            </a:r>
          </a:p>
          <a:p>
            <a:pPr marL="0" indent="0">
              <a:spcBef>
                <a:spcPts val="0"/>
              </a:spcBef>
              <a:buFont typeface="Arial" panose="020B0604020202020204" pitchFamily="34" charset="0"/>
              <a:buNone/>
            </a:pPr>
            <a:endParaRPr lang="en-US" sz="1800" dirty="0">
              <a:ea typeface="Comic Sans MS" charset="0"/>
              <a:cs typeface="Comic Sans MS" charset="0"/>
            </a:endParaRPr>
          </a:p>
          <a:p>
            <a:pPr marL="0" indent="0">
              <a:spcBef>
                <a:spcPts val="0"/>
              </a:spcBef>
              <a:buFont typeface="Arial" panose="020B0604020202020204" pitchFamily="34" charset="0"/>
              <a:buNone/>
            </a:pPr>
            <a:r>
              <a:rPr lang="en-US" sz="1600" dirty="0">
                <a:ea typeface="Comic Sans MS" charset="0"/>
                <a:cs typeface="Comic Sans MS" charset="0"/>
              </a:rPr>
              <a:t>Referral Officer</a:t>
            </a:r>
          </a:p>
          <a:p>
            <a:pPr marL="0" indent="0">
              <a:spcBef>
                <a:spcPts val="0"/>
              </a:spcBef>
              <a:buFont typeface="Arial" panose="020B0604020202020204" pitchFamily="34" charset="0"/>
              <a:buNone/>
            </a:pPr>
            <a:r>
              <a:rPr lang="en-US" sz="1600" dirty="0">
                <a:ea typeface="Comic Sans MS" charset="0"/>
                <a:cs typeface="Comic Sans MS" charset="0"/>
              </a:rPr>
              <a:t>Division of Extramural Activities (</a:t>
            </a:r>
            <a:r>
              <a:rPr lang="en-US" sz="1600" b="1" dirty="0">
                <a:ea typeface="Comic Sans MS" charset="0"/>
                <a:cs typeface="Comic Sans MS" charset="0"/>
              </a:rPr>
              <a:t>DEA</a:t>
            </a:r>
            <a:r>
              <a:rPr lang="en-US" sz="1600" dirty="0">
                <a:ea typeface="Comic Sans MS" charset="0"/>
                <a:cs typeface="Comic Sans MS" charset="0"/>
              </a:rPr>
              <a:t>)</a:t>
            </a:r>
          </a:p>
          <a:p>
            <a:pPr marL="0" indent="0">
              <a:spcBef>
                <a:spcPts val="0"/>
              </a:spcBef>
              <a:buFont typeface="Arial" panose="020B0604020202020204" pitchFamily="34" charset="0"/>
              <a:buNone/>
            </a:pPr>
            <a:r>
              <a:rPr lang="en-US" sz="1600" dirty="0">
                <a:ea typeface="Comic Sans MS" charset="0"/>
                <a:cs typeface="Comic Sans MS" charset="0"/>
              </a:rPr>
              <a:t>Phone: 240-276-6390</a:t>
            </a:r>
          </a:p>
          <a:p>
            <a:pPr marL="0" indent="0">
              <a:spcBef>
                <a:spcPts val="0"/>
              </a:spcBef>
              <a:buFont typeface="Arial" panose="020B0604020202020204" pitchFamily="34" charset="0"/>
              <a:buNone/>
            </a:pPr>
            <a:r>
              <a:rPr lang="en-US" sz="1600" b="1" dirty="0">
                <a:ea typeface="Comic Sans MS" charset="0"/>
                <a:cs typeface="Comic Sans MS" charset="0"/>
              </a:rPr>
              <a:t>Email:</a:t>
            </a:r>
            <a:r>
              <a:rPr lang="en-US" sz="1600" dirty="0">
                <a:ea typeface="Comic Sans MS" charset="0"/>
                <a:cs typeface="Comic Sans MS" charset="0"/>
              </a:rPr>
              <a:t> </a:t>
            </a:r>
            <a:r>
              <a:rPr lang="en-US" sz="1600" u="sng" dirty="0">
                <a:ea typeface="Comic Sans MS" charset="0"/>
                <a:cs typeface="Comic Sans MS" charset="0"/>
                <a:hlinkClick r:id="rId6"/>
              </a:rPr>
              <a:t>ncirefof@dea.nci.nih.gov</a:t>
            </a:r>
            <a:r>
              <a:rPr lang="en-US" sz="1600" u="sng" dirty="0">
                <a:ea typeface="Comic Sans MS" charset="0"/>
                <a:cs typeface="Comic Sans MS" charset="0"/>
              </a:rPr>
              <a:t> </a:t>
            </a:r>
          </a:p>
          <a:p>
            <a:pPr marL="0" indent="0">
              <a:spcBef>
                <a:spcPts val="0"/>
              </a:spcBef>
              <a:buNone/>
            </a:pPr>
            <a:endParaRPr lang="en-US" sz="1600" dirty="0">
              <a:ea typeface="Comic Sans MS" charset="0"/>
              <a:cs typeface="Comic Sans MS" charset="0"/>
            </a:endParaRPr>
          </a:p>
          <a:p>
            <a:pPr marL="0" indent="0">
              <a:buFont typeface="Arial" panose="020B0604020202020204" pitchFamily="34" charset="0"/>
              <a:buNone/>
            </a:pPr>
            <a:endParaRPr lang="en-US" dirty="0"/>
          </a:p>
        </p:txBody>
      </p:sp>
      <p:sp>
        <p:nvSpPr>
          <p:cNvPr id="7" name="Slide Number Placeholder 6">
            <a:extLst>
              <a:ext uri="{FF2B5EF4-FFF2-40B4-BE49-F238E27FC236}">
                <a16:creationId xmlns:a16="http://schemas.microsoft.com/office/drawing/2014/main" id="{D1968E05-9424-43AA-B500-3F81F3EB8103}"/>
              </a:ext>
            </a:extLst>
          </p:cNvPr>
          <p:cNvSpPr>
            <a:spLocks noGrp="1"/>
          </p:cNvSpPr>
          <p:nvPr>
            <p:ph type="sldNum" sz="quarter" idx="12"/>
          </p:nvPr>
        </p:nvSpPr>
        <p:spPr/>
        <p:txBody>
          <a:bodyPr/>
          <a:lstStyle/>
          <a:p>
            <a:fld id="{95906E5B-F7B9-4EE6-9A76-68A79780458D}" type="slidenum">
              <a:rPr lang="en-US" smtClean="0"/>
              <a:t>36</a:t>
            </a:fld>
            <a:endParaRPr lang="en-US"/>
          </a:p>
        </p:txBody>
      </p:sp>
    </p:spTree>
    <p:extLst>
      <p:ext uri="{BB962C8B-B14F-4D97-AF65-F5344CB8AC3E}">
        <p14:creationId xmlns:p14="http://schemas.microsoft.com/office/powerpoint/2010/main" val="839743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CE6F3-4E95-40E3-93EA-3BFF5E727D14}"/>
              </a:ext>
            </a:extLst>
          </p:cNvPr>
          <p:cNvSpPr>
            <a:spLocks noGrp="1"/>
          </p:cNvSpPr>
          <p:nvPr>
            <p:ph type="title"/>
          </p:nvPr>
        </p:nvSpPr>
        <p:spPr>
          <a:xfrm>
            <a:off x="0" y="0"/>
            <a:ext cx="12192000" cy="1310185"/>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Immuno-Oncology Translational Network – Questions?</a:t>
            </a:r>
            <a:endParaRPr lang="en-US" sz="3200" dirty="0"/>
          </a:p>
        </p:txBody>
      </p:sp>
      <p:sp>
        <p:nvSpPr>
          <p:cNvPr id="3" name="Content Placeholder 2">
            <a:extLst>
              <a:ext uri="{FF2B5EF4-FFF2-40B4-BE49-F238E27FC236}">
                <a16:creationId xmlns:a16="http://schemas.microsoft.com/office/drawing/2014/main" id="{48980231-FAB3-4FB7-ACA8-EC3111D3DD5A}"/>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sz="3000" dirty="0"/>
          </a:p>
          <a:p>
            <a:pPr marL="0" indent="0" algn="ctr">
              <a:buNone/>
            </a:pPr>
            <a:r>
              <a:rPr lang="en-US" sz="4400" dirty="0"/>
              <a:t>Questions?</a:t>
            </a:r>
          </a:p>
          <a:p>
            <a:pPr marL="0" indent="0">
              <a:buNone/>
            </a:pPr>
            <a:endParaRPr lang="en-US" dirty="0"/>
          </a:p>
        </p:txBody>
      </p:sp>
      <p:sp>
        <p:nvSpPr>
          <p:cNvPr id="4" name="Slide Number Placeholder 3">
            <a:extLst>
              <a:ext uri="{FF2B5EF4-FFF2-40B4-BE49-F238E27FC236}">
                <a16:creationId xmlns:a16="http://schemas.microsoft.com/office/drawing/2014/main" id="{37EBD956-B30B-4D5D-9D9E-86FA280C38FE}"/>
              </a:ext>
            </a:extLst>
          </p:cNvPr>
          <p:cNvSpPr>
            <a:spLocks noGrp="1"/>
          </p:cNvSpPr>
          <p:nvPr>
            <p:ph type="sldNum" sz="quarter" idx="12"/>
          </p:nvPr>
        </p:nvSpPr>
        <p:spPr/>
        <p:txBody>
          <a:bodyPr/>
          <a:lstStyle/>
          <a:p>
            <a:fld id="{95906E5B-F7B9-4EE6-9A76-68A79780458D}" type="slidenum">
              <a:rPr lang="en-US" smtClean="0"/>
              <a:t>37</a:t>
            </a:fld>
            <a:endParaRPr lang="en-US"/>
          </a:p>
        </p:txBody>
      </p:sp>
    </p:spTree>
    <p:extLst>
      <p:ext uri="{BB962C8B-B14F-4D97-AF65-F5344CB8AC3E}">
        <p14:creationId xmlns:p14="http://schemas.microsoft.com/office/powerpoint/2010/main" val="1072843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12E1-F6C7-4A6D-B4DC-5E2D33C1B269}"/>
              </a:ext>
            </a:extLst>
          </p:cNvPr>
          <p:cNvSpPr>
            <a:spLocks noGrp="1"/>
          </p:cNvSpPr>
          <p:nvPr>
            <p:ph type="title"/>
          </p:nvPr>
        </p:nvSpPr>
        <p:spPr>
          <a:xfrm>
            <a:off x="0" y="1"/>
            <a:ext cx="12192000" cy="1241946"/>
          </a:xfrm>
          <a:solidFill>
            <a:schemeClr val="accent5">
              <a:lumMod val="50000"/>
            </a:schemeClr>
          </a:solidFill>
        </p:spPr>
        <p:txBody>
          <a:bodyPr>
            <a:normAutofit/>
          </a:bodyPr>
          <a:lstStyle/>
          <a:p>
            <a:pPr algn="ctr"/>
            <a:r>
              <a:rPr lang="en-US" sz="3200" b="1" dirty="0">
                <a:solidFill>
                  <a:schemeClr val="bg1"/>
                </a:solidFill>
              </a:rPr>
              <a:t>Immuno-Oncology Translational Network </a:t>
            </a:r>
            <a:endParaRPr lang="en-US" sz="3200" dirty="0"/>
          </a:p>
        </p:txBody>
      </p:sp>
      <p:sp>
        <p:nvSpPr>
          <p:cNvPr id="3" name="Content Placeholder 2">
            <a:extLst>
              <a:ext uri="{FF2B5EF4-FFF2-40B4-BE49-F238E27FC236}">
                <a16:creationId xmlns:a16="http://schemas.microsoft.com/office/drawing/2014/main" id="{B7B3283F-50FC-44B6-8FF4-E03C236D8F19}"/>
              </a:ext>
            </a:extLst>
          </p:cNvPr>
          <p:cNvSpPr>
            <a:spLocks noGrp="1"/>
          </p:cNvSpPr>
          <p:nvPr>
            <p:ph idx="1"/>
          </p:nvPr>
        </p:nvSpPr>
        <p:spPr/>
        <p:txBody>
          <a:bodyPr>
            <a:normAutofit fontScale="77500" lnSpcReduction="20000"/>
          </a:bodyPr>
          <a:lstStyle/>
          <a:p>
            <a:pPr marL="0" indent="0" algn="ctr">
              <a:buNone/>
            </a:pPr>
            <a:r>
              <a:rPr lang="en-US" b="1" u="sng" dirty="0">
                <a:solidFill>
                  <a:schemeClr val="tx2">
                    <a:lumMod val="50000"/>
                  </a:schemeClr>
                </a:solidFill>
              </a:rPr>
              <a:t>Blue Ribbon Panel Immunotherapy and Prevention</a:t>
            </a:r>
          </a:p>
          <a:p>
            <a:pPr algn="ctr"/>
            <a:endParaRPr lang="en-US" sz="1050" b="1" dirty="0">
              <a:solidFill>
                <a:schemeClr val="tx2">
                  <a:lumMod val="50000"/>
                </a:schemeClr>
              </a:solidFill>
            </a:endParaRPr>
          </a:p>
          <a:p>
            <a:pPr marL="7938" indent="0" algn="ctr">
              <a:buNone/>
            </a:pPr>
            <a:r>
              <a:rPr lang="en-US" dirty="0"/>
              <a:t>Accelerate translation of basic discoveries to clinical applications to improve immunotherapy outcomes for both </a:t>
            </a:r>
            <a:r>
              <a:rPr lang="en-US" b="1" dirty="0">
                <a:solidFill>
                  <a:srgbClr val="C00000"/>
                </a:solidFill>
              </a:rPr>
              <a:t>“hot” </a:t>
            </a:r>
            <a:r>
              <a:rPr lang="en-US" dirty="0"/>
              <a:t>and </a:t>
            </a:r>
            <a:r>
              <a:rPr lang="en-US" b="1" dirty="0">
                <a:solidFill>
                  <a:srgbClr val="0000CC"/>
                </a:solidFill>
              </a:rPr>
              <a:t>“cold” </a:t>
            </a:r>
            <a:r>
              <a:rPr lang="en-US" dirty="0"/>
              <a:t>cancers - and to prevent cancers before they occur.</a:t>
            </a:r>
            <a:endParaRPr lang="en-US" dirty="0">
              <a:ea typeface="ＭＳ Ｐゴシック" panose="020B0600070205080204" pitchFamily="34" charset="-128"/>
            </a:endParaRPr>
          </a:p>
          <a:p>
            <a:pPr algn="ctr"/>
            <a:endParaRPr lang="en-US" sz="900" b="1" dirty="0">
              <a:solidFill>
                <a:schemeClr val="tx2">
                  <a:lumMod val="50000"/>
                </a:schemeClr>
              </a:solidFill>
            </a:endParaRPr>
          </a:p>
          <a:p>
            <a:pPr marL="0" indent="0">
              <a:spcAft>
                <a:spcPts val="667"/>
              </a:spcAft>
              <a:buNone/>
            </a:pPr>
            <a:r>
              <a:rPr lang="en-US" b="1" u="sng" dirty="0"/>
              <a:t>Recommendation</a:t>
            </a:r>
            <a:r>
              <a:rPr lang="en-US" dirty="0"/>
              <a:t>:  Create a translational science network devoted to immunotherapy</a:t>
            </a:r>
          </a:p>
          <a:p>
            <a:pPr algn="ctr"/>
            <a:endParaRPr lang="en-US" sz="900" b="1" dirty="0">
              <a:solidFill>
                <a:schemeClr val="tx2">
                  <a:lumMod val="50000"/>
                </a:schemeClr>
              </a:solidFill>
            </a:endParaRPr>
          </a:p>
          <a:p>
            <a:pPr marL="0" indent="0">
              <a:buNone/>
            </a:pPr>
            <a:r>
              <a:rPr lang="en-US" b="1" u="sng" dirty="0">
                <a:solidFill>
                  <a:schemeClr val="tx1">
                    <a:lumMod val="50000"/>
                  </a:schemeClr>
                </a:solidFill>
              </a:rPr>
              <a:t>Implementation Plan:</a:t>
            </a:r>
            <a:r>
              <a:rPr lang="en-US" b="1" dirty="0">
                <a:solidFill>
                  <a:schemeClr val="tx1">
                    <a:lumMod val="50000"/>
                  </a:schemeClr>
                </a:solidFill>
              </a:rPr>
              <a:t> </a:t>
            </a:r>
            <a:r>
              <a:rPr lang="en-US" dirty="0">
                <a:solidFill>
                  <a:schemeClr val="tx1">
                    <a:lumMod val="50000"/>
                  </a:schemeClr>
                </a:solidFill>
              </a:rPr>
              <a:t>Build a  collaborative network focused on:</a:t>
            </a:r>
          </a:p>
          <a:p>
            <a:endParaRPr lang="en-US" sz="1050" dirty="0">
              <a:solidFill>
                <a:schemeClr val="tx1">
                  <a:lumMod val="50000"/>
                </a:schemeClr>
              </a:solidFill>
            </a:endParaRPr>
          </a:p>
          <a:p>
            <a:pPr marL="380990" indent="-380990">
              <a:buFont typeface="Courier New" panose="02070309020205020404" pitchFamily="49" charset="0"/>
              <a:buChar char="o"/>
            </a:pPr>
            <a:r>
              <a:rPr lang="en-US" dirty="0">
                <a:solidFill>
                  <a:schemeClr val="tx1">
                    <a:lumMod val="50000"/>
                  </a:schemeClr>
                </a:solidFill>
              </a:rPr>
              <a:t>Discovering and evaluating novel immune-based approaches to increase the number of patients that benefit from immunotherapy; and </a:t>
            </a:r>
          </a:p>
          <a:p>
            <a:pPr marL="380990" indent="-380990">
              <a:buFont typeface="Courier New" panose="02070309020205020404" pitchFamily="49" charset="0"/>
              <a:buChar char="o"/>
            </a:pPr>
            <a:r>
              <a:rPr lang="en-US" dirty="0">
                <a:solidFill>
                  <a:schemeClr val="tx1">
                    <a:lumMod val="50000"/>
                  </a:schemeClr>
                </a:solidFill>
              </a:rPr>
              <a:t>Developing </a:t>
            </a:r>
            <a:r>
              <a:rPr lang="en-US" dirty="0"/>
              <a:t>and validating early intervention vaccines to </a:t>
            </a:r>
            <a:r>
              <a:rPr lang="en-US" dirty="0">
                <a:solidFill>
                  <a:schemeClr val="tx1">
                    <a:lumMod val="50000"/>
                  </a:schemeClr>
                </a:solidFill>
              </a:rPr>
              <a:t>prevent cancers of all types</a:t>
            </a:r>
          </a:p>
          <a:p>
            <a:pPr marL="380990" indent="-380990">
              <a:buFont typeface="Courier New" panose="02070309020205020404" pitchFamily="49" charset="0"/>
              <a:buChar char="o"/>
            </a:pPr>
            <a:r>
              <a:rPr lang="en-US" dirty="0">
                <a:solidFill>
                  <a:schemeClr val="tx1">
                    <a:lumMod val="50000"/>
                  </a:schemeClr>
                </a:solidFill>
              </a:rPr>
              <a:t>Incorporating multi-disciplinary approaches to improve immunotherapy</a:t>
            </a:r>
          </a:p>
          <a:p>
            <a:pPr algn="ctr"/>
            <a:endParaRPr lang="en-US" b="1" dirty="0">
              <a:solidFill>
                <a:schemeClr val="tx2">
                  <a:lumMod val="50000"/>
                </a:schemeClr>
              </a:solidFill>
            </a:endParaRPr>
          </a:p>
          <a:p>
            <a:endParaRPr lang="en-US" dirty="0"/>
          </a:p>
        </p:txBody>
      </p:sp>
      <p:sp>
        <p:nvSpPr>
          <p:cNvPr id="4" name="Slide Number Placeholder 3">
            <a:extLst>
              <a:ext uri="{FF2B5EF4-FFF2-40B4-BE49-F238E27FC236}">
                <a16:creationId xmlns:a16="http://schemas.microsoft.com/office/drawing/2014/main" id="{ABCE32CA-3EBF-41EF-AAAC-63C53D31156F}"/>
              </a:ext>
            </a:extLst>
          </p:cNvPr>
          <p:cNvSpPr>
            <a:spLocks noGrp="1"/>
          </p:cNvSpPr>
          <p:nvPr>
            <p:ph type="sldNum" sz="quarter" idx="12"/>
          </p:nvPr>
        </p:nvSpPr>
        <p:spPr/>
        <p:txBody>
          <a:bodyPr/>
          <a:lstStyle/>
          <a:p>
            <a:fld id="{95906E5B-F7B9-4EE6-9A76-68A79780458D}" type="slidenum">
              <a:rPr lang="en-US" smtClean="0"/>
              <a:t>4</a:t>
            </a:fld>
            <a:endParaRPr lang="en-US"/>
          </a:p>
        </p:txBody>
      </p:sp>
    </p:spTree>
    <p:extLst>
      <p:ext uri="{BB962C8B-B14F-4D97-AF65-F5344CB8AC3E}">
        <p14:creationId xmlns:p14="http://schemas.microsoft.com/office/powerpoint/2010/main" val="448644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A8CB5-1D67-49EE-9CA1-7F070CB73AC9}"/>
              </a:ext>
            </a:extLst>
          </p:cNvPr>
          <p:cNvSpPr>
            <a:spLocks noGrp="1"/>
          </p:cNvSpPr>
          <p:nvPr>
            <p:ph type="title"/>
          </p:nvPr>
        </p:nvSpPr>
        <p:spPr>
          <a:xfrm>
            <a:off x="0" y="1"/>
            <a:ext cx="12192000" cy="1473958"/>
          </a:xfrm>
          <a:solidFill>
            <a:schemeClr val="accent5">
              <a:lumMod val="50000"/>
            </a:schemeClr>
          </a:solidFill>
        </p:spPr>
        <p:txBody>
          <a:bodyPr>
            <a:normAutofit fontScale="90000"/>
          </a:bodyPr>
          <a:lstStyle/>
          <a:p>
            <a:pPr algn="ctr"/>
            <a:br>
              <a:rPr lang="en-US" sz="3600" b="1" dirty="0">
                <a:solidFill>
                  <a:schemeClr val="bg1"/>
                </a:solidFill>
              </a:rPr>
            </a:br>
            <a:r>
              <a:rPr lang="en-US" sz="3200" b="1" dirty="0">
                <a:solidFill>
                  <a:schemeClr val="bg1"/>
                </a:solidFill>
              </a:rPr>
              <a:t>Immuno-Oncology Translational Network (IOTN) </a:t>
            </a:r>
            <a:br>
              <a:rPr lang="en-US" b="1" dirty="0">
                <a:solidFill>
                  <a:schemeClr val="bg1"/>
                </a:solidFill>
              </a:rPr>
            </a:br>
            <a:r>
              <a:rPr lang="en-US" sz="3600" b="1" dirty="0">
                <a:solidFill>
                  <a:schemeClr val="bg1"/>
                </a:solidFill>
              </a:rPr>
              <a:t>- </a:t>
            </a:r>
            <a:r>
              <a:rPr lang="en-US" sz="2200" b="1" dirty="0">
                <a:solidFill>
                  <a:schemeClr val="bg1"/>
                </a:solidFill>
              </a:rPr>
              <a:t>Consortium Structure </a:t>
            </a:r>
            <a:r>
              <a:rPr lang="en-US" sz="3600" b="1" dirty="0">
                <a:solidFill>
                  <a:schemeClr val="bg1"/>
                </a:solidFill>
              </a:rPr>
              <a:t>- </a:t>
            </a:r>
            <a:endParaRPr lang="en-US" dirty="0"/>
          </a:p>
        </p:txBody>
      </p:sp>
      <p:pic>
        <p:nvPicPr>
          <p:cNvPr id="4" name="Picture 3" descr="The Cancer Immunotherapy Consortium is made up of the Immuno-Oncology Translation Network (which includes the PDAC Consortium, Organ Site-Specific - Lung, Ovarian, Breast, Colorectal, Prostate, and Other Cancers -  Immunotherapy Research Projects, Immunoprevention Research Projects, a Steering Committee of PIs, Patient Advocates, and NIH Staff, and  a Data Management and Resource-Sharing Center), Canine Immunotherapy Trials, a Cancer Immunotherapy Trials Network, Cancer Immune Data Commons and Monitoring and Analysis Centers, Cellular Immunotherapy Data Resource, NCI PREVENT and Early Clinical Trials, and Immune-related Adverse Events Supplements">
            <a:extLst>
              <a:ext uri="{FF2B5EF4-FFF2-40B4-BE49-F238E27FC236}">
                <a16:creationId xmlns:a16="http://schemas.microsoft.com/office/drawing/2014/main" id="{D91247DD-4867-45F5-8E03-10D9475E0441}"/>
              </a:ext>
            </a:extLst>
          </p:cNvPr>
          <p:cNvPicPr>
            <a:picLocks noChangeAspect="1"/>
          </p:cNvPicPr>
          <p:nvPr/>
        </p:nvPicPr>
        <p:blipFill>
          <a:blip r:embed="rId2"/>
          <a:stretch>
            <a:fillRect/>
          </a:stretch>
        </p:blipFill>
        <p:spPr>
          <a:xfrm>
            <a:off x="1712339" y="2017808"/>
            <a:ext cx="8767321" cy="4550583"/>
          </a:xfrm>
          <a:prstGeom prst="rect">
            <a:avLst/>
          </a:prstGeom>
        </p:spPr>
      </p:pic>
      <p:sp>
        <p:nvSpPr>
          <p:cNvPr id="5" name="Slide Number Placeholder 4">
            <a:extLst>
              <a:ext uri="{FF2B5EF4-FFF2-40B4-BE49-F238E27FC236}">
                <a16:creationId xmlns:a16="http://schemas.microsoft.com/office/drawing/2014/main" id="{58975E44-396D-4257-8FEE-17241A5C4105}"/>
              </a:ext>
            </a:extLst>
          </p:cNvPr>
          <p:cNvSpPr>
            <a:spLocks noGrp="1"/>
          </p:cNvSpPr>
          <p:nvPr>
            <p:ph type="sldNum" sz="quarter" idx="12"/>
          </p:nvPr>
        </p:nvSpPr>
        <p:spPr/>
        <p:txBody>
          <a:bodyPr/>
          <a:lstStyle/>
          <a:p>
            <a:fld id="{95906E5B-F7B9-4EE6-9A76-68A79780458D}" type="slidenum">
              <a:rPr lang="en-US" smtClean="0"/>
              <a:t>5</a:t>
            </a:fld>
            <a:endParaRPr lang="en-US"/>
          </a:p>
        </p:txBody>
      </p:sp>
    </p:spTree>
    <p:extLst>
      <p:ext uri="{BB962C8B-B14F-4D97-AF65-F5344CB8AC3E}">
        <p14:creationId xmlns:p14="http://schemas.microsoft.com/office/powerpoint/2010/main" val="1838089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41262-C28F-4A57-AE30-CCE61315C7E1}"/>
              </a:ext>
            </a:extLst>
          </p:cNvPr>
          <p:cNvSpPr>
            <a:spLocks noGrp="1"/>
          </p:cNvSpPr>
          <p:nvPr>
            <p:ph type="title"/>
          </p:nvPr>
        </p:nvSpPr>
        <p:spPr>
          <a:xfrm>
            <a:off x="0" y="1"/>
            <a:ext cx="12192000" cy="1255593"/>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Immuno-Oncology Translational Network: RFAs</a:t>
            </a:r>
            <a:endParaRPr lang="en-US" sz="3200" dirty="0"/>
          </a:p>
        </p:txBody>
      </p:sp>
      <p:pic>
        <p:nvPicPr>
          <p:cNvPr id="4" name="Picture 3" descr="The Cancer Immunotherapy Sub-Network consists of the Immuno-Oncology Translation Network (IOTN), which includes organ site-specific (Lung, Ovarian, Breast, Colorectal, Pancreatic, and Prostate) Cancer Immunotherapy U01 Research Projects, Cancer Immunoprevention U01 and UG3/UH3 Research Projects, Partnerships, Immuno-engineering to Improve Immunotherapy (i3) U54 Centers, and the IOTN Data Management and Resource-Sharing Center. ">
            <a:extLst>
              <a:ext uri="{FF2B5EF4-FFF2-40B4-BE49-F238E27FC236}">
                <a16:creationId xmlns:a16="http://schemas.microsoft.com/office/drawing/2014/main" id="{F80F4B99-8D17-4BAB-8A00-CE302A847863}"/>
              </a:ext>
            </a:extLst>
          </p:cNvPr>
          <p:cNvPicPr>
            <a:picLocks noChangeAspect="1"/>
          </p:cNvPicPr>
          <p:nvPr/>
        </p:nvPicPr>
        <p:blipFill>
          <a:blip r:embed="rId2"/>
          <a:stretch>
            <a:fillRect/>
          </a:stretch>
        </p:blipFill>
        <p:spPr>
          <a:xfrm>
            <a:off x="150056" y="1697759"/>
            <a:ext cx="5470077" cy="4563049"/>
          </a:xfrm>
          <a:prstGeom prst="rect">
            <a:avLst/>
          </a:prstGeom>
        </p:spPr>
      </p:pic>
      <p:sp>
        <p:nvSpPr>
          <p:cNvPr id="3" name="Content Placeholder 2">
            <a:extLst>
              <a:ext uri="{FF2B5EF4-FFF2-40B4-BE49-F238E27FC236}">
                <a16:creationId xmlns:a16="http://schemas.microsoft.com/office/drawing/2014/main" id="{469B4BBA-394B-4460-9D2A-A69AEA133FB7}"/>
              </a:ext>
            </a:extLst>
          </p:cNvPr>
          <p:cNvSpPr>
            <a:spLocks noGrp="1"/>
          </p:cNvSpPr>
          <p:nvPr>
            <p:ph idx="1"/>
          </p:nvPr>
        </p:nvSpPr>
        <p:spPr>
          <a:xfrm>
            <a:off x="5725550" y="1697759"/>
            <a:ext cx="6316394" cy="4713934"/>
          </a:xfrm>
        </p:spPr>
        <p:txBody>
          <a:bodyPr>
            <a:noAutofit/>
          </a:bodyPr>
          <a:lstStyle/>
          <a:p>
            <a:pPr marL="0" indent="0">
              <a:buNone/>
            </a:pPr>
            <a:r>
              <a:rPr lang="en-US" sz="2300" b="1" dirty="0">
                <a:solidFill>
                  <a:schemeClr val="bg2">
                    <a:lumMod val="10000"/>
                  </a:schemeClr>
                </a:solidFill>
              </a:rPr>
              <a:t>RFA-CA-19-015: Cancer Immunotherapy Research Projects (U01) </a:t>
            </a:r>
          </a:p>
          <a:p>
            <a:pPr marL="0" indent="0">
              <a:buNone/>
            </a:pPr>
            <a:endParaRPr lang="en-US" sz="2300" b="1" dirty="0">
              <a:solidFill>
                <a:schemeClr val="bg2">
                  <a:lumMod val="10000"/>
                </a:schemeClr>
              </a:solidFill>
            </a:endParaRPr>
          </a:p>
          <a:p>
            <a:pPr marL="0" indent="0">
              <a:buNone/>
            </a:pPr>
            <a:r>
              <a:rPr lang="en-US" sz="2300" b="1" dirty="0">
                <a:solidFill>
                  <a:schemeClr val="bg2">
                    <a:lumMod val="10000"/>
                  </a:schemeClr>
                </a:solidFill>
              </a:rPr>
              <a:t>RFA-CA-19-014: Cancer Immunoprevention Research Projects (U01)</a:t>
            </a:r>
          </a:p>
          <a:p>
            <a:pPr marL="0" indent="0">
              <a:buNone/>
            </a:pPr>
            <a:endParaRPr lang="en-US" sz="2300" b="1" dirty="0">
              <a:solidFill>
                <a:schemeClr val="bg2">
                  <a:lumMod val="10000"/>
                </a:schemeClr>
              </a:solidFill>
            </a:endParaRPr>
          </a:p>
          <a:p>
            <a:pPr marL="0" indent="0">
              <a:buNone/>
            </a:pPr>
            <a:r>
              <a:rPr lang="en-US" sz="2300" b="1" dirty="0">
                <a:solidFill>
                  <a:schemeClr val="bg2">
                    <a:lumMod val="10000"/>
                  </a:schemeClr>
                </a:solidFill>
              </a:rPr>
              <a:t>RFA-CA-19-012: Cancer Immunoprevention Research Projects (UG3/UH3) </a:t>
            </a:r>
            <a:r>
              <a:rPr lang="en-US" sz="2300" b="1" dirty="0">
                <a:solidFill>
                  <a:srgbClr val="C00000"/>
                </a:solidFill>
              </a:rPr>
              <a:t>(new)</a:t>
            </a:r>
          </a:p>
          <a:p>
            <a:pPr marL="0" indent="0">
              <a:buNone/>
            </a:pPr>
            <a:endParaRPr lang="en-US" sz="2300" b="1" dirty="0">
              <a:solidFill>
                <a:schemeClr val="bg2">
                  <a:lumMod val="10000"/>
                </a:schemeClr>
              </a:solidFill>
            </a:endParaRPr>
          </a:p>
          <a:p>
            <a:pPr marL="0" indent="0">
              <a:buNone/>
            </a:pPr>
            <a:r>
              <a:rPr lang="en-US" sz="2300" b="1" dirty="0">
                <a:solidFill>
                  <a:schemeClr val="bg2">
                    <a:lumMod val="10000"/>
                  </a:schemeClr>
                </a:solidFill>
              </a:rPr>
              <a:t>RFA-CA-19-013: Immuno-engineering to Improve Immunotherapy (i3) Centers(U54) </a:t>
            </a:r>
            <a:r>
              <a:rPr lang="en-US" sz="2300" b="1" dirty="0">
                <a:solidFill>
                  <a:srgbClr val="C00000"/>
                </a:solidFill>
              </a:rPr>
              <a:t>(new)</a:t>
            </a:r>
          </a:p>
          <a:p>
            <a:endParaRPr lang="en-US" sz="2400" dirty="0"/>
          </a:p>
        </p:txBody>
      </p:sp>
      <p:sp>
        <p:nvSpPr>
          <p:cNvPr id="5" name="Slide Number Placeholder 4">
            <a:extLst>
              <a:ext uri="{FF2B5EF4-FFF2-40B4-BE49-F238E27FC236}">
                <a16:creationId xmlns:a16="http://schemas.microsoft.com/office/drawing/2014/main" id="{339DC306-A7C2-4185-BC5C-E928A9C4267C}"/>
              </a:ext>
            </a:extLst>
          </p:cNvPr>
          <p:cNvSpPr>
            <a:spLocks noGrp="1"/>
          </p:cNvSpPr>
          <p:nvPr>
            <p:ph type="sldNum" sz="quarter" idx="12"/>
          </p:nvPr>
        </p:nvSpPr>
        <p:spPr/>
        <p:txBody>
          <a:bodyPr/>
          <a:lstStyle/>
          <a:p>
            <a:fld id="{95906E5B-F7B9-4EE6-9A76-68A79780458D}" type="slidenum">
              <a:rPr lang="en-US" smtClean="0"/>
              <a:t>6</a:t>
            </a:fld>
            <a:endParaRPr lang="en-US"/>
          </a:p>
        </p:txBody>
      </p:sp>
    </p:spTree>
    <p:extLst>
      <p:ext uri="{BB962C8B-B14F-4D97-AF65-F5344CB8AC3E}">
        <p14:creationId xmlns:p14="http://schemas.microsoft.com/office/powerpoint/2010/main" val="1285643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A7475-34DB-4270-A8CF-0FAA7B7094B1}"/>
              </a:ext>
            </a:extLst>
          </p:cNvPr>
          <p:cNvSpPr>
            <a:spLocks noGrp="1"/>
          </p:cNvSpPr>
          <p:nvPr>
            <p:ph type="title"/>
          </p:nvPr>
        </p:nvSpPr>
        <p:spPr>
          <a:xfrm>
            <a:off x="0" y="0"/>
            <a:ext cx="12192000" cy="1351128"/>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Common Elements - Key Dates</a:t>
            </a:r>
            <a:endParaRPr lang="en-US" sz="3200" dirty="0"/>
          </a:p>
        </p:txBody>
      </p:sp>
      <p:sp>
        <p:nvSpPr>
          <p:cNvPr id="3" name="Content Placeholder 2">
            <a:extLst>
              <a:ext uri="{FF2B5EF4-FFF2-40B4-BE49-F238E27FC236}">
                <a16:creationId xmlns:a16="http://schemas.microsoft.com/office/drawing/2014/main" id="{06A7169A-0736-4A6A-8433-46AB4DC406DA}"/>
              </a:ext>
            </a:extLst>
          </p:cNvPr>
          <p:cNvSpPr>
            <a:spLocks noGrp="1"/>
          </p:cNvSpPr>
          <p:nvPr>
            <p:ph idx="1"/>
          </p:nvPr>
        </p:nvSpPr>
        <p:spPr/>
        <p:txBody>
          <a:bodyPr>
            <a:normAutofit lnSpcReduction="10000"/>
          </a:bodyPr>
          <a:lstStyle/>
          <a:p>
            <a:pPr marL="0" indent="0">
              <a:spcBef>
                <a:spcPts val="800"/>
              </a:spcBef>
              <a:buNone/>
            </a:pPr>
            <a:r>
              <a:rPr lang="en-US" sz="2400" b="1" u="sng" dirty="0">
                <a:solidFill>
                  <a:srgbClr val="000000"/>
                </a:solidFill>
              </a:rPr>
              <a:t>Standard elements</a:t>
            </a:r>
            <a:r>
              <a:rPr lang="en-US" sz="2400" b="1" dirty="0">
                <a:solidFill>
                  <a:srgbClr val="000000"/>
                </a:solidFill>
              </a:rPr>
              <a:t>:</a:t>
            </a:r>
          </a:p>
          <a:p>
            <a:pPr>
              <a:spcBef>
                <a:spcPts val="800"/>
              </a:spcBef>
            </a:pPr>
            <a:endParaRPr lang="en-US" sz="800" dirty="0">
              <a:solidFill>
                <a:srgbClr val="000000"/>
              </a:solidFill>
            </a:endParaRPr>
          </a:p>
          <a:p>
            <a:pPr marL="684213" indent="-379413">
              <a:spcBef>
                <a:spcPts val="800"/>
              </a:spcBef>
              <a:buFont typeface="Courier New" panose="02070309020205020404" pitchFamily="49" charset="0"/>
              <a:buChar char="o"/>
            </a:pPr>
            <a:r>
              <a:rPr lang="en-US" sz="2000" b="1" dirty="0">
                <a:solidFill>
                  <a:srgbClr val="000000"/>
                </a:solidFill>
              </a:rPr>
              <a:t>Letter of Intent Due Date				One month prior to due date</a:t>
            </a:r>
          </a:p>
          <a:p>
            <a:pPr marL="684213" indent="-379413">
              <a:spcBef>
                <a:spcPts val="800"/>
              </a:spcBef>
              <a:buFont typeface="Courier New" panose="02070309020205020404" pitchFamily="49" charset="0"/>
              <a:buChar char="o"/>
            </a:pPr>
            <a:r>
              <a:rPr lang="en-US" sz="2000" b="1" u="sng" dirty="0">
                <a:solidFill>
                  <a:srgbClr val="000000"/>
                </a:solidFill>
              </a:rPr>
              <a:t>Application Due Dates </a:t>
            </a:r>
          </a:p>
          <a:p>
            <a:pPr marL="684213" indent="-379413">
              <a:spcBef>
                <a:spcPts val="800"/>
              </a:spcBef>
              <a:buFont typeface="Courier New" panose="02070309020205020404" pitchFamily="49" charset="0"/>
              <a:buChar char="o"/>
            </a:pPr>
            <a:r>
              <a:rPr lang="en-US" sz="2000" b="1" dirty="0">
                <a:solidFill>
                  <a:srgbClr val="000000"/>
                </a:solidFill>
              </a:rPr>
              <a:t>RFA-CA-19-014, RFA-CA-19-015  				February 8, 2019</a:t>
            </a:r>
          </a:p>
          <a:p>
            <a:pPr marL="684213" indent="-379413">
              <a:spcBef>
                <a:spcPts val="800"/>
              </a:spcBef>
              <a:buFont typeface="Courier New" panose="02070309020205020404" pitchFamily="49" charset="0"/>
              <a:buChar char="o"/>
            </a:pPr>
            <a:r>
              <a:rPr lang="en-US" sz="2000" b="1" dirty="0">
                <a:solidFill>
                  <a:srgbClr val="000000"/>
                </a:solidFill>
              </a:rPr>
              <a:t>RFA-CA-19-012, RFA-CA-19-013				February 11, 2019</a:t>
            </a:r>
          </a:p>
          <a:p>
            <a:pPr marL="1141413" lvl="1" indent="-379413">
              <a:spcBef>
                <a:spcPts val="800"/>
              </a:spcBef>
              <a:buFont typeface="Wingdings" panose="05000000000000000000" pitchFamily="2" charset="2"/>
              <a:buChar char="§"/>
            </a:pPr>
            <a:r>
              <a:rPr lang="en-US" sz="2000" dirty="0">
                <a:solidFill>
                  <a:srgbClr val="000000"/>
                </a:solidFill>
              </a:rPr>
              <a:t>by 5:00 PM local time of applicant organization</a:t>
            </a:r>
          </a:p>
          <a:p>
            <a:pPr marL="1141413" lvl="1" indent="-379413">
              <a:spcBef>
                <a:spcPts val="800"/>
              </a:spcBef>
              <a:buClr>
                <a:schemeClr val="tx1"/>
              </a:buClr>
              <a:buFont typeface="Wingdings" panose="05000000000000000000" pitchFamily="2" charset="2"/>
              <a:buChar char="§"/>
            </a:pPr>
            <a:r>
              <a:rPr lang="en-US" sz="2000" dirty="0">
                <a:solidFill>
                  <a:srgbClr val="C00000"/>
                </a:solidFill>
              </a:rPr>
              <a:t>it’s highly recommended to submit early!</a:t>
            </a:r>
            <a:endParaRPr lang="en-US" sz="2000" b="1" dirty="0">
              <a:solidFill>
                <a:srgbClr val="C00000"/>
              </a:solidFill>
            </a:endParaRPr>
          </a:p>
          <a:p>
            <a:pPr marL="684213" indent="-379413">
              <a:spcBef>
                <a:spcPts val="800"/>
              </a:spcBef>
              <a:buFont typeface="Courier New" panose="02070309020205020404" pitchFamily="49" charset="0"/>
              <a:buChar char="o"/>
            </a:pPr>
            <a:r>
              <a:rPr lang="en-US" sz="2000" b="1" dirty="0">
                <a:solidFill>
                  <a:srgbClr val="000000"/>
                </a:solidFill>
              </a:rPr>
              <a:t>No late applications will be accepted</a:t>
            </a:r>
          </a:p>
          <a:p>
            <a:pPr marL="684213" indent="-379413">
              <a:spcBef>
                <a:spcPts val="800"/>
              </a:spcBef>
              <a:buFont typeface="Courier New" panose="02070309020205020404" pitchFamily="49" charset="0"/>
              <a:buChar char="o"/>
            </a:pPr>
            <a:r>
              <a:rPr lang="en-US" sz="2000" b="1" dirty="0">
                <a:solidFill>
                  <a:srgbClr val="000000"/>
                </a:solidFill>
              </a:rPr>
              <a:t>Scientific Merit Review					April/May 2019</a:t>
            </a:r>
          </a:p>
          <a:p>
            <a:pPr marL="684213" indent="-379413">
              <a:spcBef>
                <a:spcPts val="800"/>
              </a:spcBef>
              <a:buFont typeface="Courier New" panose="02070309020205020404" pitchFamily="49" charset="0"/>
              <a:buChar char="o"/>
            </a:pPr>
            <a:r>
              <a:rPr lang="en-US" sz="2000" b="1" dirty="0">
                <a:solidFill>
                  <a:srgbClr val="000000"/>
                </a:solidFill>
              </a:rPr>
              <a:t>Advisory Council Review					August 2019</a:t>
            </a:r>
          </a:p>
          <a:p>
            <a:pPr marL="684213" indent="-379413">
              <a:spcBef>
                <a:spcPts val="800"/>
              </a:spcBef>
              <a:buFont typeface="Courier New" panose="02070309020205020404" pitchFamily="49" charset="0"/>
              <a:buChar char="o"/>
            </a:pPr>
            <a:r>
              <a:rPr lang="en-US" sz="2000" b="1" dirty="0">
                <a:solidFill>
                  <a:srgbClr val="000000"/>
                </a:solidFill>
              </a:rPr>
              <a:t>Earliest Start Date 		</a:t>
            </a:r>
            <a:r>
              <a:rPr lang="en-US" sz="2000" b="1" dirty="0">
                <a:solidFill>
                  <a:schemeClr val="accent3"/>
                </a:solidFill>
              </a:rPr>
              <a:t>				</a:t>
            </a:r>
            <a:r>
              <a:rPr lang="en-US" sz="2000" b="1" dirty="0">
                <a:solidFill>
                  <a:srgbClr val="000000"/>
                </a:solidFill>
              </a:rPr>
              <a:t>September 2019</a:t>
            </a:r>
          </a:p>
          <a:p>
            <a:pPr marL="380990" indent="-380990">
              <a:buClr>
                <a:srgbClr val="2A5DA5"/>
              </a:buClr>
              <a:buFont typeface="Courier New" panose="02070309020205020404" pitchFamily="49" charset="0"/>
              <a:buChar char="o"/>
            </a:pPr>
            <a:endParaRPr lang="en-US" sz="1000" b="1" dirty="0">
              <a:solidFill>
                <a:srgbClr val="000000"/>
              </a:solidFill>
              <a:latin typeface="Comic Sans MS" panose="030F0702030302020204" pitchFamily="66" charset="0"/>
            </a:endParaRPr>
          </a:p>
          <a:p>
            <a:endParaRPr lang="en-US" dirty="0"/>
          </a:p>
        </p:txBody>
      </p:sp>
      <p:sp>
        <p:nvSpPr>
          <p:cNvPr id="4" name="Slide Number Placeholder 3">
            <a:extLst>
              <a:ext uri="{FF2B5EF4-FFF2-40B4-BE49-F238E27FC236}">
                <a16:creationId xmlns:a16="http://schemas.microsoft.com/office/drawing/2014/main" id="{6A50327D-0A3E-4F59-BA20-0CBC40CAFB66}"/>
              </a:ext>
            </a:extLst>
          </p:cNvPr>
          <p:cNvSpPr>
            <a:spLocks noGrp="1"/>
          </p:cNvSpPr>
          <p:nvPr>
            <p:ph type="sldNum" sz="quarter" idx="12"/>
          </p:nvPr>
        </p:nvSpPr>
        <p:spPr/>
        <p:txBody>
          <a:bodyPr/>
          <a:lstStyle/>
          <a:p>
            <a:fld id="{95906E5B-F7B9-4EE6-9A76-68A79780458D}" type="slidenum">
              <a:rPr lang="en-US" smtClean="0"/>
              <a:t>7</a:t>
            </a:fld>
            <a:endParaRPr lang="en-US"/>
          </a:p>
        </p:txBody>
      </p:sp>
    </p:spTree>
    <p:extLst>
      <p:ext uri="{BB962C8B-B14F-4D97-AF65-F5344CB8AC3E}">
        <p14:creationId xmlns:p14="http://schemas.microsoft.com/office/powerpoint/2010/main" val="344706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3A398-FD3C-464C-AD5B-B6939D70EF5D}"/>
              </a:ext>
            </a:extLst>
          </p:cNvPr>
          <p:cNvSpPr>
            <a:spLocks noGrp="1"/>
          </p:cNvSpPr>
          <p:nvPr>
            <p:ph type="title"/>
          </p:nvPr>
        </p:nvSpPr>
        <p:spPr>
          <a:xfrm>
            <a:off x="0" y="1"/>
            <a:ext cx="12192000" cy="1351128"/>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Common Elements - Letter of Intent (LOI)</a:t>
            </a:r>
            <a:endParaRPr lang="en-US" sz="3200" dirty="0"/>
          </a:p>
        </p:txBody>
      </p:sp>
      <p:sp>
        <p:nvSpPr>
          <p:cNvPr id="3" name="Content Placeholder 2">
            <a:extLst>
              <a:ext uri="{FF2B5EF4-FFF2-40B4-BE49-F238E27FC236}">
                <a16:creationId xmlns:a16="http://schemas.microsoft.com/office/drawing/2014/main" id="{209966C8-A846-4343-883D-71B5FA47CC73}"/>
              </a:ext>
            </a:extLst>
          </p:cNvPr>
          <p:cNvSpPr>
            <a:spLocks noGrp="1"/>
          </p:cNvSpPr>
          <p:nvPr>
            <p:ph idx="1"/>
          </p:nvPr>
        </p:nvSpPr>
        <p:spPr>
          <a:xfrm>
            <a:off x="787791" y="1617784"/>
            <a:ext cx="10566009" cy="4965895"/>
          </a:xfrm>
        </p:spPr>
        <p:txBody>
          <a:bodyPr>
            <a:normAutofit/>
          </a:bodyPr>
          <a:lstStyle/>
          <a:p>
            <a:pPr marL="0" indent="0">
              <a:spcBef>
                <a:spcPts val="800"/>
              </a:spcBef>
              <a:buNone/>
            </a:pPr>
            <a:r>
              <a:rPr lang="en-US" sz="2400" b="1" dirty="0">
                <a:solidFill>
                  <a:srgbClr val="000000"/>
                </a:solidFill>
              </a:rPr>
              <a:t>LOI: Highly encouraged, but not required. </a:t>
            </a:r>
            <a:r>
              <a:rPr lang="en-US" sz="2400" b="1" i="1" dirty="0">
                <a:solidFill>
                  <a:srgbClr val="C00000"/>
                </a:solidFill>
              </a:rPr>
              <a:t>Not binding and does not enter into the review. Important for staff to define the scope of expertise needed by peer reviewers.</a:t>
            </a:r>
          </a:p>
          <a:p>
            <a:pPr>
              <a:spcBef>
                <a:spcPts val="800"/>
              </a:spcBef>
            </a:pPr>
            <a:r>
              <a:rPr lang="en-US" sz="2400" b="1" u="sng" dirty="0">
                <a:solidFill>
                  <a:srgbClr val="000000"/>
                </a:solidFill>
              </a:rPr>
              <a:t>Standard elements</a:t>
            </a:r>
            <a:r>
              <a:rPr lang="en-US" sz="2400" b="1" dirty="0">
                <a:solidFill>
                  <a:srgbClr val="000000"/>
                </a:solidFill>
              </a:rPr>
              <a:t>:</a:t>
            </a:r>
          </a:p>
          <a:p>
            <a:pPr marL="684213" indent="-379413">
              <a:spcBef>
                <a:spcPts val="800"/>
              </a:spcBef>
              <a:buFont typeface="Courier New" panose="02070309020205020404" pitchFamily="49" charset="0"/>
              <a:buChar char="o"/>
            </a:pPr>
            <a:r>
              <a:rPr lang="en-US" sz="2200" dirty="0">
                <a:solidFill>
                  <a:srgbClr val="000000"/>
                </a:solidFill>
              </a:rPr>
              <a:t>Descriptive title of the project</a:t>
            </a:r>
          </a:p>
          <a:p>
            <a:pPr marL="684213" indent="-379413">
              <a:spcBef>
                <a:spcPts val="800"/>
              </a:spcBef>
              <a:buFont typeface="Courier New" panose="02070309020205020404" pitchFamily="49" charset="0"/>
              <a:buChar char="o"/>
            </a:pPr>
            <a:r>
              <a:rPr lang="en-US" sz="2200" dirty="0">
                <a:solidFill>
                  <a:srgbClr val="000000"/>
                </a:solidFill>
              </a:rPr>
              <a:t>Name(s), address(</a:t>
            </a:r>
            <a:r>
              <a:rPr lang="en-US" sz="2200" dirty="0" err="1">
                <a:solidFill>
                  <a:srgbClr val="000000"/>
                </a:solidFill>
              </a:rPr>
              <a:t>es</a:t>
            </a:r>
            <a:r>
              <a:rPr lang="en-US" sz="2200" dirty="0">
                <a:solidFill>
                  <a:srgbClr val="000000"/>
                </a:solidFill>
              </a:rPr>
              <a:t>), telephone number(s) of the PD(s)/PI(s)</a:t>
            </a:r>
          </a:p>
          <a:p>
            <a:pPr marL="684213" indent="-379413">
              <a:spcBef>
                <a:spcPts val="800"/>
              </a:spcBef>
              <a:buFont typeface="Courier New" panose="02070309020205020404" pitchFamily="49" charset="0"/>
              <a:buChar char="o"/>
            </a:pPr>
            <a:r>
              <a:rPr lang="en-US" sz="2200" dirty="0">
                <a:solidFill>
                  <a:srgbClr val="000000"/>
                </a:solidFill>
              </a:rPr>
              <a:t>Names of other key personnel</a:t>
            </a:r>
          </a:p>
          <a:p>
            <a:pPr marL="684213" indent="-379413">
              <a:spcBef>
                <a:spcPts val="800"/>
              </a:spcBef>
              <a:buFont typeface="Courier New" panose="02070309020205020404" pitchFamily="49" charset="0"/>
              <a:buChar char="o"/>
            </a:pPr>
            <a:r>
              <a:rPr lang="en-US" sz="2200" dirty="0">
                <a:solidFill>
                  <a:srgbClr val="000000"/>
                </a:solidFill>
              </a:rPr>
              <a:t>Participating Institution(s)</a:t>
            </a:r>
          </a:p>
          <a:p>
            <a:pPr marL="684213" indent="-379413">
              <a:spcBef>
                <a:spcPts val="800"/>
              </a:spcBef>
              <a:buFont typeface="Courier New" panose="02070309020205020404" pitchFamily="49" charset="0"/>
              <a:buChar char="o"/>
            </a:pPr>
            <a:r>
              <a:rPr lang="en-US" sz="2200" dirty="0">
                <a:solidFill>
                  <a:srgbClr val="000000"/>
                </a:solidFill>
              </a:rPr>
              <a:t>Number and title of the funding opportunity</a:t>
            </a:r>
          </a:p>
          <a:p>
            <a:pPr>
              <a:spcBef>
                <a:spcPts val="800"/>
              </a:spcBef>
            </a:pPr>
            <a:r>
              <a:rPr lang="en-US" sz="2400" b="1" u="sng" dirty="0">
                <a:solidFill>
                  <a:schemeClr val="tx2">
                    <a:lumMod val="50000"/>
                  </a:schemeClr>
                </a:solidFill>
              </a:rPr>
              <a:t>Additional recommended information</a:t>
            </a:r>
            <a:r>
              <a:rPr lang="en-US" sz="2400" b="1" dirty="0">
                <a:solidFill>
                  <a:schemeClr val="tx2">
                    <a:lumMod val="50000"/>
                  </a:schemeClr>
                </a:solidFill>
              </a:rPr>
              <a:t>:</a:t>
            </a:r>
          </a:p>
          <a:p>
            <a:pPr marL="684213" indent="-379413">
              <a:spcBef>
                <a:spcPts val="800"/>
              </a:spcBef>
              <a:buClr>
                <a:schemeClr val="tx1"/>
              </a:buClr>
              <a:buFont typeface="Courier New" panose="02070309020205020404" pitchFamily="49" charset="0"/>
              <a:buChar char="o"/>
            </a:pPr>
            <a:r>
              <a:rPr lang="en-US" sz="2200" dirty="0">
                <a:solidFill>
                  <a:schemeClr val="tx2">
                    <a:lumMod val="50000"/>
                  </a:schemeClr>
                </a:solidFill>
              </a:rPr>
              <a:t>Provide a brief (3-5 sentence) description of the project</a:t>
            </a:r>
          </a:p>
          <a:p>
            <a:pPr marL="684213" indent="-379413">
              <a:spcBef>
                <a:spcPts val="800"/>
              </a:spcBef>
              <a:buClr>
                <a:schemeClr val="tx1"/>
              </a:buClr>
              <a:buFont typeface="Courier New" panose="02070309020205020404" pitchFamily="49" charset="0"/>
              <a:buChar char="o"/>
            </a:pPr>
            <a:r>
              <a:rPr lang="en-US" sz="2200" dirty="0">
                <a:solidFill>
                  <a:schemeClr val="tx2">
                    <a:lumMod val="50000"/>
                  </a:schemeClr>
                </a:solidFill>
              </a:rPr>
              <a:t>Include relevant reviewer expertise for review of the application and Keywords</a:t>
            </a:r>
          </a:p>
          <a:p>
            <a:endParaRPr lang="en-US" dirty="0"/>
          </a:p>
        </p:txBody>
      </p:sp>
      <p:sp>
        <p:nvSpPr>
          <p:cNvPr id="4" name="Slide Number Placeholder 3">
            <a:extLst>
              <a:ext uri="{FF2B5EF4-FFF2-40B4-BE49-F238E27FC236}">
                <a16:creationId xmlns:a16="http://schemas.microsoft.com/office/drawing/2014/main" id="{8536DBFB-87C5-4AC2-9801-DD66AE261EA3}"/>
              </a:ext>
            </a:extLst>
          </p:cNvPr>
          <p:cNvSpPr>
            <a:spLocks noGrp="1"/>
          </p:cNvSpPr>
          <p:nvPr>
            <p:ph type="sldNum" sz="quarter" idx="12"/>
          </p:nvPr>
        </p:nvSpPr>
        <p:spPr/>
        <p:txBody>
          <a:bodyPr/>
          <a:lstStyle/>
          <a:p>
            <a:fld id="{95906E5B-F7B9-4EE6-9A76-68A79780458D}" type="slidenum">
              <a:rPr lang="en-US" smtClean="0"/>
              <a:t>8</a:t>
            </a:fld>
            <a:endParaRPr lang="en-US"/>
          </a:p>
        </p:txBody>
      </p:sp>
    </p:spTree>
    <p:extLst>
      <p:ext uri="{BB962C8B-B14F-4D97-AF65-F5344CB8AC3E}">
        <p14:creationId xmlns:p14="http://schemas.microsoft.com/office/powerpoint/2010/main" val="828388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C5443-F185-4886-A839-21DE6B7B3C9C}"/>
              </a:ext>
            </a:extLst>
          </p:cNvPr>
          <p:cNvSpPr>
            <a:spLocks noGrp="1"/>
          </p:cNvSpPr>
          <p:nvPr>
            <p:ph type="title"/>
          </p:nvPr>
        </p:nvSpPr>
        <p:spPr>
          <a:xfrm>
            <a:off x="0" y="0"/>
            <a:ext cx="12192000" cy="1505243"/>
          </a:xfrm>
          <a:solidFill>
            <a:schemeClr val="accent5">
              <a:lumMod val="50000"/>
            </a:schemeClr>
          </a:solidFill>
        </p:spPr>
        <p:txBody>
          <a:bodyPr>
            <a:normAutofit/>
          </a:bodyPr>
          <a:lstStyle/>
          <a:p>
            <a:pPr algn="ctr"/>
            <a:r>
              <a:rPr lang="en-US" sz="3200" b="1" dirty="0">
                <a:solidFill>
                  <a:schemeClr val="bg1"/>
                </a:solidFill>
                <a:effectLst>
                  <a:outerShdw blurRad="38100" dist="38100" dir="2700000" algn="tl">
                    <a:srgbClr val="000000">
                      <a:alpha val="43137"/>
                    </a:srgbClr>
                  </a:outerShdw>
                </a:effectLst>
              </a:rPr>
              <a:t>Common Elements – Cooperative Agreement</a:t>
            </a:r>
            <a:endParaRPr lang="en-US" sz="3200" dirty="0"/>
          </a:p>
        </p:txBody>
      </p:sp>
      <p:sp>
        <p:nvSpPr>
          <p:cNvPr id="3" name="Content Placeholder 2">
            <a:extLst>
              <a:ext uri="{FF2B5EF4-FFF2-40B4-BE49-F238E27FC236}">
                <a16:creationId xmlns:a16="http://schemas.microsoft.com/office/drawing/2014/main" id="{27473636-BCCC-4102-A588-04F72579FC4A}"/>
              </a:ext>
            </a:extLst>
          </p:cNvPr>
          <p:cNvSpPr>
            <a:spLocks noGrp="1"/>
          </p:cNvSpPr>
          <p:nvPr>
            <p:ph idx="1"/>
          </p:nvPr>
        </p:nvSpPr>
        <p:spPr>
          <a:xfrm>
            <a:off x="838200" y="2039815"/>
            <a:ext cx="10515600" cy="4360984"/>
          </a:xfrm>
        </p:spPr>
        <p:txBody>
          <a:bodyPr/>
          <a:lstStyle/>
          <a:p>
            <a:pPr marL="341313" indent="-341313">
              <a:lnSpc>
                <a:spcPct val="124000"/>
              </a:lnSpc>
              <a:buFont typeface="Courier New" panose="02070309020205020404" pitchFamily="49" charset="0"/>
              <a:buChar char="o"/>
            </a:pPr>
            <a:r>
              <a:rPr lang="en-US" sz="2000" dirty="0"/>
              <a:t>All RFAs use the </a:t>
            </a:r>
            <a:r>
              <a:rPr lang="en-US" sz="2000" b="1" u="sng" dirty="0"/>
              <a:t>cooperative agreement</a:t>
            </a:r>
            <a:r>
              <a:rPr lang="en-US" sz="2000" b="1" dirty="0"/>
              <a:t> </a:t>
            </a:r>
            <a:r>
              <a:rPr lang="en-US" sz="2000" dirty="0"/>
              <a:t>U-mechanism.</a:t>
            </a:r>
          </a:p>
          <a:p>
            <a:pPr marL="341313" indent="-341313">
              <a:lnSpc>
                <a:spcPct val="124000"/>
              </a:lnSpc>
              <a:buFont typeface="Courier New" panose="02070309020205020404" pitchFamily="49" charset="0"/>
              <a:buChar char="o"/>
            </a:pPr>
            <a:r>
              <a:rPr lang="en-US" sz="2000" dirty="0"/>
              <a:t>Grantees will be expected to </a:t>
            </a:r>
            <a:r>
              <a:rPr lang="en-US" sz="2000" b="1" u="sng" dirty="0"/>
              <a:t>actively participate in a IOTN Consortium</a:t>
            </a:r>
            <a:r>
              <a:rPr lang="en-US" sz="2000" dirty="0"/>
              <a:t>.</a:t>
            </a:r>
          </a:p>
          <a:p>
            <a:pPr marL="341313" indent="-341313">
              <a:lnSpc>
                <a:spcPct val="124000"/>
              </a:lnSpc>
              <a:buFont typeface="Courier New" panose="02070309020205020404" pitchFamily="49" charset="0"/>
              <a:buChar char="o"/>
            </a:pPr>
            <a:r>
              <a:rPr lang="en-US" sz="2000" dirty="0"/>
              <a:t>PIs will </a:t>
            </a:r>
            <a:r>
              <a:rPr lang="en-US" sz="2000" b="1" u="sng" dirty="0"/>
              <a:t>serve on the Consortium Steering Committee</a:t>
            </a:r>
            <a:r>
              <a:rPr lang="en-US" sz="2000" b="1" dirty="0"/>
              <a:t> </a:t>
            </a:r>
            <a:r>
              <a:rPr lang="en-US" sz="2000" dirty="0"/>
              <a:t>to discuss community issues, set policies, and plan and evaluate activities to meet program goals.</a:t>
            </a:r>
          </a:p>
          <a:p>
            <a:pPr marL="341313" indent="-341313">
              <a:lnSpc>
                <a:spcPct val="124000"/>
              </a:lnSpc>
              <a:buFont typeface="Courier New" panose="02070309020205020404" pitchFamily="49" charset="0"/>
              <a:buChar char="o"/>
            </a:pPr>
            <a:r>
              <a:rPr lang="en-US" sz="2000" dirty="0"/>
              <a:t>The Steering Committee will </a:t>
            </a:r>
            <a:r>
              <a:rPr lang="en-US" sz="2000" b="1" u="sng" dirty="0"/>
              <a:t>meet regularly </a:t>
            </a:r>
            <a:r>
              <a:rPr lang="en-US" sz="2000" dirty="0"/>
              <a:t>by teleconference, and Consortium members will meet in person at an Annual Program Meeting.</a:t>
            </a:r>
          </a:p>
          <a:p>
            <a:pPr lvl="1">
              <a:lnSpc>
                <a:spcPct val="124000"/>
              </a:lnSpc>
              <a:buFont typeface="Wingdings" panose="05000000000000000000" pitchFamily="2" charset="2"/>
              <a:buChar char="§"/>
            </a:pPr>
            <a:r>
              <a:rPr lang="en-US" sz="2000" b="1" dirty="0"/>
              <a:t>PIs should include budget for travel. </a:t>
            </a:r>
          </a:p>
          <a:p>
            <a:pPr marL="341313" indent="-341313">
              <a:lnSpc>
                <a:spcPct val="124000"/>
              </a:lnSpc>
              <a:buFont typeface="Courier New" panose="02070309020205020404" pitchFamily="49" charset="0"/>
              <a:buChar char="o"/>
            </a:pPr>
            <a:r>
              <a:rPr lang="en-US" sz="2000" dirty="0"/>
              <a:t>Read cooperative agreement terms carefully.</a:t>
            </a:r>
          </a:p>
        </p:txBody>
      </p:sp>
      <p:sp>
        <p:nvSpPr>
          <p:cNvPr id="4" name="Slide Number Placeholder 3">
            <a:extLst>
              <a:ext uri="{FF2B5EF4-FFF2-40B4-BE49-F238E27FC236}">
                <a16:creationId xmlns:a16="http://schemas.microsoft.com/office/drawing/2014/main" id="{6927E5F3-B8B3-466E-9BF7-1254C932A9CF}"/>
              </a:ext>
            </a:extLst>
          </p:cNvPr>
          <p:cNvSpPr>
            <a:spLocks noGrp="1"/>
          </p:cNvSpPr>
          <p:nvPr>
            <p:ph type="sldNum" sz="quarter" idx="12"/>
          </p:nvPr>
        </p:nvSpPr>
        <p:spPr/>
        <p:txBody>
          <a:bodyPr/>
          <a:lstStyle/>
          <a:p>
            <a:fld id="{95906E5B-F7B9-4EE6-9A76-68A79780458D}" type="slidenum">
              <a:rPr lang="en-US" smtClean="0"/>
              <a:t>9</a:t>
            </a:fld>
            <a:endParaRPr lang="en-US"/>
          </a:p>
        </p:txBody>
      </p:sp>
    </p:spTree>
    <p:extLst>
      <p:ext uri="{BB962C8B-B14F-4D97-AF65-F5344CB8AC3E}">
        <p14:creationId xmlns:p14="http://schemas.microsoft.com/office/powerpoint/2010/main" val="929904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3303</Words>
  <Application>Microsoft Office PowerPoint</Application>
  <PresentationFormat>Widescreen</PresentationFormat>
  <Paragraphs>460</Paragraphs>
  <Slides>37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ＭＳ Ｐゴシック</vt:lpstr>
      <vt:lpstr>Arial</vt:lpstr>
      <vt:lpstr>Calibri</vt:lpstr>
      <vt:lpstr>Calibri Light</vt:lpstr>
      <vt:lpstr>Comic Sans MS</vt:lpstr>
      <vt:lpstr>Courier New</vt:lpstr>
      <vt:lpstr>Wingdings</vt:lpstr>
      <vt:lpstr>Office Theme</vt:lpstr>
      <vt:lpstr>Immuno-Oncology Translational Network (IOTN) Pre-Application Webinar</vt:lpstr>
      <vt:lpstr>Blue Ribbon Panel Recommendations</vt:lpstr>
      <vt:lpstr>Blue Ribbon Panel – Recommendation B</vt:lpstr>
      <vt:lpstr>Immuno-Oncology Translational Network </vt:lpstr>
      <vt:lpstr> Immuno-Oncology Translational Network (IOTN)  - Consortium Structure - </vt:lpstr>
      <vt:lpstr>Immuno-Oncology Translational Network: RFAs</vt:lpstr>
      <vt:lpstr>Common Elements - Key Dates</vt:lpstr>
      <vt:lpstr>Common Elements - Letter of Intent (LOI)</vt:lpstr>
      <vt:lpstr>Common Elements – Cooperative Agreement</vt:lpstr>
      <vt:lpstr>Cancer Moonshot Data Sharing and Health Disparity Research</vt:lpstr>
      <vt:lpstr>Immuno-Oncology Translational Network (IOTN) Pre-Application Webinar – Cancer Immunotherapy Research Projects (U01)</vt:lpstr>
      <vt:lpstr>Cancer Immunotherapy Research Projects (U01): Objectives</vt:lpstr>
      <vt:lpstr>Cancer Immunotherapy Research Projects (U01): Tumor Types</vt:lpstr>
      <vt:lpstr>Cancer Immunotherapy Research Projects (U01): Scientific Goals</vt:lpstr>
      <vt:lpstr>Cancer Immunotherapy Research Projects (U01):                                            Research Topics of Interest to Partnering NIH Institutes</vt:lpstr>
      <vt:lpstr>Cancer Immunotherapy Research Projects (U01):                                              Budget, Mechanism and Eligibility</vt:lpstr>
      <vt:lpstr>Cancer Immunotherapy Research Projects (U01): Revised Applications</vt:lpstr>
      <vt:lpstr>Cancer Immunotherapy Research Projects (U01): Scientific Review</vt:lpstr>
      <vt:lpstr>Cancer Immunotherapy Research Projects (U01):                             Scientific/Research Contacts</vt:lpstr>
      <vt:lpstr>Immuno-Oncology Translational Network (IOTN) Pre-Application Webinar – Cancer Immunoprevention Research Projects (U01)</vt:lpstr>
      <vt:lpstr>Cancer Immunoprevention Research Projects (U01)</vt:lpstr>
      <vt:lpstr>Cancer Immunoprevention Research Projects (U01): Scientific Goals</vt:lpstr>
      <vt:lpstr>Cancer Immunoprevention Research Projects (U01):                                         Budget, Mechanism, and Eligibility</vt:lpstr>
      <vt:lpstr>Cancer Immunoprevention Research Projects (U01): Scientific Review</vt:lpstr>
      <vt:lpstr>Cancer Immunoprevention Research Projects (U01):                       Scientific/Research Contacts</vt:lpstr>
      <vt:lpstr>Immuno-Oncology Translational Network (IOTN) Pre-Application Webinar – Cancer Immunoprevention Research Projects (UG3/UH3)</vt:lpstr>
      <vt:lpstr>Cancer Immunoprevention Research Projects (UG3/UH3)</vt:lpstr>
      <vt:lpstr>Cancer Immunoprevention Research Projects (UG3/UH3):                                                       UG3 and UH3 Phases</vt:lpstr>
      <vt:lpstr>Cancer Immunoprevention Research Projects (UG3/UH3): Scientific Review</vt:lpstr>
      <vt:lpstr>Cancer Immunoprevention Research Projects (UG3/UH3): Scientific/Research Contacts</vt:lpstr>
      <vt:lpstr>Immuno-Oncology Translational Network (IOTN) Pre-Application Webinar – Immuno-engineering to Improve Immunotherapy (i3) Centers (U54)</vt:lpstr>
      <vt:lpstr>Immuno-Engineering to Improve Immunotherapy (i3) Centers:                          BRP Panel Recommendations</vt:lpstr>
      <vt:lpstr>Immuno-Engineering to Improve Immunotherapy (i3) Centers</vt:lpstr>
      <vt:lpstr>Immuno-Engineering to Improve Immunotherapy (i3) Centers: Structure</vt:lpstr>
      <vt:lpstr>Immuno-Engineering to Improve Immunotherapy (i3) Centers:                             Budget, Mechanism, and Eligibility </vt:lpstr>
      <vt:lpstr>Immuno-Engineering to Improve Immunotherapy (i3) Centers: Scientific/Research Contacts</vt:lpstr>
      <vt:lpstr>Immuno-Oncology Translational Network –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IOTNPreApplicationWebinar</dc:title>
  <dc:subject>Immuno-Oncology Translational Network Funding Opportunities</dc:subject>
  <dc:creator>NCI</dc:creator>
  <cp:keywords>IOTN, Immuno-Oncology Translational Network, Funding Opportunities, Cancer Moonshot, Immunotherapy, Immunoprevention, Immuno-engineering</cp:keywords>
  <cp:lastModifiedBy>Gottlieb, Nanci (NIH/NCI) [E]</cp:lastModifiedBy>
  <cp:revision>34</cp:revision>
  <dcterms:created xsi:type="dcterms:W3CDTF">2018-12-06T21:00:29Z</dcterms:created>
  <dcterms:modified xsi:type="dcterms:W3CDTF">2018-12-10T15:15:10Z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